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3"/>
  </p:notesMasterIdLst>
  <p:sldIdLst>
    <p:sldId id="257" r:id="rId2"/>
    <p:sldId id="277" r:id="rId3"/>
    <p:sldId id="278" r:id="rId4"/>
    <p:sldId id="279" r:id="rId5"/>
    <p:sldId id="281" r:id="rId6"/>
    <p:sldId id="282" r:id="rId7"/>
    <p:sldId id="284" r:id="rId8"/>
    <p:sldId id="286" r:id="rId9"/>
    <p:sldId id="283" r:id="rId10"/>
    <p:sldId id="287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6" autoAdjust="0"/>
    <p:restoredTop sz="94626"/>
  </p:normalViewPr>
  <p:slideViewPr>
    <p:cSldViewPr snapToGrid="0" snapToObjects="1">
      <p:cViewPr varScale="1">
        <p:scale>
          <a:sx n="116" d="100"/>
          <a:sy n="116" d="100"/>
        </p:scale>
        <p:origin x="7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86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0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15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55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78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1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78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08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41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tiff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tif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tif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18">
            <a:extLst>
              <a:ext uri="{FF2B5EF4-FFF2-40B4-BE49-F238E27FC236}">
                <a16:creationId xmlns:a16="http://schemas.microsoft.com/office/drawing/2014/main" id="{C28DACFC-D90E-4BFD-98DE-38A527847A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20">
            <a:extLst>
              <a:ext uri="{FF2B5EF4-FFF2-40B4-BE49-F238E27FC236}">
                <a16:creationId xmlns:a16="http://schemas.microsoft.com/office/drawing/2014/main" id="{44E9F5B4-A068-4ABE-8601-6BC199F161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5">
                  <a:alpha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22">
            <a:extLst>
              <a:ext uri="{FF2B5EF4-FFF2-40B4-BE49-F238E27FC236}">
                <a16:creationId xmlns:a16="http://schemas.microsoft.com/office/drawing/2014/main" id="{8EF8B388-A1B5-412F-8724-38B96C8AF7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456773"/>
            <a:ext cx="12191999" cy="64008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100000">
                <a:schemeClr val="accent2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24">
            <a:extLst>
              <a:ext uri="{FF2B5EF4-FFF2-40B4-BE49-F238E27FC236}">
                <a16:creationId xmlns:a16="http://schemas.microsoft.com/office/drawing/2014/main" id="{85A44F65-05A5-4129-9896-3ECBAF7786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96001" cy="6858000"/>
          </a:xfrm>
          <a:prstGeom prst="rect">
            <a:avLst/>
          </a:prstGeom>
          <a:gradFill>
            <a:gsLst>
              <a:gs pos="19000">
                <a:schemeClr val="accent2">
                  <a:alpha val="41000"/>
                </a:schemeClr>
              </a:gs>
              <a:gs pos="99000">
                <a:schemeClr val="accent4">
                  <a:alpha val="56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13">
            <a:extLst>
              <a:ext uri="{FF2B5EF4-FFF2-40B4-BE49-F238E27FC236}">
                <a16:creationId xmlns:a16="http://schemas.microsoft.com/office/drawing/2014/main" id="{94A016FC-694E-41AA-BA4F-FC97736372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550089" y="-827673"/>
            <a:ext cx="5115722" cy="10255626"/>
          </a:xfrm>
          <a:custGeom>
            <a:avLst/>
            <a:gdLst>
              <a:gd name="connsiteX0" fmla="*/ 2065105 w 2065105"/>
              <a:gd name="connsiteY0" fmla="*/ 0 h 4139967"/>
              <a:gd name="connsiteX1" fmla="*/ 2065105 w 2065105"/>
              <a:gd name="connsiteY1" fmla="*/ 4139967 h 4139967"/>
              <a:gd name="connsiteX2" fmla="*/ 1858573 w 2065105"/>
              <a:gd name="connsiteY2" fmla="*/ 4129538 h 4139967"/>
              <a:gd name="connsiteX3" fmla="*/ 0 w 2065105"/>
              <a:gd name="connsiteY3" fmla="*/ 2069983 h 4139967"/>
              <a:gd name="connsiteX4" fmla="*/ 1858573 w 2065105"/>
              <a:gd name="connsiteY4" fmla="*/ 10428 h 413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105" h="4139967">
                <a:moveTo>
                  <a:pt x="2065105" y="0"/>
                </a:moveTo>
                <a:lnTo>
                  <a:pt x="2065105" y="4139967"/>
                </a:lnTo>
                <a:lnTo>
                  <a:pt x="1858573" y="4129538"/>
                </a:lnTo>
                <a:cubicBezTo>
                  <a:pt x="814640" y="4023521"/>
                  <a:pt x="0" y="3141887"/>
                  <a:pt x="0" y="2069983"/>
                </a:cubicBezTo>
                <a:cubicBezTo>
                  <a:pt x="0" y="998079"/>
                  <a:pt x="814640" y="116446"/>
                  <a:pt x="1858573" y="10428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4">
                  <a:lumMod val="60000"/>
                  <a:lumOff val="40000"/>
                  <a:alpha val="12000"/>
                </a:schemeClr>
              </a:gs>
              <a:gs pos="100000">
                <a:schemeClr val="accent6">
                  <a:lumMod val="20000"/>
                  <a:lumOff val="80000"/>
                  <a:alpha val="1500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298EF-ED59-2544-A8C0-5E2C8BE99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3" y="2310435"/>
            <a:ext cx="9144000" cy="3360092"/>
          </a:xfrm>
        </p:spPr>
        <p:txBody>
          <a:bodyPr anchor="ctr">
            <a:normAutofit/>
          </a:bodyPr>
          <a:lstStyle/>
          <a:p>
            <a:r>
              <a:rPr lang="ja-JP" altLang="en-US" sz="4400" dirty="0">
                <a:solidFill>
                  <a:schemeClr val="bg1"/>
                </a:solidFill>
              </a:rPr>
              <a:t>時裝</a:t>
            </a:r>
            <a:r>
              <a:rPr lang="ja-JP" altLang="en-US" sz="4400" dirty="0" smtClean="0">
                <a:solidFill>
                  <a:schemeClr val="bg1"/>
                </a:solidFill>
              </a:rPr>
              <a:t>設計</a:t>
            </a:r>
            <a:r>
              <a:rPr lang="zh-TW" altLang="en-US" sz="4400" smtClean="0">
                <a:solidFill>
                  <a:schemeClr val="bg1"/>
                </a:solidFill>
              </a:rPr>
              <a:t>的</a:t>
            </a:r>
            <a:r>
              <a:rPr lang="ja-JP" altLang="en-US" sz="4400" smtClean="0">
                <a:solidFill>
                  <a:schemeClr val="bg1"/>
                </a:solidFill>
              </a:rPr>
              <a:t>溝通</a:t>
            </a:r>
            <a:r>
              <a:rPr lang="ja-JP" altLang="en-US" sz="4400" dirty="0">
                <a:solidFill>
                  <a:schemeClr val="bg1"/>
                </a:solidFill>
              </a:rPr>
              <a:t>技巧
</a:t>
            </a:r>
            <a:endParaRPr lang="en-HK" sz="44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42FF8-2F6E-3849-983F-C85E7DECF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4573" y="2006600"/>
            <a:ext cx="7711440" cy="711200"/>
          </a:xfrm>
        </p:spPr>
        <p:txBody>
          <a:bodyPr anchor="ctr">
            <a:normAutofit/>
          </a:bodyPr>
          <a:lstStyle/>
          <a:p>
            <a:r>
              <a:rPr lang="zh-TW" altLang="en-US" sz="2400" dirty="0" smtClean="0">
                <a:solidFill>
                  <a:schemeClr val="bg1"/>
                </a:solidFill>
              </a:rPr>
              <a:t>第一章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181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298EF-ED59-2544-A8C0-5E2C8BE99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5982" y="-1290916"/>
            <a:ext cx="4855800" cy="2831799"/>
          </a:xfrm>
        </p:spPr>
        <p:txBody>
          <a:bodyPr anchor="b">
            <a:normAutofit/>
          </a:bodyPr>
          <a:lstStyle/>
          <a:p>
            <a:pPr algn="l"/>
            <a:r>
              <a:rPr lang="en-US" sz="3600" spc="700" dirty="0">
                <a:solidFill>
                  <a:schemeClr val="bg1"/>
                </a:solidFill>
                <a:highlight>
                  <a:srgbClr val="000000"/>
                </a:highlight>
              </a:rPr>
              <a:t>T</a:t>
            </a:r>
            <a:r>
              <a:rPr lang="ja-JP" altLang="en-US" sz="3600" spc="700">
                <a:solidFill>
                  <a:schemeClr val="bg1"/>
                </a:solidFill>
                <a:highlight>
                  <a:srgbClr val="000000"/>
                </a:highlight>
              </a:rPr>
              <a:t>恤</a:t>
            </a:r>
            <a:endParaRPr lang="en-HK" sz="36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17D472-7D50-E34A-9108-0FBD73A70DB4}"/>
              </a:ext>
            </a:extLst>
          </p:cNvPr>
          <p:cNvSpPr/>
          <p:nvPr/>
        </p:nvSpPr>
        <p:spPr>
          <a:xfrm>
            <a:off x="7075494" y="1669159"/>
            <a:ext cx="5084586" cy="165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dirty="0"/>
              <a:t>最常見的休閒</a:t>
            </a:r>
            <a:r>
              <a:rPr lang="ja-JP" altLang="en-US" dirty="0" smtClean="0"/>
              <a:t>日常</a:t>
            </a:r>
            <a:r>
              <a:rPr lang="zh-TW" altLang="en-US" dirty="0"/>
              <a:t>服</a:t>
            </a:r>
            <a:r>
              <a:rPr lang="ja-JP" altLang="en-US" dirty="0"/>
              <a:t>
男或</a:t>
            </a:r>
            <a:r>
              <a:rPr lang="ja-JP" altLang="en-US" dirty="0" smtClean="0"/>
              <a:t>女</a:t>
            </a:r>
            <a:r>
              <a:rPr lang="zh-TW" altLang="en-US" dirty="0" smtClean="0"/>
              <a:t>裝</a:t>
            </a:r>
            <a:r>
              <a:rPr lang="ja-JP" altLang="en-US" dirty="0"/>
              <a:t>
長或短袖
</a:t>
            </a:r>
            <a:r>
              <a:rPr lang="zh-TW" altLang="en-US" dirty="0" smtClean="0"/>
              <a:t>通常</a:t>
            </a:r>
            <a:r>
              <a:rPr lang="ja-JP" altLang="en-US" dirty="0" smtClean="0"/>
              <a:t>由棉</a:t>
            </a:r>
            <a:r>
              <a:rPr lang="zh-TW" altLang="en-US" dirty="0" smtClean="0"/>
              <a:t>質</a:t>
            </a:r>
            <a:r>
              <a:rPr lang="ja-JP" altLang="en-US" dirty="0" smtClean="0"/>
              <a:t>針織</a:t>
            </a:r>
            <a:r>
              <a:rPr lang="ja-JP" altLang="en-US" dirty="0"/>
              <a:t>布製成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A89B18-E883-6A40-90A8-15D20651E0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" y="418844"/>
            <a:ext cx="4125553" cy="2500630"/>
          </a:xfrm>
          <a:prstGeom prst="rect">
            <a:avLst/>
          </a:prstGeom>
        </p:spPr>
      </p:pic>
      <p:grpSp>
        <p:nvGrpSpPr>
          <p:cNvPr id="3" name="群組 2"/>
          <p:cNvGrpSpPr/>
          <p:nvPr/>
        </p:nvGrpSpPr>
        <p:grpSpPr>
          <a:xfrm>
            <a:off x="-672878" y="597201"/>
            <a:ext cx="7748372" cy="9525002"/>
            <a:chOff x="-672878" y="597201"/>
            <a:chExt cx="7748372" cy="952500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1EE11BE-FF2E-D14C-BF63-6340BB6080A2}"/>
                </a:ext>
              </a:extLst>
            </p:cNvPr>
            <p:cNvSpPr/>
            <p:nvPr/>
          </p:nvSpPr>
          <p:spPr>
            <a:xfrm>
              <a:off x="4441175" y="2919474"/>
              <a:ext cx="2634319" cy="1949060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pPr lvl="0">
                <a:lnSpc>
                  <a:spcPct val="120000"/>
                </a:lnSpc>
                <a:spcAft>
                  <a:spcPts val="600"/>
                </a:spcAft>
              </a:pPr>
              <a:r>
                <a:rPr lang="zh-TW" altLang="en-US" sz="1600" dirty="0" smtClean="0">
                  <a:latin typeface="+mj-ea"/>
                  <a:ea typeface="+mj-ea"/>
                </a:rPr>
                <a:t>羅紋</a:t>
              </a:r>
              <a:r>
                <a:rPr lang="ja-JP" altLang="en-US" sz="1600" dirty="0" smtClean="0">
                  <a:latin typeface="+mj-ea"/>
                  <a:ea typeface="+mj-ea"/>
                </a:rPr>
                <a:t>彈性布料</a:t>
              </a:r>
              <a:r>
                <a:rPr lang="ja-JP" altLang="en-US" sz="1600" dirty="0">
                  <a:latin typeface="+mj-ea"/>
                  <a:ea typeface="+mj-ea"/>
                </a:rPr>
                <a:t>
</a:t>
              </a:r>
              <a:endParaRPr lang="en-US" altLang="ja-JP" sz="1600" dirty="0">
                <a:latin typeface="+mj-ea"/>
                <a:ea typeface="+mj-ea"/>
              </a:endParaRPr>
            </a:p>
            <a:p>
              <a:pPr lvl="0">
                <a:lnSpc>
                  <a:spcPct val="120000"/>
                </a:lnSpc>
                <a:spcAft>
                  <a:spcPts val="600"/>
                </a:spcAft>
              </a:pPr>
              <a:r>
                <a:rPr lang="en-US" sz="1600" dirty="0" err="1" smtClean="0">
                  <a:latin typeface="+mj-ea"/>
                  <a:ea typeface="+mj-ea"/>
                </a:rPr>
                <a:t>圓領</a:t>
              </a:r>
              <a:endParaRPr lang="en-US" sz="1600" dirty="0">
                <a:latin typeface="+mj-ea"/>
                <a:ea typeface="+mj-ea"/>
              </a:endParaRPr>
            </a:p>
            <a:p>
              <a:pPr lvl="0">
                <a:lnSpc>
                  <a:spcPct val="120000"/>
                </a:lnSpc>
                <a:spcAft>
                  <a:spcPts val="600"/>
                </a:spcAft>
              </a:pPr>
              <a:endParaRPr lang="en-US" sz="1600" dirty="0">
                <a:latin typeface="+mj-ea"/>
                <a:ea typeface="+mj-ea"/>
              </a:endParaRPr>
            </a:p>
            <a:p>
              <a:pPr lvl="0">
                <a:lnSpc>
                  <a:spcPct val="120000"/>
                </a:lnSpc>
                <a:spcAft>
                  <a:spcPts val="600"/>
                </a:spcAft>
              </a:pPr>
              <a:r>
                <a:rPr lang="zh-TW" altLang="en-US" sz="1600" dirty="0" smtClean="0">
                  <a:latin typeface="+mj-ea"/>
                  <a:ea typeface="+mj-ea"/>
                </a:rPr>
                <a:t>單或雙行車縫</a:t>
              </a:r>
              <a:endParaRPr lang="en-US" sz="1600" dirty="0">
                <a:latin typeface="+mj-ea"/>
                <a:ea typeface="+mj-ea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BCCA073-DBB1-A348-9917-BC58E905C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72878" y="1361440"/>
              <a:ext cx="6190800" cy="8760763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FE29B2C-210B-E74D-BB34-33407EDCA573}"/>
                </a:ext>
              </a:extLst>
            </p:cNvPr>
            <p:cNvCxnSpPr/>
            <p:nvPr/>
          </p:nvCxnSpPr>
          <p:spPr>
            <a:xfrm flipH="1" flipV="1">
              <a:off x="1574800" y="597201"/>
              <a:ext cx="2753360" cy="24812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4666F7E-7BF3-7243-AD47-366AAEF16AB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86000" y="2963997"/>
              <a:ext cx="2042160" cy="11448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784B424-5C03-FE47-B7DC-957B6313BD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86000" y="3021240"/>
              <a:ext cx="2042160" cy="11109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A39808E-4388-E148-8F5A-08DE76BDB5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2522" y="4672208"/>
              <a:ext cx="1895478" cy="8243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758B56DD-0155-564C-9D59-0B53475BE04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3514" y="4504519"/>
            <a:ext cx="2400300" cy="16002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BA84644A-CAE4-DD48-B558-3CF961F643DE}"/>
              </a:ext>
            </a:extLst>
          </p:cNvPr>
          <p:cNvSpPr/>
          <p:nvPr/>
        </p:nvSpPr>
        <p:spPr>
          <a:xfrm>
            <a:off x="9862954" y="6104719"/>
            <a:ext cx="1082348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ja-JP" altLang="en-US" sz="1400" dirty="0" smtClean="0"/>
              <a:t>棉</a:t>
            </a:r>
            <a:r>
              <a:rPr lang="zh-TW" altLang="en-US" sz="1400" dirty="0" smtClean="0"/>
              <a:t>質</a:t>
            </a:r>
            <a:r>
              <a:rPr lang="ja-JP" altLang="en-US" sz="1400" dirty="0" smtClean="0"/>
              <a:t>針織</a:t>
            </a:r>
            <a:r>
              <a:rPr lang="ja-JP" altLang="en-US" sz="1400" dirty="0"/>
              <a:t>布</a:t>
            </a:r>
            <a:endParaRPr lang="en-US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283946-3704-9C43-893A-EB5CE86E91B8}"/>
              </a:ext>
            </a:extLst>
          </p:cNvPr>
          <p:cNvSpPr/>
          <p:nvPr/>
        </p:nvSpPr>
        <p:spPr>
          <a:xfrm>
            <a:off x="10476056" y="105704"/>
            <a:ext cx="1646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spc="700" dirty="0"/>
              <a:t>基本</a:t>
            </a:r>
            <a:r>
              <a:rPr lang="ja-JP" altLang="en-US" sz="1200" spc="700" dirty="0" smtClean="0"/>
              <a:t>服裝</a:t>
            </a:r>
            <a:r>
              <a:rPr lang="zh-TW" altLang="en-US" sz="1200" spc="700" dirty="0" smtClean="0"/>
              <a:t>詞彙</a:t>
            </a:r>
            <a:r>
              <a:rPr lang="ja-JP" altLang="en-US" sz="1200" spc="700" dirty="0"/>
              <a:t>
</a:t>
            </a:r>
            <a:endParaRPr lang="en-US" sz="1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538DCD-70C0-704C-B959-B220A0FB9D23}"/>
              </a:ext>
            </a:extLst>
          </p:cNvPr>
          <p:cNvSpPr/>
          <p:nvPr/>
        </p:nvSpPr>
        <p:spPr>
          <a:xfrm>
            <a:off x="10247674" y="4151390"/>
            <a:ext cx="6719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spc="700" dirty="0" err="1"/>
              <a:t>布料</a:t>
            </a:r>
            <a:endParaRPr lang="en-US" sz="1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E72CF6-FAA6-1D42-961B-72CCD07E5774}"/>
              </a:ext>
            </a:extLst>
          </p:cNvPr>
          <p:cNvSpPr/>
          <p:nvPr/>
        </p:nvSpPr>
        <p:spPr>
          <a:xfrm>
            <a:off x="7044908" y="6533979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810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2">
            <a:extLst>
              <a:ext uri="{FF2B5EF4-FFF2-40B4-BE49-F238E27FC236}">
                <a16:creationId xmlns:a16="http://schemas.microsoft.com/office/drawing/2014/main" id="{ED9D89B5-CCAB-4617-B70E-501DBE3C84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EC8A63-6D95-6D45-A434-CC97EC481AE1}"/>
              </a:ext>
            </a:extLst>
          </p:cNvPr>
          <p:cNvSpPr/>
          <p:nvPr/>
        </p:nvSpPr>
        <p:spPr>
          <a:xfrm>
            <a:off x="1030986" y="2784780"/>
            <a:ext cx="7239074" cy="14659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ja-JP" altLang="en-US" sz="1400" b="1" u="sng" dirty="0"/>
              <a:t>提示：
</a:t>
            </a:r>
            <a:r>
              <a:rPr lang="ja-JP" altLang="en-US" sz="1400" dirty="0"/>
              <a:t>專案名稱：</a:t>
            </a:r>
            <a:r>
              <a:rPr lang="en-US" sz="1400" dirty="0"/>
              <a:t>T</a:t>
            </a:r>
            <a:r>
              <a:rPr lang="ja-JP" altLang="en-US" sz="1400" dirty="0"/>
              <a:t>恤 </a:t>
            </a:r>
            <a:r>
              <a:rPr lang="en-US" altLang="ja-JP" sz="1400" dirty="0"/>
              <a:t>/ </a:t>
            </a:r>
            <a:r>
              <a:rPr lang="zh-TW" altLang="en-US" sz="1400" dirty="0" smtClean="0"/>
              <a:t>扣鈕上衣 </a:t>
            </a:r>
            <a:r>
              <a:rPr lang="en-US" altLang="zh-TW" sz="1400" dirty="0" smtClean="0"/>
              <a:t>/ </a:t>
            </a:r>
            <a:r>
              <a:rPr lang="zh-TW" altLang="en-US" sz="1400" dirty="0" smtClean="0"/>
              <a:t>半截</a:t>
            </a:r>
            <a:r>
              <a:rPr lang="ja-JP" altLang="en-US" sz="1400" dirty="0" smtClean="0"/>
              <a:t>裙 </a:t>
            </a:r>
            <a:r>
              <a:rPr lang="en-US" altLang="ja-JP" sz="1400" dirty="0"/>
              <a:t>/ </a:t>
            </a:r>
            <a:r>
              <a:rPr lang="ja-JP" altLang="en-US" sz="1400" dirty="0" smtClean="0"/>
              <a:t>連</a:t>
            </a:r>
            <a:r>
              <a:rPr lang="zh-TW" altLang="en-US" sz="1400" dirty="0" smtClean="0"/>
              <a:t>身</a:t>
            </a:r>
            <a:r>
              <a:rPr lang="ja-JP" altLang="en-US" sz="1400" dirty="0" smtClean="0"/>
              <a:t>裙 </a:t>
            </a:r>
            <a:r>
              <a:rPr lang="en-US" altLang="ja-JP" sz="1400" dirty="0"/>
              <a:t>/</a:t>
            </a:r>
            <a:r>
              <a:rPr lang="ja-JP" altLang="en-US" sz="1400" dirty="0"/>
              <a:t>外套等。
</a:t>
            </a:r>
            <a:r>
              <a:rPr lang="zh-TW" altLang="en-US" sz="1400" dirty="0" smtClean="0"/>
              <a:t>布料</a:t>
            </a:r>
            <a:r>
              <a:rPr lang="ja-JP" altLang="en-US" sz="1400" dirty="0" smtClean="0"/>
              <a:t>描述</a:t>
            </a:r>
            <a:r>
              <a:rPr lang="ja-JP" altLang="en-US" sz="1400" dirty="0"/>
              <a:t>： 牛仔布 </a:t>
            </a:r>
            <a:r>
              <a:rPr lang="en-US" altLang="ja-JP" sz="1400" dirty="0"/>
              <a:t>/ </a:t>
            </a:r>
            <a:r>
              <a:rPr lang="ja-JP" altLang="en-US" sz="1400" dirty="0" smtClean="0"/>
              <a:t>棉</a:t>
            </a:r>
            <a:r>
              <a:rPr lang="zh-TW" altLang="en-US" sz="1400" dirty="0" smtClean="0"/>
              <a:t>布</a:t>
            </a:r>
            <a:r>
              <a:rPr lang="ja-JP" altLang="en-US" sz="1400" dirty="0" smtClean="0"/>
              <a:t> </a:t>
            </a:r>
            <a:r>
              <a:rPr lang="en-US" altLang="ja-JP" sz="1400" dirty="0"/>
              <a:t>/ </a:t>
            </a:r>
            <a:r>
              <a:rPr lang="zh-TW" altLang="en-US" sz="1400" dirty="0" smtClean="0"/>
              <a:t>針織布</a:t>
            </a:r>
            <a:r>
              <a:rPr lang="en-US" altLang="ja-JP" sz="1400" dirty="0" smtClean="0"/>
              <a:t>/ </a:t>
            </a:r>
            <a:r>
              <a:rPr lang="ja-JP" altLang="en-US" sz="1400" dirty="0"/>
              <a:t>羊毛等
顏色 </a:t>
            </a:r>
            <a:r>
              <a:rPr lang="en-US" altLang="ja-JP" sz="1400" dirty="0"/>
              <a:t>/ </a:t>
            </a:r>
            <a:r>
              <a:rPr lang="ja-JP" altLang="en-US" sz="1400" dirty="0"/>
              <a:t>圖案 ： 海軍藍 </a:t>
            </a:r>
            <a:r>
              <a:rPr lang="en-US" altLang="ja-JP" sz="1400" dirty="0"/>
              <a:t>/ </a:t>
            </a:r>
            <a:r>
              <a:rPr lang="ja-JP" altLang="en-US" sz="1400" dirty="0"/>
              <a:t>白色 </a:t>
            </a:r>
            <a:r>
              <a:rPr lang="en-US" altLang="ja-JP" sz="1400" dirty="0"/>
              <a:t>/ </a:t>
            </a:r>
            <a:r>
              <a:rPr lang="ja-JP" altLang="en-US" sz="1400" dirty="0"/>
              <a:t>粉紅色 </a:t>
            </a:r>
            <a:r>
              <a:rPr lang="en-US" altLang="ja-JP" sz="1400" dirty="0"/>
              <a:t>/ </a:t>
            </a:r>
            <a:r>
              <a:rPr lang="ja-JP" altLang="en-US" sz="1400" dirty="0"/>
              <a:t>格仔 </a:t>
            </a:r>
            <a:r>
              <a:rPr lang="en-US" altLang="ja-JP" sz="1400" dirty="0"/>
              <a:t>/ </a:t>
            </a:r>
            <a:r>
              <a:rPr lang="ja-JP" altLang="en-US" sz="1400" dirty="0"/>
              <a:t>條紋 </a:t>
            </a:r>
            <a:r>
              <a:rPr lang="en-US" altLang="ja-JP" sz="1400" dirty="0"/>
              <a:t>/ </a:t>
            </a:r>
            <a:r>
              <a:rPr lang="ja-JP" altLang="en-US" sz="1400" dirty="0"/>
              <a:t>波點</a:t>
            </a:r>
            <a:r>
              <a:rPr lang="en-US" altLang="ja-JP" sz="1400" dirty="0"/>
              <a:t> </a:t>
            </a:r>
            <a:r>
              <a:rPr lang="ja-JP" altLang="en-US" sz="1400" dirty="0"/>
              <a:t>等。
款式：長袖 </a:t>
            </a:r>
            <a:r>
              <a:rPr lang="en-US" altLang="ja-JP" sz="1400" dirty="0"/>
              <a:t>/ </a:t>
            </a:r>
            <a:r>
              <a:rPr lang="ja-JP" altLang="en-US" sz="1400" dirty="0"/>
              <a:t>短袖 </a:t>
            </a:r>
            <a:r>
              <a:rPr lang="en-US" altLang="ja-JP" sz="1400" dirty="0"/>
              <a:t>/ </a:t>
            </a:r>
            <a:r>
              <a:rPr lang="zh-TW" altLang="en-US" sz="1400" dirty="0" smtClean="0"/>
              <a:t>扣鈕開口 </a:t>
            </a:r>
            <a:r>
              <a:rPr lang="en-US" altLang="zh-TW" sz="1400" dirty="0" smtClean="0"/>
              <a:t>/ </a:t>
            </a:r>
            <a:r>
              <a:rPr lang="ja-JP" altLang="en-US" sz="1400" dirty="0" smtClean="0"/>
              <a:t>拉鍊</a:t>
            </a:r>
            <a:r>
              <a:rPr lang="ja-JP" altLang="en-US" sz="1400" dirty="0"/>
              <a:t>開口 </a:t>
            </a:r>
            <a:r>
              <a:rPr lang="en-US" altLang="ja-JP" sz="1400" dirty="0"/>
              <a:t>/ </a:t>
            </a:r>
            <a:r>
              <a:rPr lang="ja-JP" altLang="en-US" sz="1400" dirty="0"/>
              <a:t>連帽外套等。</a:t>
            </a:r>
            <a:r>
              <a:rPr lang="ja-JP" altLang="en-US" sz="1400" b="1" dirty="0"/>
              <a:t>
</a:t>
            </a:r>
            <a:r>
              <a:rPr lang="en-US" sz="1400" b="1" dirty="0"/>
              <a:t> </a:t>
            </a:r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CEE34ED-B916-F540-8F4C-00FFACE54F0C}"/>
              </a:ext>
            </a:extLst>
          </p:cNvPr>
          <p:cNvSpPr txBox="1">
            <a:spLocks/>
          </p:cNvSpPr>
          <p:nvPr/>
        </p:nvSpPr>
        <p:spPr>
          <a:xfrm>
            <a:off x="1030986" y="1201333"/>
            <a:ext cx="9383014" cy="1465973"/>
          </a:xfrm>
          <a:prstGeom prst="rect">
            <a:avLst/>
          </a:prstGeom>
        </p:spPr>
        <p:txBody>
          <a:bodyPr vert="horz" lIns="0" tIns="0" rIns="0" bIns="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16000" u="sng" dirty="0"/>
              <a:t>章節 活動
</a:t>
            </a:r>
            <a:endParaRPr lang="en-US" sz="16000" u="sng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ja-JP" altLang="en-US" sz="9000" dirty="0"/>
              <a:t>描述你今天</a:t>
            </a:r>
            <a:r>
              <a:rPr lang="ja-JP" altLang="en-US" sz="9000" dirty="0" smtClean="0"/>
              <a:t>穿</a:t>
            </a:r>
            <a:r>
              <a:rPr lang="zh-TW" altLang="en-US" sz="9000" smtClean="0"/>
              <a:t>著</a:t>
            </a:r>
            <a:r>
              <a:rPr lang="ja-JP" altLang="en-US" sz="9000" smtClean="0"/>
              <a:t>的</a:t>
            </a:r>
            <a:r>
              <a:rPr lang="ja-JP" altLang="en-US" sz="9000"/>
              <a:t>衣服的四大特徵
</a:t>
            </a:r>
            <a:endParaRPr lang="en-US" sz="1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 </a:t>
            </a:r>
          </a:p>
        </p:txBody>
      </p:sp>
      <p:sp>
        <p:nvSpPr>
          <p:cNvPr id="6" name="Lightning Bolt 5">
            <a:extLst>
              <a:ext uri="{FF2B5EF4-FFF2-40B4-BE49-F238E27FC236}">
                <a16:creationId xmlns:a16="http://schemas.microsoft.com/office/drawing/2014/main" id="{88E30A32-28AF-6044-8659-849355364886}"/>
              </a:ext>
            </a:extLst>
          </p:cNvPr>
          <p:cNvSpPr/>
          <p:nvPr/>
        </p:nvSpPr>
        <p:spPr>
          <a:xfrm>
            <a:off x="94661" y="326147"/>
            <a:ext cx="1003300" cy="1257300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46EAC5-1A7B-0146-8F09-BE22C0C776DF}"/>
              </a:ext>
            </a:extLst>
          </p:cNvPr>
          <p:cNvSpPr/>
          <p:nvPr/>
        </p:nvSpPr>
        <p:spPr>
          <a:xfrm>
            <a:off x="945093" y="4739493"/>
            <a:ext cx="6977010" cy="104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i="1" u="sng" dirty="0"/>
          </a:p>
          <a:p>
            <a:pPr>
              <a:spcAft>
                <a:spcPts val="600"/>
              </a:spcAft>
            </a:pPr>
            <a:r>
              <a:rPr lang="en-US" altLang="ja-JP" b="1" i="1" dirty="0">
                <a:latin typeface="+mj-lt"/>
              </a:rPr>
              <a:t>“</a:t>
            </a:r>
            <a:r>
              <a:rPr lang="ja-JP" altLang="en-US" b="1" i="1" dirty="0">
                <a:latin typeface="+mj-lt"/>
              </a:rPr>
              <a:t>我今天穿一件</a:t>
            </a:r>
            <a:r>
              <a:rPr lang="ja-JP" altLang="en-US" b="1" i="1" dirty="0" smtClean="0">
                <a:latin typeface="+mj-lt"/>
              </a:rPr>
              <a:t>黃色</a:t>
            </a:r>
            <a:r>
              <a:rPr lang="zh-TW" altLang="en-US" b="1" i="1" dirty="0" smtClean="0">
                <a:latin typeface="+mj-lt"/>
              </a:rPr>
              <a:t>聚酯</a:t>
            </a:r>
            <a:r>
              <a:rPr lang="zh-TW" altLang="en-US" b="1" i="1" dirty="0">
                <a:latin typeface="+mj-lt"/>
              </a:rPr>
              <a:t>戶外</a:t>
            </a:r>
            <a:r>
              <a:rPr lang="ja-JP" altLang="en-US" b="1" i="1" dirty="0" smtClean="0">
                <a:latin typeface="+mj-lt"/>
              </a:rPr>
              <a:t>連帽</a:t>
            </a:r>
            <a:r>
              <a:rPr lang="zh-TW" altLang="en-US" b="1" i="1" dirty="0" smtClean="0">
                <a:latin typeface="+mj-lt"/>
              </a:rPr>
              <a:t>扣鈕開口</a:t>
            </a:r>
            <a:r>
              <a:rPr lang="ja-JP" altLang="en-US" b="1" i="1" smtClean="0">
                <a:latin typeface="+mj-lt"/>
              </a:rPr>
              <a:t>外套</a:t>
            </a:r>
            <a:r>
              <a:rPr lang="en-US" altLang="ja-JP" b="1" i="1" smtClean="0">
                <a:latin typeface="+mj-lt"/>
              </a:rPr>
              <a:t>"</a:t>
            </a:r>
            <a:r>
              <a:rPr lang="en-US" altLang="ja-JP" b="1" i="1" dirty="0">
                <a:latin typeface="+mj-lt"/>
              </a:rPr>
              <a:t>
</a:t>
            </a:r>
            <a:endParaRPr lang="en-US" b="1" i="1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B73558-CF52-724C-BF4D-A05EDDB957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600" y="2400399"/>
            <a:ext cx="2869866" cy="38264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783C6FE-0D9D-9349-97A3-2771698B51B5}"/>
              </a:ext>
            </a:extLst>
          </p:cNvPr>
          <p:cNvSpPr/>
          <p:nvPr/>
        </p:nvSpPr>
        <p:spPr>
          <a:xfrm>
            <a:off x="7044908" y="6533979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60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2F1D67-5FF8-F44D-887A-BD5516D129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145F121-7DB3-4C20-B960-333CE2967F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tx1">
                  <a:alpha val="23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298EF-ED59-2544-A8C0-5E2C8BE99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169" y="134596"/>
            <a:ext cx="9144000" cy="3850276"/>
          </a:xfrm>
        </p:spPr>
        <p:txBody>
          <a:bodyPr>
            <a:normAutofit/>
          </a:bodyPr>
          <a:lstStyle/>
          <a:p>
            <a:r>
              <a:rPr lang="ja-JP" altLang="en-US" spc="700" dirty="0">
                <a:solidFill>
                  <a:schemeClr val="bg1"/>
                </a:solidFill>
              </a:rPr>
              <a:t>讓我們學習如何描述</a:t>
            </a:r>
            <a:r>
              <a:rPr lang="ja-JP" altLang="en-US" spc="700" dirty="0" smtClean="0">
                <a:solidFill>
                  <a:schemeClr val="bg1"/>
                </a:solidFill>
              </a:rPr>
              <a:t>時</a:t>
            </a:r>
            <a:r>
              <a:rPr lang="zh-TW" altLang="en-US" spc="700" dirty="0" smtClean="0">
                <a:solidFill>
                  <a:schemeClr val="bg1"/>
                </a:solidFill>
              </a:rPr>
              <a:t>裝</a:t>
            </a:r>
            <a:r>
              <a:rPr lang="ja-JP" altLang="en-US" spc="700" dirty="0" smtClean="0">
                <a:solidFill>
                  <a:schemeClr val="bg1"/>
                </a:solidFill>
              </a:rPr>
              <a:t>和</a:t>
            </a:r>
            <a:r>
              <a:rPr lang="ja-JP" altLang="en-US" spc="700" dirty="0">
                <a:solidFill>
                  <a:schemeClr val="bg1"/>
                </a:solidFill>
              </a:rPr>
              <a:t>服裝
</a:t>
            </a:r>
            <a:endParaRPr lang="en-HK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D27712-F0C2-0247-8374-5DAA33797A34}"/>
              </a:ext>
            </a:extLst>
          </p:cNvPr>
          <p:cNvSpPr/>
          <p:nvPr/>
        </p:nvSpPr>
        <p:spPr>
          <a:xfrm>
            <a:off x="7044908" y="6533979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881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2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286BD8-ADD5-CD41-9A57-445F83FBC6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4">
            <a:extLst>
              <a:ext uri="{FF2B5EF4-FFF2-40B4-BE49-F238E27FC236}">
                <a16:creationId xmlns:a16="http://schemas.microsoft.com/office/drawing/2014/main" id="{54F04D94-5D02-443B-801E-0CAC1D4EBF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372"/>
            <a:ext cx="12192000" cy="456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7DA40C-10B8-4678-8433-AA03ED65E9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298EF-ED59-2544-A8C0-5E2C8BE99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114" y="620486"/>
            <a:ext cx="5344886" cy="4062547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spc="700" dirty="0">
                <a:solidFill>
                  <a:schemeClr val="bg1"/>
                </a:solidFill>
              </a:rPr>
              <a:t>基本</a:t>
            </a:r>
            <a:r>
              <a:rPr lang="ja-JP" altLang="en-US" spc="700" dirty="0" smtClean="0">
                <a:solidFill>
                  <a:schemeClr val="bg1"/>
                </a:solidFill>
              </a:rPr>
              <a:t>服裝</a:t>
            </a:r>
            <a:r>
              <a:rPr lang="zh-TW" altLang="en-US" spc="700" dirty="0" smtClean="0">
                <a:solidFill>
                  <a:schemeClr val="bg1"/>
                </a:solidFill>
              </a:rPr>
              <a:t>詞彙</a:t>
            </a:r>
            <a:r>
              <a:rPr lang="ja-JP" altLang="en-US" spc="700" dirty="0">
                <a:solidFill>
                  <a:schemeClr val="bg1"/>
                </a:solidFill>
              </a:rPr>
              <a:t>
</a:t>
            </a:r>
            <a:endParaRPr lang="en-HK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F3D9AA-2746-40BA-A174-3C45EA458C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BF160C-EC5F-45F5-9B8D-197AFA37BB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C1B839-517D-E440-B3D1-D38A657FCFC6}"/>
              </a:ext>
            </a:extLst>
          </p:cNvPr>
          <p:cNvSpPr/>
          <p:nvPr/>
        </p:nvSpPr>
        <p:spPr>
          <a:xfrm>
            <a:off x="7044908" y="6533979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92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298EF-ED59-2544-A8C0-5E2C8BE99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41" y="-1287479"/>
            <a:ext cx="4855800" cy="2831799"/>
          </a:xfrm>
        </p:spPr>
        <p:txBody>
          <a:bodyPr anchor="b">
            <a:normAutofit/>
          </a:bodyPr>
          <a:lstStyle/>
          <a:p>
            <a:pPr algn="l"/>
            <a:r>
              <a:rPr lang="zh-TW" altLang="en-US" sz="3600" dirty="0" smtClean="0">
                <a:solidFill>
                  <a:schemeClr val="bg1"/>
                </a:solidFill>
                <a:highlight>
                  <a:srgbClr val="000000"/>
                </a:highlight>
              </a:rPr>
              <a:t>外套</a:t>
            </a:r>
            <a:endParaRPr lang="en-HK" sz="36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17D472-7D50-E34A-9108-0FBD73A70DB4}"/>
              </a:ext>
            </a:extLst>
          </p:cNvPr>
          <p:cNvSpPr/>
          <p:nvPr/>
        </p:nvSpPr>
        <p:spPr>
          <a:xfrm>
            <a:off x="658601" y="2170304"/>
            <a:ext cx="5084586" cy="124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dirty="0" smtClean="0"/>
              <a:t>剪裁精細</a:t>
            </a:r>
            <a:endParaRPr lang="en-US" altLang="zh-TW" dirty="0" smtClean="0"/>
          </a:p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dirty="0" smtClean="0"/>
              <a:t>量</a:t>
            </a:r>
            <a:r>
              <a:rPr lang="zh-TW" altLang="en-US" dirty="0"/>
              <a:t>身定做的袖子</a:t>
            </a:r>
            <a:r>
              <a:rPr lang="zh-HK" altLang="en-US" dirty="0"/>
              <a:t>裁剪</a:t>
            </a:r>
            <a:r>
              <a:rPr lang="zh-TW" altLang="en-US" dirty="0"/>
              <a:t>成兩塊，</a:t>
            </a:r>
            <a:r>
              <a:rPr lang="zh-HK" altLang="en-US" dirty="0"/>
              <a:t>配合</a:t>
            </a:r>
            <a:r>
              <a:rPr lang="zh-TW" altLang="en-US" dirty="0"/>
              <a:t>手臂</a:t>
            </a:r>
            <a:r>
              <a:rPr lang="zh-HK" altLang="en-US" dirty="0"/>
              <a:t>的</a:t>
            </a:r>
            <a:r>
              <a:rPr lang="zh-TW" altLang="en-US" dirty="0" smtClean="0"/>
              <a:t>形狀</a:t>
            </a:r>
            <a:endParaRPr lang="en-US" altLang="zh-TW" dirty="0" smtClean="0"/>
          </a:p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dirty="0" smtClean="0"/>
              <a:t>它</a:t>
            </a:r>
            <a:r>
              <a:rPr lang="zh-TW" altLang="en-US" dirty="0"/>
              <a:t>可以</a:t>
            </a:r>
            <a:r>
              <a:rPr lang="zh-HK" altLang="en-US" dirty="0"/>
              <a:t>有</a:t>
            </a:r>
            <a:r>
              <a:rPr lang="zh-TW" altLang="en-US" dirty="0"/>
              <a:t>襯裡或無襯裡，取決於季節和品質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CCFBEB-38D2-D140-888C-923C4B12DB6D}"/>
              </a:ext>
            </a:extLst>
          </p:cNvPr>
          <p:cNvSpPr/>
          <p:nvPr/>
        </p:nvSpPr>
        <p:spPr>
          <a:xfrm>
            <a:off x="10476056" y="105704"/>
            <a:ext cx="1646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spc="700" dirty="0"/>
              <a:t>基本</a:t>
            </a:r>
            <a:r>
              <a:rPr lang="ja-JP" altLang="en-US" sz="1200" spc="700" dirty="0" smtClean="0"/>
              <a:t>服裝</a:t>
            </a:r>
            <a:r>
              <a:rPr lang="zh-TW" altLang="en-US" sz="1200" spc="700" dirty="0" smtClean="0"/>
              <a:t>詞彙</a:t>
            </a:r>
            <a:r>
              <a:rPr lang="ja-JP" altLang="en-US" sz="1200" spc="700" dirty="0"/>
              <a:t>
</a:t>
            </a:r>
            <a:endParaRPr lang="en-US" sz="1200" dirty="0"/>
          </a:p>
        </p:txBody>
      </p:sp>
      <p:grpSp>
        <p:nvGrpSpPr>
          <p:cNvPr id="3" name="群組 2"/>
          <p:cNvGrpSpPr/>
          <p:nvPr/>
        </p:nvGrpSpPr>
        <p:grpSpPr>
          <a:xfrm>
            <a:off x="6024242" y="1304499"/>
            <a:ext cx="6413181" cy="4249002"/>
            <a:chOff x="6024242" y="1304499"/>
            <a:chExt cx="6413181" cy="42490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2EA9842-FFC7-1847-A81B-5AFE2094F5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955" t="16148" r="25891" b="40889"/>
            <a:stretch/>
          </p:blipFill>
          <p:spPr>
            <a:xfrm>
              <a:off x="6024242" y="1304499"/>
              <a:ext cx="3575024" cy="4249002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1EE11BE-FF2E-D14C-BF63-6340BB6080A2}"/>
                </a:ext>
              </a:extLst>
            </p:cNvPr>
            <p:cNvSpPr/>
            <p:nvPr/>
          </p:nvSpPr>
          <p:spPr>
            <a:xfrm>
              <a:off x="9803104" y="1920240"/>
              <a:ext cx="2634319" cy="1949060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pPr lvl="0">
                <a:lnSpc>
                  <a:spcPct val="120000"/>
                </a:lnSpc>
                <a:spcAft>
                  <a:spcPts val="600"/>
                </a:spcAft>
              </a:pPr>
              <a:r>
                <a:rPr lang="ja-JP" altLang="en-US" sz="1600" b="1" dirty="0"/>
                <a:t>衣領
槽口領
領襟
</a:t>
              </a:r>
              <a:r>
                <a:rPr lang="zh-TW" altLang="en-US" sz="1600" b="1" dirty="0" smtClean="0"/>
                <a:t>箱形口</a:t>
              </a:r>
              <a:r>
                <a:rPr lang="ja-JP" altLang="en-US" sz="1600" b="1" dirty="0" smtClean="0"/>
                <a:t>袋</a:t>
              </a:r>
              <a:r>
                <a:rPr lang="ja-JP" altLang="en-US" sz="1600" b="1" dirty="0"/>
                <a:t>
</a:t>
              </a:r>
              <a:r>
                <a:rPr lang="ja-JP" altLang="en-US" sz="1600" b="1" dirty="0" smtClean="0"/>
                <a:t>有</a:t>
              </a:r>
              <a:r>
                <a:rPr lang="zh-TW" altLang="en-US" sz="1600" b="1" dirty="0" smtClean="0"/>
                <a:t>掩</a:t>
              </a:r>
              <a:r>
                <a:rPr lang="ja-JP" altLang="en-US" sz="1600" b="1" dirty="0" smtClean="0"/>
                <a:t>蓋</a:t>
              </a:r>
              <a:r>
                <a:rPr lang="ja-JP" altLang="en-US" sz="1600" b="1" dirty="0"/>
                <a:t>唇袋</a:t>
              </a:r>
              <a:r>
                <a:rPr lang="en-US" sz="1600" b="1" dirty="0"/>
                <a:t>
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C9FD698-C63D-7944-B121-D7E4AD6EC1D9}"/>
                </a:ext>
              </a:extLst>
            </p:cNvPr>
            <p:cNvCxnSpPr/>
            <p:nvPr/>
          </p:nvCxnSpPr>
          <p:spPr>
            <a:xfrm flipH="1" flipV="1">
              <a:off x="8239760" y="1788160"/>
              <a:ext cx="1330960" cy="2641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4F386FD-7971-824B-9FCC-FD1DB1477C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31200" y="1902209"/>
              <a:ext cx="1239520" cy="5361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F3F0804-D195-994F-9F3C-36CCE882073C}"/>
                </a:ext>
              </a:extLst>
            </p:cNvPr>
            <p:cNvCxnSpPr/>
            <p:nvPr/>
          </p:nvCxnSpPr>
          <p:spPr>
            <a:xfrm flipH="1" flipV="1">
              <a:off x="8239760" y="2170304"/>
              <a:ext cx="1330960" cy="6338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9EE7122-2934-0E45-8A8D-F89BA4BDB34C}"/>
                </a:ext>
              </a:extLst>
            </p:cNvPr>
            <p:cNvCxnSpPr/>
            <p:nvPr/>
          </p:nvCxnSpPr>
          <p:spPr>
            <a:xfrm flipH="1" flipV="1">
              <a:off x="8331200" y="2487232"/>
              <a:ext cx="1239520" cy="77412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F8B08DC-61B3-344F-896D-2868E1E9E5DC}"/>
                </a:ext>
              </a:extLst>
            </p:cNvPr>
            <p:cNvCxnSpPr/>
            <p:nvPr/>
          </p:nvCxnSpPr>
          <p:spPr>
            <a:xfrm flipH="1">
              <a:off x="8492111" y="3708400"/>
              <a:ext cx="1078609" cy="3657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03D86CE4-A6AE-DE49-9E78-25AB6EC405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067" y="4608414"/>
            <a:ext cx="1956749" cy="130449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E4CFE41F-9C9E-B54A-A462-A0DCB810DE85}"/>
              </a:ext>
            </a:extLst>
          </p:cNvPr>
          <p:cNvSpPr/>
          <p:nvPr/>
        </p:nvSpPr>
        <p:spPr>
          <a:xfrm>
            <a:off x="10531459" y="4339350"/>
            <a:ext cx="6719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spc="700" dirty="0" err="1"/>
              <a:t>布料</a:t>
            </a:r>
            <a:endParaRPr lang="en-US" sz="12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0FA7CB3-04EE-B14A-9EAA-62300CE8AD78}"/>
              </a:ext>
            </a:extLst>
          </p:cNvPr>
          <p:cNvSpPr/>
          <p:nvPr/>
        </p:nvSpPr>
        <p:spPr>
          <a:xfrm>
            <a:off x="9737218" y="5986526"/>
            <a:ext cx="2094598" cy="61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ja-JP" altLang="en-US" sz="1200" dirty="0" smtClean="0"/>
              <a:t>西裝布</a:t>
            </a:r>
            <a:r>
              <a:rPr lang="zh-TW" altLang="en-US" sz="1200" dirty="0" smtClean="0"/>
              <a:t>料，通常是羊毛質地</a:t>
            </a:r>
            <a:r>
              <a:rPr lang="ja-JP" altLang="en-US" sz="1200" dirty="0"/>
              <a:t>
</a:t>
            </a:r>
            <a:endParaRPr lang="en-US" sz="1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1EC936-908F-EC45-8B88-E39CFB247360}"/>
              </a:ext>
            </a:extLst>
          </p:cNvPr>
          <p:cNvSpPr/>
          <p:nvPr/>
        </p:nvSpPr>
        <p:spPr>
          <a:xfrm>
            <a:off x="7044908" y="6533979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328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298EF-ED59-2544-A8C0-5E2C8BE99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248" y="-312119"/>
            <a:ext cx="4855800" cy="2831799"/>
          </a:xfrm>
        </p:spPr>
        <p:txBody>
          <a:bodyPr anchor="b">
            <a:normAutofit/>
          </a:bodyPr>
          <a:lstStyle/>
          <a:p>
            <a:pPr algn="l"/>
            <a:r>
              <a:rPr lang="en-US" sz="3600" spc="700" dirty="0" err="1">
                <a:solidFill>
                  <a:schemeClr val="bg1"/>
                </a:solidFill>
                <a:highlight>
                  <a:srgbClr val="000000"/>
                </a:highlight>
              </a:rPr>
              <a:t>軍事風格外套</a:t>
            </a:r>
            <a:endParaRPr lang="en-HK" sz="36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17D472-7D50-E34A-9108-0FBD73A70DB4}"/>
              </a:ext>
            </a:extLst>
          </p:cNvPr>
          <p:cNvSpPr/>
          <p:nvPr/>
        </p:nvSpPr>
        <p:spPr>
          <a:xfrm>
            <a:off x="663854" y="2699772"/>
            <a:ext cx="54321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dirty="0"/>
              <a:t>休閒外套
</a:t>
            </a:r>
            <a:r>
              <a:rPr lang="zh-TW" altLang="en-US" dirty="0" smtClean="0"/>
              <a:t>以</a:t>
            </a:r>
            <a:r>
              <a:rPr lang="ja-JP" altLang="en-US" dirty="0" smtClean="0"/>
              <a:t>傳統</a:t>
            </a:r>
            <a:r>
              <a:rPr lang="ja-JP" altLang="en-US" dirty="0"/>
              <a:t>軍用</a:t>
            </a:r>
            <a:r>
              <a:rPr lang="ja-JP" altLang="en-US" dirty="0" smtClean="0"/>
              <a:t>外套</a:t>
            </a:r>
            <a:r>
              <a:rPr lang="zh-TW" altLang="en-US" dirty="0" smtClean="0"/>
              <a:t>作參考</a:t>
            </a:r>
            <a:r>
              <a:rPr lang="ja-JP" altLang="en-US" dirty="0"/>
              <a:t>
短身</a:t>
            </a:r>
            <a:r>
              <a:rPr lang="ja-JP" altLang="en-US" dirty="0" smtClean="0"/>
              <a:t>剪裁</a:t>
            </a:r>
            <a:r>
              <a:rPr lang="zh-TW" altLang="en-US" dirty="0"/>
              <a:t>，</a:t>
            </a:r>
            <a:r>
              <a:rPr lang="ja-JP" altLang="en-US" dirty="0" smtClean="0"/>
              <a:t>腰部</a:t>
            </a:r>
            <a:r>
              <a:rPr lang="ja-JP" altLang="en-US" dirty="0"/>
              <a:t>與臀部之間
衫</a:t>
            </a:r>
            <a:r>
              <a:rPr lang="ja-JP" altLang="en-US" dirty="0" smtClean="0"/>
              <a:t>腳</a:t>
            </a:r>
            <a:r>
              <a:rPr lang="zh-TW" altLang="en-US" dirty="0"/>
              <a:t>，</a:t>
            </a:r>
            <a:r>
              <a:rPr lang="ja-JP" altLang="en-US" dirty="0" smtClean="0"/>
              <a:t>領口</a:t>
            </a:r>
            <a:r>
              <a:rPr lang="ja-JP" altLang="en-US" dirty="0"/>
              <a:t>和袖口通常</a:t>
            </a:r>
            <a:r>
              <a:rPr lang="ja-JP" altLang="en-HK" dirty="0" smtClean="0"/>
              <a:t>用</a:t>
            </a:r>
            <a:r>
              <a:rPr lang="zh-TW" altLang="en-US" dirty="0" smtClean="0"/>
              <a:t>羅紋及</a:t>
            </a:r>
            <a:r>
              <a:rPr lang="ja-JP" altLang="en-US" dirty="0" smtClean="0"/>
              <a:t>彈性布料</a:t>
            </a:r>
            <a:r>
              <a:rPr lang="zh-TW" altLang="en-US" dirty="0" smtClean="0"/>
              <a:t>固定</a:t>
            </a:r>
            <a:r>
              <a:rPr lang="ja-JP" altLang="en-US" dirty="0"/>
              <a:t>
拉鍊開口</a:t>
            </a:r>
            <a:endParaRPr 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4651133" y="263483"/>
            <a:ext cx="7857410" cy="9467626"/>
            <a:chOff x="4651133" y="263483"/>
            <a:chExt cx="7857410" cy="94676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CF95D0A-86BB-DE4F-8532-5CF90069F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51133" y="263483"/>
              <a:ext cx="6690305" cy="9467626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1EE11BE-FF2E-D14C-BF63-6340BB6080A2}"/>
                </a:ext>
              </a:extLst>
            </p:cNvPr>
            <p:cNvSpPr/>
            <p:nvPr/>
          </p:nvSpPr>
          <p:spPr>
            <a:xfrm>
              <a:off x="9874224" y="2641600"/>
              <a:ext cx="2634319" cy="1949060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pPr lvl="0">
                <a:lnSpc>
                  <a:spcPct val="120000"/>
                </a:lnSpc>
                <a:spcAft>
                  <a:spcPts val="600"/>
                </a:spcAft>
              </a:pPr>
              <a:r>
                <a:rPr lang="ja-JP" altLang="en-US" sz="1600" b="1" dirty="0"/>
                <a:t>拉鍊開口
</a:t>
              </a:r>
              <a:r>
                <a:rPr lang="zh-TW" altLang="en-US" sz="1600" b="1" dirty="0" smtClean="0"/>
                <a:t>明</a:t>
              </a:r>
              <a:r>
                <a:rPr lang="ja-JP" altLang="en-US" sz="1600" b="1" dirty="0" smtClean="0"/>
                <a:t>線</a:t>
              </a:r>
              <a:r>
                <a:rPr lang="ja-JP" altLang="en-US" sz="1600" b="1" dirty="0"/>
                <a:t>車縫
</a:t>
              </a:r>
              <a:r>
                <a:rPr lang="ja-JP" altLang="en-US" sz="1600" b="1" dirty="0" smtClean="0"/>
                <a:t>羅</a:t>
              </a:r>
              <a:r>
                <a:rPr lang="ja-JP" altLang="en-HK" sz="1600" b="1" dirty="0" smtClean="0"/>
                <a:t>紋</a:t>
              </a:r>
              <a:endParaRPr lang="en-US" sz="1600" b="1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4F386FD-7971-824B-9FCC-FD1DB1477C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96285" y="2814265"/>
              <a:ext cx="1674739" cy="73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F3F0804-D195-994F-9F3C-36CCE88207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77200" y="3166013"/>
              <a:ext cx="165851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9EE7122-2934-0E45-8A8D-F89BA4BDB3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31200" y="3589746"/>
              <a:ext cx="1359791" cy="9209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F8B08DC-61B3-344F-896D-2868E1E9E5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03439" y="3616130"/>
              <a:ext cx="432280" cy="123903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5EEF0A1B-BEBB-B14E-83CE-519F84600533}"/>
              </a:ext>
            </a:extLst>
          </p:cNvPr>
          <p:cNvSpPr/>
          <p:nvPr/>
        </p:nvSpPr>
        <p:spPr>
          <a:xfrm>
            <a:off x="10222498" y="5922227"/>
            <a:ext cx="1107996" cy="612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ja-JP" altLang="en-US" sz="1200" b="1" dirty="0"/>
              <a:t>耐用的</a:t>
            </a:r>
            <a:r>
              <a:rPr lang="ja-JP" altLang="en-US" sz="1200" b="1" dirty="0" smtClean="0"/>
              <a:t>合成</a:t>
            </a:r>
            <a:r>
              <a:rPr lang="zh-TW" altLang="en-US" sz="1200" b="1" dirty="0" smtClean="0"/>
              <a:t>布</a:t>
            </a:r>
            <a:r>
              <a:rPr lang="ja-JP" altLang="en-US" sz="1200" b="1" dirty="0"/>
              <a:t>
</a:t>
            </a:r>
            <a:endParaRPr lang="en-US" sz="1200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283B080-D3F2-8646-9903-080955B4483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6065" y="4678039"/>
            <a:ext cx="1834751" cy="122316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3303539-FE9E-E345-A3E7-86B640A4B852}"/>
              </a:ext>
            </a:extLst>
          </p:cNvPr>
          <p:cNvSpPr/>
          <p:nvPr/>
        </p:nvSpPr>
        <p:spPr>
          <a:xfrm>
            <a:off x="10476056" y="105704"/>
            <a:ext cx="1646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spc="700" dirty="0"/>
              <a:t>基本</a:t>
            </a:r>
            <a:r>
              <a:rPr lang="ja-JP" altLang="en-US" sz="1200" spc="700" dirty="0" smtClean="0"/>
              <a:t>服裝</a:t>
            </a:r>
            <a:r>
              <a:rPr lang="zh-TW" altLang="en-US" sz="1200" spc="700" dirty="0" smtClean="0"/>
              <a:t>詞彙</a:t>
            </a:r>
            <a:r>
              <a:rPr lang="ja-JP" altLang="en-US" sz="1200" spc="700" dirty="0"/>
              <a:t>
</a:t>
            </a:r>
            <a:endParaRPr lang="en-US" sz="1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1612FF-F332-8342-9D08-942016EA2AE9}"/>
              </a:ext>
            </a:extLst>
          </p:cNvPr>
          <p:cNvSpPr/>
          <p:nvPr/>
        </p:nvSpPr>
        <p:spPr>
          <a:xfrm>
            <a:off x="10531459" y="4339350"/>
            <a:ext cx="6719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spc="700" dirty="0" err="1"/>
              <a:t>布料</a:t>
            </a:r>
            <a:endParaRPr lang="en-US" sz="1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3F65EE-ABE9-1449-8977-F8204FD2C61C}"/>
              </a:ext>
            </a:extLst>
          </p:cNvPr>
          <p:cNvSpPr/>
          <p:nvPr/>
        </p:nvSpPr>
        <p:spPr>
          <a:xfrm>
            <a:off x="7044908" y="6533979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63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298EF-ED59-2544-A8C0-5E2C8BE99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2957" y="-1371376"/>
            <a:ext cx="4855800" cy="2831799"/>
          </a:xfrm>
        </p:spPr>
        <p:txBody>
          <a:bodyPr anchor="b">
            <a:normAutofit/>
          </a:bodyPr>
          <a:lstStyle/>
          <a:p>
            <a:pPr algn="l"/>
            <a:r>
              <a:rPr lang="zh-TW" altLang="en-US" sz="3200" dirty="0" smtClean="0"/>
              <a:t>密褶半截</a:t>
            </a:r>
            <a:r>
              <a:rPr lang="ja-JP" altLang="en-US" sz="3200" dirty="0" smtClean="0"/>
              <a:t>裙</a:t>
            </a:r>
            <a:r>
              <a:rPr lang="ja-JP" altLang="en-US" sz="3200" dirty="0"/>
              <a:t>
</a:t>
            </a:r>
            <a:endParaRPr lang="en-HK" sz="3200" dirty="0">
              <a:highlight>
                <a:srgbClr val="000000"/>
              </a:highligh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17D472-7D50-E34A-9108-0FBD73A70DB4}"/>
              </a:ext>
            </a:extLst>
          </p:cNvPr>
          <p:cNvSpPr/>
          <p:nvPr/>
        </p:nvSpPr>
        <p:spPr>
          <a:xfrm>
            <a:off x="3572071" y="990415"/>
            <a:ext cx="3992880" cy="76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latin typeface="+mj-ea"/>
                <a:ea typeface="+mj-ea"/>
              </a:rPr>
              <a:t>濶</a:t>
            </a:r>
            <a:r>
              <a:rPr lang="zh-TW" altLang="en-US" sz="1600" dirty="0">
                <a:latin typeface="+mj-ea"/>
                <a:ea typeface="+mj-ea"/>
              </a:rPr>
              <a:t>腳</a:t>
            </a:r>
            <a:r>
              <a:rPr lang="en-US" sz="1600" dirty="0" smtClean="0">
                <a:latin typeface="+mj-ea"/>
                <a:ea typeface="+mj-ea"/>
              </a:rPr>
              <a:t> </a:t>
            </a:r>
            <a:endParaRPr lang="en-US" sz="1600" dirty="0">
              <a:latin typeface="+mj-ea"/>
              <a:ea typeface="+mj-ea"/>
            </a:endParaRPr>
          </a:p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1600" dirty="0" smtClean="0">
                <a:latin typeface="+mj-ea"/>
                <a:ea typeface="+mj-ea"/>
              </a:rPr>
              <a:t>腰部</a:t>
            </a:r>
            <a:r>
              <a:rPr lang="zh-TW" altLang="en-US" sz="1600" dirty="0" smtClean="0">
                <a:latin typeface="+mj-ea"/>
                <a:ea typeface="+mj-ea"/>
              </a:rPr>
              <a:t>有密</a:t>
            </a:r>
            <a:r>
              <a:rPr lang="ja-JP" altLang="en-US" sz="1600" dirty="0" smtClean="0">
                <a:latin typeface="+mj-ea"/>
                <a:ea typeface="+mj-ea"/>
              </a:rPr>
              <a:t>褶</a:t>
            </a:r>
            <a:endParaRPr lang="en-US" sz="1600" dirty="0">
              <a:latin typeface="+mj-ea"/>
              <a:ea typeface="+mj-ea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CCF2B38-A521-4A4E-B3A4-EEC376F0329D}"/>
              </a:ext>
            </a:extLst>
          </p:cNvPr>
          <p:cNvSpPr txBox="1">
            <a:spLocks/>
          </p:cNvSpPr>
          <p:nvPr/>
        </p:nvSpPr>
        <p:spPr>
          <a:xfrm>
            <a:off x="6557023" y="2762328"/>
            <a:ext cx="4855800" cy="283179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600" dirty="0"/>
              <a:t>百</a:t>
            </a:r>
            <a:r>
              <a:rPr lang="ja-JP" altLang="en-US" sz="3600" dirty="0" smtClean="0"/>
              <a:t>褶裙</a:t>
            </a:r>
            <a:r>
              <a:rPr lang="ja-JP" altLang="en-US" sz="3600" dirty="0"/>
              <a:t>
</a:t>
            </a:r>
            <a:endParaRPr lang="en-HK" sz="3600" dirty="0">
              <a:highlight>
                <a:srgbClr val="000000"/>
              </a:highligh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3261FD-5560-DC4F-89FF-482FE8477022}"/>
              </a:ext>
            </a:extLst>
          </p:cNvPr>
          <p:cNvSpPr/>
          <p:nvPr/>
        </p:nvSpPr>
        <p:spPr>
          <a:xfrm>
            <a:off x="6503061" y="5127047"/>
            <a:ext cx="3992880" cy="76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latin typeface="+mn-ea"/>
              </a:rPr>
              <a:t>濶腳</a:t>
            </a:r>
            <a:endParaRPr lang="en-US" sz="1600" dirty="0">
              <a:latin typeface="+mn-ea"/>
            </a:endParaRPr>
          </a:p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1600" dirty="0" smtClean="0">
                <a:latin typeface="+mn-ea"/>
              </a:rPr>
              <a:t>腰部</a:t>
            </a:r>
            <a:r>
              <a:rPr lang="zh-TW" altLang="en-US" sz="1600" dirty="0">
                <a:latin typeface="+mn-ea"/>
              </a:rPr>
              <a:t>有</a:t>
            </a:r>
            <a:r>
              <a:rPr lang="ja-JP" altLang="en-US" sz="1600" dirty="0" smtClean="0">
                <a:latin typeface="+mn-ea"/>
              </a:rPr>
              <a:t>多組</a:t>
            </a:r>
            <a:r>
              <a:rPr lang="zh-TW" altLang="en-US" sz="1600" dirty="0" smtClean="0">
                <a:latin typeface="+mn-ea"/>
              </a:rPr>
              <a:t>小</a:t>
            </a:r>
            <a:r>
              <a:rPr lang="ja-JP" altLang="en-US" sz="1600" dirty="0" smtClean="0">
                <a:latin typeface="+mn-ea"/>
              </a:rPr>
              <a:t>摺</a:t>
            </a:r>
            <a:endParaRPr lang="en-US" sz="1600" dirty="0">
              <a:latin typeface="+mn-ea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83807" y="-458824"/>
            <a:ext cx="5170439" cy="7316824"/>
            <a:chOff x="183807" y="-458824"/>
            <a:chExt cx="5170439" cy="731682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CE09439-7010-5C45-9995-D9446296E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807" y="-458824"/>
              <a:ext cx="5170439" cy="731682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1EE11BE-FF2E-D14C-BF63-6340BB6080A2}"/>
                </a:ext>
              </a:extLst>
            </p:cNvPr>
            <p:cNvSpPr/>
            <p:nvPr/>
          </p:nvSpPr>
          <p:spPr>
            <a:xfrm>
              <a:off x="1271277" y="3313868"/>
              <a:ext cx="3810712" cy="1949060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pPr lvl="0">
                <a:lnSpc>
                  <a:spcPct val="120000"/>
                </a:lnSpc>
                <a:spcAft>
                  <a:spcPts val="600"/>
                </a:spcAft>
              </a:pPr>
              <a:r>
                <a:rPr lang="ja-JP" altLang="en-US" sz="1600" dirty="0"/>
                <a:t>腰部的碎褶
</a:t>
              </a:r>
              <a:r>
                <a:rPr lang="zh-TW" altLang="en-US" sz="1600" dirty="0" smtClean="0"/>
                <a:t>後幅扣</a:t>
              </a:r>
              <a:r>
                <a:rPr lang="ja-JP" altLang="en-US" sz="1600" dirty="0" smtClean="0"/>
                <a:t>鈕</a:t>
              </a:r>
              <a:r>
                <a:rPr lang="en-US" altLang="ja-JP" sz="1600" dirty="0" smtClean="0"/>
                <a:t>/</a:t>
              </a:r>
              <a:r>
                <a:rPr lang="ja-JP" altLang="en-US" sz="1600" dirty="0" smtClean="0"/>
                <a:t>拉鍊開口</a:t>
              </a:r>
              <a:r>
                <a:rPr lang="ja-JP" altLang="en-US" sz="1400" b="1" dirty="0"/>
                <a:t>
</a:t>
              </a:r>
              <a:endParaRPr lang="en-US" sz="1400" b="1" dirty="0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982E5F4-9481-014C-9304-89BED2139CA4}"/>
                </a:ext>
              </a:extLst>
            </p:cNvPr>
            <p:cNvCxnSpPr/>
            <p:nvPr/>
          </p:nvCxnSpPr>
          <p:spPr>
            <a:xfrm flipV="1">
              <a:off x="2448560" y="3219596"/>
              <a:ext cx="853440" cy="1332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BA6339C-EAB6-7A40-86C7-FF974BF82CD2}"/>
                </a:ext>
              </a:extLst>
            </p:cNvPr>
            <p:cNvCxnSpPr/>
            <p:nvPr/>
          </p:nvCxnSpPr>
          <p:spPr>
            <a:xfrm flipV="1">
              <a:off x="2875280" y="3131155"/>
              <a:ext cx="873760" cy="5264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群組 4"/>
          <p:cNvGrpSpPr/>
          <p:nvPr/>
        </p:nvGrpSpPr>
        <p:grpSpPr>
          <a:xfrm>
            <a:off x="6964358" y="-1554480"/>
            <a:ext cx="5148402" cy="6707479"/>
            <a:chOff x="6964358" y="-1554480"/>
            <a:chExt cx="5148402" cy="670747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49181EA-E62D-9D45-AEBE-2412031FF9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5141"/>
            <a:stretch/>
          </p:blipFill>
          <p:spPr>
            <a:xfrm>
              <a:off x="7266549" y="-1554480"/>
              <a:ext cx="4846211" cy="5133882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45D875A-420B-E946-8116-2C3D433620DC}"/>
                </a:ext>
              </a:extLst>
            </p:cNvPr>
            <p:cNvSpPr/>
            <p:nvPr/>
          </p:nvSpPr>
          <p:spPr>
            <a:xfrm>
              <a:off x="6964358" y="3203939"/>
              <a:ext cx="3810712" cy="1949060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pPr lvl="0">
                <a:lnSpc>
                  <a:spcPct val="120000"/>
                </a:lnSpc>
                <a:spcAft>
                  <a:spcPts val="600"/>
                </a:spcAft>
              </a:pPr>
              <a:r>
                <a:rPr lang="ja-JP" altLang="en-US" sz="1400"/>
                <a:t>褶</a:t>
              </a:r>
              <a:endParaRPr lang="en-US" sz="1400" dirty="0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4130B9F-9B34-D148-9535-EB00DEBDA59F}"/>
                </a:ext>
              </a:extLst>
            </p:cNvPr>
            <p:cNvCxnSpPr/>
            <p:nvPr/>
          </p:nvCxnSpPr>
          <p:spPr>
            <a:xfrm flipV="1">
              <a:off x="7305040" y="3199276"/>
              <a:ext cx="853440" cy="1332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591C76F6-CEBB-9A4C-8C21-4EF5E176277A}"/>
              </a:ext>
            </a:extLst>
          </p:cNvPr>
          <p:cNvSpPr txBox="1">
            <a:spLocks/>
          </p:cNvSpPr>
          <p:nvPr/>
        </p:nvSpPr>
        <p:spPr>
          <a:xfrm>
            <a:off x="296648" y="3319707"/>
            <a:ext cx="4855800" cy="283179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600" dirty="0" smtClean="0">
                <a:solidFill>
                  <a:schemeClr val="bg1"/>
                </a:solidFill>
                <a:highlight>
                  <a:srgbClr val="000000"/>
                </a:highlight>
              </a:rPr>
              <a:t>濶腳半截裙</a:t>
            </a:r>
            <a:endParaRPr lang="en-HK" sz="36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92A462F-2279-5E4E-8F8C-04F48B8D76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3652" y="4136014"/>
            <a:ext cx="2053179" cy="179913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23356AFF-40D0-DE44-899C-71F96143695D}"/>
              </a:ext>
            </a:extLst>
          </p:cNvPr>
          <p:cNvSpPr/>
          <p:nvPr/>
        </p:nvSpPr>
        <p:spPr>
          <a:xfrm>
            <a:off x="10436243" y="5985346"/>
            <a:ext cx="1107996" cy="595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ja-JP" altLang="en-US" sz="1200"/>
              <a:t>聚酯</a:t>
            </a:r>
            <a:r>
              <a:rPr lang="ja-JP" altLang="en-HK" sz="1200"/>
              <a:t>色丁</a:t>
            </a:r>
            <a:r>
              <a:rPr lang="ja-JP" altLang="en-US" sz="1200"/>
              <a:t>緞布
</a:t>
            </a:r>
            <a:endParaRPr lang="en-US" sz="1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665A5-B80E-F242-9502-620F1B00AEC4}"/>
              </a:ext>
            </a:extLst>
          </p:cNvPr>
          <p:cNvSpPr/>
          <p:nvPr/>
        </p:nvSpPr>
        <p:spPr>
          <a:xfrm>
            <a:off x="10476056" y="105704"/>
            <a:ext cx="1646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spc="700" dirty="0"/>
              <a:t>基本</a:t>
            </a:r>
            <a:r>
              <a:rPr lang="ja-JP" altLang="en-US" sz="1200" spc="700" dirty="0" smtClean="0"/>
              <a:t>服裝</a:t>
            </a:r>
            <a:r>
              <a:rPr lang="zh-TW" altLang="en-US" sz="1200" spc="700" dirty="0" smtClean="0"/>
              <a:t>詞彙</a:t>
            </a:r>
            <a:r>
              <a:rPr lang="ja-JP" altLang="en-US" sz="1200" spc="700" dirty="0"/>
              <a:t>
</a:t>
            </a:r>
            <a:endParaRPr lang="en-US" sz="1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89AB0F-BE1A-8247-93FC-B163A64EAF58}"/>
              </a:ext>
            </a:extLst>
          </p:cNvPr>
          <p:cNvSpPr/>
          <p:nvPr/>
        </p:nvSpPr>
        <p:spPr>
          <a:xfrm>
            <a:off x="10703827" y="3803652"/>
            <a:ext cx="6719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spc="700" dirty="0" err="1"/>
              <a:t>布料</a:t>
            </a:r>
            <a:endParaRPr lang="en-US" sz="1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53555B-960B-1B4F-9B45-D4E273B09219}"/>
              </a:ext>
            </a:extLst>
          </p:cNvPr>
          <p:cNvSpPr/>
          <p:nvPr/>
        </p:nvSpPr>
        <p:spPr>
          <a:xfrm>
            <a:off x="7044908" y="6533979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18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298EF-ED59-2544-A8C0-5E2C8BE99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9948" y="127848"/>
            <a:ext cx="4855800" cy="494961"/>
          </a:xfrm>
        </p:spPr>
        <p:txBody>
          <a:bodyPr anchor="b">
            <a:normAutofit/>
          </a:bodyPr>
          <a:lstStyle/>
          <a:p>
            <a:pPr algn="l"/>
            <a:r>
              <a:rPr lang="en-HK" sz="2000" dirty="0" err="1">
                <a:solidFill>
                  <a:schemeClr val="bg1"/>
                </a:solidFill>
                <a:highlight>
                  <a:srgbClr val="000000"/>
                </a:highlight>
              </a:rPr>
              <a:t>連身裙</a:t>
            </a:r>
            <a:endParaRPr lang="en-HK" sz="20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CCF2B38-A521-4A4E-B3A4-EEC376F0329D}"/>
              </a:ext>
            </a:extLst>
          </p:cNvPr>
          <p:cNvSpPr txBox="1">
            <a:spLocks/>
          </p:cNvSpPr>
          <p:nvPr/>
        </p:nvSpPr>
        <p:spPr>
          <a:xfrm>
            <a:off x="4412230" y="2333548"/>
            <a:ext cx="4855800" cy="283179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000">
                <a:solidFill>
                  <a:schemeClr val="bg1"/>
                </a:solidFill>
                <a:highlight>
                  <a:srgbClr val="000000"/>
                </a:highlight>
              </a:rPr>
              <a:t>直裙
</a:t>
            </a:r>
            <a:endParaRPr lang="en-HK" sz="20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3261FD-5560-DC4F-89FF-482FE8477022}"/>
              </a:ext>
            </a:extLst>
          </p:cNvPr>
          <p:cNvSpPr/>
          <p:nvPr/>
        </p:nvSpPr>
        <p:spPr>
          <a:xfrm>
            <a:off x="4232953" y="4937764"/>
            <a:ext cx="2965051" cy="94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1400" smtClean="0"/>
              <a:t>腰</a:t>
            </a:r>
            <a:r>
              <a:rPr lang="zh-HK" altLang="en-US" sz="1400" dirty="0" smtClean="0"/>
              <a:t>部</a:t>
            </a:r>
            <a:r>
              <a:rPr lang="zh-HK" altLang="en-US" sz="1400" dirty="0"/>
              <a:t>有暗褶</a:t>
            </a:r>
            <a:r>
              <a:rPr lang="ja-JP" altLang="en-US" sz="1400" dirty="0"/>
              <a:t>
有不同的</a:t>
            </a:r>
            <a:r>
              <a:rPr lang="ja-JP" altLang="en-US" sz="1400" dirty="0" smtClean="0"/>
              <a:t>長度</a:t>
            </a:r>
            <a:r>
              <a:rPr lang="zh-TW" altLang="en-US" sz="1400" dirty="0" smtClean="0"/>
              <a:t>，迷你、及膝、小腿及最長</a:t>
            </a:r>
            <a:endParaRPr lang="en-US" sz="1400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591C76F6-CEBB-9A4C-8C21-4EF5E176277A}"/>
              </a:ext>
            </a:extLst>
          </p:cNvPr>
          <p:cNvSpPr txBox="1">
            <a:spLocks/>
          </p:cNvSpPr>
          <p:nvPr/>
        </p:nvSpPr>
        <p:spPr>
          <a:xfrm>
            <a:off x="296648" y="3319707"/>
            <a:ext cx="4855800" cy="283179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600" spc="700" dirty="0" smtClean="0">
                <a:solidFill>
                  <a:schemeClr val="bg1"/>
                </a:solidFill>
                <a:highlight>
                  <a:srgbClr val="000000"/>
                </a:highlight>
              </a:rPr>
              <a:t>連身裙及半截裙</a:t>
            </a:r>
            <a:endParaRPr lang="en-HK" sz="36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824952" y="338528"/>
            <a:ext cx="7352452" cy="3922200"/>
            <a:chOff x="824952" y="338528"/>
            <a:chExt cx="7352452" cy="39222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9BC5132-82A5-BE4C-BAE4-46A498EF8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4952" y="338528"/>
              <a:ext cx="3062513" cy="3715312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1EE11BE-FF2E-D14C-BF63-6340BB6080A2}"/>
                </a:ext>
              </a:extLst>
            </p:cNvPr>
            <p:cNvSpPr/>
            <p:nvPr/>
          </p:nvSpPr>
          <p:spPr>
            <a:xfrm>
              <a:off x="4366692" y="2311668"/>
              <a:ext cx="3810712" cy="1949060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pPr lvl="0">
                <a:lnSpc>
                  <a:spcPct val="120000"/>
                </a:lnSpc>
                <a:spcAft>
                  <a:spcPts val="600"/>
                </a:spcAft>
              </a:pPr>
              <a:r>
                <a:rPr lang="zh-TW" altLang="en-US" sz="1200" b="1" dirty="0">
                  <a:latin typeface="+mj-ea"/>
                  <a:ea typeface="+mj-ea"/>
                </a:rPr>
                <a:t>暗</a:t>
              </a:r>
              <a:r>
                <a:rPr lang="ja-JP" altLang="en-US" sz="1200" b="1" dirty="0" smtClean="0">
                  <a:latin typeface="+mj-ea"/>
                  <a:ea typeface="+mj-ea"/>
                </a:rPr>
                <a:t>褶</a:t>
              </a:r>
              <a:r>
                <a:rPr lang="ja-JP" altLang="en-HK" sz="1200" b="1" dirty="0">
                  <a:latin typeface="+mj-ea"/>
                  <a:ea typeface="+mj-ea"/>
                </a:rPr>
                <a:t>令裙子更加修</a:t>
              </a:r>
              <a:r>
                <a:rPr lang="ja-JP" altLang="en-US" sz="1200" b="1" dirty="0">
                  <a:latin typeface="+mj-ea"/>
                  <a:ea typeface="+mj-ea"/>
                </a:rPr>
                <a:t>身</a:t>
              </a:r>
              <a:endParaRPr lang="en-US" sz="1200" b="1" dirty="0">
                <a:latin typeface="+mj-ea"/>
                <a:ea typeface="+mj-ea"/>
              </a:endParaRPr>
            </a:p>
            <a:p>
              <a:pPr lvl="0">
                <a:lnSpc>
                  <a:spcPct val="120000"/>
                </a:lnSpc>
                <a:spcAft>
                  <a:spcPts val="600"/>
                </a:spcAft>
              </a:pPr>
              <a:r>
                <a:rPr lang="ja-JP" altLang="en-US" sz="1200" b="1" dirty="0">
                  <a:latin typeface="+mj-ea"/>
                  <a:ea typeface="+mj-ea"/>
                </a:rPr>
                <a:t>腰褶和胸褶</a:t>
              </a:r>
              <a:endParaRPr lang="en-US" sz="1200" b="1" dirty="0">
                <a:latin typeface="+mj-ea"/>
                <a:ea typeface="+mj-ea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A17D472-7D50-E34A-9108-0FBD73A70DB4}"/>
                </a:ext>
              </a:extLst>
            </p:cNvPr>
            <p:cNvSpPr/>
            <p:nvPr/>
          </p:nvSpPr>
          <p:spPr>
            <a:xfrm>
              <a:off x="4099559" y="708849"/>
              <a:ext cx="3755065" cy="1021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lnSpc>
                  <a:spcPct val="12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ja-JP" altLang="en-US" sz="1400" dirty="0"/>
                <a:t>有不同的長度
</a:t>
              </a:r>
              <a:r>
                <a:rPr lang="zh-TW" altLang="en-US" sz="1400" dirty="0" smtClean="0"/>
                <a:t>迷你裙</a:t>
              </a:r>
              <a:r>
                <a:rPr lang="ja-JP" altLang="en-US" sz="1400" dirty="0" smtClean="0"/>
                <a:t>，</a:t>
              </a:r>
              <a:r>
                <a:rPr lang="zh-TW" altLang="en-US" sz="1400" dirty="0" smtClean="0"/>
                <a:t>及</a:t>
              </a:r>
              <a:r>
                <a:rPr lang="ja-JP" altLang="en-US" sz="1400" dirty="0" smtClean="0"/>
                <a:t>膝</a:t>
              </a:r>
              <a:r>
                <a:rPr lang="zh-TW" altLang="en-US" sz="1400" dirty="0" smtClean="0"/>
                <a:t>裙</a:t>
              </a:r>
              <a:r>
                <a:rPr lang="ja-JP" altLang="en-US" sz="1400" dirty="0" smtClean="0"/>
                <a:t>，長</a:t>
              </a:r>
              <a:r>
                <a:rPr lang="zh-TW" altLang="en-US" sz="1400" dirty="0" smtClean="0"/>
                <a:t>裾</a:t>
              </a:r>
              <a:r>
                <a:rPr lang="ja-JP" altLang="en-US" sz="1400" dirty="0"/>
                <a:t>
風格因場合和季節而異</a:t>
              </a:r>
              <a:endParaRPr lang="en-US" sz="1400" dirty="0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982E5F4-9481-014C-9304-89BED2139CA4}"/>
                </a:ext>
              </a:extLst>
            </p:cNvPr>
            <p:cNvCxnSpPr>
              <a:cxnSpLocks/>
            </p:cNvCxnSpPr>
            <p:nvPr/>
          </p:nvCxnSpPr>
          <p:spPr>
            <a:xfrm>
              <a:off x="3566793" y="1626338"/>
              <a:ext cx="713863" cy="7866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BA6339C-EAB6-7A40-86C7-FF974BF82CD2}"/>
                </a:ext>
              </a:extLst>
            </p:cNvPr>
            <p:cNvCxnSpPr>
              <a:cxnSpLocks/>
            </p:cNvCxnSpPr>
            <p:nvPr/>
          </p:nvCxnSpPr>
          <p:spPr>
            <a:xfrm>
              <a:off x="3088640" y="1778000"/>
              <a:ext cx="1144313" cy="91587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22FF646-7565-B84B-84C6-FE28C6BAD6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9616" y="1097280"/>
              <a:ext cx="3252384" cy="159659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群組 3"/>
          <p:cNvGrpSpPr/>
          <p:nvPr/>
        </p:nvGrpSpPr>
        <p:grpSpPr>
          <a:xfrm>
            <a:off x="7198004" y="2675590"/>
            <a:ext cx="4518434" cy="3231484"/>
            <a:chOff x="7198004" y="2675590"/>
            <a:chExt cx="4518434" cy="323148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74CEECA-829E-6E47-BAB5-6229465B2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05726" y="2675590"/>
              <a:ext cx="3810712" cy="3231484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CEC6A8F-A6C7-844F-B5F9-A6A222393A43}"/>
                </a:ext>
              </a:extLst>
            </p:cNvPr>
            <p:cNvSpPr/>
            <p:nvPr/>
          </p:nvSpPr>
          <p:spPr>
            <a:xfrm>
              <a:off x="7198004" y="3018256"/>
              <a:ext cx="3810712" cy="1949060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pPr lvl="0">
                <a:lnSpc>
                  <a:spcPct val="120000"/>
                </a:lnSpc>
                <a:spcAft>
                  <a:spcPts val="600"/>
                </a:spcAft>
              </a:pPr>
              <a:r>
                <a:rPr lang="ja-JP" altLang="en-US" sz="1200" b="1" dirty="0">
                  <a:latin typeface="+mj-ea"/>
                </a:rPr>
                <a:t>腰褶</a:t>
              </a:r>
              <a:endParaRPr lang="en-US" sz="1200" b="1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45438AD-EA50-9C4E-946B-59885267E42E}"/>
                </a:ext>
              </a:extLst>
            </p:cNvPr>
            <p:cNvCxnSpPr/>
            <p:nvPr/>
          </p:nvCxnSpPr>
          <p:spPr>
            <a:xfrm flipV="1">
              <a:off x="7701280" y="2915920"/>
              <a:ext cx="476124" cy="2235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06153E9-3A84-BE46-BFAC-EB09EBB90C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01280" y="2915920"/>
              <a:ext cx="2804160" cy="2235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7D36E9F-A49B-B34A-A833-E204BE5F5804}"/>
              </a:ext>
            </a:extLst>
          </p:cNvPr>
          <p:cNvSpPr/>
          <p:nvPr/>
        </p:nvSpPr>
        <p:spPr>
          <a:xfrm>
            <a:off x="10476056" y="105704"/>
            <a:ext cx="1646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spc="700" dirty="0"/>
              <a:t>基本</a:t>
            </a:r>
            <a:r>
              <a:rPr lang="ja-JP" altLang="en-US" sz="1200" spc="700" dirty="0" smtClean="0"/>
              <a:t>服裝</a:t>
            </a:r>
            <a:r>
              <a:rPr lang="zh-TW" altLang="en-US" sz="1200" spc="700" dirty="0" smtClean="0"/>
              <a:t>詞彙</a:t>
            </a:r>
            <a:r>
              <a:rPr lang="ja-JP" altLang="en-US" sz="1200" spc="700" dirty="0"/>
              <a:t>
</a:t>
            </a:r>
            <a:endParaRPr lang="en-US" sz="1200" dirty="0"/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7B53555B-960B-1B4F-9B45-D4E273B09219}"/>
              </a:ext>
            </a:extLst>
          </p:cNvPr>
          <p:cNvSpPr/>
          <p:nvPr/>
        </p:nvSpPr>
        <p:spPr>
          <a:xfrm>
            <a:off x="7044908" y="6533979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301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298EF-ED59-2544-A8C0-5E2C8BE99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4683" y="-631271"/>
            <a:ext cx="4855800" cy="2831799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sz="3600" spc="700">
                <a:solidFill>
                  <a:schemeClr val="bg1"/>
                </a:solidFill>
                <a:highlight>
                  <a:srgbClr val="000000"/>
                </a:highlight>
              </a:rPr>
              <a:t>襯衫</a:t>
            </a:r>
            <a:r>
              <a:rPr lang="en-US" altLang="ja-JP" sz="3600" spc="700" dirty="0">
                <a:solidFill>
                  <a:schemeClr val="bg1"/>
                </a:solidFill>
                <a:highlight>
                  <a:srgbClr val="000000"/>
                </a:highlight>
              </a:rPr>
              <a:t>(</a:t>
            </a:r>
            <a:r>
              <a:rPr lang="ja-JP" altLang="en-US" sz="3600" spc="700">
                <a:solidFill>
                  <a:schemeClr val="bg1"/>
                </a:solidFill>
                <a:highlight>
                  <a:srgbClr val="000000"/>
                </a:highlight>
              </a:rPr>
              <a:t>恤衫</a:t>
            </a:r>
            <a:r>
              <a:rPr lang="en-US" altLang="ja-JP" sz="3600" spc="700" dirty="0">
                <a:solidFill>
                  <a:schemeClr val="bg1"/>
                </a:solidFill>
                <a:highlight>
                  <a:srgbClr val="000000"/>
                </a:highlight>
              </a:rPr>
              <a:t>)</a:t>
            </a:r>
            <a:endParaRPr lang="en-HK" sz="36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17D472-7D50-E34A-9108-0FBD73A70DB4}"/>
              </a:ext>
            </a:extLst>
          </p:cNvPr>
          <p:cNvSpPr/>
          <p:nvPr/>
        </p:nvSpPr>
        <p:spPr>
          <a:xfrm>
            <a:off x="6270290" y="2397525"/>
            <a:ext cx="50845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dirty="0"/>
              <a:t>普通輕便服裝
男或</a:t>
            </a:r>
            <a:r>
              <a:rPr lang="ja-JP" altLang="en-US" dirty="0" smtClean="0"/>
              <a:t>女</a:t>
            </a:r>
            <a:r>
              <a:rPr lang="zh-TW" altLang="en-US" dirty="0" smtClean="0"/>
              <a:t>裝</a:t>
            </a:r>
            <a:r>
              <a:rPr lang="ja-JP" altLang="en-US" dirty="0"/>
              <a:t>
長或短袖
休閒或正式
大多數</a:t>
            </a:r>
            <a:r>
              <a:rPr lang="ja-JP" altLang="en-US" dirty="0" smtClean="0"/>
              <a:t>以</a:t>
            </a:r>
            <a:r>
              <a:rPr lang="zh-TW" altLang="en-US" dirty="0" smtClean="0"/>
              <a:t>薄</a:t>
            </a:r>
            <a:r>
              <a:rPr lang="ja-JP" altLang="en-US" dirty="0" smtClean="0"/>
              <a:t>襯衫</a:t>
            </a:r>
            <a:r>
              <a:rPr lang="zh-TW" altLang="en-US" dirty="0" smtClean="0"/>
              <a:t>布</a:t>
            </a:r>
            <a:r>
              <a:rPr lang="ja-JP" altLang="en-US" dirty="0" smtClean="0"/>
              <a:t>製造</a:t>
            </a:r>
            <a:endParaRPr 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-696911" y="-528409"/>
            <a:ext cx="8089625" cy="10411372"/>
            <a:chOff x="-696911" y="-528409"/>
            <a:chExt cx="8089625" cy="104113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5E07110-32E1-764B-A01A-62A7CEAFB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96911" y="-528409"/>
              <a:ext cx="7357204" cy="10411372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1EE11BE-FF2E-D14C-BF63-6340BB6080A2}"/>
                </a:ext>
              </a:extLst>
            </p:cNvPr>
            <p:cNvSpPr/>
            <p:nvPr/>
          </p:nvSpPr>
          <p:spPr>
            <a:xfrm>
              <a:off x="4758395" y="1669158"/>
              <a:ext cx="2634319" cy="298385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pPr lvl="0">
                <a:lnSpc>
                  <a:spcPct val="120000"/>
                </a:lnSpc>
                <a:spcAft>
                  <a:spcPts val="600"/>
                </a:spcAft>
              </a:pPr>
              <a:r>
                <a:rPr lang="ja-JP" altLang="en-US" sz="1600" b="1" dirty="0"/>
                <a:t>襯衫領
</a:t>
              </a:r>
              <a:r>
                <a:rPr lang="zh-TW" altLang="en-US" sz="1600" b="1" dirty="0" smtClean="0"/>
                <a:t>貼邊</a:t>
              </a:r>
              <a:endParaRPr lang="en-US" sz="1600" b="1" dirty="0"/>
            </a:p>
            <a:p>
              <a:pPr lvl="0">
                <a:lnSpc>
                  <a:spcPct val="120000"/>
                </a:lnSpc>
                <a:spcAft>
                  <a:spcPts val="600"/>
                </a:spcAft>
              </a:pPr>
              <a:r>
                <a:rPr lang="ja-JP" altLang="en-US" sz="1600" b="1" dirty="0"/>
                <a:t>胸袋
</a:t>
              </a:r>
              <a:r>
                <a:rPr lang="ja-JP" altLang="en-US" sz="1600" b="1" dirty="0" smtClean="0"/>
                <a:t>袖子</a:t>
              </a:r>
              <a:r>
                <a:rPr lang="zh-TW" altLang="en-US" sz="1600" b="1" dirty="0" smtClean="0"/>
                <a:t>貼邊</a:t>
              </a:r>
              <a:r>
                <a:rPr lang="ja-JP" altLang="en-US" sz="1600" b="1" dirty="0"/>
                <a:t>
袖口
恤衫鈕開口
</a:t>
              </a:r>
              <a:r>
                <a:rPr lang="zh-TW" altLang="en-US" sz="1600" b="1" dirty="0" smtClean="0"/>
                <a:t>明</a:t>
              </a:r>
              <a:r>
                <a:rPr lang="ja-JP" altLang="en-US" sz="1600" b="1" dirty="0" smtClean="0"/>
                <a:t>線</a:t>
              </a:r>
              <a:r>
                <a:rPr lang="ja-JP" altLang="en-US" sz="1600" b="1" dirty="0"/>
                <a:t>車縫
恤衫尾
</a:t>
              </a:r>
              <a:endParaRPr lang="en-US" sz="1600" b="1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4F386FD-7971-824B-9FCC-FD1DB1477C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39451" y="1742350"/>
              <a:ext cx="1749776" cy="720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F3F0804-D195-994F-9F3C-36CCE88207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45618" y="2552258"/>
              <a:ext cx="1243609" cy="3583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9EE7122-2934-0E45-8A8D-F89BA4BDB3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50535" y="3251110"/>
              <a:ext cx="2838693" cy="7056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F8B08DC-61B3-344F-896D-2868E1E9E5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73131" y="3631737"/>
              <a:ext cx="1558992" cy="23405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AD197CE-3CF0-3449-BA7F-556B008708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73131" y="2200528"/>
              <a:ext cx="1516096" cy="2943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D8101F7-B11A-0940-A73C-C2ADA018E0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22507" y="2948498"/>
              <a:ext cx="3266721" cy="7904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D6570EB-8C71-304B-A68A-4FCA6F929F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97771" y="4038137"/>
              <a:ext cx="252419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FEFAB6B-381D-D341-AF0C-853DDDEDAAA8}"/>
              </a:ext>
            </a:extLst>
          </p:cNvPr>
          <p:cNvCxnSpPr>
            <a:cxnSpLocks/>
          </p:cNvCxnSpPr>
          <p:nvPr/>
        </p:nvCxnSpPr>
        <p:spPr>
          <a:xfrm flipH="1">
            <a:off x="2955867" y="4353097"/>
            <a:ext cx="1676257" cy="8661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B81B8CC5-B388-A540-A884-B43AD77771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1145" y="4493845"/>
            <a:ext cx="1946543" cy="156426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DA8E77C-493F-5947-B31C-88AECF1F5659}"/>
              </a:ext>
            </a:extLst>
          </p:cNvPr>
          <p:cNvSpPr/>
          <p:nvPr/>
        </p:nvSpPr>
        <p:spPr>
          <a:xfrm>
            <a:off x="10300418" y="6058113"/>
            <a:ext cx="954107" cy="612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ja-JP" altLang="en-US" sz="1200" dirty="0"/>
              <a:t>棉質</a:t>
            </a:r>
            <a:r>
              <a:rPr lang="ja-JP" altLang="en-US" sz="1200" dirty="0" smtClean="0"/>
              <a:t>襯衫</a:t>
            </a:r>
            <a:r>
              <a:rPr lang="zh-TW" altLang="en-US" sz="1200" dirty="0"/>
              <a:t>布</a:t>
            </a:r>
            <a:r>
              <a:rPr lang="ja-JP" altLang="en-US" sz="1200" dirty="0"/>
              <a:t>
</a:t>
            </a:r>
            <a:endParaRPr lang="en-US" sz="1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AD0AD3-81FF-B841-AF7A-BE3BA55AED7D}"/>
              </a:ext>
            </a:extLst>
          </p:cNvPr>
          <p:cNvSpPr/>
          <p:nvPr/>
        </p:nvSpPr>
        <p:spPr>
          <a:xfrm>
            <a:off x="10476056" y="105704"/>
            <a:ext cx="1646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spc="700" dirty="0"/>
              <a:t>基本</a:t>
            </a:r>
            <a:r>
              <a:rPr lang="ja-JP" altLang="en-US" sz="1200" spc="700" dirty="0" smtClean="0"/>
              <a:t>服裝</a:t>
            </a:r>
            <a:r>
              <a:rPr lang="zh-TW" altLang="en-US" sz="1200" spc="700" dirty="0" smtClean="0"/>
              <a:t>詞彙</a:t>
            </a:r>
            <a:r>
              <a:rPr lang="ja-JP" altLang="en-US" sz="1200" spc="700" dirty="0"/>
              <a:t>
</a:t>
            </a:r>
            <a:endParaRPr lang="en-US" sz="1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0148FFF-D162-3D4F-97DA-3C917591B78C}"/>
              </a:ext>
            </a:extLst>
          </p:cNvPr>
          <p:cNvSpPr/>
          <p:nvPr/>
        </p:nvSpPr>
        <p:spPr>
          <a:xfrm>
            <a:off x="10535245" y="4151983"/>
            <a:ext cx="6719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spc="700" dirty="0" err="1"/>
              <a:t>布料</a:t>
            </a:r>
            <a:endParaRPr lang="en-US" sz="12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0783988-9612-234E-B732-8F591A08DB87}"/>
              </a:ext>
            </a:extLst>
          </p:cNvPr>
          <p:cNvSpPr/>
          <p:nvPr/>
        </p:nvSpPr>
        <p:spPr>
          <a:xfrm>
            <a:off x="7044908" y="6533979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65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298EF-ED59-2544-A8C0-5E2C8BE99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6311" y="-2033436"/>
            <a:ext cx="4855800" cy="2831799"/>
          </a:xfrm>
        </p:spPr>
        <p:txBody>
          <a:bodyPr anchor="b">
            <a:normAutofit/>
          </a:bodyPr>
          <a:lstStyle/>
          <a:p>
            <a:pPr algn="l"/>
            <a:r>
              <a:rPr lang="zh-TW" altLang="en-US" sz="3200" dirty="0" smtClean="0">
                <a:solidFill>
                  <a:schemeClr val="bg1"/>
                </a:solidFill>
                <a:highlight>
                  <a:srgbClr val="000000"/>
                </a:highlight>
              </a:rPr>
              <a:t>長</a:t>
            </a:r>
            <a:r>
              <a:rPr lang="ja-JP" altLang="en-US" sz="3200" dirty="0" smtClean="0">
                <a:solidFill>
                  <a:schemeClr val="bg1"/>
                </a:solidFill>
                <a:highlight>
                  <a:srgbClr val="000000"/>
                </a:highlight>
              </a:rPr>
              <a:t>褲</a:t>
            </a:r>
            <a:endParaRPr lang="en-HK" sz="32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17D472-7D50-E34A-9108-0FBD73A70DB4}"/>
              </a:ext>
            </a:extLst>
          </p:cNvPr>
          <p:cNvSpPr/>
          <p:nvPr/>
        </p:nvSpPr>
        <p:spPr>
          <a:xfrm>
            <a:off x="3502598" y="828558"/>
            <a:ext cx="4707832" cy="150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sz="1600" dirty="0"/>
              <a:t>常見的服裝
男或</a:t>
            </a:r>
            <a:r>
              <a:rPr lang="ja-JP" altLang="en-US" sz="1600" dirty="0" smtClean="0"/>
              <a:t>女</a:t>
            </a:r>
            <a:r>
              <a:rPr lang="zh-TW" altLang="en-US" sz="1600" dirty="0" smtClean="0"/>
              <a:t>裝</a:t>
            </a:r>
            <a:r>
              <a:rPr lang="ja-JP" altLang="en-US" sz="1600" dirty="0"/>
              <a:t>
</a:t>
            </a:r>
            <a:r>
              <a:rPr lang="en-US" altLang="ja-JP" sz="1600" dirty="0" smtClean="0"/>
              <a:t>3/4 </a:t>
            </a:r>
            <a:r>
              <a:rPr lang="ja-JP" altLang="en-US" sz="1600" dirty="0"/>
              <a:t>長度和全長
窄腿、直</a:t>
            </a:r>
            <a:r>
              <a:rPr lang="ja-JP" altLang="en-US" sz="1600" dirty="0" smtClean="0"/>
              <a:t>腿和</a:t>
            </a:r>
            <a:r>
              <a:rPr lang="zh-TW" altLang="en-US" sz="1600" dirty="0" smtClean="0"/>
              <a:t>濶</a:t>
            </a:r>
            <a:r>
              <a:rPr lang="ja-JP" altLang="en-US" sz="1600" dirty="0" smtClean="0"/>
              <a:t>腿</a:t>
            </a:r>
            <a:endParaRPr lang="en-US" sz="16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CCF2B38-A521-4A4E-B3A4-EEC376F0329D}"/>
              </a:ext>
            </a:extLst>
          </p:cNvPr>
          <p:cNvSpPr txBox="1">
            <a:spLocks/>
          </p:cNvSpPr>
          <p:nvPr/>
        </p:nvSpPr>
        <p:spPr>
          <a:xfrm>
            <a:off x="8210430" y="-364031"/>
            <a:ext cx="4855800" cy="283179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>
                <a:solidFill>
                  <a:schemeClr val="bg1"/>
                </a:solidFill>
                <a:highlight>
                  <a:srgbClr val="000000"/>
                </a:highlight>
              </a:rPr>
              <a:t>牛仔褲</a:t>
            </a:r>
            <a:r>
              <a:rPr lang="ja-JP" altLang="en-US" sz="3200">
                <a:solidFill>
                  <a:schemeClr val="bg1"/>
                </a:solidFill>
              </a:rPr>
              <a:t>
</a:t>
            </a:r>
            <a:endParaRPr lang="en-HK" sz="32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3261FD-5560-DC4F-89FF-482FE8477022}"/>
              </a:ext>
            </a:extLst>
          </p:cNvPr>
          <p:cNvSpPr/>
          <p:nvPr/>
        </p:nvSpPr>
        <p:spPr>
          <a:xfrm>
            <a:off x="8193747" y="2106188"/>
            <a:ext cx="3992880" cy="124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dirty="0"/>
              <a:t>21</a:t>
            </a:r>
            <a:r>
              <a:rPr lang="ja-JP" altLang="en-US" dirty="0"/>
              <a:t>世紀最受歡迎
</a:t>
            </a:r>
            <a:r>
              <a:rPr lang="ja-JP" altLang="en-US" dirty="0" smtClean="0"/>
              <a:t>耐用</a:t>
            </a:r>
            <a:r>
              <a:rPr lang="zh-TW" altLang="en-US" dirty="0" smtClean="0"/>
              <a:t>厚</a:t>
            </a:r>
            <a:r>
              <a:rPr lang="ja-JP" altLang="en-US" dirty="0" smtClean="0"/>
              <a:t>棉</a:t>
            </a:r>
            <a:r>
              <a:rPr lang="zh-TW" altLang="en-US" dirty="0" smtClean="0"/>
              <a:t>質</a:t>
            </a:r>
            <a:r>
              <a:rPr lang="ja-JP" altLang="en-US" dirty="0" smtClean="0"/>
              <a:t>牛仔布</a:t>
            </a:r>
            <a:r>
              <a:rPr lang="ja-JP" altLang="en-US" dirty="0"/>
              <a:t>，休閒裝
</a:t>
            </a:r>
            <a:r>
              <a:rPr lang="ja-JP" altLang="en-US" dirty="0" smtClean="0"/>
              <a:t>雙</a:t>
            </a:r>
            <a:r>
              <a:rPr lang="zh-TW" altLang="en-US" dirty="0" smtClean="0"/>
              <a:t>行</a:t>
            </a:r>
            <a:r>
              <a:rPr lang="ja-JP" altLang="en-US" dirty="0" smtClean="0"/>
              <a:t>車縫</a:t>
            </a:r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591C76F6-CEBB-9A4C-8C21-4EF5E176277A}"/>
              </a:ext>
            </a:extLst>
          </p:cNvPr>
          <p:cNvSpPr txBox="1">
            <a:spLocks/>
          </p:cNvSpPr>
          <p:nvPr/>
        </p:nvSpPr>
        <p:spPr>
          <a:xfrm>
            <a:off x="296648" y="3319707"/>
            <a:ext cx="4855800" cy="283179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600" dirty="0" smtClean="0">
                <a:solidFill>
                  <a:schemeClr val="bg1"/>
                </a:solidFill>
                <a:highlight>
                  <a:srgbClr val="000000"/>
                </a:highlight>
              </a:rPr>
              <a:t>褲子</a:t>
            </a:r>
            <a:endParaRPr lang="en-HK" sz="36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-2787708" y="-1564363"/>
            <a:ext cx="9441411" cy="11577935"/>
            <a:chOff x="-2787708" y="-1564363"/>
            <a:chExt cx="9441411" cy="1157793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1A6A907-EC26-DC4D-B7BA-0EF76981D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27854" y="-1564363"/>
              <a:ext cx="8181557" cy="11577935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949FDD3-5DDD-0C4D-B208-291D52C18FEC}"/>
                </a:ext>
              </a:extLst>
            </p:cNvPr>
            <p:cNvSpPr/>
            <p:nvPr/>
          </p:nvSpPr>
          <p:spPr>
            <a:xfrm>
              <a:off x="-2787708" y="984223"/>
              <a:ext cx="3810712" cy="1949060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pPr lvl="0" algn="r">
                <a:spcAft>
                  <a:spcPts val="600"/>
                </a:spcAft>
              </a:pPr>
              <a:r>
                <a:rPr lang="ja-JP" altLang="en-US" sz="1400" b="1" dirty="0"/>
                <a:t>皮帶環
</a:t>
              </a:r>
              <a:r>
                <a:rPr lang="zh-TW" altLang="en-US" sz="1400" b="1" dirty="0" smtClean="0"/>
                <a:t>貼邊</a:t>
              </a:r>
              <a:endParaRPr lang="en-US" altLang="zh-TW" sz="1400" b="1" dirty="0" smtClean="0"/>
            </a:p>
            <a:p>
              <a:pPr lvl="0" algn="r">
                <a:spcAft>
                  <a:spcPts val="600"/>
                </a:spcAft>
              </a:pPr>
              <a:r>
                <a:rPr lang="ja-JP" altLang="en-US" sz="1400" b="1" dirty="0" smtClean="0"/>
                <a:t>拉鍊</a:t>
              </a:r>
              <a:r>
                <a:rPr lang="ja-JP" altLang="en-US" sz="1400" b="1" dirty="0"/>
                <a:t>開口
</a:t>
              </a:r>
              <a:endParaRPr lang="en-US" altLang="ja-JP" sz="1400" b="1" dirty="0"/>
            </a:p>
            <a:p>
              <a:pPr lvl="0" algn="r">
                <a:lnSpc>
                  <a:spcPct val="120000"/>
                </a:lnSpc>
                <a:spcAft>
                  <a:spcPts val="600"/>
                </a:spcAft>
              </a:pPr>
              <a:r>
                <a:rPr lang="ja-JP" altLang="en-US" sz="1400" b="1" dirty="0"/>
                <a:t>褶
</a:t>
              </a:r>
              <a:endParaRPr lang="en-US" altLang="ja-JP" sz="1400" b="1" dirty="0"/>
            </a:p>
            <a:p>
              <a:pPr lvl="0" algn="r">
                <a:lnSpc>
                  <a:spcPct val="120000"/>
                </a:lnSpc>
                <a:spcAft>
                  <a:spcPts val="600"/>
                </a:spcAft>
              </a:pPr>
              <a:r>
                <a:rPr lang="ja-JP" altLang="en-US" sz="1400" b="1" dirty="0"/>
                <a:t>側骨
</a:t>
              </a:r>
              <a:endParaRPr lang="en-US" altLang="ja-JP" sz="1400" b="1" dirty="0"/>
            </a:p>
            <a:p>
              <a:pPr lvl="0" algn="r">
                <a:lnSpc>
                  <a:spcPct val="120000"/>
                </a:lnSpc>
                <a:spcAft>
                  <a:spcPts val="600"/>
                </a:spcAft>
              </a:pPr>
              <a:r>
                <a:rPr lang="ja-JP" altLang="en-US" sz="1400" b="1" dirty="0"/>
                <a:t>褲腳
</a:t>
              </a:r>
              <a:endParaRPr lang="en-US" sz="1400" b="1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1CAE688-4515-A64B-9525-3B6D484D44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0289" y="705448"/>
              <a:ext cx="972188" cy="3739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326F205-D3FA-E541-AA98-B99F867B6D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5669" y="993169"/>
              <a:ext cx="1263270" cy="7122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0F58889-A4B9-214E-866B-C73BDC549A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0289" y="1288745"/>
              <a:ext cx="1749447" cy="10566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07180E5-0E5F-C84E-AB0F-CBA2106DF82A}"/>
                </a:ext>
              </a:extLst>
            </p:cNvPr>
            <p:cNvCxnSpPr>
              <a:cxnSpLocks/>
            </p:cNvCxnSpPr>
            <p:nvPr/>
          </p:nvCxnSpPr>
          <p:spPr>
            <a:xfrm>
              <a:off x="1085669" y="3283597"/>
              <a:ext cx="374927" cy="2908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9825DC8-BFDA-8741-BF51-0FECA14BC542}"/>
                </a:ext>
              </a:extLst>
            </p:cNvPr>
            <p:cNvCxnSpPr>
              <a:cxnSpLocks/>
            </p:cNvCxnSpPr>
            <p:nvPr/>
          </p:nvCxnSpPr>
          <p:spPr>
            <a:xfrm>
              <a:off x="1076960" y="3945699"/>
              <a:ext cx="583537" cy="11055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群組 3"/>
          <p:cNvGrpSpPr/>
          <p:nvPr/>
        </p:nvGrpSpPr>
        <p:grpSpPr>
          <a:xfrm>
            <a:off x="3217224" y="984223"/>
            <a:ext cx="9064326" cy="10228638"/>
            <a:chOff x="3217224" y="984223"/>
            <a:chExt cx="9064326" cy="1022863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0788797-EAED-164B-9CFE-0C02A9AF6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7224" y="984223"/>
              <a:ext cx="7228075" cy="1022863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1EE11BE-FF2E-D14C-BF63-6340BB6080A2}"/>
                </a:ext>
              </a:extLst>
            </p:cNvPr>
            <p:cNvSpPr/>
            <p:nvPr/>
          </p:nvSpPr>
          <p:spPr>
            <a:xfrm>
              <a:off x="8470838" y="4076719"/>
              <a:ext cx="3810712" cy="1949060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pPr lvl="0">
                <a:lnSpc>
                  <a:spcPct val="120000"/>
                </a:lnSpc>
                <a:spcAft>
                  <a:spcPts val="600"/>
                </a:spcAft>
              </a:pPr>
              <a:r>
                <a:rPr lang="ja-JP" altLang="en-US" sz="1400" dirty="0"/>
                <a:t>硬幣口袋
原身</a:t>
              </a:r>
              <a:r>
                <a:rPr lang="ja-JP" altLang="en-US" sz="1400" dirty="0" smtClean="0"/>
                <a:t>口袋</a:t>
              </a:r>
              <a:r>
                <a:rPr lang="ja-JP" altLang="en-US" sz="1400" dirty="0"/>
                <a:t>
</a:t>
              </a:r>
              <a:r>
                <a:rPr lang="zh-TW" altLang="en-US" sz="1400" smtClean="0"/>
                <a:t>冒口</a:t>
              </a:r>
              <a:r>
                <a:rPr lang="ja-JP" altLang="en-US" sz="1400" smtClean="0"/>
                <a:t> </a:t>
              </a:r>
              <a:r>
                <a:rPr lang="ja-JP" altLang="en-US" sz="1400" dirty="0"/>
                <a:t>
後袋
</a:t>
              </a:r>
              <a:r>
                <a:rPr lang="ja-JP" altLang="en-US" sz="1400" dirty="0">
                  <a:latin typeface="+mj-lt"/>
                  <a:ea typeface="+mj-ea"/>
                </a:rPr>
                <a:t>內</a:t>
              </a:r>
              <a:r>
                <a:rPr lang="ja-JP" altLang="en-US" sz="1400" dirty="0"/>
                <a:t>骨</a:t>
              </a:r>
              <a:r>
                <a:rPr lang="en-US" sz="1400" b="1" dirty="0"/>
                <a:t>
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45920EF-7DD4-C74E-BF2B-063EFBC2DD88}"/>
                </a:ext>
              </a:extLst>
            </p:cNvPr>
            <p:cNvCxnSpPr/>
            <p:nvPr/>
          </p:nvCxnSpPr>
          <p:spPr>
            <a:xfrm flipH="1" flipV="1">
              <a:off x="6675120" y="3429000"/>
              <a:ext cx="1720358" cy="7956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751E0E1-6D12-E249-A36F-BB4675E14278}"/>
                </a:ext>
              </a:extLst>
            </p:cNvPr>
            <p:cNvCxnSpPr/>
            <p:nvPr/>
          </p:nvCxnSpPr>
          <p:spPr>
            <a:xfrm flipH="1" flipV="1">
              <a:off x="6675120" y="3693160"/>
              <a:ext cx="1720358" cy="7956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1B0C752-5E59-1146-88AF-3EAC58FF20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96000" y="3319707"/>
              <a:ext cx="2289318" cy="15449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252FE5B-34E0-434D-A213-0610B5BEC6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34103" y="3693160"/>
              <a:ext cx="2129811" cy="14725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C40CE94-6AD5-1747-ADB6-BCE046D77CA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07558" y="5142271"/>
              <a:ext cx="1156357" cy="3789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FC7316C6-F358-154C-A748-20E2338624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5773" y="4988974"/>
            <a:ext cx="1719579" cy="1146386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FCC61888-1F8C-F84F-98FC-3D0357DE163E}"/>
              </a:ext>
            </a:extLst>
          </p:cNvPr>
          <p:cNvSpPr/>
          <p:nvPr/>
        </p:nvSpPr>
        <p:spPr>
          <a:xfrm>
            <a:off x="10558508" y="6080083"/>
            <a:ext cx="954107" cy="612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ja-JP" altLang="en-US" sz="1200" dirty="0" smtClean="0"/>
              <a:t>棉</a:t>
            </a:r>
            <a:r>
              <a:rPr lang="zh-TW" altLang="en-US" sz="1200" dirty="0" smtClean="0"/>
              <a:t>質</a:t>
            </a:r>
            <a:r>
              <a:rPr lang="ja-JP" altLang="en-US" sz="1200" dirty="0" smtClean="0"/>
              <a:t>牛仔</a:t>
            </a:r>
            <a:r>
              <a:rPr lang="zh-TW" altLang="en-US" sz="1200" dirty="0" smtClean="0"/>
              <a:t>布</a:t>
            </a:r>
            <a:r>
              <a:rPr lang="ja-JP" altLang="en-US" sz="1200" dirty="0"/>
              <a:t>
</a:t>
            </a:r>
            <a:endParaRPr lang="en-US" sz="12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6AE0D6D-1A9C-5646-8203-8E1CB073C6B1}"/>
              </a:ext>
            </a:extLst>
          </p:cNvPr>
          <p:cNvSpPr/>
          <p:nvPr/>
        </p:nvSpPr>
        <p:spPr>
          <a:xfrm>
            <a:off x="10476056" y="105704"/>
            <a:ext cx="1646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spc="700" dirty="0"/>
              <a:t>基本</a:t>
            </a:r>
            <a:r>
              <a:rPr lang="ja-JP" altLang="en-US" sz="1200" spc="700" dirty="0" smtClean="0"/>
              <a:t>服裝</a:t>
            </a:r>
            <a:r>
              <a:rPr lang="zh-TW" altLang="en-US" sz="1200" spc="700" dirty="0" smtClean="0"/>
              <a:t>詞彙</a:t>
            </a:r>
            <a:r>
              <a:rPr lang="ja-JP" altLang="en-US" sz="1200" spc="700" dirty="0"/>
              <a:t>
</a:t>
            </a:r>
            <a:endParaRPr lang="en-US" sz="12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9582FD1-D9C8-9E4C-8281-9384865F7A18}"/>
              </a:ext>
            </a:extLst>
          </p:cNvPr>
          <p:cNvSpPr/>
          <p:nvPr/>
        </p:nvSpPr>
        <p:spPr>
          <a:xfrm>
            <a:off x="10726802" y="4697309"/>
            <a:ext cx="6719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spc="700" dirty="0" err="1"/>
              <a:t>布料</a:t>
            </a:r>
            <a:endParaRPr lang="en-US" sz="12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A414136-5AA1-5748-AE24-54584FEE0C00}"/>
              </a:ext>
            </a:extLst>
          </p:cNvPr>
          <p:cNvSpPr/>
          <p:nvPr/>
        </p:nvSpPr>
        <p:spPr>
          <a:xfrm>
            <a:off x="7044908" y="6533979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3650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615</Words>
  <Application>Microsoft Office PowerPoint</Application>
  <PresentationFormat>寬螢幕</PresentationFormat>
  <Paragraphs>95</Paragraphs>
  <Slides>11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Avenir Next LT Pro</vt:lpstr>
      <vt:lpstr>Avenir Next LT Pro Light</vt:lpstr>
      <vt:lpstr>Arial</vt:lpstr>
      <vt:lpstr>Calibri</vt:lpstr>
      <vt:lpstr>GradientRiseVTI</vt:lpstr>
      <vt:lpstr>時裝設計的溝通技巧
</vt:lpstr>
      <vt:lpstr>讓我們學習如何描述時裝和服裝
</vt:lpstr>
      <vt:lpstr>基本服裝詞彙
</vt:lpstr>
      <vt:lpstr>外套</vt:lpstr>
      <vt:lpstr>軍事風格外套</vt:lpstr>
      <vt:lpstr>密褶半截裙
</vt:lpstr>
      <vt:lpstr>連身裙</vt:lpstr>
      <vt:lpstr>襯衫(恤衫)</vt:lpstr>
      <vt:lpstr>長褲</vt:lpstr>
      <vt:lpstr>T恤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Fashion design communication skills</dc:title>
  <dc:creator>Travis Li Wang Hei</dc:creator>
  <cp:lastModifiedBy>POON, Suk-mei Cindy</cp:lastModifiedBy>
  <cp:revision>80</cp:revision>
  <dcterms:created xsi:type="dcterms:W3CDTF">2020-09-27T10:07:36Z</dcterms:created>
  <dcterms:modified xsi:type="dcterms:W3CDTF">2021-09-21T01:01:49Z</dcterms:modified>
</cp:coreProperties>
</file>