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</p:sldMasterIdLst>
  <p:notesMasterIdLst>
    <p:notesMasterId r:id="rId19"/>
  </p:notesMasterIdLst>
  <p:sldIdLst>
    <p:sldId id="294" r:id="rId2"/>
    <p:sldId id="257" r:id="rId3"/>
    <p:sldId id="263" r:id="rId4"/>
    <p:sldId id="297" r:id="rId5"/>
    <p:sldId id="314" r:id="rId6"/>
    <p:sldId id="265" r:id="rId7"/>
    <p:sldId id="309" r:id="rId8"/>
    <p:sldId id="267" r:id="rId9"/>
    <p:sldId id="308" r:id="rId10"/>
    <p:sldId id="296" r:id="rId11"/>
    <p:sldId id="295" r:id="rId12"/>
    <p:sldId id="300" r:id="rId13"/>
    <p:sldId id="302" r:id="rId14"/>
    <p:sldId id="303" r:id="rId15"/>
    <p:sldId id="292" r:id="rId16"/>
    <p:sldId id="305" r:id="rId17"/>
    <p:sldId id="31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59"/>
    <p:restoredTop sz="94586"/>
  </p:normalViewPr>
  <p:slideViewPr>
    <p:cSldViewPr snapToGrid="0" snapToObjects="1">
      <p:cViewPr varScale="1">
        <p:scale>
          <a:sx n="65" d="100"/>
          <a:sy n="65" d="100"/>
        </p:scale>
        <p:origin x="84" y="31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1C14B3-EEE8-6549-8482-C4C3FCA537FF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6F946C-F05D-8D4C-8ADF-A9512DCC4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598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HK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288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731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6F946C-F05D-8D4C-8ADF-A9512DCC40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04026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7469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430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736A0-9F24-45BF-B389-F6478DB45C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28700"/>
            <a:ext cx="9144000" cy="2481263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4000" spc="75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3D85EF-076F-4C35-862A-BAFF685DD6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4376"/>
            <a:ext cx="9144000" cy="1433423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b="1" cap="all" spc="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E221EC-BF54-4DDD-8900-F2027CDAD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213A3-10E9-421F-81BE-56E0786AB515}" type="datetime2">
              <a:rPr lang="en-US" smtClean="0"/>
              <a:t>Monday, February 22,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D5AB69-7069-48FB-8925-F2BA84129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9C32A-F7A5-4E3B-A28F-09C82341E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235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A997B-D473-47DE-8B7B-22AB6F31E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526035-4B81-4537-A22D-92C2E0DBB6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C2A44D-F637-4017-BAA2-77756A386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DABC0-2199-478F-BA77-33A651B6CB89}" type="datetime2">
              <a:rPr lang="en-US" smtClean="0"/>
              <a:t>Monday, February 22,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C1DCE6-ED7D-417C-ABD4-41D61570F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AAF19A-FDAE-446A-A6B6-128F7F96A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913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96D838-45E9-4D61-AA4E-92A32B579F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457199"/>
            <a:ext cx="2628900" cy="5719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3183D0-4392-4364-8A2D-C47A2AF7A8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457199"/>
            <a:ext cx="7734300" cy="5719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4A36C9-28D5-4820-84F1-E4B9F4E50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230C6-DF61-47F4-B8C5-1B70E884BF06}" type="datetime2">
              <a:rPr lang="en-US" smtClean="0"/>
              <a:t>Monday, February 22,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97EDC8-558D-4646-86D9-A5424CF2A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0B7537-E67A-411A-BBA4-061521D3D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712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E99D7-1EE5-4262-9359-A0E2B7331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3080"/>
            <a:ext cx="10240903" cy="12334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DA1C5-272A-45C2-A11A-E7769A27D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114939"/>
            <a:ext cx="10240903" cy="395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63DA15-1EAB-4524-9BB7-8A7DA82A2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2B50C-7EEE-46CD-BAF7-BBC4026D959A}" type="datetime2">
              <a:rPr lang="en-US" smtClean="0"/>
              <a:t>Monday, February 22,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EB93B9-7818-489D-AFFB-B6EAD27FF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528D36-894E-4FCB-B8BB-84DE89949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106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964F1-5687-421F-B3DF-BA3C8DADC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930" y="1709738"/>
            <a:ext cx="9966519" cy="2852737"/>
          </a:xfrm>
        </p:spPr>
        <p:txBody>
          <a:bodyPr anchor="b">
            <a:normAutofit/>
          </a:bodyPr>
          <a:lstStyle>
            <a:lvl1pPr>
              <a:defRPr sz="4400" spc="7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DBB876-5FD9-4964-BD37-6F05DAEBE3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80930" y="4976327"/>
            <a:ext cx="9966520" cy="1113323"/>
          </a:xfrm>
        </p:spPr>
        <p:txBody>
          <a:bodyPr>
            <a:normAutofit/>
          </a:bodyPr>
          <a:lstStyle>
            <a:lvl1pPr marL="0" indent="0">
              <a:buNone/>
              <a:defRPr sz="1200" spc="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5EA80A-FCDD-4009-9A1F-8B5481786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211C4-AE09-4254-A5E3-6DA9B099C971}" type="datetime2">
              <a:rPr lang="en-US" smtClean="0"/>
              <a:t>Monday, February 22,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4A3422-56D9-4942-BC63-831AED91F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D4B42A-AC2C-4FD8-AD0D-BECDD3846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523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FDAF1-8359-4A0F-91B3-03E77C670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054" y="457200"/>
            <a:ext cx="10309745" cy="123348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1E3D3-6B33-4CA0-B06B-A8BB05CAB3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44054" y="1996141"/>
            <a:ext cx="4975746" cy="41808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29C334-815D-47FD-A9B5-E871E28641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96141"/>
            <a:ext cx="5181600" cy="41808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7975F2-7A90-4820-B90F-D28E31A35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742C3-E082-4760-93B2-E209268DD00C}" type="datetime2">
              <a:rPr lang="en-US" smtClean="0"/>
              <a:t>Monday, February 22,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3CFAD5-8AF8-4610-8324-85AA062E2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808CC8-C46E-4A10-8A83-7A251067E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302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E82B8-F9D9-4F53-A4A6-F12EB5F12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8490" y="457200"/>
            <a:ext cx="9986898" cy="1233488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F070CA-85E9-47C7-8564-FFA1AE34B9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8490" y="1681163"/>
            <a:ext cx="462908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38D4B1-41B3-4BF5-9076-A16984A81F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68490" y="2505075"/>
            <a:ext cx="462908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6A38DC-A016-4CFD-AC19-F24A9E0620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4816" y="1681163"/>
            <a:ext cx="501057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F930FA-8C00-42AB-B2D1-FE4E4BDB3C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4814" y="2505075"/>
            <a:ext cx="5010573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8B698E-FAE5-4F2C-AE0E-4FD281E8F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FC950-F824-48B9-B984-CAEE265865E5}" type="datetime2">
              <a:rPr lang="en-US" smtClean="0"/>
              <a:t>Monday, February 22, 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C4BB6C-CAA4-4EA8-8EA1-65ADE056F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BB6A12-0532-47CA-B070-232141CC1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342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08FA1-831E-4AD6-B0D1-BA85E67A5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457200"/>
            <a:ext cx="9982199" cy="123348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E94142-C469-4B0E-8C01-C64BA28F5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E3A0F-68E7-4D17-BB84-ED1BA4F6AC6B}" type="datetime2">
              <a:rPr lang="en-US" smtClean="0"/>
              <a:t>Monday, February 22, 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AAFCE6-5C7E-438F-8D4A-21E155681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ACFD88-63EA-427F-978C-B7844D1A5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119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82A4F0-76A5-4852-982B-32B3B6857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7BC4F-EDA1-4BA2-BFF3-FE5B31CCB58B}" type="datetime2">
              <a:rPr lang="en-US" smtClean="0"/>
              <a:t>Monday, February 22, 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50CFAE-4BEB-4272-A2E6-FDD9D6A03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3B71B7-74B7-4CF1-8FE0-F4863CD7D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942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432BE-C4E5-4F12-AB53-EBEF2B76B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8755" y="457200"/>
            <a:ext cx="3932237" cy="192143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AE7F57-4ABF-4BA4-A892-38857A02F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8130" y="987425"/>
            <a:ext cx="5707257" cy="487362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32E444-E5BD-443F-AB83-84D7CE0AB7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18755" y="2799184"/>
            <a:ext cx="3932237" cy="306980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1998A4-FD2F-4126-99C5-E2063AE02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E694C-1394-4838-A564-7380835C2E77}" type="datetime2">
              <a:rPr lang="en-US" smtClean="0"/>
              <a:t>Monday, February 22,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6457D3-F808-4DB2-9C9C-B185E71F2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31BC9B-21D1-4D2D-B02E-C887A02CA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684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43EC2-2D8C-4E8D-8CC7-967648014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966" y="681135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66AF89-5FBD-43DD-958D-A5C608AE2E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834742" y="858417"/>
            <a:ext cx="5520645" cy="500263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70A545-2CE6-48C4-A725-EF68A3F1BF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8966" y="2281335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4466B2-6FE6-4352-BBF9-84BCD946C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84B19-1A00-4EDB-8425-E1827A377364}" type="datetime2">
              <a:rPr lang="en-US" smtClean="0"/>
              <a:t>Monday, February 22,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8991BC-29A5-4182-BD83-9D99D2889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C1C78F-6633-4604-8832-8E9D2DC76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769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4C0BBB-0042-4603-A226-6117F3FD5B3C}"/>
              </a:ext>
            </a:extLst>
          </p:cNvPr>
          <p:cNvSpPr/>
          <p:nvPr/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C44F520-2598-460E-9F91-B02F60830CA2}"/>
              </a:ext>
            </a:extLst>
          </p:cNvPr>
          <p:cNvSpPr/>
          <p:nvPr/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478F2F-4F04-4604-9005-BF0CB1142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61666"/>
            <a:ext cx="9810376" cy="1659404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4A17D2-52AF-4B40-80A8-3E0DB855F2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810376" cy="385781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92E0AA-D5B3-4BCF-BA69-209D9B335A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10111" y="6409170"/>
            <a:ext cx="3702392" cy="448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300" baseline="0">
                <a:solidFill>
                  <a:schemeClr val="bg1"/>
                </a:solidFill>
              </a:defRPr>
            </a:lvl1pPr>
          </a:lstStyle>
          <a:p>
            <a:fld id="{10076A27-8146-4F75-9851-A83577C6FD8A}" type="datetime2">
              <a:rPr lang="en-US" smtClean="0"/>
              <a:t>Monday, February 22,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0A637-D86F-4FA1-985D-2D82456511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828801" y="1912217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F2FA4D-A931-46BA-B767-29A6FD5AAD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9678" y="6408742"/>
            <a:ext cx="438652" cy="448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467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9" r:id="rId6"/>
    <p:sldLayoutId id="2147483834" r:id="rId7"/>
    <p:sldLayoutId id="2147483835" r:id="rId8"/>
    <p:sldLayoutId id="2147483836" r:id="rId9"/>
    <p:sldLayoutId id="2147483838" r:id="rId10"/>
    <p:sldLayoutId id="2147483837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07CE0ED-670A-44ED-9267-236A77A513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7055566-9B78-4577-BB88-C1E139BA11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7" y="1"/>
            <a:ext cx="12192003" cy="6858000"/>
          </a:xfrm>
          <a:prstGeom prst="rect">
            <a:avLst/>
          </a:prstGeom>
          <a:gradFill>
            <a:gsLst>
              <a:gs pos="0">
                <a:schemeClr val="accent6"/>
              </a:gs>
              <a:gs pos="100000">
                <a:schemeClr val="accent5">
                  <a:alpha val="8300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9456B12-3135-4942-BC5C-B111CAEFE6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57200" y="-2"/>
            <a:ext cx="11733692" cy="6869065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48000"/>
                </a:schemeClr>
              </a:gs>
              <a:gs pos="99000">
                <a:schemeClr val="accent2">
                  <a:alpha val="57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4EA8068-5C49-4225-8B62-3E3C30BF7C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0886" cy="6880604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19000"/>
                </a:schemeClr>
              </a:gs>
              <a:gs pos="99000">
                <a:schemeClr val="accent2">
                  <a:alpha val="21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0EE5648-70CA-4800-81EE-40F5CD1A38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895039" y="-2895044"/>
            <a:ext cx="6400799" cy="12190885"/>
          </a:xfrm>
          <a:prstGeom prst="rect">
            <a:avLst/>
          </a:prstGeom>
          <a:gradFill>
            <a:gsLst>
              <a:gs pos="8000">
                <a:schemeClr val="accent5">
                  <a:alpha val="38000"/>
                </a:schemeClr>
              </a:gs>
              <a:gs pos="100000">
                <a:schemeClr val="accent6">
                  <a:lumMod val="75000"/>
                  <a:alpha val="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20F04E-4AF8-EA43-81B4-6A5E25983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8341" y="2224846"/>
            <a:ext cx="6498525" cy="3102528"/>
          </a:xfrm>
        </p:spPr>
        <p:txBody>
          <a:bodyPr vert="horz" lIns="0" tIns="0" rIns="0" bIns="0" rtlCol="0" anchor="b">
            <a:normAutofit/>
          </a:bodyPr>
          <a:lstStyle/>
          <a:p>
            <a:r>
              <a:rPr lang="zh-TW" altLang="en-US" sz="6000" spc="0" dirty="0" smtClean="0">
                <a:solidFill>
                  <a:schemeClr val="bg1"/>
                </a:solidFill>
              </a:rPr>
              <a:t>基本設計</a:t>
            </a:r>
            <a:r>
              <a:rPr lang="zh-TW" altLang="en-US" sz="6000" spc="0" dirty="0">
                <a:solidFill>
                  <a:schemeClr val="bg1"/>
                </a:solidFill>
              </a:rPr>
              <a:t>元素</a:t>
            </a:r>
            <a:endParaRPr lang="en-US" sz="6000" spc="0" dirty="0">
              <a:solidFill>
                <a:schemeClr val="bg1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ED0A625-5B0E-5D4F-8C52-09B81AA5A587}"/>
              </a:ext>
            </a:extLst>
          </p:cNvPr>
          <p:cNvSpPr txBox="1">
            <a:spLocks/>
          </p:cNvSpPr>
          <p:nvPr/>
        </p:nvSpPr>
        <p:spPr>
          <a:xfrm>
            <a:off x="4537233" y="1227811"/>
            <a:ext cx="6498525" cy="10796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cap="all" spc="7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zh-TW" altLang="en-US" sz="2400" spc="6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第二章</a:t>
            </a:r>
            <a:endParaRPr lang="en-US" sz="2400" spc="6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0" name="Rectangle 21">
            <a:extLst>
              <a:ext uri="{FF2B5EF4-FFF2-40B4-BE49-F238E27FC236}">
                <a16:creationId xmlns:a16="http://schemas.microsoft.com/office/drawing/2014/main" id="{5C865637-A524-441B-A1B6-6D38BF9B17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09708" y="1420764"/>
            <a:ext cx="6857999" cy="4038605"/>
          </a:xfrm>
          <a:prstGeom prst="rect">
            <a:avLst/>
          </a:prstGeom>
          <a:gradFill>
            <a:gsLst>
              <a:gs pos="0">
                <a:schemeClr val="accent5">
                  <a:alpha val="0"/>
                </a:schemeClr>
              </a:gs>
              <a:gs pos="99000">
                <a:schemeClr val="accent4">
                  <a:lumMod val="60000"/>
                  <a:lumOff val="40000"/>
                  <a:alpha val="60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23">
            <a:extLst>
              <a:ext uri="{FF2B5EF4-FFF2-40B4-BE49-F238E27FC236}">
                <a16:creationId xmlns:a16="http://schemas.microsoft.com/office/drawing/2014/main" id="{7559A662-54F5-47C0-8F66-AEA2B861C0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168948">
            <a:off x="1535724" y="1053996"/>
            <a:ext cx="5005754" cy="5005754"/>
          </a:xfrm>
          <a:prstGeom prst="ellipse">
            <a:avLst/>
          </a:prstGeom>
          <a:gradFill>
            <a:gsLst>
              <a:gs pos="31000">
                <a:schemeClr val="accent6">
                  <a:alpha val="0"/>
                </a:schemeClr>
              </a:gs>
              <a:gs pos="85000">
                <a:schemeClr val="accent6">
                  <a:lumMod val="60000"/>
                  <a:lumOff val="40000"/>
                  <a:alpha val="2100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623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3CBB9B1-7B7D-4BA1-A1AF-572168B395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EC6160-5524-2241-BE7A-563D0529B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3193" y="457201"/>
            <a:ext cx="3091607" cy="1727643"/>
          </a:xfrm>
        </p:spPr>
        <p:txBody>
          <a:bodyPr anchor="b">
            <a:normAutofit/>
          </a:bodyPr>
          <a:lstStyle/>
          <a:p>
            <a:r>
              <a:rPr lang="en-US" sz="2800" spc="0" dirty="0"/>
              <a:t>04. </a:t>
            </a:r>
            <a:r>
              <a:rPr lang="zh-TW" altLang="en-US" sz="2800" spc="0" dirty="0" smtClean="0"/>
              <a:t>質感</a:t>
            </a:r>
            <a:endParaRPr lang="en-US" sz="2800" spc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CC4FA7-ABB8-D143-9B5B-F3A7513310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20" y="431"/>
            <a:ext cx="8115280" cy="640831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7B5C93-6EBA-3640-BD82-EEAAF5F58D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3193" y="2530549"/>
            <a:ext cx="2942813" cy="34281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HK" altLang="en-US" dirty="0" smtClean="0"/>
              <a:t>質感</a:t>
            </a:r>
            <a:r>
              <a:rPr lang="zh-TW" altLang="en-US" dirty="0"/>
              <a:t>是指</a:t>
            </a:r>
            <a:r>
              <a:rPr lang="zh-HK" altLang="en-US" dirty="0"/>
              <a:t>物件</a:t>
            </a:r>
            <a:r>
              <a:rPr lang="zh-TW" altLang="en-US" dirty="0"/>
              <a:t>表面</a:t>
            </a:r>
            <a:r>
              <a:rPr lang="zh-HK" altLang="en-US" dirty="0"/>
              <a:t>的</a:t>
            </a:r>
            <a:r>
              <a:rPr lang="zh-TW" altLang="en-US" dirty="0"/>
              <a:t>質量，可以是視覺的，也可以是觸覺的。 </a:t>
            </a:r>
            <a:endParaRPr lang="en-US" dirty="0"/>
          </a:p>
          <a:p>
            <a:pPr marL="0" indent="0">
              <a:buNone/>
            </a:pPr>
            <a:endParaRPr lang="en-US" altLang="zh-TW" sz="1800" dirty="0"/>
          </a:p>
          <a:p>
            <a:pPr marL="0" indent="0">
              <a:buNone/>
            </a:pPr>
            <a:r>
              <a:rPr lang="zh-TW" altLang="en-US" dirty="0" smtClean="0"/>
              <a:t>質感以</a:t>
            </a:r>
            <a:r>
              <a:rPr lang="zh-TW" altLang="en-US" dirty="0"/>
              <a:t>印花</a:t>
            </a:r>
            <a:r>
              <a:rPr lang="zh-TW" altLang="en-US" dirty="0" smtClean="0"/>
              <a:t>、織紋和</a:t>
            </a:r>
            <a:r>
              <a:rPr lang="zh-TW" altLang="en-US" dirty="0"/>
              <a:t>其他表面裝飾的形式</a:t>
            </a:r>
            <a:r>
              <a:rPr lang="zh-HK" altLang="en-US" dirty="0"/>
              <a:t>在時裝中被</a:t>
            </a:r>
            <a:r>
              <a:rPr lang="zh-TW" altLang="en-US" dirty="0"/>
              <a:t>廣泛地運用。</a:t>
            </a:r>
            <a:endParaRPr lang="en-US" sz="12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49257"/>
          </a:xfrm>
          <a:prstGeom prst="rect">
            <a:avLst/>
          </a:prstGeom>
          <a:gradFill>
            <a:gsLst>
              <a:gs pos="34000">
                <a:schemeClr val="accent4">
                  <a:alpha val="73000"/>
                </a:schemeClr>
              </a:gs>
              <a:gs pos="100000">
                <a:schemeClr val="accent5">
                  <a:alpha val="89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8314"/>
            <a:ext cx="8115300" cy="449258"/>
          </a:xfrm>
          <a:prstGeom prst="rect">
            <a:avLst/>
          </a:prstGeom>
          <a:gradFill>
            <a:gsLst>
              <a:gs pos="22000">
                <a:schemeClr val="accent5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0A0F729-36FB-E241-ABF5-7EF692315555}"/>
              </a:ext>
            </a:extLst>
          </p:cNvPr>
          <p:cNvSpPr/>
          <p:nvPr/>
        </p:nvSpPr>
        <p:spPr>
          <a:xfrm>
            <a:off x="0" y="6192444"/>
            <a:ext cx="501571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zh-TW" altLang="en-US" sz="800" i="1" dirty="0">
                <a:solidFill>
                  <a:schemeClr val="bg1"/>
                </a:solidFill>
              </a:rPr>
              <a:t>免版稅圖片來自</a:t>
            </a:r>
            <a:r>
              <a:rPr lang="en-US" altLang="zh-TW" sz="800" i="1" dirty="0">
                <a:solidFill>
                  <a:schemeClr val="bg1"/>
                </a:solidFill>
              </a:rPr>
              <a:t> </a:t>
            </a:r>
            <a:r>
              <a:rPr lang="en-HK" sz="800" i="1" dirty="0" err="1">
                <a:solidFill>
                  <a:schemeClr val="bg1"/>
                </a:solidFill>
              </a:rPr>
              <a:t>Pexels</a:t>
            </a:r>
            <a:endParaRPr lang="en-HK" sz="800" i="1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167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E3CBB9B1-7B7D-4BA1-A1AF-572168B395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EC6160-5524-2241-BE7A-563D0529B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3193" y="457201"/>
            <a:ext cx="3091607" cy="1727643"/>
          </a:xfrm>
        </p:spPr>
        <p:txBody>
          <a:bodyPr anchor="b">
            <a:normAutofit/>
          </a:bodyPr>
          <a:lstStyle/>
          <a:p>
            <a:r>
              <a:rPr lang="en-US" sz="2800" spc="0" dirty="0"/>
              <a:t>05. </a:t>
            </a:r>
            <a:r>
              <a:rPr lang="zh-TW" altLang="en-US" sz="2800" spc="0" dirty="0" smtClean="0"/>
              <a:t>顏色</a:t>
            </a:r>
            <a:endParaRPr lang="en-US" sz="2800" spc="0" dirty="0"/>
          </a:p>
        </p:txBody>
      </p:sp>
      <p:pic>
        <p:nvPicPr>
          <p:cNvPr id="1026" name="Picture 2" descr="Colorful fabrics">
            <a:extLst>
              <a:ext uri="{FF2B5EF4-FFF2-40B4-BE49-F238E27FC236}">
                <a16:creationId xmlns:a16="http://schemas.microsoft.com/office/drawing/2014/main" id="{A8674473-3DDE-8740-BFC9-EDFE42BDC6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 bwMode="auto">
          <a:xfrm>
            <a:off x="20" y="431"/>
            <a:ext cx="8115280" cy="640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7B5C93-6EBA-3640-BD82-EEAAF5F58D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3193" y="2530549"/>
            <a:ext cx="2942813" cy="34281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1800" dirty="0" smtClean="0"/>
              <a:t>顏色</a:t>
            </a:r>
            <a:r>
              <a:rPr lang="zh-HK" altLang="en-US" sz="1800" dirty="0"/>
              <a:t>在一個設計中</a:t>
            </a:r>
            <a:r>
              <a:rPr lang="zh-TW" altLang="en-US" sz="1800" dirty="0"/>
              <a:t>扮演著重要的角色能</a:t>
            </a:r>
            <a:r>
              <a:rPr lang="zh-TW" altLang="en-US" dirty="0" smtClean="0"/>
              <a:t>反映</a:t>
            </a:r>
            <a:r>
              <a:rPr lang="zh-TW" altLang="en-US" dirty="0"/>
              <a:t>季節</a:t>
            </a:r>
            <a:r>
              <a:rPr lang="zh-HK" altLang="en-US" dirty="0" smtClean="0"/>
              <a:t>氣息</a:t>
            </a:r>
            <a:r>
              <a:rPr lang="zh-TW" altLang="en-US" dirty="0" smtClean="0"/>
              <a:t>，</a:t>
            </a:r>
            <a:r>
              <a:rPr lang="zh-TW" altLang="en-US" dirty="0"/>
              <a:t>而時裝設計師往往</a:t>
            </a:r>
            <a:r>
              <a:rPr lang="zh-HK" altLang="en-US" dirty="0"/>
              <a:t>使用顏</a:t>
            </a:r>
            <a:r>
              <a:rPr lang="zh-TW" altLang="en-US" dirty="0"/>
              <a:t>色以實現和諧的</a:t>
            </a:r>
            <a:r>
              <a:rPr lang="zh-TW" altLang="en-US" dirty="0" smtClean="0"/>
              <a:t>服裝設計。</a:t>
            </a:r>
            <a:endParaRPr lang="en-US" sz="1800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49257"/>
          </a:xfrm>
          <a:prstGeom prst="rect">
            <a:avLst/>
          </a:prstGeom>
          <a:gradFill>
            <a:gsLst>
              <a:gs pos="34000">
                <a:schemeClr val="accent4">
                  <a:alpha val="73000"/>
                </a:schemeClr>
              </a:gs>
              <a:gs pos="100000">
                <a:schemeClr val="accent5">
                  <a:alpha val="89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8314"/>
            <a:ext cx="8115300" cy="449258"/>
          </a:xfrm>
          <a:prstGeom prst="rect">
            <a:avLst/>
          </a:prstGeom>
          <a:gradFill>
            <a:gsLst>
              <a:gs pos="22000">
                <a:schemeClr val="accent5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E919C60-1AAB-EA4C-8B5B-E1F5EC20FEE7}"/>
              </a:ext>
            </a:extLst>
          </p:cNvPr>
          <p:cNvSpPr/>
          <p:nvPr/>
        </p:nvSpPr>
        <p:spPr>
          <a:xfrm>
            <a:off x="0" y="6192444"/>
            <a:ext cx="501571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zh-TW" altLang="en-US" sz="800" i="1" dirty="0">
                <a:solidFill>
                  <a:schemeClr val="bg1"/>
                </a:solidFill>
              </a:rPr>
              <a:t>免版稅圖片來自</a:t>
            </a:r>
            <a:r>
              <a:rPr lang="en-US" altLang="zh-TW" sz="800" i="1" dirty="0">
                <a:solidFill>
                  <a:schemeClr val="bg1"/>
                </a:solidFill>
              </a:rPr>
              <a:t> </a:t>
            </a:r>
            <a:r>
              <a:rPr lang="en-HK" sz="800" i="1" dirty="0" err="1">
                <a:solidFill>
                  <a:schemeClr val="bg1"/>
                </a:solidFill>
              </a:rPr>
              <a:t>Pexels</a:t>
            </a:r>
            <a:endParaRPr lang="en-HK" sz="800" i="1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828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ED9D89B5-CCAB-4617-B70E-501DBE3C84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EC6160-5524-2241-BE7A-563D0529B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275" y="4721748"/>
            <a:ext cx="4685857" cy="1465973"/>
          </a:xfrm>
        </p:spPr>
        <p:txBody>
          <a:bodyPr anchor="t">
            <a:normAutofit/>
          </a:bodyPr>
          <a:lstStyle/>
          <a:p>
            <a:r>
              <a:rPr lang="zh-TW" altLang="en-US" sz="2800" spc="0" dirty="0">
                <a:solidFill>
                  <a:srgbClr val="FF0000"/>
                </a:solidFill>
              </a:rPr>
              <a:t>暖色系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4" name="Picture 3" descr="A sunset over a fire&#10;&#10;Description automatically generated">
            <a:extLst>
              <a:ext uri="{FF2B5EF4-FFF2-40B4-BE49-F238E27FC236}">
                <a16:creationId xmlns:a16="http://schemas.microsoft.com/office/drawing/2014/main" id="{3DC33F0D-6342-784E-A26B-CAC72A5701F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3872"/>
            <a:ext cx="12191980" cy="424475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7B5C93-6EBA-3640-BD82-EEAAF5F58D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7273" y="5238755"/>
            <a:ext cx="5638800" cy="14659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1800" dirty="0"/>
              <a:t>暖色系</a:t>
            </a:r>
            <a:r>
              <a:rPr lang="zh-TW" altLang="en-US" sz="1800" dirty="0" smtClean="0"/>
              <a:t>由紅色</a:t>
            </a:r>
            <a:r>
              <a:rPr lang="zh-TW" altLang="en-US" sz="1800" dirty="0"/>
              <a:t>、黃色和橙色的色調組成，看起來令人聯想到像太陽或火一樣熱的感覺。</a:t>
            </a:r>
            <a:endParaRPr lang="en-US" sz="18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55DEFE8-24AF-47F7-B020-D4D76ABA18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EAE3873-25FC-4346-B1D5-82E5F9D953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67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B491A64-8C4B-CF42-8906-7FBB3CDDA582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2332" y="3758431"/>
            <a:ext cx="3600000" cy="94863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451C2C2-27C4-6444-810A-18DBD76A97DA}"/>
              </a:ext>
            </a:extLst>
          </p:cNvPr>
          <p:cNvSpPr/>
          <p:nvPr/>
        </p:nvSpPr>
        <p:spPr>
          <a:xfrm>
            <a:off x="0" y="3998447"/>
            <a:ext cx="501571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zh-TW" altLang="en-US" sz="800" i="1" dirty="0">
                <a:solidFill>
                  <a:schemeClr val="bg1"/>
                </a:solidFill>
              </a:rPr>
              <a:t>免版稅圖片來自</a:t>
            </a:r>
            <a:r>
              <a:rPr lang="en-US" altLang="zh-TW" sz="800" i="1" dirty="0">
                <a:solidFill>
                  <a:schemeClr val="bg1"/>
                </a:solidFill>
              </a:rPr>
              <a:t> </a:t>
            </a:r>
            <a:r>
              <a:rPr lang="en-HK" sz="800" i="1" dirty="0" err="1">
                <a:solidFill>
                  <a:schemeClr val="bg1"/>
                </a:solidFill>
              </a:rPr>
              <a:t>Pexels</a:t>
            </a:r>
            <a:endParaRPr lang="en-HK" sz="800" i="1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8398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ED9D89B5-CCAB-4617-B70E-501DBE3C84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EC6160-5524-2241-BE7A-563D0529B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275" y="4722520"/>
            <a:ext cx="4685857" cy="1465973"/>
          </a:xfrm>
        </p:spPr>
        <p:txBody>
          <a:bodyPr anchor="t">
            <a:normAutofit/>
          </a:bodyPr>
          <a:lstStyle/>
          <a:p>
            <a:r>
              <a:rPr lang="ja-JP" altLang="en-US" sz="2800" spc="0" dirty="0">
                <a:solidFill>
                  <a:schemeClr val="accent5"/>
                </a:solidFill>
              </a:rPr>
              <a:t>冷色系</a:t>
            </a:r>
            <a:endParaRPr lang="en-US" sz="2800" spc="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85B5EDA-FA05-2C42-A21A-682785AC057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432"/>
            <a:ext cx="12191980" cy="424475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7B5C93-6EBA-3640-BD82-EEAAF5F58D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7275" y="5241950"/>
            <a:ext cx="5638800" cy="14659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1800" dirty="0"/>
              <a:t>冷色系</a:t>
            </a:r>
            <a:r>
              <a:rPr lang="zh-TW" altLang="en-US" sz="1800" dirty="0"/>
              <a:t>的</a:t>
            </a:r>
            <a:r>
              <a:rPr lang="zh-TW" altLang="en-US" sz="1800" dirty="0" smtClean="0"/>
              <a:t>顏色</a:t>
            </a:r>
            <a:r>
              <a:rPr lang="zh-TW" altLang="en-US" sz="1800" dirty="0"/>
              <a:t>由</a:t>
            </a:r>
            <a:r>
              <a:rPr lang="zh-TW" altLang="en-US" sz="1800" dirty="0" smtClean="0"/>
              <a:t>藍色</a:t>
            </a:r>
            <a:r>
              <a:rPr lang="zh-TW" altLang="en-US" sz="1800" dirty="0"/>
              <a:t>、綠色和紫色的色調組成，這些顏色</a:t>
            </a:r>
            <a:r>
              <a:rPr lang="zh-TW" altLang="en-US" sz="1800" dirty="0" smtClean="0"/>
              <a:t>可以令人聯想</a:t>
            </a:r>
            <a:r>
              <a:rPr lang="zh-TW" altLang="en-US" sz="1800" dirty="0"/>
              <a:t>到水或天空。</a:t>
            </a:r>
            <a:endParaRPr lang="en-US" sz="12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55DEFE8-24AF-47F7-B020-D4D76ABA18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EAE3873-25FC-4346-B1D5-82E5F9D953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67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79160A1-0381-C24B-926A-D3338737AA7F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1465" y="3771847"/>
            <a:ext cx="3600000" cy="94669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1FA5091-7818-6F43-86D3-563F86BC7FE5}"/>
              </a:ext>
            </a:extLst>
          </p:cNvPr>
          <p:cNvSpPr/>
          <p:nvPr/>
        </p:nvSpPr>
        <p:spPr>
          <a:xfrm>
            <a:off x="0" y="4008697"/>
            <a:ext cx="501571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zh-TW" altLang="en-US" sz="800" i="1" dirty="0">
                <a:solidFill>
                  <a:schemeClr val="bg1"/>
                </a:solidFill>
              </a:rPr>
              <a:t>免版稅圖片來自</a:t>
            </a:r>
            <a:r>
              <a:rPr lang="en-US" altLang="zh-TW" sz="800" i="1" dirty="0">
                <a:solidFill>
                  <a:schemeClr val="bg1"/>
                </a:solidFill>
              </a:rPr>
              <a:t> </a:t>
            </a:r>
            <a:r>
              <a:rPr lang="en-HK" sz="800" i="1" dirty="0" err="1">
                <a:solidFill>
                  <a:schemeClr val="bg1"/>
                </a:solidFill>
              </a:rPr>
              <a:t>Pexels</a:t>
            </a:r>
            <a:endParaRPr lang="en-HK" sz="800" i="1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1735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ED9D89B5-CCAB-4617-B70E-501DBE3C84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EC6160-5524-2241-BE7A-563D0529B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275" y="4809605"/>
            <a:ext cx="4685857" cy="1465973"/>
          </a:xfrm>
        </p:spPr>
        <p:txBody>
          <a:bodyPr anchor="t">
            <a:normAutofit/>
          </a:bodyPr>
          <a:lstStyle/>
          <a:p>
            <a:r>
              <a:rPr lang="zh-TW" altLang="en-US" sz="2800" spc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中性</a:t>
            </a:r>
            <a:r>
              <a:rPr lang="ja-JP" altLang="en-US" sz="2800" spc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色系</a:t>
            </a:r>
            <a:endParaRPr lang="en-US" sz="2800" spc="0" dirty="0"/>
          </a:p>
        </p:txBody>
      </p:sp>
      <p:pic>
        <p:nvPicPr>
          <p:cNvPr id="4" name="Picture 3" descr="A close up of a brick building&#10;&#10;Description automatically generated">
            <a:extLst>
              <a:ext uri="{FF2B5EF4-FFF2-40B4-BE49-F238E27FC236}">
                <a16:creationId xmlns:a16="http://schemas.microsoft.com/office/drawing/2014/main" id="{B95435D4-7C2A-CE42-A0A3-5F48D7906F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432"/>
            <a:ext cx="12191980" cy="424475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7B5C93-6EBA-3640-BD82-EEAAF5F58D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1129" y="5400549"/>
            <a:ext cx="5638800" cy="14659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dirty="0" smtClean="0"/>
              <a:t>中性</a:t>
            </a:r>
            <a:r>
              <a:rPr lang="zh-TW" altLang="en-US" dirty="0"/>
              <a:t>色系</a:t>
            </a:r>
            <a:r>
              <a:rPr lang="zh-HK" altLang="en-US" dirty="0"/>
              <a:t>由</a:t>
            </a:r>
            <a:r>
              <a:rPr lang="zh-TW" altLang="en-US" dirty="0"/>
              <a:t>黑白</a:t>
            </a:r>
            <a:r>
              <a:rPr lang="zh-HK" altLang="en-US" dirty="0"/>
              <a:t>色的淡色及暗色</a:t>
            </a:r>
            <a:r>
              <a:rPr lang="zh-TW" altLang="en-US" dirty="0"/>
              <a:t>色調形成。</a:t>
            </a:r>
            <a:endParaRPr lang="en-US" sz="14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55DEFE8-24AF-47F7-B020-D4D76ABA18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EAE3873-25FC-4346-B1D5-82E5F9D953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67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50140D8-6B81-D24C-9116-E72F4916BB1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4031" y="3787807"/>
            <a:ext cx="3600000" cy="91476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E23C4D5-8B33-134C-A622-0CF40A5519CA}"/>
              </a:ext>
            </a:extLst>
          </p:cNvPr>
          <p:cNvSpPr/>
          <p:nvPr/>
        </p:nvSpPr>
        <p:spPr>
          <a:xfrm>
            <a:off x="0" y="3999579"/>
            <a:ext cx="501571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zh-TW" altLang="en-US" sz="800" i="1" dirty="0">
                <a:solidFill>
                  <a:schemeClr val="bg1"/>
                </a:solidFill>
              </a:rPr>
              <a:t>免版稅圖片來自</a:t>
            </a:r>
            <a:r>
              <a:rPr lang="en-US" altLang="zh-TW" sz="800" i="1" dirty="0">
                <a:solidFill>
                  <a:schemeClr val="bg1"/>
                </a:solidFill>
              </a:rPr>
              <a:t> </a:t>
            </a:r>
            <a:r>
              <a:rPr lang="en-HK" sz="800" i="1" dirty="0" err="1">
                <a:solidFill>
                  <a:schemeClr val="bg1"/>
                </a:solidFill>
              </a:rPr>
              <a:t>Pexels</a:t>
            </a:r>
            <a:endParaRPr lang="en-HK" sz="800" i="1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7534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6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8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5" name="Rectangle 10">
            <a:extLst>
              <a:ext uri="{FF2B5EF4-FFF2-40B4-BE49-F238E27FC236}">
                <a16:creationId xmlns:a16="http://schemas.microsoft.com/office/drawing/2014/main" id="{45EA7F1D-6737-4609-94CE-0E7C0CED7F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12">
            <a:extLst>
              <a:ext uri="{FF2B5EF4-FFF2-40B4-BE49-F238E27FC236}">
                <a16:creationId xmlns:a16="http://schemas.microsoft.com/office/drawing/2014/main" id="{7A0FCA68-3497-4CB3-8C25-B6AE87EFE0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0"/>
            <a:ext cx="12191999" cy="6858000"/>
          </a:xfrm>
          <a:prstGeom prst="rect">
            <a:avLst/>
          </a:prstGeom>
          <a:gradFill>
            <a:gsLst>
              <a:gs pos="0">
                <a:schemeClr val="accent4">
                  <a:alpha val="61000"/>
                </a:schemeClr>
              </a:gs>
              <a:gs pos="100000">
                <a:schemeClr val="accent2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14">
            <a:extLst>
              <a:ext uri="{FF2B5EF4-FFF2-40B4-BE49-F238E27FC236}">
                <a16:creationId xmlns:a16="http://schemas.microsoft.com/office/drawing/2014/main" id="{CAA3DC6B-18DE-4588-B321-8101DED541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80357" y="0"/>
            <a:ext cx="11711642" cy="6857998"/>
          </a:xfrm>
          <a:prstGeom prst="rect">
            <a:avLst/>
          </a:prstGeom>
          <a:gradFill>
            <a:gsLst>
              <a:gs pos="6000">
                <a:schemeClr val="accent6">
                  <a:lumMod val="75000"/>
                  <a:alpha val="93000"/>
                </a:schemeClr>
              </a:gs>
              <a:gs pos="100000">
                <a:schemeClr val="accent2">
                  <a:lumMod val="60000"/>
                  <a:lumOff val="40000"/>
                  <a:alpha val="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16">
            <a:extLst>
              <a:ext uri="{FF2B5EF4-FFF2-40B4-BE49-F238E27FC236}">
                <a16:creationId xmlns:a16="http://schemas.microsoft.com/office/drawing/2014/main" id="{9AA34BCD-93B4-45FF-9448-87F7C43117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038600" y="1494"/>
            <a:ext cx="8153399" cy="6399306"/>
          </a:xfrm>
          <a:prstGeom prst="rect">
            <a:avLst/>
          </a:prstGeom>
          <a:gradFill>
            <a:gsLst>
              <a:gs pos="22000">
                <a:schemeClr val="accent2">
                  <a:alpha val="68000"/>
                </a:schemeClr>
              </a:gs>
              <a:gs pos="99000">
                <a:schemeClr val="accent5"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18">
            <a:extLst>
              <a:ext uri="{FF2B5EF4-FFF2-40B4-BE49-F238E27FC236}">
                <a16:creationId xmlns:a16="http://schemas.microsoft.com/office/drawing/2014/main" id="{5BF7F8F0-28A9-4A24-96A8-E5E423FBF9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988591">
            <a:off x="7897613" y="684022"/>
            <a:ext cx="5330585" cy="5218721"/>
          </a:xfrm>
          <a:custGeom>
            <a:avLst/>
            <a:gdLst>
              <a:gd name="connsiteX0" fmla="*/ 4721855 w 5330585"/>
              <a:gd name="connsiteY0" fmla="*/ 4361426 h 5218721"/>
              <a:gd name="connsiteX1" fmla="*/ 3457542 w 5330585"/>
              <a:gd name="connsiteY1" fmla="*/ 5211667 h 5218721"/>
              <a:gd name="connsiteX2" fmla="*/ 3430109 w 5330585"/>
              <a:gd name="connsiteY2" fmla="*/ 5218721 h 5218721"/>
              <a:gd name="connsiteX3" fmla="*/ 0 w 5330585"/>
              <a:gd name="connsiteY3" fmla="*/ 2647363 h 5218721"/>
              <a:gd name="connsiteX4" fmla="*/ 12834 w 5330585"/>
              <a:gd name="connsiteY4" fmla="*/ 2393199 h 5218721"/>
              <a:gd name="connsiteX5" fmla="*/ 2664828 w 5330585"/>
              <a:gd name="connsiteY5" fmla="*/ 0 h 5218721"/>
              <a:gd name="connsiteX6" fmla="*/ 5330585 w 5330585"/>
              <a:gd name="connsiteY6" fmla="*/ 2665757 h 5218721"/>
              <a:gd name="connsiteX7" fmla="*/ 4721855 w 5330585"/>
              <a:gd name="connsiteY7" fmla="*/ 4361426 h 5218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30585" h="5218721">
                <a:moveTo>
                  <a:pt x="4721855" y="4361426"/>
                </a:moveTo>
                <a:cubicBezTo>
                  <a:pt x="4395896" y="4756397"/>
                  <a:pt x="3958379" y="5055891"/>
                  <a:pt x="3457542" y="5211667"/>
                </a:cubicBezTo>
                <a:lnTo>
                  <a:pt x="3430109" y="5218721"/>
                </a:lnTo>
                <a:lnTo>
                  <a:pt x="0" y="2647363"/>
                </a:lnTo>
                <a:lnTo>
                  <a:pt x="12834" y="2393199"/>
                </a:lnTo>
                <a:cubicBezTo>
                  <a:pt x="149347" y="1048975"/>
                  <a:pt x="1284587" y="0"/>
                  <a:pt x="2664828" y="0"/>
                </a:cubicBezTo>
                <a:cubicBezTo>
                  <a:pt x="4137085" y="0"/>
                  <a:pt x="5330585" y="1193500"/>
                  <a:pt x="5330585" y="2665757"/>
                </a:cubicBezTo>
                <a:cubicBezTo>
                  <a:pt x="5330585" y="3309870"/>
                  <a:pt x="5102142" y="3900626"/>
                  <a:pt x="4721855" y="4361426"/>
                </a:cubicBezTo>
                <a:close/>
              </a:path>
            </a:pathLst>
          </a:custGeom>
          <a:gradFill>
            <a:gsLst>
              <a:gs pos="16000">
                <a:schemeClr val="accent6">
                  <a:alpha val="0"/>
                </a:schemeClr>
              </a:gs>
              <a:gs pos="85000">
                <a:schemeClr val="accent6">
                  <a:lumMod val="60000"/>
                  <a:lumOff val="40000"/>
                  <a:alpha val="2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0" name="Rectangle 20">
            <a:extLst>
              <a:ext uri="{FF2B5EF4-FFF2-40B4-BE49-F238E27FC236}">
                <a16:creationId xmlns:a16="http://schemas.microsoft.com/office/drawing/2014/main" id="{ADEE5410-5DAB-442C-8E7B-CDAB35E75B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-3"/>
            <a:ext cx="12191999" cy="4399229"/>
          </a:xfrm>
          <a:prstGeom prst="rect">
            <a:avLst/>
          </a:prstGeom>
          <a:gradFill>
            <a:gsLst>
              <a:gs pos="22000">
                <a:schemeClr val="accent2">
                  <a:alpha val="49000"/>
                </a:schemeClr>
              </a:gs>
              <a:gs pos="99000">
                <a:schemeClr val="accent5">
                  <a:alpha val="6200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20F04E-4AF8-EA43-81B4-6A5E25983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0282" y="1584183"/>
            <a:ext cx="9194096" cy="2431226"/>
          </a:xfrm>
        </p:spPr>
        <p:txBody>
          <a:bodyPr vert="horz" lIns="0" tIns="0" rIns="0" bIns="0" rtlCol="0" anchor="t">
            <a:normAutofit/>
          </a:bodyPr>
          <a:lstStyle/>
          <a:p>
            <a:pPr algn="r"/>
            <a:r>
              <a:rPr lang="zh-TW" altLang="en-US" sz="6000" spc="750" dirty="0" smtClean="0">
                <a:solidFill>
                  <a:schemeClr val="bg1"/>
                </a:solidFill>
              </a:rPr>
              <a:t>全球彩色交流</a:t>
            </a:r>
            <a:r>
              <a:rPr lang="ja-JP" altLang="en-US" sz="6000" dirty="0">
                <a:solidFill>
                  <a:schemeClr val="bg1"/>
                </a:solidFill>
              </a:rPr>
              <a:t>系統</a:t>
            </a:r>
            <a:endParaRPr lang="en-US" sz="6000" spc="7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2309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E3CBB9B1-7B7D-4BA1-A1AF-572168B395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04E2D2-9253-BA40-AAEB-22E765EF745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20" y="431"/>
            <a:ext cx="8115280" cy="640831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7B5C93-6EBA-3640-BD82-EEAAF5F58D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3193" y="2530549"/>
            <a:ext cx="2942813" cy="34281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HK" dirty="0" smtClean="0"/>
              <a:t>Pantone</a:t>
            </a:r>
            <a:r>
              <a:rPr lang="zh-TW" altLang="en-US" dirty="0"/>
              <a:t>配色系統是</a:t>
            </a:r>
            <a:r>
              <a:rPr lang="zh-HK" altLang="en-US" dirty="0"/>
              <a:t>一個標準化的複製</a:t>
            </a:r>
            <a:r>
              <a:rPr lang="zh-TW" altLang="en-US" dirty="0"/>
              <a:t>系統</a:t>
            </a:r>
            <a:r>
              <a:rPr lang="zh-TW" altLang="en-US" dirty="0" smtClean="0"/>
              <a:t>。</a:t>
            </a:r>
            <a:r>
              <a:rPr lang="ja-JP" altLang="en-US" dirty="0" smtClean="0"/>
              <a:t>通過</a:t>
            </a:r>
            <a:r>
              <a:rPr lang="ja-JP" altLang="en-US" dirty="0"/>
              <a:t>標準化顏色</a:t>
            </a:r>
            <a:r>
              <a:rPr lang="ja-JP" altLang="en-US" dirty="0" smtClean="0"/>
              <a:t>，</a:t>
            </a:r>
            <a:r>
              <a:rPr lang="zh-TW" altLang="en-US" dirty="0"/>
              <a:t>位於不同位置的不同製造商可以參考</a:t>
            </a:r>
            <a:r>
              <a:rPr lang="en-HK" dirty="0"/>
              <a:t>Pantone</a:t>
            </a:r>
            <a:r>
              <a:rPr lang="zh-TW" altLang="en-US" dirty="0"/>
              <a:t>系統，</a:t>
            </a:r>
            <a:r>
              <a:rPr lang="zh-HK" altLang="en-US" dirty="0"/>
              <a:t>在沒有直接聯</a:t>
            </a:r>
            <a:r>
              <a:rPr lang="zh-TW" altLang="en-US" dirty="0"/>
              <a:t>繫</a:t>
            </a:r>
            <a:r>
              <a:rPr lang="zh-HK" altLang="en-US" dirty="0"/>
              <a:t>下仍能</a:t>
            </a:r>
            <a:r>
              <a:rPr lang="zh-TW" altLang="en-US" dirty="0"/>
              <a:t>確保顏色</a:t>
            </a:r>
            <a:r>
              <a:rPr lang="zh-HK" altLang="en-US" dirty="0"/>
              <a:t>一致</a:t>
            </a:r>
            <a:r>
              <a:rPr lang="zh-TW" altLang="en-US" dirty="0" smtClean="0"/>
              <a:t>。</a:t>
            </a:r>
            <a:endParaRPr lang="en-HK" sz="14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49257"/>
          </a:xfrm>
          <a:prstGeom prst="rect">
            <a:avLst/>
          </a:prstGeom>
          <a:gradFill>
            <a:gsLst>
              <a:gs pos="34000">
                <a:schemeClr val="accent4">
                  <a:alpha val="73000"/>
                </a:schemeClr>
              </a:gs>
              <a:gs pos="100000">
                <a:schemeClr val="accent5">
                  <a:alpha val="89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8314"/>
            <a:ext cx="8115300" cy="449258"/>
          </a:xfrm>
          <a:prstGeom prst="rect">
            <a:avLst/>
          </a:prstGeom>
          <a:gradFill>
            <a:gsLst>
              <a:gs pos="22000">
                <a:schemeClr val="accent5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53E2DA5F-4F44-DA46-99CC-2D75A280BA0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5842" y="235097"/>
            <a:ext cx="1093363" cy="1080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7184D4D-FDCE-6140-B3B2-B87141E7513B}"/>
              </a:ext>
            </a:extLst>
          </p:cNvPr>
          <p:cNvSpPr/>
          <p:nvPr/>
        </p:nvSpPr>
        <p:spPr>
          <a:xfrm>
            <a:off x="0" y="6192444"/>
            <a:ext cx="501571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zh-TW" altLang="en-US" sz="800" i="1" dirty="0">
                <a:solidFill>
                  <a:schemeClr val="bg1"/>
                </a:solidFill>
              </a:rPr>
              <a:t>免版稅圖片來自</a:t>
            </a:r>
            <a:r>
              <a:rPr lang="en-US" altLang="zh-TW" sz="800" i="1" dirty="0">
                <a:solidFill>
                  <a:schemeClr val="bg1"/>
                </a:solidFill>
              </a:rPr>
              <a:t> </a:t>
            </a:r>
            <a:r>
              <a:rPr lang="en-HK" sz="800" i="1" dirty="0" err="1">
                <a:solidFill>
                  <a:schemeClr val="bg1"/>
                </a:solidFill>
              </a:rPr>
              <a:t>Pexels</a:t>
            </a:r>
            <a:endParaRPr lang="en-HK" sz="800" i="1" baseline="30000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B61809A-4E88-6041-B9F0-73D80C1B7ED7}"/>
              </a:ext>
            </a:extLst>
          </p:cNvPr>
          <p:cNvSpPr/>
          <p:nvPr/>
        </p:nvSpPr>
        <p:spPr>
          <a:xfrm>
            <a:off x="11152189" y="1300158"/>
            <a:ext cx="6912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ja-JP" altLang="en-US" sz="1200" b="1" i="1">
                <a:solidFill>
                  <a:schemeClr val="accent6"/>
                </a:solidFill>
              </a:rPr>
              <a:t>掃一掃</a:t>
            </a:r>
            <a:r>
              <a:rPr lang="en-US" altLang="ja-JP" sz="1200" b="1" i="1" dirty="0">
                <a:solidFill>
                  <a:schemeClr val="accent6"/>
                </a:solidFill>
              </a:rPr>
              <a:t>:</a:t>
            </a:r>
            <a:endParaRPr lang="en-US" sz="1200" b="1" dirty="0">
              <a:solidFill>
                <a:schemeClr val="accent6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F0F081B-8969-CA4A-B411-A90B14E1F6DE}"/>
              </a:ext>
            </a:extLst>
          </p:cNvPr>
          <p:cNvSpPr/>
          <p:nvPr/>
        </p:nvSpPr>
        <p:spPr>
          <a:xfrm>
            <a:off x="11123334" y="1518174"/>
            <a:ext cx="74892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100" b="1" dirty="0"/>
              <a:t>公司網站</a:t>
            </a:r>
            <a:endParaRPr lang="en-US" sz="11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835016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F6B0179-F24F-A34E-91E8-965443374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909" y="1126533"/>
            <a:ext cx="2657105" cy="1233488"/>
          </a:xfrm>
        </p:spPr>
        <p:txBody>
          <a:bodyPr>
            <a:normAutofit/>
          </a:bodyPr>
          <a:lstStyle/>
          <a:p>
            <a:r>
              <a:rPr lang="zh-TW" altLang="en-US" sz="3200" dirty="0" smtClean="0"/>
              <a:t>章節活動</a:t>
            </a:r>
            <a:endParaRPr lang="en-US" sz="320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87D40F6-D7BC-C041-97E7-C0E9982C95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051" y="3988499"/>
            <a:ext cx="3045796" cy="15756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dirty="0" smtClean="0"/>
              <a:t>由</a:t>
            </a:r>
            <a:r>
              <a:rPr lang="en-US" altLang="zh-TW" dirty="0"/>
              <a:t>5</a:t>
            </a:r>
            <a:r>
              <a:rPr lang="zh-TW" altLang="en-US" dirty="0"/>
              <a:t>名學生組成的小組中一起討論，您們</a:t>
            </a:r>
            <a:r>
              <a:rPr lang="zh-TW" altLang="en-US" dirty="0" smtClean="0"/>
              <a:t>可以辨別此</a:t>
            </a:r>
            <a:r>
              <a:rPr lang="zh-TW" altLang="en-US" dirty="0"/>
              <a:t>設計中的所有不同形狀嗎？</a:t>
            </a:r>
            <a:endParaRPr lang="en-US" dirty="0"/>
          </a:p>
        </p:txBody>
      </p:sp>
      <p:sp>
        <p:nvSpPr>
          <p:cNvPr id="10" name="Lightning Bolt 9">
            <a:extLst>
              <a:ext uri="{FF2B5EF4-FFF2-40B4-BE49-F238E27FC236}">
                <a16:creationId xmlns:a16="http://schemas.microsoft.com/office/drawing/2014/main" id="{EE2A670D-A5A8-7940-81B7-E8A0D37776A0}"/>
              </a:ext>
            </a:extLst>
          </p:cNvPr>
          <p:cNvSpPr/>
          <p:nvPr/>
        </p:nvSpPr>
        <p:spPr>
          <a:xfrm>
            <a:off x="156915" y="76076"/>
            <a:ext cx="1371600" cy="1575677"/>
          </a:xfrm>
          <a:prstGeom prst="lightningBol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C00"/>
              </a:solidFill>
              <a:highlight>
                <a:srgbClr val="808000"/>
              </a:highlight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355CD53-0F76-B547-A6AA-2A75F5EAB2E3}"/>
              </a:ext>
            </a:extLst>
          </p:cNvPr>
          <p:cNvSpPr/>
          <p:nvPr/>
        </p:nvSpPr>
        <p:spPr>
          <a:xfrm>
            <a:off x="351909" y="3204586"/>
            <a:ext cx="54043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b="1" dirty="0" smtClean="0"/>
              <a:t>元素</a:t>
            </a:r>
            <a:r>
              <a:rPr lang="en-US" altLang="zh-TW" sz="2800" b="1" spc="600" dirty="0">
                <a:latin typeface="+mj-lt"/>
              </a:rPr>
              <a:t>:</a:t>
            </a:r>
            <a:r>
              <a:rPr lang="en-US" sz="2800" b="1" spc="600" dirty="0">
                <a:latin typeface="+mj-lt"/>
              </a:rPr>
              <a:t> </a:t>
            </a:r>
            <a:r>
              <a:rPr lang="zh-TW" altLang="en-US" sz="2800" b="1" dirty="0"/>
              <a:t>形狀</a:t>
            </a:r>
            <a:endParaRPr lang="en-US" sz="2800" b="1" spc="600" dirty="0">
              <a:latin typeface="+mj-lt"/>
            </a:endParaRPr>
          </a:p>
        </p:txBody>
      </p:sp>
      <p:pic>
        <p:nvPicPr>
          <p:cNvPr id="12" name="Picture 11" descr="A person sitting in a chair&#10;&#10;Description automatically generated">
            <a:extLst>
              <a:ext uri="{FF2B5EF4-FFF2-40B4-BE49-F238E27FC236}">
                <a16:creationId xmlns:a16="http://schemas.microsoft.com/office/drawing/2014/main" id="{1227329E-19E4-7841-84C2-3B6B3067ACB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76720" y="431"/>
            <a:ext cx="8115280" cy="640831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E8B1010-9D93-D843-822E-1C99271AFDB3}"/>
              </a:ext>
            </a:extLst>
          </p:cNvPr>
          <p:cNvSpPr/>
          <p:nvPr/>
        </p:nvSpPr>
        <p:spPr>
          <a:xfrm>
            <a:off x="6003042" y="6505301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ja-JP" altLang="en-US" sz="1000">
                <a:solidFill>
                  <a:schemeClr val="bg1"/>
                </a:solidFill>
              </a:rPr>
              <a:t>系列由香港知專設計學院時裝設計高級文憑學生</a:t>
            </a:r>
            <a:r>
              <a:rPr lang="en-US" altLang="ja-JP" sz="1000" dirty="0">
                <a:solidFill>
                  <a:schemeClr val="bg1"/>
                </a:solidFill>
              </a:rPr>
              <a:t> </a:t>
            </a:r>
            <a:r>
              <a:rPr lang="en-HK" sz="1000" dirty="0">
                <a:solidFill>
                  <a:schemeClr val="bg1"/>
                </a:solidFill>
              </a:rPr>
              <a:t>LEE Oi Ying </a:t>
            </a:r>
            <a:r>
              <a:rPr lang="ja-JP" altLang="en-US" sz="1000">
                <a:solidFill>
                  <a:schemeClr val="bg1"/>
                </a:solidFill>
              </a:rPr>
              <a:t>設計</a:t>
            </a:r>
            <a:endParaRPr lang="en-HK" sz="100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24136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ED9D89B5-CCAB-4617-B70E-501DBE3C84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3188ED-6FC0-2D46-89FC-583C8CA5D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275" y="4565506"/>
            <a:ext cx="2206925" cy="1465973"/>
          </a:xfrm>
        </p:spPr>
        <p:txBody>
          <a:bodyPr anchor="t">
            <a:normAutofit/>
          </a:bodyPr>
          <a:lstStyle/>
          <a:p>
            <a:r>
              <a:rPr lang="zh-TW" altLang="en-US" spc="0" dirty="0" smtClean="0"/>
              <a:t>簡介</a:t>
            </a:r>
            <a:endParaRPr lang="en-US" spc="0" dirty="0"/>
          </a:p>
        </p:txBody>
      </p:sp>
      <p:pic>
        <p:nvPicPr>
          <p:cNvPr id="1028" name="Picture 4" descr="Color Shade Samples">
            <a:extLst>
              <a:ext uri="{FF2B5EF4-FFF2-40B4-BE49-F238E27FC236}">
                <a16:creationId xmlns:a16="http://schemas.microsoft.com/office/drawing/2014/main" id="{5B94372A-60DC-6143-B1AE-2C6F1D5591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432"/>
            <a:ext cx="12191980" cy="4244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199ECA-047A-C340-A821-0229A64726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9800" y="4614511"/>
            <a:ext cx="7026234" cy="9039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/>
              <a:t>時裝設計的基本</a:t>
            </a:r>
            <a:r>
              <a:rPr lang="zh-TW" altLang="en-US" dirty="0"/>
              <a:t>設計元</a:t>
            </a:r>
            <a:r>
              <a:rPr lang="ja-JP" altLang="en-US" dirty="0"/>
              <a:t>素包括線條</a:t>
            </a:r>
            <a:r>
              <a:rPr lang="ja-JP" altLang="en-US" dirty="0" smtClean="0"/>
              <a:t>，形狀，</a:t>
            </a:r>
            <a:r>
              <a:rPr lang="zh-TW" altLang="en-US" dirty="0" smtClean="0"/>
              <a:t>形</a:t>
            </a:r>
            <a:r>
              <a:rPr lang="ja-JP" altLang="en-US" dirty="0" smtClean="0"/>
              <a:t>態，</a:t>
            </a:r>
            <a:r>
              <a:rPr lang="zh-TW" altLang="en-US" dirty="0" smtClean="0"/>
              <a:t>質感</a:t>
            </a:r>
            <a:r>
              <a:rPr lang="ja-JP" altLang="en-US" dirty="0" smtClean="0"/>
              <a:t>和</a:t>
            </a:r>
            <a:r>
              <a:rPr lang="zh-TW" altLang="en-US" dirty="0" smtClean="0"/>
              <a:t>顏色</a:t>
            </a:r>
            <a:r>
              <a:rPr lang="ja-JP" altLang="en-US" dirty="0" smtClean="0"/>
              <a:t>。</a:t>
            </a:r>
            <a:endParaRPr lang="en-US" sz="1800" dirty="0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955DEFE8-24AF-47F7-B020-D4D76ABA18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6EAE3873-25FC-4346-B1D5-82E5F9D953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67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F4AF2EA-4B22-994E-95CE-CDAE0F55EE44}"/>
              </a:ext>
            </a:extLst>
          </p:cNvPr>
          <p:cNvSpPr/>
          <p:nvPr/>
        </p:nvSpPr>
        <p:spPr>
          <a:xfrm>
            <a:off x="0" y="4017636"/>
            <a:ext cx="501571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zh-TW" altLang="en-US" sz="800" i="1" dirty="0">
                <a:solidFill>
                  <a:schemeClr val="bg1"/>
                </a:solidFill>
              </a:rPr>
              <a:t>免版稅圖片來自</a:t>
            </a:r>
            <a:r>
              <a:rPr lang="en-US" altLang="zh-TW" sz="800" i="1" dirty="0">
                <a:solidFill>
                  <a:schemeClr val="bg1"/>
                </a:solidFill>
              </a:rPr>
              <a:t> </a:t>
            </a:r>
            <a:r>
              <a:rPr lang="en-HK" sz="800" i="1" dirty="0" err="1">
                <a:solidFill>
                  <a:schemeClr val="bg1"/>
                </a:solidFill>
              </a:rPr>
              <a:t>Pexels</a:t>
            </a:r>
            <a:endParaRPr lang="en-HK" sz="800" i="1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772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E3CBB9B1-7B7D-4BA1-A1AF-572168B395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307F2A-0031-CD4D-B0E8-592EB9C60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3193" y="457201"/>
            <a:ext cx="3091607" cy="1727643"/>
          </a:xfrm>
        </p:spPr>
        <p:txBody>
          <a:bodyPr anchor="b">
            <a:normAutofit/>
          </a:bodyPr>
          <a:lstStyle/>
          <a:p>
            <a:r>
              <a:rPr lang="en-HK" sz="2800" spc="0" dirty="0"/>
              <a:t>01. </a:t>
            </a:r>
            <a:r>
              <a:rPr lang="ja-JP" altLang="en-US" sz="2800" spc="0"/>
              <a:t>線條</a:t>
            </a:r>
            <a:endParaRPr lang="en-US" sz="2800" spc="0" dirty="0"/>
          </a:p>
        </p:txBody>
      </p:sp>
      <p:pic>
        <p:nvPicPr>
          <p:cNvPr id="4" name="Picture 3" descr="A close up of a road&#10;&#10;Description automatically generated">
            <a:extLst>
              <a:ext uri="{FF2B5EF4-FFF2-40B4-BE49-F238E27FC236}">
                <a16:creationId xmlns:a16="http://schemas.microsoft.com/office/drawing/2014/main" id="{9D6CE6BB-89D6-B84E-B7AF-C5E210E3E30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431"/>
            <a:ext cx="8115280" cy="640831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39DE8E-AD77-B74F-BCB2-18CEF1248A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3193" y="2530549"/>
            <a:ext cx="2942813" cy="34281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1800" dirty="0"/>
              <a:t>線條一般包括直線、對角線和曲線，並且是時裝設計的基本要素之一。 </a:t>
            </a:r>
            <a:endParaRPr lang="en-US" altLang="zh-TW" sz="1800" dirty="0"/>
          </a:p>
          <a:p>
            <a:pPr marL="0" indent="0">
              <a:buNone/>
            </a:pPr>
            <a:r>
              <a:rPr lang="zh-TW" altLang="en-US" sz="1800" dirty="0"/>
              <a:t>時裝設計師往往會使用兩種不同的方法將線條融合到服裝設計當中。</a:t>
            </a:r>
            <a:endParaRPr lang="en-HK" sz="1800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49257"/>
          </a:xfrm>
          <a:prstGeom prst="rect">
            <a:avLst/>
          </a:prstGeom>
          <a:gradFill>
            <a:gsLst>
              <a:gs pos="34000">
                <a:schemeClr val="accent4">
                  <a:alpha val="73000"/>
                </a:schemeClr>
              </a:gs>
              <a:gs pos="100000">
                <a:schemeClr val="accent5">
                  <a:alpha val="89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8314"/>
            <a:ext cx="8115300" cy="449258"/>
          </a:xfrm>
          <a:prstGeom prst="rect">
            <a:avLst/>
          </a:prstGeom>
          <a:gradFill>
            <a:gsLst>
              <a:gs pos="22000">
                <a:schemeClr val="accent5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605C5CF-D7E7-4443-A454-D59D8BC90300}"/>
              </a:ext>
            </a:extLst>
          </p:cNvPr>
          <p:cNvSpPr/>
          <p:nvPr/>
        </p:nvSpPr>
        <p:spPr>
          <a:xfrm>
            <a:off x="0" y="6192655"/>
            <a:ext cx="501571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zh-TW" altLang="en-US" sz="800" i="1" dirty="0">
                <a:solidFill>
                  <a:schemeClr val="bg1"/>
                </a:solidFill>
              </a:rPr>
              <a:t>免版稅圖片來自</a:t>
            </a:r>
            <a:r>
              <a:rPr lang="en-US" altLang="zh-TW" sz="800" i="1" dirty="0">
                <a:solidFill>
                  <a:schemeClr val="bg1"/>
                </a:solidFill>
              </a:rPr>
              <a:t> </a:t>
            </a:r>
            <a:r>
              <a:rPr lang="en-HK" sz="800" i="1" dirty="0" err="1">
                <a:solidFill>
                  <a:schemeClr val="bg1"/>
                </a:solidFill>
              </a:rPr>
              <a:t>Pexels</a:t>
            </a:r>
            <a:endParaRPr lang="en-HK" sz="800" i="1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912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C1487210-3DC2-4CD7-97D2-075D2CE537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C49B6E0-AC44-4C08-9792-FF75CAF35B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273110"/>
            <a:ext cx="12192000" cy="1600201"/>
          </a:xfrm>
          <a:prstGeom prst="rect">
            <a:avLst/>
          </a:prstGeom>
          <a:gradFill>
            <a:gsLst>
              <a:gs pos="0">
                <a:schemeClr val="accent5">
                  <a:alpha val="83000"/>
                </a:schemeClr>
              </a:gs>
              <a:gs pos="100000">
                <a:schemeClr val="accent6"/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317EE05-70B4-4EC2-88D4-385603BC57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273110"/>
            <a:ext cx="8115300" cy="1594270"/>
          </a:xfrm>
          <a:prstGeom prst="rect">
            <a:avLst/>
          </a:prstGeom>
          <a:gradFill>
            <a:gsLst>
              <a:gs pos="0">
                <a:schemeClr val="accent2">
                  <a:alpha val="0"/>
                </a:schemeClr>
              </a:gs>
              <a:gs pos="99000">
                <a:schemeClr val="accent2">
                  <a:alpha val="78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EA4E486-95E6-4EDF-9F7F-25AF59134C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891246" y="2583766"/>
            <a:ext cx="1600201" cy="6978889"/>
          </a:xfrm>
          <a:prstGeom prst="rect">
            <a:avLst/>
          </a:prstGeom>
          <a:gradFill>
            <a:gsLst>
              <a:gs pos="45000">
                <a:schemeClr val="accent4">
                  <a:alpha val="0"/>
                </a:schemeClr>
              </a:gs>
              <a:gs pos="99000">
                <a:schemeClr val="accent6">
                  <a:alpha val="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688F717-E1C8-4768-9F1E-901533E614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5310075" y="-25753"/>
            <a:ext cx="1594272" cy="12192000"/>
          </a:xfrm>
          <a:prstGeom prst="rect">
            <a:avLst/>
          </a:prstGeom>
          <a:gradFill>
            <a:gsLst>
              <a:gs pos="16000">
                <a:schemeClr val="accent4">
                  <a:alpha val="0"/>
                </a:schemeClr>
              </a:gs>
              <a:gs pos="99000">
                <a:schemeClr val="accent4">
                  <a:alpha val="39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14EB406-8F28-4B3B-B42A-FF988582A0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462451" y="5273110"/>
            <a:ext cx="9729549" cy="1584890"/>
          </a:xfrm>
          <a:prstGeom prst="rect">
            <a:avLst/>
          </a:prstGeom>
          <a:gradFill>
            <a:gsLst>
              <a:gs pos="0">
                <a:schemeClr val="accent5">
                  <a:alpha val="49000"/>
                </a:schemeClr>
              </a:gs>
              <a:gs pos="99000">
                <a:schemeClr val="accent5">
                  <a:alpha val="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39DE8E-AD77-B74F-BCB2-18CEF1248A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4596" y="2136856"/>
            <a:ext cx="9758890" cy="1516560"/>
          </a:xfrm>
        </p:spPr>
        <p:txBody>
          <a:bodyPr vert="horz" lIns="0" tIns="0" rIns="0" bIns="0" rtlCol="0" anchor="ctr">
            <a:noAutofit/>
          </a:bodyPr>
          <a:lstStyle/>
          <a:p>
            <a:pPr marL="0" indent="0">
              <a:lnSpc>
                <a:spcPct val="140000"/>
              </a:lnSpc>
              <a:buNone/>
            </a:pPr>
            <a:r>
              <a:rPr lang="zh-TW" altLang="en-US" sz="4800" dirty="0" smtClean="0"/>
              <a:t>通過縫製服裝技巧</a:t>
            </a:r>
            <a:r>
              <a:rPr lang="ja-JP" altLang="en-US" sz="4800" dirty="0" smtClean="0"/>
              <a:t>形成</a:t>
            </a:r>
            <a:r>
              <a:rPr lang="zh-TW" altLang="en-US" sz="4800" dirty="0" smtClean="0"/>
              <a:t>線條（例如</a:t>
            </a:r>
            <a:r>
              <a:rPr lang="ja-JP" altLang="en-US" sz="4800" dirty="0" smtClean="0"/>
              <a:t>縫合</a:t>
            </a:r>
            <a:r>
              <a:rPr lang="zh-TW" altLang="en-US" sz="4800" dirty="0" smtClean="0"/>
              <a:t>骨</a:t>
            </a:r>
            <a:r>
              <a:rPr lang="ja-JP" altLang="en-US" sz="4800" dirty="0" smtClean="0"/>
              <a:t>及</a:t>
            </a:r>
            <a:r>
              <a:rPr lang="zh-TW" altLang="en-US" sz="4800" dirty="0" smtClean="0"/>
              <a:t>褶）。</a:t>
            </a:r>
            <a:endParaRPr lang="en-US" sz="4800" spc="3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CD0B5FF-C4D0-5E46-A63B-15980C1D2A7A}"/>
              </a:ext>
            </a:extLst>
          </p:cNvPr>
          <p:cNvSpPr/>
          <p:nvPr/>
        </p:nvSpPr>
        <p:spPr>
          <a:xfrm>
            <a:off x="-4745" y="4975540"/>
            <a:ext cx="365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HK" b="1" i="1" baseline="30000" dirty="0">
                <a:solidFill>
                  <a:schemeClr val="bg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(1)</a:t>
            </a:r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1CEE267-04F3-4546-86BC-5460EB0FA84D}"/>
              </a:ext>
            </a:extLst>
          </p:cNvPr>
          <p:cNvSpPr/>
          <p:nvPr/>
        </p:nvSpPr>
        <p:spPr>
          <a:xfrm>
            <a:off x="8123440" y="4975540"/>
            <a:ext cx="365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HK" b="1" i="1" baseline="30000" dirty="0">
                <a:solidFill>
                  <a:schemeClr val="bg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(3)</a:t>
            </a:r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BB3FF15-0BDD-E645-B056-89C508D9320C}"/>
              </a:ext>
            </a:extLst>
          </p:cNvPr>
          <p:cNvSpPr txBox="1">
            <a:spLocks/>
          </p:cNvSpPr>
          <p:nvPr/>
        </p:nvSpPr>
        <p:spPr>
          <a:xfrm>
            <a:off x="178158" y="5553719"/>
            <a:ext cx="8175980" cy="111074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cap="all" spc="7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5400" spc="750" dirty="0" smtClean="0">
                <a:solidFill>
                  <a:schemeClr val="bg1"/>
                </a:solidFill>
              </a:rPr>
              <a:t>線條：結構性方式</a:t>
            </a:r>
            <a:endParaRPr lang="en-US" sz="5400" spc="7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422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C1487210-3DC2-4CD7-97D2-075D2CE537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C49B6E0-AC44-4C08-9792-FF75CAF35B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273110"/>
            <a:ext cx="12192000" cy="1600201"/>
          </a:xfrm>
          <a:prstGeom prst="rect">
            <a:avLst/>
          </a:prstGeom>
          <a:gradFill>
            <a:gsLst>
              <a:gs pos="0">
                <a:schemeClr val="accent5">
                  <a:alpha val="83000"/>
                </a:schemeClr>
              </a:gs>
              <a:gs pos="100000">
                <a:schemeClr val="accent6"/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317EE05-70B4-4EC2-88D4-385603BC57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273110"/>
            <a:ext cx="8115300" cy="1594270"/>
          </a:xfrm>
          <a:prstGeom prst="rect">
            <a:avLst/>
          </a:prstGeom>
          <a:gradFill>
            <a:gsLst>
              <a:gs pos="0">
                <a:schemeClr val="accent2">
                  <a:alpha val="0"/>
                </a:schemeClr>
              </a:gs>
              <a:gs pos="99000">
                <a:schemeClr val="accent2">
                  <a:alpha val="78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EA4E486-95E6-4EDF-9F7F-25AF59134C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891246" y="2583766"/>
            <a:ext cx="1600201" cy="6978889"/>
          </a:xfrm>
          <a:prstGeom prst="rect">
            <a:avLst/>
          </a:prstGeom>
          <a:gradFill>
            <a:gsLst>
              <a:gs pos="45000">
                <a:schemeClr val="accent4">
                  <a:alpha val="0"/>
                </a:schemeClr>
              </a:gs>
              <a:gs pos="99000">
                <a:schemeClr val="accent6">
                  <a:alpha val="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688F717-E1C8-4768-9F1E-901533E614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5310075" y="-25753"/>
            <a:ext cx="1594272" cy="12192000"/>
          </a:xfrm>
          <a:prstGeom prst="rect">
            <a:avLst/>
          </a:prstGeom>
          <a:gradFill>
            <a:gsLst>
              <a:gs pos="16000">
                <a:schemeClr val="accent4">
                  <a:alpha val="0"/>
                </a:schemeClr>
              </a:gs>
              <a:gs pos="99000">
                <a:schemeClr val="accent4">
                  <a:alpha val="39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14EB406-8F28-4B3B-B42A-FF988582A0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462451" y="5273110"/>
            <a:ext cx="9729549" cy="1584890"/>
          </a:xfrm>
          <a:prstGeom prst="rect">
            <a:avLst/>
          </a:prstGeom>
          <a:gradFill>
            <a:gsLst>
              <a:gs pos="0">
                <a:schemeClr val="accent5">
                  <a:alpha val="49000"/>
                </a:schemeClr>
              </a:gs>
              <a:gs pos="99000">
                <a:schemeClr val="accent5">
                  <a:alpha val="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CD0B5FF-C4D0-5E46-A63B-15980C1D2A7A}"/>
              </a:ext>
            </a:extLst>
          </p:cNvPr>
          <p:cNvSpPr/>
          <p:nvPr/>
        </p:nvSpPr>
        <p:spPr>
          <a:xfrm>
            <a:off x="-4745" y="4975540"/>
            <a:ext cx="365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HK" sz="1800" b="1" i="1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 Light"/>
                <a:ea typeface="Times New Roman" panose="02020603050405020304" pitchFamily="18" charset="0"/>
                <a:cs typeface="Calibri" panose="020F0502020204030204" pitchFamily="34" charset="0"/>
              </a:rPr>
              <a:t>(1)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1CEE267-04F3-4546-86BC-5460EB0FA84D}"/>
              </a:ext>
            </a:extLst>
          </p:cNvPr>
          <p:cNvSpPr/>
          <p:nvPr/>
        </p:nvSpPr>
        <p:spPr>
          <a:xfrm>
            <a:off x="8123440" y="4975540"/>
            <a:ext cx="365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HK" sz="1800" b="1" i="1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 Light"/>
                <a:ea typeface="Times New Roman" panose="02020603050405020304" pitchFamily="18" charset="0"/>
                <a:cs typeface="Calibri" panose="020F0502020204030204" pitchFamily="34" charset="0"/>
              </a:rPr>
              <a:t>(3)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BB3FF15-0BDD-E645-B056-89C508D9320C}"/>
              </a:ext>
            </a:extLst>
          </p:cNvPr>
          <p:cNvSpPr txBox="1">
            <a:spLocks/>
          </p:cNvSpPr>
          <p:nvPr/>
        </p:nvSpPr>
        <p:spPr>
          <a:xfrm>
            <a:off x="178158" y="5553719"/>
            <a:ext cx="8175980" cy="111074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cap="all" spc="7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z="5400" b="1" i="0" u="none" strike="noStrike" kern="1200" cap="all" spc="75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j-ea"/>
                <a:cs typeface="+mj-cs"/>
              </a:rPr>
              <a:t>線條：</a:t>
            </a:r>
            <a:r>
              <a:rPr lang="ja-JP" altLang="en-US" sz="5400" spc="750" dirty="0">
                <a:solidFill>
                  <a:srgbClr val="FFFFFF"/>
                </a:solidFill>
                <a:latin typeface="Avenir Next LT Pro"/>
              </a:rPr>
              <a:t>裝飾性</a:t>
            </a:r>
            <a:r>
              <a:rPr lang="ja-JP" altLang="en-US" sz="5400" spc="750" dirty="0" smtClean="0">
                <a:solidFill>
                  <a:srgbClr val="FFFFFF"/>
                </a:solidFill>
                <a:latin typeface="Avenir Next LT Pro"/>
              </a:rPr>
              <a:t>方式</a:t>
            </a:r>
            <a:endParaRPr lang="en-US" sz="5400" spc="750" dirty="0">
              <a:solidFill>
                <a:srgbClr val="FFFFFF"/>
              </a:solidFill>
              <a:latin typeface="Avenir Next LT Pro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A07C12C-FB31-BF48-A327-A9FFDBA6911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975548" y="1097189"/>
            <a:ext cx="10240903" cy="364795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40000"/>
              </a:lnSpc>
              <a:buNone/>
            </a:pPr>
            <a:r>
              <a:rPr lang="ja-JP" altLang="en-US" sz="4800" dirty="0"/>
              <a:t/>
            </a:r>
            <a:br>
              <a:rPr lang="ja-JP" altLang="en-US" sz="4800" dirty="0"/>
            </a:br>
            <a:r>
              <a:rPr lang="ja-JP" altLang="en-US" sz="4800" dirty="0"/>
              <a:t>在服裝</a:t>
            </a:r>
            <a:r>
              <a:rPr lang="ja-JP" altLang="en-US" sz="4800" dirty="0" smtClean="0"/>
              <a:t>表面</a:t>
            </a:r>
            <a:r>
              <a:rPr lang="zh-TW" altLang="en-US" sz="4800" dirty="0" smtClean="0"/>
              <a:t>的細節</a:t>
            </a:r>
            <a:r>
              <a:rPr lang="ja-JP" altLang="en-US" sz="4800" dirty="0" smtClean="0"/>
              <a:t>上</a:t>
            </a:r>
            <a:r>
              <a:rPr lang="ja-JP" altLang="en-US" sz="4800" dirty="0"/>
              <a:t>顯示</a:t>
            </a:r>
            <a:r>
              <a:rPr lang="ja-JP" altLang="en-US" sz="4800" dirty="0" smtClean="0"/>
              <a:t>線條</a:t>
            </a:r>
            <a:r>
              <a:rPr lang="zh-TW" altLang="en-US" sz="4800" dirty="0"/>
              <a:t>（</a:t>
            </a:r>
            <a:r>
              <a:rPr lang="ja-JP" altLang="en-US" sz="4800" dirty="0" smtClean="0"/>
              <a:t>例如</a:t>
            </a:r>
            <a:r>
              <a:rPr lang="ja-JP" altLang="en-US" sz="4800" dirty="0"/>
              <a:t>衫鈕</a:t>
            </a:r>
            <a:r>
              <a:rPr lang="zh-TW" altLang="en-US" sz="4800" dirty="0"/>
              <a:t>、</a:t>
            </a:r>
            <a:r>
              <a:rPr lang="ja-JP" altLang="en-US" sz="4800" dirty="0"/>
              <a:t> 包邊或</a:t>
            </a:r>
            <a:r>
              <a:rPr lang="ja-JP" altLang="en-US" sz="4800" dirty="0" smtClean="0"/>
              <a:t>鑲邊</a:t>
            </a:r>
            <a:r>
              <a:rPr lang="zh-TW" altLang="en-US" sz="4800" smtClean="0"/>
              <a:t>）。</a:t>
            </a:r>
            <a:endParaRPr lang="en-US" sz="4800" spc="300" dirty="0"/>
          </a:p>
        </p:txBody>
      </p:sp>
    </p:spTree>
    <p:extLst>
      <p:ext uri="{BB962C8B-B14F-4D97-AF65-F5344CB8AC3E}">
        <p14:creationId xmlns:p14="http://schemas.microsoft.com/office/powerpoint/2010/main" val="996619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E3CBB9B1-7B7D-4BA1-A1AF-572168B395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57AD16-B14B-C14B-9E7C-1A6CE5C3F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3193" y="457201"/>
            <a:ext cx="3091607" cy="1727643"/>
          </a:xfrm>
        </p:spPr>
        <p:txBody>
          <a:bodyPr anchor="b">
            <a:normAutofit/>
          </a:bodyPr>
          <a:lstStyle/>
          <a:p>
            <a:r>
              <a:rPr lang="en-US" sz="2800" spc="0" dirty="0"/>
              <a:t>02. </a:t>
            </a:r>
            <a:r>
              <a:rPr lang="ja-JP" altLang="en-US" sz="2800" spc="0" dirty="0"/>
              <a:t>形狀</a:t>
            </a:r>
            <a:endParaRPr lang="en-US" sz="2800" spc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6B5FA5-BAE0-274C-8A38-8DC466FB0A5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431"/>
            <a:ext cx="8115280" cy="640831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2C143C-C544-7446-8D8F-28C4AEF17C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3193" y="2530549"/>
            <a:ext cx="2942813" cy="34281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/>
              <a:t>形狀</a:t>
            </a:r>
            <a:r>
              <a:rPr lang="ja-JP" altLang="en-US" dirty="0" smtClean="0"/>
              <a:t>是</a:t>
            </a:r>
            <a:r>
              <a:rPr lang="zh-HK" altLang="en-US" dirty="0" smtClean="0"/>
              <a:t>運用</a:t>
            </a:r>
            <a:r>
              <a:rPr lang="zh-TW" altLang="en-US" dirty="0"/>
              <a:t>輪廓，顏色或材料的變</a:t>
            </a:r>
            <a:r>
              <a:rPr lang="zh-HK" altLang="en-US" dirty="0"/>
              <a:t>動在</a:t>
            </a:r>
            <a:r>
              <a:rPr lang="zh-TW" altLang="en-US" dirty="0"/>
              <a:t>其周圍空間</a:t>
            </a:r>
            <a:r>
              <a:rPr lang="zh-HK" altLang="en-US" dirty="0"/>
              <a:t>襯托出來</a:t>
            </a:r>
            <a:r>
              <a:rPr lang="zh-TW" altLang="en-US" dirty="0"/>
              <a:t>的二維區域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 smtClean="0"/>
              <a:t>形狀</a:t>
            </a:r>
            <a:r>
              <a:rPr lang="ja-JP" altLang="en-US" dirty="0"/>
              <a:t>可以是幾何形狀或有機形狀。</a:t>
            </a:r>
            <a:endParaRPr lang="en-HK" sz="1600" dirty="0"/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49257"/>
          </a:xfrm>
          <a:prstGeom prst="rect">
            <a:avLst/>
          </a:prstGeom>
          <a:gradFill>
            <a:gsLst>
              <a:gs pos="34000">
                <a:schemeClr val="accent4">
                  <a:alpha val="73000"/>
                </a:schemeClr>
              </a:gs>
              <a:gs pos="100000">
                <a:schemeClr val="accent5">
                  <a:alpha val="89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8314"/>
            <a:ext cx="8115300" cy="449258"/>
          </a:xfrm>
          <a:prstGeom prst="rect">
            <a:avLst/>
          </a:prstGeom>
          <a:gradFill>
            <a:gsLst>
              <a:gs pos="22000">
                <a:schemeClr val="accent5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B4342FA-4171-C44E-85CE-3424B8F5070B}"/>
              </a:ext>
            </a:extLst>
          </p:cNvPr>
          <p:cNvSpPr/>
          <p:nvPr/>
        </p:nvSpPr>
        <p:spPr>
          <a:xfrm>
            <a:off x="0" y="6192444"/>
            <a:ext cx="501571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zh-TW" altLang="en-US" sz="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免版稅圖片來自</a:t>
            </a:r>
            <a:r>
              <a:rPr lang="en-US" altLang="zh-TW" sz="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HK" sz="8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Pexels</a:t>
            </a:r>
            <a:endParaRPr lang="en-HK" sz="800" i="1" baseline="30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891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 81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6" name="Rectangle 85">
            <a:extLst>
              <a:ext uri="{FF2B5EF4-FFF2-40B4-BE49-F238E27FC236}">
                <a16:creationId xmlns:a16="http://schemas.microsoft.com/office/drawing/2014/main" id="{C1487210-3DC2-4CD7-97D2-075D2CE537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BC49B6E0-AC44-4C08-9792-FF75CAF35B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273110"/>
            <a:ext cx="12192000" cy="1600201"/>
          </a:xfrm>
          <a:prstGeom prst="rect">
            <a:avLst/>
          </a:prstGeom>
          <a:gradFill>
            <a:gsLst>
              <a:gs pos="0">
                <a:schemeClr val="accent5">
                  <a:alpha val="83000"/>
                </a:schemeClr>
              </a:gs>
              <a:gs pos="100000">
                <a:schemeClr val="accent6"/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E317EE05-70B4-4EC2-88D4-385603BC57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273110"/>
            <a:ext cx="8115300" cy="1594270"/>
          </a:xfrm>
          <a:prstGeom prst="rect">
            <a:avLst/>
          </a:prstGeom>
          <a:gradFill>
            <a:gsLst>
              <a:gs pos="0">
                <a:schemeClr val="accent2">
                  <a:alpha val="0"/>
                </a:schemeClr>
              </a:gs>
              <a:gs pos="99000">
                <a:schemeClr val="accent2">
                  <a:alpha val="78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5EA4E486-95E6-4EDF-9F7F-25AF59134C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891246" y="2583766"/>
            <a:ext cx="1600201" cy="6978889"/>
          </a:xfrm>
          <a:prstGeom prst="rect">
            <a:avLst/>
          </a:prstGeom>
          <a:gradFill>
            <a:gsLst>
              <a:gs pos="45000">
                <a:schemeClr val="accent4">
                  <a:alpha val="0"/>
                </a:schemeClr>
              </a:gs>
              <a:gs pos="99000">
                <a:schemeClr val="accent6">
                  <a:alpha val="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7688F717-E1C8-4768-9F1E-901533E614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5310075" y="-25753"/>
            <a:ext cx="1594272" cy="12192000"/>
          </a:xfrm>
          <a:prstGeom prst="rect">
            <a:avLst/>
          </a:prstGeom>
          <a:gradFill>
            <a:gsLst>
              <a:gs pos="16000">
                <a:schemeClr val="accent4">
                  <a:alpha val="0"/>
                </a:schemeClr>
              </a:gs>
              <a:gs pos="99000">
                <a:schemeClr val="accent4">
                  <a:alpha val="39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414EB406-8F28-4B3B-B42A-FF988582A0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462451" y="5273110"/>
            <a:ext cx="9729549" cy="1584890"/>
          </a:xfrm>
          <a:prstGeom prst="rect">
            <a:avLst/>
          </a:prstGeom>
          <a:gradFill>
            <a:gsLst>
              <a:gs pos="0">
                <a:schemeClr val="accent5">
                  <a:alpha val="49000"/>
                </a:schemeClr>
              </a:gs>
              <a:gs pos="99000">
                <a:schemeClr val="accent5">
                  <a:alpha val="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3BB3FF15-0BDD-E645-B056-89C508D93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489" y="5543809"/>
            <a:ext cx="7161622" cy="1110744"/>
          </a:xfrm>
        </p:spPr>
        <p:txBody>
          <a:bodyPr vert="horz" lIns="0" tIns="0" rIns="0" bIns="0" rtlCol="0" anchor="ctr">
            <a:normAutofit/>
          </a:bodyPr>
          <a:lstStyle/>
          <a:p>
            <a:r>
              <a:rPr lang="ja-JP" altLang="en-US" spc="0">
                <a:solidFill>
                  <a:schemeClr val="bg1"/>
                </a:solidFill>
              </a:rPr>
              <a:t>形狀</a:t>
            </a:r>
            <a:endParaRPr lang="en-US" spc="0" dirty="0">
              <a:solidFill>
                <a:schemeClr val="bg1"/>
              </a:solidFill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FB1462C-A333-7844-B55C-2B45FC417F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1668" y="1624254"/>
            <a:ext cx="9250816" cy="1429463"/>
          </a:xfrm>
        </p:spPr>
        <p:txBody>
          <a:bodyPr vert="horz" lIns="0" tIns="0" rIns="0" bIns="0" rtlCol="0" anchor="ctr"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ja-JP" altLang="en-US" sz="4000" dirty="0"/>
              <a:t/>
            </a:r>
            <a:br>
              <a:rPr lang="ja-JP" altLang="en-US" sz="4000" dirty="0"/>
            </a:br>
            <a:r>
              <a:rPr lang="ja-JP" altLang="en-US" sz="4000" dirty="0"/>
              <a:t>服裝輪廓一般可細分為較小的形狀 </a:t>
            </a:r>
            <a:endParaRPr lang="en-US" altLang="ja-JP" sz="4000" dirty="0"/>
          </a:p>
          <a:p>
            <a:pPr marL="0" indent="0">
              <a:lnSpc>
                <a:spcPct val="150000"/>
              </a:lnSpc>
              <a:buNone/>
            </a:pPr>
            <a:r>
              <a:rPr lang="en-US" altLang="ja-JP" sz="4000" dirty="0"/>
              <a:t>(</a:t>
            </a:r>
            <a:r>
              <a:rPr lang="ja-JP" altLang="en-US" sz="4000" dirty="0" smtClean="0"/>
              <a:t>例如</a:t>
            </a:r>
            <a:r>
              <a:rPr lang="zh-TW" altLang="en-US" sz="4000" dirty="0" smtClean="0"/>
              <a:t>：拼布圖案）</a:t>
            </a:r>
            <a:r>
              <a:rPr lang="en-HK" sz="4000" dirty="0" smtClean="0"/>
              <a:t>。</a:t>
            </a:r>
            <a:endParaRPr lang="en-US" sz="4000" spc="3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B549006-FE34-6349-9ADE-C0ACCBB59A87}"/>
              </a:ext>
            </a:extLst>
          </p:cNvPr>
          <p:cNvSpPr/>
          <p:nvPr/>
        </p:nvSpPr>
        <p:spPr>
          <a:xfrm>
            <a:off x="-4745" y="4975540"/>
            <a:ext cx="365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HK" b="1" i="1" baseline="30000" dirty="0">
                <a:solidFill>
                  <a:schemeClr val="bg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(7)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6D25C48-9ABC-C14C-94B9-B2E4DCE07C2B}"/>
              </a:ext>
            </a:extLst>
          </p:cNvPr>
          <p:cNvSpPr/>
          <p:nvPr/>
        </p:nvSpPr>
        <p:spPr>
          <a:xfrm>
            <a:off x="8123440" y="4975540"/>
            <a:ext cx="365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HK" b="1" i="1" baseline="30000" dirty="0">
                <a:solidFill>
                  <a:schemeClr val="bg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(9)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806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E3CBB9B1-7B7D-4BA1-A1AF-572168B395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EC6160-5524-2241-BE7A-563D0529B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3193" y="457201"/>
            <a:ext cx="3091607" cy="1727643"/>
          </a:xfrm>
        </p:spPr>
        <p:txBody>
          <a:bodyPr anchor="b">
            <a:normAutofit/>
          </a:bodyPr>
          <a:lstStyle/>
          <a:p>
            <a:r>
              <a:rPr lang="en-US" sz="2800" spc="0" dirty="0"/>
              <a:t>03. </a:t>
            </a:r>
            <a:r>
              <a:rPr lang="zh-TW" altLang="en-US" sz="2800" spc="0" dirty="0" smtClean="0"/>
              <a:t>形態</a:t>
            </a:r>
            <a:endParaRPr lang="en-US" sz="2800" spc="0" dirty="0">
              <a:highlight>
                <a:srgbClr val="FFFF00"/>
              </a:highlight>
            </a:endParaRPr>
          </a:p>
        </p:txBody>
      </p:sp>
      <p:pic>
        <p:nvPicPr>
          <p:cNvPr id="4" name="Picture 3" descr="A picture containing outdoor, person, building, bench&#10;&#10;Description automatically generated">
            <a:extLst>
              <a:ext uri="{FF2B5EF4-FFF2-40B4-BE49-F238E27FC236}">
                <a16:creationId xmlns:a16="http://schemas.microsoft.com/office/drawing/2014/main" id="{AFC584D2-3F40-0848-81D3-F1DB0F8760D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20" y="431"/>
            <a:ext cx="8115280" cy="640831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7B5C93-6EBA-3640-BD82-EEAAF5F58D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3193" y="2530549"/>
            <a:ext cx="2942813" cy="34281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1600" dirty="0"/>
              <a:t>形</a:t>
            </a:r>
            <a:r>
              <a:rPr lang="zh-TW" altLang="en-US" sz="1600" dirty="0" smtClean="0"/>
              <a:t>態</a:t>
            </a:r>
            <a:r>
              <a:rPr lang="zh-TW" altLang="en-US" sz="1600" dirty="0"/>
              <a:t>是設計的三維要素，由長度，寬度和高度組成</a:t>
            </a:r>
            <a:r>
              <a:rPr lang="zh-TW" altLang="en-US" sz="1600" dirty="0" smtClean="0"/>
              <a:t>。</a:t>
            </a:r>
            <a:endParaRPr lang="en-US" altLang="zh-TW" sz="1600" dirty="0" smtClean="0"/>
          </a:p>
          <a:p>
            <a:pPr marL="0" indent="0">
              <a:buNone/>
            </a:pPr>
            <a:r>
              <a:rPr lang="zh-TW" altLang="en-US" sz="1600" dirty="0" smtClean="0"/>
              <a:t>形態</a:t>
            </a:r>
            <a:r>
              <a:rPr lang="zh-TW" altLang="en-US" sz="1600" dirty="0"/>
              <a:t>可以是有機的或無機的，並且可以通過顏色，陰影，色調和質感得以增強。 </a:t>
            </a:r>
            <a:endParaRPr lang="en-US" altLang="zh-TW" sz="1600" dirty="0"/>
          </a:p>
          <a:p>
            <a:pPr marL="0" indent="0">
              <a:buNone/>
            </a:pPr>
            <a:r>
              <a:rPr lang="zh-TW" altLang="en-US" sz="1600" dirty="0" smtClean="0"/>
              <a:t>服裝外型（</a:t>
            </a:r>
            <a:r>
              <a:rPr lang="en-US" sz="1600" dirty="0" smtClean="0"/>
              <a:t>Silhouette</a:t>
            </a:r>
            <a:r>
              <a:rPr lang="zh-TW" altLang="en-US" sz="1600" dirty="0" smtClean="0"/>
              <a:t>）是</a:t>
            </a:r>
            <a:r>
              <a:rPr lang="zh-TW" altLang="en-US" sz="1600" dirty="0"/>
              <a:t>時裝</a:t>
            </a:r>
            <a:r>
              <a:rPr lang="zh-HK" altLang="en-US" sz="1600" dirty="0"/>
              <a:t>設計師</a:t>
            </a:r>
            <a:r>
              <a:rPr lang="zh-TW" altLang="en-US" sz="1600" dirty="0"/>
              <a:t>使用</a:t>
            </a:r>
            <a:r>
              <a:rPr lang="zh-HK" altLang="en-US" sz="1600" dirty="0"/>
              <a:t>的</a:t>
            </a:r>
            <a:r>
              <a:rPr lang="zh-TW" altLang="en-US" sz="1600" dirty="0"/>
              <a:t>專</a:t>
            </a:r>
            <a:r>
              <a:rPr lang="zh-HK" altLang="en-US" sz="1600" dirty="0"/>
              <a:t>門</a:t>
            </a:r>
            <a:r>
              <a:rPr lang="zh-TW" altLang="en-US" sz="1600" dirty="0"/>
              <a:t>名詞，是從遠處可以看到的第一個元素。</a:t>
            </a:r>
            <a:endParaRPr lang="en-US" sz="16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49257"/>
          </a:xfrm>
          <a:prstGeom prst="rect">
            <a:avLst/>
          </a:prstGeom>
          <a:gradFill>
            <a:gsLst>
              <a:gs pos="34000">
                <a:schemeClr val="accent4">
                  <a:alpha val="73000"/>
                </a:schemeClr>
              </a:gs>
              <a:gs pos="100000">
                <a:schemeClr val="accent5">
                  <a:alpha val="89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8314"/>
            <a:ext cx="8115300" cy="449258"/>
          </a:xfrm>
          <a:prstGeom prst="rect">
            <a:avLst/>
          </a:prstGeom>
          <a:gradFill>
            <a:gsLst>
              <a:gs pos="22000">
                <a:schemeClr val="accent5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CF1928-1A65-C147-9612-3EF8245F96C0}"/>
              </a:ext>
            </a:extLst>
          </p:cNvPr>
          <p:cNvSpPr/>
          <p:nvPr/>
        </p:nvSpPr>
        <p:spPr>
          <a:xfrm>
            <a:off x="0" y="6192444"/>
            <a:ext cx="501571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zh-TW" altLang="en-US" sz="800" i="1" dirty="0">
                <a:solidFill>
                  <a:schemeClr val="bg1"/>
                </a:solidFill>
              </a:rPr>
              <a:t>免版稅圖片來自</a:t>
            </a:r>
            <a:r>
              <a:rPr lang="en-US" altLang="zh-TW" sz="800" i="1" dirty="0">
                <a:solidFill>
                  <a:schemeClr val="bg1"/>
                </a:solidFill>
              </a:rPr>
              <a:t> </a:t>
            </a:r>
            <a:r>
              <a:rPr lang="en-HK" sz="800" i="1" dirty="0" err="1">
                <a:solidFill>
                  <a:schemeClr val="bg1"/>
                </a:solidFill>
              </a:rPr>
              <a:t>Pexels</a:t>
            </a:r>
            <a:endParaRPr lang="en-HK" sz="800" i="1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959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4">
            <a:extLst>
              <a:ext uri="{FF2B5EF4-FFF2-40B4-BE49-F238E27FC236}">
                <a16:creationId xmlns:a16="http://schemas.microsoft.com/office/drawing/2014/main" id="{A6D22B2C-AD4A-4EBE-9AA9-F14DB80769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7B5C93-6EBA-3640-BD82-EEAAF5F58D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082" y="3922125"/>
            <a:ext cx="3093974" cy="22988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1100" dirty="0"/>
              <a:t/>
            </a:r>
            <a:br>
              <a:rPr lang="ja-JP" altLang="en-US" sz="1100" dirty="0"/>
            </a:br>
            <a:r>
              <a:rPr lang="en-US" altLang="ja-JP" sz="1600" dirty="0" smtClean="0"/>
              <a:t>1997</a:t>
            </a:r>
            <a:r>
              <a:rPr lang="ja-JP" altLang="en-US" sz="1600" dirty="0" smtClean="0"/>
              <a:t>年</a:t>
            </a:r>
            <a:r>
              <a:rPr lang="en-HK" sz="1600" dirty="0" err="1" smtClean="0"/>
              <a:t>Comme</a:t>
            </a:r>
            <a:r>
              <a:rPr lang="en-HK" sz="1600" dirty="0" smtClean="0"/>
              <a:t> </a:t>
            </a:r>
            <a:r>
              <a:rPr lang="en-HK" sz="1600" dirty="0"/>
              <a:t>des </a:t>
            </a:r>
            <a:r>
              <a:rPr lang="en-HK" sz="1600" dirty="0" err="1" smtClean="0"/>
              <a:t>Garçons</a:t>
            </a:r>
            <a:r>
              <a:rPr lang="zh-TW" altLang="en-US" sz="1600" dirty="0" smtClean="0"/>
              <a:t>的</a:t>
            </a:r>
            <a:r>
              <a:rPr lang="ja-JP" altLang="en-US" sz="1600" dirty="0" smtClean="0"/>
              <a:t>春季系列</a:t>
            </a:r>
            <a:r>
              <a:rPr lang="ja-JP" altLang="en-US" sz="1600" dirty="0"/>
              <a:t>題為</a:t>
            </a:r>
            <a:r>
              <a:rPr lang="en-US" altLang="ja-JP" sz="1600" dirty="0"/>
              <a:t> </a:t>
            </a:r>
            <a:r>
              <a:rPr lang="ja-JP" altLang="en-US" sz="1600" dirty="0"/>
              <a:t>“ </a:t>
            </a:r>
            <a:r>
              <a:rPr lang="en-HK" sz="1600" dirty="0"/>
              <a:t>Body Meets </a:t>
            </a:r>
            <a:r>
              <a:rPr lang="en-HK" sz="1600" dirty="0" err="1"/>
              <a:t>Dress，Dress</a:t>
            </a:r>
            <a:r>
              <a:rPr lang="en-HK" sz="1600" dirty="0"/>
              <a:t> Meets Body”。</a:t>
            </a:r>
            <a:r>
              <a:rPr lang="ja-JP" altLang="en-US" sz="1600" dirty="0"/>
              <a:t>它被稱為“塊狀和顛簸”的表演，其特色是管狀</a:t>
            </a:r>
            <a:r>
              <a:rPr lang="ja-JP" altLang="en-US" sz="1600" dirty="0" smtClean="0"/>
              <a:t>的格</a:t>
            </a:r>
            <a:r>
              <a:rPr lang="zh-TW" altLang="en-US" sz="1600" dirty="0" smtClean="0"/>
              <a:t>子棉</a:t>
            </a:r>
            <a:r>
              <a:rPr lang="ja-JP" altLang="en-US" sz="1600" dirty="0" smtClean="0"/>
              <a:t>布連衣裙</a:t>
            </a:r>
            <a:r>
              <a:rPr lang="ja-JP" altLang="en-US" sz="1600" dirty="0"/>
              <a:t>，上面塞滿了填充料。</a:t>
            </a:r>
            <a:endParaRPr lang="en-HK" sz="11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081C551-50F3-8B4B-A376-9ACA4EF05529}"/>
              </a:ext>
            </a:extLst>
          </p:cNvPr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3728138" y="-19945"/>
            <a:ext cx="4242020" cy="64701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8154A0-C7FF-4C43-96E9-C6E04788E2E7}"/>
              </a:ext>
            </a:extLst>
          </p:cNvPr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 b="-2"/>
          <a:stretch/>
        </p:blipFill>
        <p:spPr>
          <a:xfrm>
            <a:off x="7949980" y="-17788"/>
            <a:ext cx="4242020" cy="6470194"/>
          </a:xfrm>
          <a:prstGeom prst="rect">
            <a:avLst/>
          </a:prstGeom>
        </p:spPr>
      </p:pic>
      <p:sp>
        <p:nvSpPr>
          <p:cNvPr id="22" name="Rectangle 16">
            <a:extLst>
              <a:ext uri="{FF2B5EF4-FFF2-40B4-BE49-F238E27FC236}">
                <a16:creationId xmlns:a16="http://schemas.microsoft.com/office/drawing/2014/main" id="{D1AC2D08-6425-4D6F-A8B1-FD07CB17DC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6400800"/>
            <a:ext cx="12191999" cy="457198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6">
                  <a:lumMod val="75000"/>
                  <a:alpha val="94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8">
            <a:extLst>
              <a:ext uri="{FF2B5EF4-FFF2-40B4-BE49-F238E27FC236}">
                <a16:creationId xmlns:a16="http://schemas.microsoft.com/office/drawing/2014/main" id="{4D280848-1E61-4C01-BED9-37E50D49F1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6400798"/>
            <a:ext cx="4038603" cy="448831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99000">
                <a:schemeClr val="accent2">
                  <a:alpha val="71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 descr="A close up of a logo&#10;&#10;Description automatically generated">
            <a:extLst>
              <a:ext uri="{FF2B5EF4-FFF2-40B4-BE49-F238E27FC236}">
                <a16:creationId xmlns:a16="http://schemas.microsoft.com/office/drawing/2014/main" id="{C3C9A3A6-4FA9-C844-9B2F-B6ADFD4A1DC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214" y="243695"/>
            <a:ext cx="1080000" cy="1080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EA48E6F-2522-0042-8D2B-C775CBC56FFA}"/>
              </a:ext>
            </a:extLst>
          </p:cNvPr>
          <p:cNvSpPr/>
          <p:nvPr/>
        </p:nvSpPr>
        <p:spPr>
          <a:xfrm>
            <a:off x="7139194" y="6517492"/>
            <a:ext cx="501571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ja-JP" altLang="en-US" sz="1100" dirty="0">
                <a:solidFill>
                  <a:schemeClr val="bg1"/>
                </a:solidFill>
              </a:rPr>
              <a:t>相片由香港知專設計</a:t>
            </a:r>
            <a:r>
              <a:rPr lang="ja-JP" altLang="en-US" sz="1100" dirty="0" smtClean="0">
                <a:solidFill>
                  <a:schemeClr val="bg1"/>
                </a:solidFill>
              </a:rPr>
              <a:t>學院提供</a:t>
            </a:r>
            <a:endParaRPr lang="en-HK" sz="1100" baseline="30000" dirty="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D3849AC-C3E9-0645-B0B0-C21E269052B9}"/>
              </a:ext>
            </a:extLst>
          </p:cNvPr>
          <p:cNvSpPr/>
          <p:nvPr/>
        </p:nvSpPr>
        <p:spPr>
          <a:xfrm>
            <a:off x="424607" y="1306815"/>
            <a:ext cx="6912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ja-JP" altLang="en-US" sz="1200" b="1" i="1">
                <a:solidFill>
                  <a:schemeClr val="accent6"/>
                </a:solidFill>
              </a:rPr>
              <a:t>掃一掃</a:t>
            </a:r>
            <a:r>
              <a:rPr lang="en-US" altLang="ja-JP" sz="1200" b="1" i="1" dirty="0">
                <a:solidFill>
                  <a:schemeClr val="accent6"/>
                </a:solidFill>
              </a:rPr>
              <a:t>:</a:t>
            </a:r>
            <a:endParaRPr lang="en-US" sz="1200" b="1" dirty="0">
              <a:solidFill>
                <a:schemeClr val="accent6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C4C91EF-B23B-9344-ABB4-765D49B50018}"/>
              </a:ext>
            </a:extLst>
          </p:cNvPr>
          <p:cNvSpPr/>
          <p:nvPr/>
        </p:nvSpPr>
        <p:spPr>
          <a:xfrm>
            <a:off x="325221" y="1524831"/>
            <a:ext cx="103105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100" b="1" dirty="0"/>
              <a:t>時裝表演照片</a:t>
            </a:r>
            <a:endParaRPr lang="en-US" sz="11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80199459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RiseVTI">
  <a:themeElements>
    <a:clrScheme name="Office">
      <a:dk1>
        <a:srgbClr val="000000"/>
      </a:dk1>
      <a:lt1>
        <a:srgbClr val="FFFFFF"/>
      </a:lt1>
      <a:dk2>
        <a:srgbClr val="2E3948"/>
      </a:dk2>
      <a:lt2>
        <a:srgbClr val="E7E6E6"/>
      </a:lt2>
      <a:accent1>
        <a:srgbClr val="5A82CB"/>
      </a:accent1>
      <a:accent2>
        <a:srgbClr val="ED7D31"/>
      </a:accent2>
      <a:accent3>
        <a:srgbClr val="A3A3A3"/>
      </a:accent3>
      <a:accent4>
        <a:srgbClr val="CF9B00"/>
      </a:accent4>
      <a:accent5>
        <a:srgbClr val="5B9BD5"/>
      </a:accent5>
      <a:accent6>
        <a:srgbClr val="70AD47"/>
      </a:accent6>
      <a:hlink>
        <a:srgbClr val="D26012"/>
      </a:hlink>
      <a:folHlink>
        <a:srgbClr val="A9718D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RiseVTI" id="{C2FC082F-B444-4222-AF20-78444CCB5722}" vid="{39F213E4-0CBC-40CB-B3F6-8C5562B6B9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585</Words>
  <Application>Microsoft Office PowerPoint</Application>
  <PresentationFormat>寬螢幕</PresentationFormat>
  <Paragraphs>67</Paragraphs>
  <Slides>17</Slides>
  <Notes>5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24" baseType="lpstr">
      <vt:lpstr>Avenir Next LT Pro</vt:lpstr>
      <vt:lpstr>Avenir Next LT Pro Light</vt:lpstr>
      <vt:lpstr>新細明體</vt:lpstr>
      <vt:lpstr>Arial</vt:lpstr>
      <vt:lpstr>Calibri</vt:lpstr>
      <vt:lpstr>Times New Roman</vt:lpstr>
      <vt:lpstr>GradientRiseVTI</vt:lpstr>
      <vt:lpstr>基本設計元素</vt:lpstr>
      <vt:lpstr>簡介</vt:lpstr>
      <vt:lpstr>01. 線條</vt:lpstr>
      <vt:lpstr>PowerPoint 簡報</vt:lpstr>
      <vt:lpstr>PowerPoint 簡報</vt:lpstr>
      <vt:lpstr>02. 形狀</vt:lpstr>
      <vt:lpstr>形狀</vt:lpstr>
      <vt:lpstr>03. 形態</vt:lpstr>
      <vt:lpstr>PowerPoint 簡報</vt:lpstr>
      <vt:lpstr>04. 質感</vt:lpstr>
      <vt:lpstr>05. 顏色</vt:lpstr>
      <vt:lpstr>暖色系</vt:lpstr>
      <vt:lpstr>冷色系</vt:lpstr>
      <vt:lpstr>中性色系</vt:lpstr>
      <vt:lpstr>全球彩色交流系統</vt:lpstr>
      <vt:lpstr>PowerPoint 簡報</vt:lpstr>
      <vt:lpstr>章節活動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基本設計元素</dc:title>
  <dc:creator>HO HO TAK</dc:creator>
  <cp:lastModifiedBy>POON, Suk-mei Cindy</cp:lastModifiedBy>
  <cp:revision>48</cp:revision>
  <dcterms:created xsi:type="dcterms:W3CDTF">2020-12-07T05:33:50Z</dcterms:created>
  <dcterms:modified xsi:type="dcterms:W3CDTF">2021-02-22T02:12:03Z</dcterms:modified>
</cp:coreProperties>
</file>