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2"/>
  </p:notesMasterIdLst>
  <p:sldIdLst>
    <p:sldId id="294" r:id="rId2"/>
    <p:sldId id="257" r:id="rId3"/>
    <p:sldId id="263" r:id="rId4"/>
    <p:sldId id="312" r:id="rId5"/>
    <p:sldId id="333" r:id="rId6"/>
    <p:sldId id="314" r:id="rId7"/>
    <p:sldId id="315" r:id="rId8"/>
    <p:sldId id="317" r:id="rId9"/>
    <p:sldId id="332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8" autoAdjust="0"/>
    <p:restoredTop sz="94385"/>
  </p:normalViewPr>
  <p:slideViewPr>
    <p:cSldViewPr snapToGrid="0" snapToObjects="1">
      <p:cViewPr varScale="1">
        <p:scale>
          <a:sx n="76" d="100"/>
          <a:sy n="76" d="100"/>
        </p:scale>
        <p:origin x="71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5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72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ja-JP" altLang="en-US" sz="6600" spc="0" dirty="0">
                <a:solidFill>
                  <a:schemeClr val="bg1"/>
                </a:solidFill>
              </a:rPr>
              <a:t>基本設計原則</a:t>
            </a:r>
            <a:endParaRPr lang="en-US" sz="6600" spc="0" dirty="0">
              <a:solidFill>
                <a:schemeClr val="bg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495794" y="1743116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zh-TW" altLang="en-US" sz="2400" spc="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第二章</a:t>
            </a:r>
            <a:endParaRPr lang="en-US" sz="2400" spc="6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B6929-6451-4950-B112-1C7D8D41D1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0F5A9-B9BA-974A-B88F-67F64974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105" y="1215511"/>
            <a:ext cx="9448800" cy="743064"/>
          </a:xfrm>
        </p:spPr>
        <p:txBody>
          <a:bodyPr anchor="ctr">
            <a:normAutofit/>
          </a:bodyPr>
          <a:lstStyle/>
          <a:p>
            <a:r>
              <a:rPr lang="zh-TW" altLang="en-US" spc="0" dirty="0" smtClean="0"/>
              <a:t>應用重點</a:t>
            </a:r>
            <a:endParaRPr lang="en-US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3F9B1-2700-1F42-9FCB-8EF05C400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105" y="2264684"/>
            <a:ext cx="9448800" cy="2586716"/>
          </a:xfrm>
        </p:spPr>
        <p:txBody>
          <a:bodyPr>
            <a:noAutofit/>
          </a:bodyPr>
          <a:lstStyle/>
          <a:p>
            <a:r>
              <a:rPr lang="zh-HK" altLang="en-US" dirty="0"/>
              <a:t>在設計中</a:t>
            </a:r>
            <a:r>
              <a:rPr lang="zh-TW" altLang="en-US" dirty="0"/>
              <a:t>有幾種</a:t>
            </a:r>
            <a:r>
              <a:rPr lang="zh-HK" altLang="en-US" dirty="0"/>
              <a:t>應用重點的</a:t>
            </a:r>
            <a:r>
              <a:rPr lang="zh-TW" altLang="en-US" dirty="0"/>
              <a:t>方法：</a:t>
            </a:r>
            <a:endParaRPr lang="en-US" dirty="0"/>
          </a:p>
          <a:p>
            <a:pPr lvl="1"/>
            <a:r>
              <a:rPr lang="zh-HK" altLang="en-US" dirty="0"/>
              <a:t>獨一無二 </a:t>
            </a:r>
            <a:endParaRPr lang="en-US" dirty="0"/>
          </a:p>
          <a:p>
            <a:pPr lvl="1"/>
            <a:r>
              <a:rPr lang="zh-TW" altLang="en-US" dirty="0"/>
              <a:t>對比 </a:t>
            </a:r>
            <a:endParaRPr lang="en-US" dirty="0"/>
          </a:p>
          <a:p>
            <a:pPr lvl="1"/>
            <a:r>
              <a:rPr lang="zh-HK" altLang="en-US" dirty="0"/>
              <a:t>重</a:t>
            </a:r>
            <a:r>
              <a:rPr lang="zh-TW" altLang="en-US" dirty="0"/>
              <a:t>複</a:t>
            </a:r>
            <a:endParaRPr lang="en-US" altLang="zh-TW" dirty="0"/>
          </a:p>
          <a:p>
            <a:pPr lvl="1"/>
            <a:r>
              <a:rPr lang="zh-TW" altLang="en-US" dirty="0"/>
              <a:t>放射</a:t>
            </a:r>
            <a:endParaRPr lang="en-US" altLang="ja-JP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842B20E-25C0-4D14-9039-1F9666FF0D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15CC24-42EA-4F09-BCCB-75CE4841C7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89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188ED-6FC0-2D46-89FC-583C8CA5D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75" y="4833335"/>
            <a:ext cx="4685857" cy="1465973"/>
          </a:xfrm>
        </p:spPr>
        <p:txBody>
          <a:bodyPr anchor="t">
            <a:normAutofit/>
          </a:bodyPr>
          <a:lstStyle/>
          <a:p>
            <a:r>
              <a:rPr lang="zh-TW" altLang="en-US" sz="2800" spc="0" smtClean="0"/>
              <a:t>簡介</a:t>
            </a:r>
            <a:endParaRPr lang="en-US" sz="2800" b="0" spc="0" dirty="0"/>
          </a:p>
        </p:txBody>
      </p:sp>
      <p:pic>
        <p:nvPicPr>
          <p:cNvPr id="8" name="Picture 7" descr="A person wearing a costume&#10;&#10;Description automatically generated">
            <a:extLst>
              <a:ext uri="{FF2B5EF4-FFF2-40B4-BE49-F238E27FC236}">
                <a16:creationId xmlns:a16="http://schemas.microsoft.com/office/drawing/2014/main" id="{B41EC15D-3739-6E45-A2BD-3E46AA801F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2"/>
            <a:ext cx="12191980" cy="424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9ECA-047A-C340-A821-0229A6472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122" y="4833335"/>
            <a:ext cx="7065817" cy="1465973"/>
          </a:xfrm>
        </p:spPr>
        <p:txBody>
          <a:bodyPr>
            <a:normAutofit/>
          </a:bodyPr>
          <a:lstStyle/>
          <a:p>
            <a:pPr lvl="0"/>
            <a:r>
              <a:rPr lang="zh-HK" altLang="en-US" dirty="0" smtClean="0"/>
              <a:t>每</a:t>
            </a:r>
            <a:r>
              <a:rPr lang="zh-TW" altLang="en-US" dirty="0"/>
              <a:t>件服裝</a:t>
            </a:r>
            <a:r>
              <a:rPr lang="zh-HK" altLang="en-US" dirty="0"/>
              <a:t>的</a:t>
            </a:r>
            <a:r>
              <a:rPr lang="zh-TW" altLang="en-US" dirty="0"/>
              <a:t>設計</a:t>
            </a:r>
            <a:r>
              <a:rPr lang="zh-HK" altLang="en-US" dirty="0"/>
              <a:t>都是獨特的</a:t>
            </a:r>
            <a:r>
              <a:rPr lang="zh-TW" altLang="en-US" dirty="0"/>
              <a:t>，著眼於穿</a:t>
            </a:r>
            <a:r>
              <a:rPr lang="zh-HK" altLang="en-US" dirty="0"/>
              <a:t>戴</a:t>
            </a:r>
            <a:r>
              <a:rPr lang="zh-TW" altLang="en-US" dirty="0"/>
              <a:t>者。 </a:t>
            </a:r>
            <a:endParaRPr lang="en-US" altLang="zh-TW" dirty="0"/>
          </a:p>
          <a:p>
            <a:pPr lvl="0"/>
            <a:r>
              <a:rPr lang="zh-TW" altLang="en-US" dirty="0" smtClean="0"/>
              <a:t>服裝設計</a:t>
            </a:r>
            <a:r>
              <a:rPr lang="zh-TW" altLang="en-US" dirty="0"/>
              <a:t>的原理</a:t>
            </a:r>
            <a:r>
              <a:rPr lang="zh-HK" altLang="en-US" dirty="0"/>
              <a:t>包括一致性</a:t>
            </a:r>
            <a:r>
              <a:rPr lang="zh-TW" altLang="en-US" dirty="0"/>
              <a:t>、</a:t>
            </a:r>
            <a:r>
              <a:rPr lang="zh-HK" altLang="en-US" dirty="0"/>
              <a:t>均</a:t>
            </a:r>
            <a:r>
              <a:rPr lang="zh-TW" altLang="en-US" dirty="0"/>
              <a:t>衡、比例、</a:t>
            </a:r>
            <a:r>
              <a:rPr lang="zh-HK" altLang="en-US" dirty="0"/>
              <a:t>重點</a:t>
            </a:r>
            <a:r>
              <a:rPr lang="zh-TW" altLang="en-US" dirty="0"/>
              <a:t>和</a:t>
            </a:r>
            <a:r>
              <a:rPr lang="zh-HK" altLang="en-US" dirty="0"/>
              <a:t>節奏</a:t>
            </a:r>
            <a:r>
              <a:rPr lang="zh-TW" altLang="en-US" dirty="0"/>
              <a:t>。</a:t>
            </a:r>
            <a:endParaRPr lang="en-HK" sz="1300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001875-4809-D64D-B794-1CC7DA1B2048}"/>
              </a:ext>
            </a:extLst>
          </p:cNvPr>
          <p:cNvSpPr/>
          <p:nvPr/>
        </p:nvSpPr>
        <p:spPr>
          <a:xfrm>
            <a:off x="0" y="3974105"/>
            <a:ext cx="18517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ja-JP" altLang="en-US" sz="1000" i="1">
                <a:solidFill>
                  <a:schemeClr val="bg1"/>
                </a:solidFill>
              </a:rPr>
              <a:t>相片由香港知專設計學院提供</a:t>
            </a:r>
            <a:endParaRPr lang="en-HK" sz="10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7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990" y="310351"/>
            <a:ext cx="5929422" cy="1852976"/>
          </a:xfrm>
        </p:spPr>
        <p:txBody>
          <a:bodyPr>
            <a:normAutofit/>
          </a:bodyPr>
          <a:lstStyle/>
          <a:p>
            <a:r>
              <a:rPr lang="en-HK" sz="4000" spc="0" dirty="0">
                <a:solidFill>
                  <a:schemeClr val="accent2"/>
                </a:solidFill>
              </a:rPr>
              <a:t>01. </a:t>
            </a:r>
            <a:r>
              <a:rPr lang="en-HK" sz="4000" dirty="0">
                <a:solidFill>
                  <a:schemeClr val="accent2"/>
                </a:solidFill>
              </a:rPr>
              <a:t/>
            </a:r>
            <a:br>
              <a:rPr lang="en-HK" sz="4000" dirty="0">
                <a:solidFill>
                  <a:schemeClr val="accent2"/>
                </a:solidFill>
              </a:rPr>
            </a:br>
            <a:r>
              <a:rPr lang="zh-TW" altLang="en-US" sz="4000" spc="0" dirty="0"/>
              <a:t>均</a:t>
            </a:r>
            <a:r>
              <a:rPr lang="ja-JP" altLang="en-US" sz="4000" spc="0" dirty="0" smtClean="0"/>
              <a:t>衡</a:t>
            </a:r>
            <a:endParaRPr lang="en-US" sz="4000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1990" y="2449928"/>
            <a:ext cx="6812292" cy="33222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sz="1800"/>
              <a:t>重量感均勻分佈，產生整體穩定感。 </a:t>
            </a:r>
            <a:endParaRPr lang="en-US" altLang="ja-JP" sz="1800" dirty="0"/>
          </a:p>
          <a:p>
            <a:pPr>
              <a:lnSpc>
                <a:spcPct val="110000"/>
              </a:lnSpc>
            </a:pPr>
            <a:r>
              <a:rPr lang="ja-JP" altLang="en-US" sz="1800"/>
              <a:t>視覺上可以感覺的到重量感包括 ： </a:t>
            </a:r>
            <a:endParaRPr lang="en-US" altLang="ja-JP" sz="1800" dirty="0"/>
          </a:p>
          <a:p>
            <a:pPr marL="0" indent="0">
              <a:lnSpc>
                <a:spcPct val="110000"/>
              </a:lnSpc>
              <a:buNone/>
            </a:pPr>
            <a:endParaRPr lang="en-US" altLang="ja-JP" sz="1800" dirty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ja-JP" altLang="en-US" sz="1800"/>
              <a:t>顏色的明度 </a:t>
            </a:r>
            <a:endParaRPr lang="en-US" altLang="ja-JP" sz="1800" dirty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ja-JP" altLang="en-US" sz="1800"/>
              <a:t>紋理的深度 </a:t>
            </a:r>
            <a:endParaRPr lang="en-US" altLang="ja-JP" sz="1800" dirty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ja-JP" altLang="en-US" sz="1800"/>
              <a:t>形狀的大小和位置 </a:t>
            </a:r>
            <a:endParaRPr lang="en-US" altLang="ja-JP" sz="1800" dirty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ja-JP" altLang="en-US" sz="1800"/>
              <a:t>線的方向或寬度 </a:t>
            </a:r>
            <a:endParaRPr lang="en-US" altLang="ja-JP" sz="1800" dirty="0"/>
          </a:p>
          <a:p>
            <a:pPr lvl="1">
              <a:lnSpc>
                <a:spcPct val="110000"/>
              </a:lnSpc>
              <a:buFont typeface="Wingdings" pitchFamily="2" charset="2"/>
              <a:buChar char="§"/>
            </a:pPr>
            <a:r>
              <a:rPr lang="ja-JP" altLang="en-US" sz="1800"/>
              <a:t>顏色的亮度 </a:t>
            </a:r>
            <a:endParaRPr lang="en-US" altLang="ja-JP" sz="18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85CA575C-7492-7D4E-ADD0-9D2CB5379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6F5A31-223C-A94D-9616-9A13A9390617}"/>
              </a:ext>
            </a:extLst>
          </p:cNvPr>
          <p:cNvSpPr/>
          <p:nvPr/>
        </p:nvSpPr>
        <p:spPr>
          <a:xfrm>
            <a:off x="136633" y="653154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LEUNG Mei </a:t>
            </a:r>
            <a:r>
              <a:rPr lang="en-HK" sz="1000" dirty="0" err="1">
                <a:solidFill>
                  <a:schemeClr val="bg1"/>
                </a:solidFill>
              </a:rPr>
              <a:t>Wa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12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87FB4-FAB8-4548-AC25-24D45B3F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1" y="1408649"/>
            <a:ext cx="4567629" cy="1233488"/>
          </a:xfrm>
        </p:spPr>
        <p:txBody>
          <a:bodyPr/>
          <a:lstStyle/>
          <a:p>
            <a:r>
              <a:rPr lang="ja-JP" altLang="en-US" spc="0" dirty="0" smtClean="0"/>
              <a:t>水平</a:t>
            </a:r>
            <a:r>
              <a:rPr lang="zh-TW" altLang="en-US" spc="0" dirty="0" smtClean="0"/>
              <a:t>均</a:t>
            </a:r>
            <a:r>
              <a:rPr lang="ja-JP" altLang="en-US" spc="0" dirty="0" smtClean="0"/>
              <a:t>衡</a:t>
            </a:r>
            <a:endParaRPr lang="en-US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FFEDE1-F9E6-2C45-AA20-C707351E0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891" y="3037420"/>
            <a:ext cx="5678910" cy="1080722"/>
          </a:xfrm>
        </p:spPr>
        <p:txBody>
          <a:bodyPr>
            <a:noAutofit/>
          </a:bodyPr>
          <a:lstStyle/>
          <a:p>
            <a:r>
              <a:rPr lang="ja-JP" altLang="en-US" sz="1800" dirty="0" smtClean="0"/>
              <a:t>對稱</a:t>
            </a:r>
            <a:r>
              <a:rPr lang="zh-TW" altLang="en-US" sz="1800" dirty="0" smtClean="0"/>
              <a:t>均</a:t>
            </a:r>
            <a:r>
              <a:rPr lang="ja-JP" altLang="en-US" sz="1800" dirty="0" smtClean="0"/>
              <a:t>衡</a:t>
            </a:r>
            <a:r>
              <a:rPr lang="en-US" altLang="ja-JP" sz="1800" dirty="0"/>
              <a:t>: </a:t>
            </a:r>
            <a:r>
              <a:rPr lang="ja-JP" altLang="en-US" sz="1800" dirty="0" smtClean="0"/>
              <a:t>線條</a:t>
            </a:r>
            <a:r>
              <a:rPr lang="ja-JP" altLang="en-US" sz="1800" dirty="0"/>
              <a:t>一側的每個元素在另一側都有對應的</a:t>
            </a:r>
            <a:r>
              <a:rPr lang="ja-JP" altLang="en-US" sz="1800" dirty="0" smtClean="0"/>
              <a:t>元素。 </a:t>
            </a:r>
            <a:endParaRPr lang="en-US" altLang="ja-JP" sz="1800" dirty="0"/>
          </a:p>
          <a:p>
            <a:r>
              <a:rPr lang="zh-TW" altLang="en-US" sz="1800" dirty="0"/>
              <a:t>非</a:t>
            </a:r>
            <a:r>
              <a:rPr lang="ja-JP" altLang="en-US" sz="1800" dirty="0" smtClean="0"/>
              <a:t>對稱</a:t>
            </a:r>
            <a:r>
              <a:rPr lang="zh-TW" altLang="en-US" sz="1800" dirty="0"/>
              <a:t>均</a:t>
            </a:r>
            <a:r>
              <a:rPr lang="ja-JP" altLang="en-US" sz="1800" dirty="0" smtClean="0"/>
              <a:t>衡</a:t>
            </a:r>
            <a:r>
              <a:rPr lang="en-US" altLang="ja-JP" sz="1800" dirty="0"/>
              <a:t>: </a:t>
            </a:r>
            <a:r>
              <a:rPr lang="ja-JP" altLang="en-US" sz="1800" dirty="0"/>
              <a:t>兩邊的元素達到相等的重量，但線條，形狀，紋理和顏色各不相同。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93D2F-1D68-1C4C-A160-F5EE3E2F47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656" y="395249"/>
            <a:ext cx="1548954" cy="55218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94B9FE-2F12-9546-ACC2-168DF72870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520" y="417491"/>
            <a:ext cx="1548955" cy="552184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99D44F-6B2B-BC41-AC46-DF9E41F3374F}"/>
              </a:ext>
            </a:extLst>
          </p:cNvPr>
          <p:cNvSpPr/>
          <p:nvPr/>
        </p:nvSpPr>
        <p:spPr>
          <a:xfrm>
            <a:off x="1304727" y="5939339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 smtClean="0"/>
              <a:t>對稱</a:t>
            </a:r>
            <a:r>
              <a:rPr lang="zh-TW" altLang="en-US" sz="1400" dirty="0" smtClean="0"/>
              <a:t>均</a:t>
            </a:r>
            <a:r>
              <a:rPr lang="ja-JP" altLang="en-US" sz="1400" dirty="0" smtClean="0"/>
              <a:t>衡</a:t>
            </a:r>
            <a:endParaRPr lang="en-US" sz="14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0E6FF0-B4C7-0F4B-99C1-557933660866}"/>
              </a:ext>
            </a:extLst>
          </p:cNvPr>
          <p:cNvSpPr/>
          <p:nvPr/>
        </p:nvSpPr>
        <p:spPr>
          <a:xfrm>
            <a:off x="3147823" y="593933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非</a:t>
            </a:r>
            <a:r>
              <a:rPr lang="ja-JP" altLang="en-US" sz="1400" dirty="0" smtClean="0"/>
              <a:t>對稱</a:t>
            </a:r>
            <a:r>
              <a:rPr lang="zh-TW" altLang="en-US" sz="1400" dirty="0"/>
              <a:t>均</a:t>
            </a:r>
            <a:r>
              <a:rPr lang="ja-JP" altLang="en-US" sz="1400" dirty="0" smtClean="0"/>
              <a:t>衡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751047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3CBB598-5604-9D4A-8BC5-CEBD46759BC0}"/>
              </a:ext>
            </a:extLst>
          </p:cNvPr>
          <p:cNvSpPr txBox="1">
            <a:spLocks/>
          </p:cNvSpPr>
          <p:nvPr/>
        </p:nvSpPr>
        <p:spPr>
          <a:xfrm>
            <a:off x="5121625" y="1765824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pc="0" dirty="0" smtClean="0"/>
              <a:t>垂直</a:t>
            </a:r>
            <a:r>
              <a:rPr lang="zh-TW" altLang="en-US" spc="0" dirty="0" smtClean="0"/>
              <a:t>均</a:t>
            </a:r>
            <a:r>
              <a:rPr lang="ja-JP" altLang="en-US" spc="0" dirty="0" smtClean="0"/>
              <a:t>衡</a:t>
            </a:r>
            <a:endParaRPr lang="en-US" spc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94CE101-0F75-1849-A044-BB26BDF668B4}"/>
              </a:ext>
            </a:extLst>
          </p:cNvPr>
          <p:cNvSpPr txBox="1">
            <a:spLocks/>
          </p:cNvSpPr>
          <p:nvPr/>
        </p:nvSpPr>
        <p:spPr>
          <a:xfrm>
            <a:off x="5121625" y="3265370"/>
            <a:ext cx="6021044" cy="5231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dirty="0" smtClean="0"/>
              <a:t>垂直</a:t>
            </a:r>
            <a:r>
              <a:rPr lang="zh-TW" altLang="en-US" sz="1800" dirty="0" smtClean="0"/>
              <a:t>均</a:t>
            </a:r>
            <a:r>
              <a:rPr lang="ja-JP" altLang="en-US" sz="1800" dirty="0" smtClean="0"/>
              <a:t>衡</a:t>
            </a:r>
            <a:r>
              <a:rPr lang="en-US" altLang="ja-JP" sz="1800" dirty="0"/>
              <a:t>: </a:t>
            </a:r>
            <a:r>
              <a:rPr lang="zh-TW" altLang="en-US" sz="1800" dirty="0"/>
              <a:t>服裝的</a:t>
            </a:r>
            <a:r>
              <a:rPr lang="zh-HK" altLang="en-US" sz="1800" dirty="0"/>
              <a:t>上半部與下半部均衡</a:t>
            </a:r>
            <a:r>
              <a:rPr lang="ja-JP" altLang="en-US" sz="1800" dirty="0" smtClean="0"/>
              <a:t>。</a:t>
            </a:r>
            <a:endParaRPr lang="en-US" sz="1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6620F3-712D-1843-AC0D-DA6C2FCDE3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205" y="427745"/>
            <a:ext cx="3327400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65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7D7046-E3CE-964E-A535-B621F551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319" y="1120598"/>
            <a:ext cx="3466070" cy="1727643"/>
          </a:xfrm>
        </p:spPr>
        <p:txBody>
          <a:bodyPr anchor="b">
            <a:normAutofit/>
          </a:bodyPr>
          <a:lstStyle/>
          <a:p>
            <a:r>
              <a:rPr lang="ja-JP" altLang="en-US" spc="0" dirty="0"/>
              <a:t>對稱</a:t>
            </a:r>
            <a:endParaRPr lang="en-US" sz="3200" spc="0" dirty="0"/>
          </a:p>
        </p:txBody>
      </p:sp>
      <p:pic>
        <p:nvPicPr>
          <p:cNvPr id="5" name="Picture 4" descr="A person sitting in a chair&#10;&#10;Description automatically generated">
            <a:extLst>
              <a:ext uri="{FF2B5EF4-FFF2-40B4-BE49-F238E27FC236}">
                <a16:creationId xmlns:a16="http://schemas.microsoft.com/office/drawing/2014/main" id="{8964AACE-8D81-FF49-A108-1ECF9F41C9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ACBA-9E39-C442-961D-6D095A87C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6735" y="2980190"/>
            <a:ext cx="316108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800" dirty="0" smtClean="0"/>
              <a:t>對稱</a:t>
            </a:r>
            <a:r>
              <a:rPr lang="zh-TW" altLang="en-US" sz="1800" dirty="0" smtClean="0"/>
              <a:t>展</a:t>
            </a:r>
            <a:r>
              <a:rPr lang="ja-JP" altLang="en-US" sz="1800" dirty="0" smtClean="0"/>
              <a:t>示嚴格</a:t>
            </a:r>
            <a:r>
              <a:rPr lang="ja-JP" altLang="en-US" sz="1800" dirty="0"/>
              <a:t>遵守中間線兩側的元素，例如形狀、大小、線條、紋理、顏色和排列。</a:t>
            </a:r>
            <a:endParaRPr lang="en-US" sz="12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C503BB-3E23-AB4A-9F9F-35BE00032AA3}"/>
              </a:ext>
            </a:extLst>
          </p:cNvPr>
          <p:cNvSpPr/>
          <p:nvPr/>
        </p:nvSpPr>
        <p:spPr>
          <a:xfrm>
            <a:off x="112883" y="65077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LEE Oi Ying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6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0" name="Rectangle 78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70AF31-4D9E-AD4C-8E99-6B0CF4769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91" y="2757798"/>
            <a:ext cx="2977978" cy="1574117"/>
          </a:xfrm>
        </p:spPr>
        <p:txBody>
          <a:bodyPr anchor="b">
            <a:normAutofit/>
          </a:bodyPr>
          <a:lstStyle/>
          <a:p>
            <a:r>
              <a:rPr lang="ja-JP" altLang="en-US" spc="0"/>
              <a:t>不對稱</a:t>
            </a:r>
            <a:endParaRPr lang="en-US" sz="2400" spc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388D9-D963-EA46-8046-F19C2E8BD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991" y="4583154"/>
            <a:ext cx="2977978" cy="1574117"/>
          </a:xfrm>
        </p:spPr>
        <p:txBody>
          <a:bodyPr>
            <a:normAutofit fontScale="92500"/>
          </a:bodyPr>
          <a:lstStyle/>
          <a:p>
            <a:pPr lvl="0"/>
            <a:r>
              <a:rPr lang="zh-TW" altLang="en-US" dirty="0" smtClean="0"/>
              <a:t>中間</a:t>
            </a:r>
            <a:r>
              <a:rPr lang="zh-TW" altLang="en-US" dirty="0"/>
              <a:t>線兩邊</a:t>
            </a:r>
            <a:r>
              <a:rPr lang="zh-HK" altLang="en-US" dirty="0"/>
              <a:t>有不同的</a:t>
            </a:r>
            <a:r>
              <a:rPr lang="zh-TW" altLang="en-US" dirty="0"/>
              <a:t>設計</a:t>
            </a:r>
            <a:r>
              <a:rPr lang="zh-HK" altLang="en-US" dirty="0"/>
              <a:t>。</a:t>
            </a:r>
            <a:endParaRPr lang="en-US" dirty="0"/>
          </a:p>
          <a:p>
            <a:r>
              <a:rPr lang="zh-TW" altLang="en-US" dirty="0"/>
              <a:t>結果可能會帶來真正的驚喜，更生動、戲劇性、</a:t>
            </a:r>
            <a:r>
              <a:rPr lang="zh-HK" altLang="en-US" dirty="0"/>
              <a:t>休閒</a:t>
            </a:r>
            <a:r>
              <a:rPr lang="zh-TW" altLang="en-US" dirty="0"/>
              <a:t>或複雜的效果</a:t>
            </a:r>
            <a:r>
              <a:rPr lang="zh-HK" altLang="en-US" dirty="0"/>
              <a:t>。</a:t>
            </a:r>
            <a:endParaRPr lang="en-US" sz="1800" dirty="0"/>
          </a:p>
        </p:txBody>
      </p:sp>
      <p:pic>
        <p:nvPicPr>
          <p:cNvPr id="6" name="Picture 5" descr="A person wearing a dress&#10;&#10;Description automatically generated">
            <a:extLst>
              <a:ext uri="{FF2B5EF4-FFF2-40B4-BE49-F238E27FC236}">
                <a16:creationId xmlns:a16="http://schemas.microsoft.com/office/drawing/2014/main" id="{7247AA25-EB40-3B41-9F75-98639DE9C4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3707959" y="-2"/>
            <a:ext cx="4242020" cy="6470194"/>
          </a:xfrm>
          <a:prstGeom prst="rect">
            <a:avLst/>
          </a:prstGeom>
        </p:spPr>
      </p:pic>
      <p:pic>
        <p:nvPicPr>
          <p:cNvPr id="8" name="Picture 7" descr="A person wearing a dress&#10;&#10;Description automatically generated">
            <a:extLst>
              <a:ext uri="{FF2B5EF4-FFF2-40B4-BE49-F238E27FC236}">
                <a16:creationId xmlns:a16="http://schemas.microsoft.com/office/drawing/2014/main" id="{853AF2CF-1268-6743-91B0-F095EC4E32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949980" y="-1"/>
            <a:ext cx="4242020" cy="6470194"/>
          </a:xfrm>
          <a:prstGeom prst="rect">
            <a:avLst/>
          </a:prstGeom>
        </p:spPr>
      </p:pic>
      <p:sp>
        <p:nvSpPr>
          <p:cNvPr id="141" name="Rectangle 80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82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2B01E4F-B66E-CE4D-9C4A-CE73887AD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F55133-7265-564C-BB68-2802B7AC1AA7}"/>
              </a:ext>
            </a:extLst>
          </p:cNvPr>
          <p:cNvSpPr/>
          <p:nvPr/>
        </p:nvSpPr>
        <p:spPr>
          <a:xfrm>
            <a:off x="5979293" y="65077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altLang="ja-JP" sz="1000" dirty="0">
                <a:solidFill>
                  <a:schemeClr val="bg1"/>
                </a:solidFill>
              </a:rPr>
              <a:t>TSANG </a:t>
            </a:r>
            <a:r>
              <a:rPr lang="en-HK" altLang="ja-JP" sz="1000" dirty="0" err="1">
                <a:solidFill>
                  <a:schemeClr val="bg1"/>
                </a:solidFill>
              </a:rPr>
              <a:t>Pui</a:t>
            </a:r>
            <a:r>
              <a:rPr lang="en-HK" altLang="ja-JP" sz="1000" dirty="0">
                <a:solidFill>
                  <a:schemeClr val="bg1"/>
                </a:solidFill>
              </a:rPr>
              <a:t> Yan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8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4000" spc="0" dirty="0">
                <a:solidFill>
                  <a:schemeClr val="accent2"/>
                </a:solidFill>
              </a:rPr>
              <a:t>02. 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zh-TW" altLang="en-US" spc="0" dirty="0" smtClean="0"/>
              <a:t>重點</a:t>
            </a:r>
            <a:endParaRPr lang="en-US" sz="2800" spc="0" dirty="0"/>
          </a:p>
        </p:txBody>
      </p:sp>
      <p:pic>
        <p:nvPicPr>
          <p:cNvPr id="6" name="Picture 5" descr="A person wearing a costume&#10;&#10;Description automatically generated">
            <a:extLst>
              <a:ext uri="{FF2B5EF4-FFF2-40B4-BE49-F238E27FC236}">
                <a16:creationId xmlns:a16="http://schemas.microsoft.com/office/drawing/2014/main" id="{41C1B551-16C1-4047-B8AE-D55A22E83A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HK" altLang="en-US" dirty="0" smtClean="0"/>
              <a:t>引導</a:t>
            </a:r>
            <a:r>
              <a:rPr lang="zh-TW" altLang="en-US" dirty="0"/>
              <a:t>觀眾</a:t>
            </a:r>
            <a:r>
              <a:rPr lang="zh-HK" altLang="en-US" dirty="0"/>
              <a:t>注</a:t>
            </a:r>
            <a:r>
              <a:rPr lang="zh-TW" altLang="en-US" dirty="0"/>
              <a:t>視服裝</a:t>
            </a:r>
            <a:r>
              <a:rPr lang="zh-HK" altLang="en-US" dirty="0"/>
              <a:t>的焦點</a:t>
            </a:r>
            <a:r>
              <a:rPr lang="zh-TW" altLang="en-US" dirty="0"/>
              <a:t>，然後整個</a:t>
            </a:r>
            <a:r>
              <a:rPr lang="zh-TW" altLang="en-US" dirty="0" smtClean="0"/>
              <a:t>設計</a:t>
            </a:r>
            <a:r>
              <a:rPr lang="zh-TW" altLang="en-US" dirty="0"/>
              <a:t>。</a:t>
            </a:r>
            <a:endParaRPr lang="en-HK" sz="1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1F388C-765F-F645-B93E-EFCF8C74C9D7}"/>
              </a:ext>
            </a:extLst>
          </p:cNvPr>
          <p:cNvSpPr/>
          <p:nvPr/>
        </p:nvSpPr>
        <p:spPr>
          <a:xfrm>
            <a:off x="136633" y="65077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YIP Chun </a:t>
            </a:r>
            <a:r>
              <a:rPr lang="en-HK" sz="1000" dirty="0" err="1">
                <a:solidFill>
                  <a:schemeClr val="bg1"/>
                </a:solidFill>
              </a:rPr>
              <a:t>Wa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7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purple shirt&#10;&#10;Description automatically generated">
            <a:extLst>
              <a:ext uri="{FF2B5EF4-FFF2-40B4-BE49-F238E27FC236}">
                <a16:creationId xmlns:a16="http://schemas.microsoft.com/office/drawing/2014/main" id="{CE989E48-2F4A-1248-B828-718EFC1EAF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41F98-7969-164A-A95C-E477EF2FF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0753" y="2308127"/>
            <a:ext cx="3305791" cy="34281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HK" altLang="en-US" dirty="0" smtClean="0"/>
              <a:t>重點</a:t>
            </a:r>
            <a:r>
              <a:rPr lang="zh-TW" altLang="en-US" dirty="0"/>
              <a:t>是設計師希望觀眾看到的</a:t>
            </a:r>
            <a:r>
              <a:rPr lang="zh-HK" altLang="en-US" dirty="0"/>
              <a:t>部分</a:t>
            </a:r>
            <a:r>
              <a:rPr lang="zh-TW" altLang="en-US" dirty="0"/>
              <a:t>。</a:t>
            </a:r>
            <a:endParaRPr lang="en-US" dirty="0"/>
          </a:p>
          <a:p>
            <a:pPr lvl="0"/>
            <a:r>
              <a:rPr lang="zh-TW" altLang="en-US" dirty="0"/>
              <a:t>它是</a:t>
            </a:r>
            <a:r>
              <a:rPr lang="zh-HK" altLang="en-US" dirty="0"/>
              <a:t>要</a:t>
            </a:r>
            <a:r>
              <a:rPr lang="zh-TW" altLang="en-US" dirty="0"/>
              <a:t>關注的</a:t>
            </a:r>
            <a:r>
              <a:rPr lang="zh-HK" altLang="en-US" dirty="0"/>
              <a:t>焦點</a:t>
            </a:r>
            <a:r>
              <a:rPr lang="zh-TW" altLang="en-US" dirty="0"/>
              <a:t>或視覺上非常重要的區域。 </a:t>
            </a:r>
            <a:endParaRPr lang="en-US" dirty="0"/>
          </a:p>
          <a:p>
            <a:r>
              <a:rPr lang="zh-HK" altLang="en-US" dirty="0"/>
              <a:t>最初</a:t>
            </a:r>
            <a:r>
              <a:rPr lang="zh-TW" altLang="en-US" dirty="0"/>
              <a:t>接觸</a:t>
            </a:r>
            <a:r>
              <a:rPr lang="zh-HK" altLang="en-US" dirty="0"/>
              <a:t>設計的部分</a:t>
            </a:r>
            <a:r>
              <a:rPr lang="zh-TW" altLang="en-US" dirty="0"/>
              <a:t>。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693D42-2A4A-344A-9744-32BD109427BB}"/>
              </a:ext>
            </a:extLst>
          </p:cNvPr>
          <p:cNvSpPr/>
          <p:nvPr/>
        </p:nvSpPr>
        <p:spPr>
          <a:xfrm>
            <a:off x="136633" y="650779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000">
                <a:solidFill>
                  <a:schemeClr val="bg1"/>
                </a:solidFill>
              </a:rPr>
              <a:t>系列由香港知專設計學院時裝設計高級文憑學生</a:t>
            </a:r>
            <a:r>
              <a:rPr lang="en-US" altLang="ja-JP" sz="1000" dirty="0">
                <a:solidFill>
                  <a:schemeClr val="bg1"/>
                </a:solidFill>
              </a:rPr>
              <a:t> </a:t>
            </a:r>
            <a:r>
              <a:rPr lang="en-HK" sz="1000" dirty="0">
                <a:solidFill>
                  <a:schemeClr val="bg1"/>
                </a:solidFill>
              </a:rPr>
              <a:t>YIP Chun </a:t>
            </a:r>
            <a:r>
              <a:rPr lang="en-HK" sz="1000" dirty="0" err="1">
                <a:solidFill>
                  <a:schemeClr val="bg1"/>
                </a:solidFill>
              </a:rPr>
              <a:t>Wa</a:t>
            </a:r>
            <a:r>
              <a:rPr lang="en-HK" sz="1000" dirty="0">
                <a:solidFill>
                  <a:schemeClr val="bg1"/>
                </a:solidFill>
              </a:rPr>
              <a:t> </a:t>
            </a:r>
            <a:r>
              <a:rPr lang="ja-JP" altLang="en-US" sz="1000">
                <a:solidFill>
                  <a:schemeClr val="bg1"/>
                </a:solidFill>
              </a:rPr>
              <a:t>設計</a:t>
            </a:r>
            <a:endParaRPr lang="en-HK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8234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351</Words>
  <Application>Microsoft Office PowerPoint</Application>
  <PresentationFormat>寬螢幕</PresentationFormat>
  <Paragraphs>46</Paragraphs>
  <Slides>10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Avenir Next LT Pro</vt:lpstr>
      <vt:lpstr>Avenir Next LT Pro Light</vt:lpstr>
      <vt:lpstr>Arial</vt:lpstr>
      <vt:lpstr>Calibri</vt:lpstr>
      <vt:lpstr>Wingdings</vt:lpstr>
      <vt:lpstr>GradientRiseVTI</vt:lpstr>
      <vt:lpstr>基本設計原則</vt:lpstr>
      <vt:lpstr>簡介</vt:lpstr>
      <vt:lpstr>01.  均衡</vt:lpstr>
      <vt:lpstr>水平均衡</vt:lpstr>
      <vt:lpstr>PowerPoint 簡報</vt:lpstr>
      <vt:lpstr>對稱</vt:lpstr>
      <vt:lpstr>不對稱</vt:lpstr>
      <vt:lpstr>02.  重點</vt:lpstr>
      <vt:lpstr>PowerPoint 簡報</vt:lpstr>
      <vt:lpstr>應用重點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design  principles</dc:title>
  <dc:creator>HO HO TAK</dc:creator>
  <cp:lastModifiedBy>POON, Suk-mei Cindy</cp:lastModifiedBy>
  <cp:revision>59</cp:revision>
  <dcterms:created xsi:type="dcterms:W3CDTF">2020-10-22T06:06:06Z</dcterms:created>
  <dcterms:modified xsi:type="dcterms:W3CDTF">2021-02-22T06:32:39Z</dcterms:modified>
</cp:coreProperties>
</file>