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94" r:id="rId2"/>
    <p:sldId id="318" r:id="rId3"/>
    <p:sldId id="319" r:id="rId4"/>
    <p:sldId id="320" r:id="rId5"/>
    <p:sldId id="323" r:id="rId6"/>
    <p:sldId id="322" r:id="rId7"/>
    <p:sldId id="325" r:id="rId8"/>
    <p:sldId id="326" r:id="rId9"/>
    <p:sldId id="329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8" autoAdjust="0"/>
    <p:restoredTop sz="94385"/>
  </p:normalViewPr>
  <p:slideViewPr>
    <p:cSldViewPr snapToGrid="0" snapToObjects="1">
      <p:cViewPr varScale="1">
        <p:scale>
          <a:sx n="76" d="100"/>
          <a:sy n="76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ja-JP" altLang="en-US" sz="6600" spc="0" dirty="0">
                <a:solidFill>
                  <a:schemeClr val="bg1"/>
                </a:solidFill>
              </a:rPr>
              <a:t>基本設計原則</a:t>
            </a:r>
            <a:endParaRPr lang="en-US" sz="66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495794" y="1743116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第二章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6AD7-65DE-1C49-A42A-7EDD980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10" y="3842035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en-US" sz="3200" spc="0" dirty="0"/>
              <a:t>多樣性與調和</a:t>
            </a:r>
            <a:endParaRPr lang="en-US" sz="32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44CF-CC09-9948-84AC-240E2ACD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310" y="5223269"/>
            <a:ext cx="10240903" cy="1059185"/>
          </a:xfrm>
        </p:spPr>
        <p:txBody>
          <a:bodyPr>
            <a:normAutofit/>
          </a:bodyPr>
          <a:lstStyle/>
          <a:p>
            <a:r>
              <a:rPr lang="zh-TW" altLang="en-US" sz="1800" dirty="0"/>
              <a:t>必須在相同性和多樣性之間保持平衡。 </a:t>
            </a:r>
            <a:endParaRPr lang="en-US" altLang="zh-TW" sz="1800" dirty="0"/>
          </a:p>
          <a:p>
            <a:r>
              <a:rPr lang="zh-TW" altLang="en-US" sz="1800" dirty="0"/>
              <a:t>太多的變化會帶來混亂。</a:t>
            </a:r>
            <a:endParaRPr lang="en-US" sz="1800" dirty="0"/>
          </a:p>
        </p:txBody>
      </p:sp>
      <p:pic>
        <p:nvPicPr>
          <p:cNvPr id="4" name="Picture 3" descr="A picture containing dog, table, sitting, covered&#10;&#10;Description automatically generated">
            <a:extLst>
              <a:ext uri="{FF2B5EF4-FFF2-40B4-BE49-F238E27FC236}">
                <a16:creationId xmlns:a16="http://schemas.microsoft.com/office/drawing/2014/main" id="{2C18C543-91C5-FC40-B5F5-AB3BBEE255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4244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10CF0-D7D4-E647-85F1-6688EBA9D34C}"/>
              </a:ext>
            </a:extLst>
          </p:cNvPr>
          <p:cNvSpPr/>
          <p:nvPr/>
        </p:nvSpPr>
        <p:spPr>
          <a:xfrm>
            <a:off x="0" y="4010609"/>
            <a:ext cx="1518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800" i="1">
                <a:solidFill>
                  <a:schemeClr val="bg1"/>
                </a:solidFill>
              </a:rPr>
              <a:t>相片由香港知專設計學院提供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03045D-2DA5-1B46-90DC-1BAE79404793}"/>
              </a:ext>
            </a:extLst>
          </p:cNvPr>
          <p:cNvSpPr/>
          <p:nvPr/>
        </p:nvSpPr>
        <p:spPr>
          <a:xfrm>
            <a:off x="6040718" y="651967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系列設計圖由香港知專設計學院時裝設計高級文憑學生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YEUNG Hoi Yi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8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1EE2-E9FE-974E-802B-DEB432DC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548" y="213756"/>
            <a:ext cx="10240903" cy="1233488"/>
          </a:xfrm>
        </p:spPr>
        <p:txBody>
          <a:bodyPr>
            <a:normAutofit/>
          </a:bodyPr>
          <a:lstStyle/>
          <a:p>
            <a:r>
              <a:rPr lang="zh-TW" altLang="en-US" sz="3200" spc="0" dirty="0"/>
              <a:t>時</a:t>
            </a:r>
            <a:r>
              <a:rPr lang="ja-JP" altLang="en-US" sz="3200" spc="0" dirty="0"/>
              <a:t>裝設計</a:t>
            </a:r>
            <a:r>
              <a:rPr lang="zh-TW" altLang="en-US" sz="3200" spc="0" dirty="0" smtClean="0"/>
              <a:t>中的一致性與調和</a:t>
            </a:r>
            <a:endParaRPr lang="en-US" sz="32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AFF2-C881-8546-87ED-E54B4996B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548" y="1823692"/>
            <a:ext cx="10240903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/>
              <a:t>作為基本</a:t>
            </a:r>
            <a:r>
              <a:rPr lang="zh-HK" altLang="en-US" dirty="0"/>
              <a:t>綜合</a:t>
            </a:r>
            <a:r>
              <a:rPr lang="zh-TW" altLang="en-US" dirty="0"/>
              <a:t>設計原則，具有獨特的</a:t>
            </a:r>
            <a:r>
              <a:rPr lang="zh-TW" altLang="en-US" dirty="0" smtClean="0"/>
              <a:t>詮釋：</a:t>
            </a:r>
            <a:r>
              <a:rPr lang="ja-JP" altLang="en-US" dirty="0" smtClean="0"/>
              <a:t> </a:t>
            </a:r>
            <a:endParaRPr lang="en-US" altLang="ja-JP" dirty="0"/>
          </a:p>
          <a:p>
            <a:pPr marL="0" indent="0">
              <a:buNone/>
            </a:pPr>
            <a:endParaRPr lang="en-US" altLang="ja-JP" sz="900" dirty="0"/>
          </a:p>
          <a:p>
            <a:pPr lvl="1"/>
            <a:r>
              <a:rPr lang="zh-TW" altLang="en-US" dirty="0"/>
              <a:t>設計的結構、功能和裝飾</a:t>
            </a:r>
            <a:r>
              <a:rPr lang="zh-HK" altLang="en-US" dirty="0"/>
              <a:t>部分</a:t>
            </a:r>
            <a:r>
              <a:rPr lang="zh-TW" altLang="en-US" dirty="0"/>
              <a:t>可以達</a:t>
            </a:r>
            <a:r>
              <a:rPr lang="zh-HK" altLang="en-US" dirty="0"/>
              <a:t>成</a:t>
            </a:r>
            <a:r>
              <a:rPr lang="zh-TW" altLang="en-US" dirty="0"/>
              <a:t>一</a:t>
            </a:r>
            <a:r>
              <a:rPr lang="zh-HK" altLang="en-US" dirty="0"/>
              <a:t>致</a:t>
            </a:r>
            <a:r>
              <a:rPr lang="zh-TW" altLang="en-US" dirty="0"/>
              <a:t>的</a:t>
            </a:r>
            <a:r>
              <a:rPr lang="zh-HK" altLang="en-US" dirty="0"/>
              <a:t>效果</a:t>
            </a:r>
            <a:r>
              <a:rPr lang="zh-TW" altLang="en-US" dirty="0"/>
              <a:t>。 </a:t>
            </a:r>
            <a:endParaRPr lang="en-US" dirty="0"/>
          </a:p>
          <a:p>
            <a:pPr lvl="1"/>
            <a:r>
              <a:rPr lang="zh-TW" altLang="en-US" dirty="0"/>
              <a:t>材料的選擇和使用。 </a:t>
            </a:r>
            <a:endParaRPr lang="en-US" dirty="0"/>
          </a:p>
          <a:p>
            <a:pPr lvl="1"/>
            <a:r>
              <a:rPr lang="zh-TW" altLang="en-US" dirty="0"/>
              <a:t>衣服的背面與正面配合。 </a:t>
            </a:r>
            <a:endParaRPr lang="en-US" dirty="0"/>
          </a:p>
          <a:p>
            <a:pPr lvl="1"/>
            <a:r>
              <a:rPr lang="zh-TW" altLang="en-US" dirty="0"/>
              <a:t>服裝</a:t>
            </a:r>
            <a:r>
              <a:rPr lang="zh-HK" altLang="en-US" dirty="0"/>
              <a:t>部</a:t>
            </a:r>
            <a:r>
              <a:rPr lang="zh-TW" altLang="en-US" dirty="0"/>
              <a:t>件相互配合。 </a:t>
            </a:r>
            <a:endParaRPr lang="en-US" altLang="zh-TW" dirty="0"/>
          </a:p>
          <a:p>
            <a:pPr lvl="1"/>
            <a:r>
              <a:rPr lang="zh-TW" altLang="en-US" dirty="0" smtClean="0"/>
              <a:t>設計</a:t>
            </a:r>
            <a:r>
              <a:rPr lang="zh-HK" altLang="en-US" dirty="0"/>
              <a:t>讓</a:t>
            </a:r>
            <a:r>
              <a:rPr lang="zh-TW" altLang="en-US" dirty="0" smtClean="0"/>
              <a:t>注意力圍繞一個中心主題組織</a:t>
            </a:r>
            <a:r>
              <a:rPr lang="zh-HK" altLang="en-US" dirty="0" smtClean="0"/>
              <a:t>，</a:t>
            </a:r>
            <a:r>
              <a:rPr lang="zh-TW" altLang="en-US" dirty="0" smtClean="0"/>
              <a:t>避免</a:t>
            </a:r>
            <a:r>
              <a:rPr lang="zh-HK" altLang="en-US" dirty="0" smtClean="0"/>
              <a:t>不一致</a:t>
            </a:r>
            <a:r>
              <a:rPr lang="zh-TW" altLang="en-US" dirty="0" smtClean="0"/>
              <a:t>和</a:t>
            </a:r>
            <a:r>
              <a:rPr lang="zh-HK" altLang="en-US" dirty="0" smtClean="0"/>
              <a:t>比較</a:t>
            </a:r>
            <a:r>
              <a:rPr lang="zh-TW" altLang="en-US" smtClean="0"/>
              <a:t>。</a:t>
            </a:r>
            <a:endParaRPr lang="en-US" altLang="ja-JP" dirty="0" smtClean="0"/>
          </a:p>
          <a:p>
            <a:pPr lvl="1">
              <a:buFont typeface="Wingdings" pitchFamily="2" charset="2"/>
              <a:buChar char="§"/>
            </a:pPr>
            <a:r>
              <a:rPr lang="ja-JP" altLang="en-US" dirty="0" smtClean="0"/>
              <a:t>設計</a:t>
            </a:r>
            <a:r>
              <a:rPr lang="ja-JP" altLang="en-US" dirty="0"/>
              <a:t>具有完整感。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360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D85F-42C3-F14B-B517-95B56743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zh-TW" altLang="en-US" sz="2800" spc="0" dirty="0" smtClean="0"/>
              <a:t>重點：獨一無二</a:t>
            </a:r>
            <a:endParaRPr lang="en-US" sz="2800" spc="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Person Wearing Black Leather Peep-toe Wedge Booties">
            <a:extLst>
              <a:ext uri="{FF2B5EF4-FFF2-40B4-BE49-F238E27FC236}">
                <a16:creationId xmlns:a16="http://schemas.microsoft.com/office/drawing/2014/main" id="{EBC5A45E-AA7D-F14D-BF99-22B9868F7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883F-10F5-7C44-91F5-523E7C98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r>
              <a:rPr lang="ja-JP" altLang="en-US" sz="1800" dirty="0" smtClean="0"/>
              <a:t>一個突出</a:t>
            </a:r>
            <a:r>
              <a:rPr lang="ja-JP" altLang="en-US" sz="1800" dirty="0"/>
              <a:t>的</a:t>
            </a:r>
            <a:r>
              <a:rPr lang="ja-JP" altLang="en-US" sz="1800" dirty="0" smtClean="0"/>
              <a:t>形狀。 </a:t>
            </a:r>
            <a:endParaRPr lang="en-US" altLang="ja-JP" sz="1800" dirty="0"/>
          </a:p>
          <a:p>
            <a:r>
              <a:rPr lang="ja-JP" altLang="en-US" sz="1800" dirty="0"/>
              <a:t>異常</a:t>
            </a:r>
            <a:r>
              <a:rPr lang="en-US" altLang="ja-JP" sz="1800" dirty="0"/>
              <a:t> - </a:t>
            </a:r>
            <a:r>
              <a:rPr lang="ja-JP" altLang="en-US" sz="1800" dirty="0"/>
              <a:t>偏離規範。</a:t>
            </a:r>
            <a:endParaRPr lang="en-US" sz="12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A803F-5E8B-CA46-80FC-5919D299E79E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74D42-E9ED-3A44-8582-E0DB8311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69589"/>
            <a:ext cx="9448800" cy="743064"/>
          </a:xfrm>
        </p:spPr>
        <p:txBody>
          <a:bodyPr anchor="ctr">
            <a:normAutofit/>
          </a:bodyPr>
          <a:lstStyle/>
          <a:p>
            <a:r>
              <a:rPr lang="zh-TW" altLang="en-US" spc="0" dirty="0" smtClean="0"/>
              <a:t>重點：</a:t>
            </a:r>
            <a:r>
              <a:rPr lang="en-HK" spc="0" dirty="0" smtClean="0"/>
              <a:t> </a:t>
            </a:r>
            <a:r>
              <a:rPr lang="zh-TW" altLang="en-US" spc="0" dirty="0"/>
              <a:t>對比</a:t>
            </a:r>
            <a:endParaRPr lang="en-US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AD60-C2E3-504B-8202-21017F64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41808"/>
            <a:ext cx="9448800" cy="19322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HK" altLang="en-US" dirty="0" smtClean="0"/>
              <a:t>對比</a:t>
            </a:r>
            <a:r>
              <a:rPr lang="zh-HK" altLang="en-US" dirty="0"/>
              <a:t>是當兩種力量對立時</a:t>
            </a:r>
            <a:r>
              <a:rPr lang="zh-TW" altLang="en-US" dirty="0"/>
              <a:t>，造成了很大的差異。 </a:t>
            </a:r>
            <a:endParaRPr lang="en-US" dirty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時裝設計中，</a:t>
            </a:r>
            <a:r>
              <a:rPr lang="zh-HK" altLang="en-US" dirty="0"/>
              <a:t>這種</a:t>
            </a:r>
            <a:r>
              <a:rPr lang="zh-TW" altLang="en-US" dirty="0"/>
              <a:t>力量可能涉及以下</a:t>
            </a:r>
            <a:r>
              <a:rPr lang="zh-HK" altLang="en-US" dirty="0"/>
              <a:t>其中一個</a:t>
            </a:r>
            <a:r>
              <a:rPr lang="zh-TW" altLang="en-US" dirty="0"/>
              <a:t>設計元素： </a:t>
            </a:r>
            <a:endParaRPr lang="en-US" altLang="zh-TW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zh-TW" altLang="en-US" dirty="0"/>
              <a:t>形狀 </a:t>
            </a:r>
            <a:endParaRPr lang="en-US" altLang="zh-TW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zh-TW" altLang="en-US" dirty="0"/>
              <a:t>線條 </a:t>
            </a:r>
            <a:endParaRPr lang="en-US" altLang="zh-TW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zh-TW" altLang="en-US" dirty="0"/>
              <a:t>質地 </a:t>
            </a:r>
            <a:endParaRPr lang="en-US" altLang="zh-TW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zh-TW" altLang="en-US" dirty="0"/>
              <a:t>顏色 </a:t>
            </a:r>
            <a:endParaRPr lang="en-US" altLang="zh-TW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FEA03-4ADA-8844-BE12-D58A53F1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30" y="4345729"/>
            <a:ext cx="3091607" cy="1727643"/>
          </a:xfrm>
        </p:spPr>
        <p:txBody>
          <a:bodyPr anchor="b">
            <a:normAutofit/>
          </a:bodyPr>
          <a:lstStyle/>
          <a:p>
            <a:pPr algn="ctr"/>
            <a:r>
              <a:rPr lang="zh-TW" altLang="en-US" spc="0" dirty="0" smtClean="0"/>
              <a:t>重點：重</a:t>
            </a:r>
            <a:r>
              <a:rPr lang="ja-JP" altLang="en-US" spc="0" dirty="0" smtClean="0"/>
              <a:t>複</a:t>
            </a:r>
            <a:endParaRPr lang="en-US" b="0" spc="0" dirty="0"/>
          </a:p>
        </p:txBody>
      </p:sp>
      <p:pic>
        <p:nvPicPr>
          <p:cNvPr id="5" name="Content Placeholder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2FD32267-5CA2-624D-878A-64AA4C8EE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90641" cy="53201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7" descr="A picture containing sitting, lamp, small, table&#10;&#10;Description automatically generated">
            <a:extLst>
              <a:ext uri="{FF2B5EF4-FFF2-40B4-BE49-F238E27FC236}">
                <a16:creationId xmlns:a16="http://schemas.microsoft.com/office/drawing/2014/main" id="{42193497-3682-2540-9168-3DF834715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641" y="1224020"/>
            <a:ext cx="6301356" cy="518429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AC3C8EC-5887-374B-829D-B0946176D5C4}"/>
              </a:ext>
            </a:extLst>
          </p:cNvPr>
          <p:cNvSpPr txBox="1">
            <a:spLocks/>
          </p:cNvSpPr>
          <p:nvPr/>
        </p:nvSpPr>
        <p:spPr>
          <a:xfrm>
            <a:off x="7613290" y="-769784"/>
            <a:ext cx="3091607" cy="17276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pc="0" dirty="0" smtClean="0"/>
              <a:t>重點：放射</a:t>
            </a:r>
            <a:endParaRPr lang="en-US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B3DF1-9CAE-E04A-9F20-F8C2E0039970}"/>
              </a:ext>
            </a:extLst>
          </p:cNvPr>
          <p:cNvSpPr/>
          <p:nvPr/>
        </p:nvSpPr>
        <p:spPr>
          <a:xfrm>
            <a:off x="6733889" y="6502352"/>
            <a:ext cx="5425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100" dirty="0" err="1">
                <a:solidFill>
                  <a:schemeClr val="bg1"/>
                </a:solidFill>
              </a:rPr>
              <a:t>Thiery</a:t>
            </a:r>
            <a:r>
              <a:rPr lang="en-HK" sz="1100" dirty="0">
                <a:solidFill>
                  <a:schemeClr val="bg1"/>
                </a:solidFill>
              </a:rPr>
              <a:t> Mugler </a:t>
            </a:r>
            <a:r>
              <a:rPr lang="ja-JP" altLang="en-US" sz="1100">
                <a:solidFill>
                  <a:schemeClr val="bg1"/>
                </a:solidFill>
              </a:rPr>
              <a:t>晚裝裙相片由香港知專設計學院時裝資料館提供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81F039-5184-F244-8755-22B27E2FE126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CHEUNG Tsz Ying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7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spc="0" dirty="0">
                <a:solidFill>
                  <a:schemeClr val="accent2"/>
                </a:solidFill>
              </a:rPr>
              <a:t>03.</a:t>
            </a:r>
            <a:r>
              <a:rPr lang="en-HK" sz="4000" dirty="0">
                <a:solidFill>
                  <a:schemeClr val="accent2"/>
                </a:solidFill>
              </a:rPr>
              <a:t> </a:t>
            </a:r>
            <a:r>
              <a:rPr lang="en-HK" sz="4000" dirty="0"/>
              <a:t/>
            </a:r>
            <a:br>
              <a:rPr lang="en-HK" sz="4000" dirty="0"/>
            </a:br>
            <a:r>
              <a:rPr lang="zh-TW" altLang="en-US" sz="4000" spc="0" dirty="0" smtClean="0"/>
              <a:t>節奏</a:t>
            </a:r>
            <a:endParaRPr lang="en-US" sz="4000" spc="0" dirty="0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6D721EB9-7557-FE4F-BD99-9466CA216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BF8E25-BEB8-ED43-80BB-C19310EB8D69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CHOI Yee </a:t>
            </a:r>
            <a:r>
              <a:rPr lang="en-HK" sz="1000" dirty="0" err="1">
                <a:solidFill>
                  <a:schemeClr val="bg1"/>
                </a:solidFill>
              </a:rPr>
              <a:t>Nok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0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096D-FFFD-1047-AF5D-CAFF485A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6" y="2430092"/>
            <a:ext cx="4242020" cy="1574117"/>
          </a:xfrm>
        </p:spPr>
        <p:txBody>
          <a:bodyPr anchor="b">
            <a:normAutofit/>
          </a:bodyPr>
          <a:lstStyle/>
          <a:p>
            <a:r>
              <a:rPr lang="zh-TW" altLang="en-US" sz="2800" spc="0" dirty="0"/>
              <a:t>視覺路</a:t>
            </a:r>
            <a:r>
              <a:rPr lang="zh-TW" altLang="en-US" sz="2800" dirty="0"/>
              <a:t>徑</a:t>
            </a:r>
            <a:endParaRPr lang="en-US" sz="28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9323-BE28-F843-AA91-2CDBAECB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4153447"/>
            <a:ext cx="3238901" cy="2246923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1800" dirty="0"/>
              <a:t>時裝設計師使用線條、形狀、形式、空間、顏色、圖案等。 </a:t>
            </a:r>
            <a:endParaRPr lang="en-US" altLang="zh-TW" sz="1800" dirty="0"/>
          </a:p>
          <a:p>
            <a:r>
              <a:rPr lang="zh-TW" altLang="en-US" dirty="0" smtClean="0"/>
              <a:t>線</a:t>
            </a:r>
            <a:r>
              <a:rPr lang="zh-HK" altLang="en-US" dirty="0" smtClean="0"/>
              <a:t>是用來引導眼睛形成</a:t>
            </a:r>
            <a:r>
              <a:rPr lang="zh-TW" altLang="en-US" dirty="0" smtClean="0"/>
              <a:t>視覺路徑。 </a:t>
            </a:r>
            <a:endParaRPr lang="en-US" dirty="0"/>
          </a:p>
          <a:p>
            <a:r>
              <a:rPr lang="zh-TW" altLang="en-US" dirty="0" smtClean="0"/>
              <a:t>眼睛</a:t>
            </a:r>
            <a:r>
              <a:rPr lang="zh-TW" altLang="en-US" dirty="0"/>
              <a:t>沿著直線快速移動，</a:t>
            </a:r>
            <a:r>
              <a:rPr lang="zh-TW" altLang="en-US" dirty="0" smtClean="0"/>
              <a:t>並沿著曲線</a:t>
            </a:r>
            <a:r>
              <a:rPr lang="zh-TW" altLang="en-US" dirty="0"/>
              <a:t>或波</a:t>
            </a:r>
            <a:r>
              <a:rPr lang="zh-HK" altLang="en-US" dirty="0"/>
              <a:t>浪</a:t>
            </a:r>
            <a:r>
              <a:rPr lang="zh-HK" altLang="en-US" dirty="0" smtClean="0"/>
              <a:t>起伏</a:t>
            </a:r>
            <a:r>
              <a:rPr lang="zh-TW" altLang="en-US" dirty="0" smtClean="0"/>
              <a:t>。</a:t>
            </a:r>
            <a:endParaRPr lang="en-US" sz="1800" dirty="0"/>
          </a:p>
        </p:txBody>
      </p:sp>
      <p:pic>
        <p:nvPicPr>
          <p:cNvPr id="7" name="Picture 6" descr="A person wearing a dress&#10;&#10;Description automatically generated">
            <a:extLst>
              <a:ext uri="{FF2B5EF4-FFF2-40B4-BE49-F238E27FC236}">
                <a16:creationId xmlns:a16="http://schemas.microsoft.com/office/drawing/2014/main" id="{868F21F1-CB86-6B4E-A4F7-0CD7F558A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38600" y="0"/>
            <a:ext cx="4242020" cy="6470193"/>
          </a:xfrm>
          <a:prstGeom prst="rect">
            <a:avLst/>
          </a:prstGeom>
        </p:spPr>
      </p:pic>
      <p:pic>
        <p:nvPicPr>
          <p:cNvPr id="5" name="Picture 4" descr="A picture containing person, person, holding, standing&#10;&#10;Description automatically generated">
            <a:extLst>
              <a:ext uri="{FF2B5EF4-FFF2-40B4-BE49-F238E27FC236}">
                <a16:creationId xmlns:a16="http://schemas.microsoft.com/office/drawing/2014/main" id="{86686D05-CDF7-CC42-AA6E-DBFEC8BBA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949980" y="-1"/>
            <a:ext cx="4242020" cy="64701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ACB5C6-38FB-474E-9DD6-D906740E17E7}"/>
              </a:ext>
            </a:extLst>
          </p:cNvPr>
          <p:cNvSpPr/>
          <p:nvPr/>
        </p:nvSpPr>
        <p:spPr>
          <a:xfrm>
            <a:off x="5991169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MA Wan Mei (</a:t>
            </a:r>
            <a:r>
              <a:rPr lang="ja-JP" altLang="en-US" sz="1000">
                <a:solidFill>
                  <a:schemeClr val="bg1"/>
                </a:solidFill>
              </a:rPr>
              <a:t>左</a:t>
            </a:r>
            <a:r>
              <a:rPr lang="en-HK" sz="1000" dirty="0">
                <a:solidFill>
                  <a:schemeClr val="bg1"/>
                </a:solidFill>
              </a:rPr>
              <a:t>) LUK Kam Ting (</a:t>
            </a:r>
            <a:r>
              <a:rPr lang="ja-JP" altLang="en-US" sz="1000">
                <a:solidFill>
                  <a:schemeClr val="bg1"/>
                </a:solidFill>
              </a:rPr>
              <a:t>右</a:t>
            </a:r>
            <a:r>
              <a:rPr lang="en-HK" sz="1000" dirty="0">
                <a:solidFill>
                  <a:schemeClr val="bg1"/>
                </a:solidFill>
              </a:rPr>
              <a:t>)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6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spc="0" dirty="0">
                <a:solidFill>
                  <a:schemeClr val="accent2"/>
                </a:solidFill>
              </a:rPr>
              <a:t>04.</a:t>
            </a:r>
            <a:r>
              <a:rPr lang="en-HK" sz="4000" dirty="0">
                <a:solidFill>
                  <a:schemeClr val="accent2"/>
                </a:solidFill>
              </a:rPr>
              <a:t> </a:t>
            </a:r>
            <a:r>
              <a:rPr lang="en-HK" sz="4000" dirty="0"/>
              <a:t/>
            </a:r>
            <a:br>
              <a:rPr lang="en-HK" sz="4000" dirty="0"/>
            </a:br>
            <a:r>
              <a:rPr lang="zh-TW" altLang="en-US" sz="4000" spc="0" dirty="0"/>
              <a:t>比例</a:t>
            </a:r>
            <a:endParaRPr lang="en-US" sz="4000" spc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E82D-560F-E547-AA78-4D612DD65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3091607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 smtClean="0"/>
              <a:t>間距</a:t>
            </a:r>
            <a:r>
              <a:rPr lang="zh-TW" altLang="en-US" dirty="0"/>
              <a:t>、大小、數量</a:t>
            </a:r>
            <a:r>
              <a:rPr lang="zh-TW" altLang="en-US" dirty="0" smtClean="0"/>
              <a:t>或部</a:t>
            </a:r>
            <a:r>
              <a:rPr lang="zh-HK" altLang="en-US" dirty="0" smtClean="0"/>
              <a:t>件</a:t>
            </a:r>
            <a:r>
              <a:rPr lang="zh-HK" altLang="en-US" dirty="0"/>
              <a:t>與</a:t>
            </a:r>
            <a:r>
              <a:rPr lang="zh-TW" altLang="en-US" dirty="0"/>
              <a:t>整體比較的結果。</a:t>
            </a:r>
            <a:endParaRPr lang="en-HK" sz="14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CB506-0E51-4D46-87D6-5ECF7A6F3A68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WONG Cheuk Ying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67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2E033-5923-764C-B385-ED022C72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46" y="-75453"/>
            <a:ext cx="5929422" cy="1852976"/>
          </a:xfrm>
        </p:spPr>
        <p:txBody>
          <a:bodyPr>
            <a:normAutofit/>
          </a:bodyPr>
          <a:lstStyle/>
          <a:p>
            <a:r>
              <a:rPr lang="zh-TW" altLang="en-US" sz="3200" spc="0" dirty="0"/>
              <a:t>比例</a:t>
            </a:r>
            <a:r>
              <a:rPr lang="zh-TW" altLang="en-US" sz="3200" spc="0" dirty="0" smtClean="0"/>
              <a:t>與人體</a:t>
            </a:r>
            <a:endParaRPr lang="en-US" sz="32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424C-C86E-D94C-A99D-12E84F0C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5" y="1997461"/>
            <a:ext cx="6333423" cy="3322219"/>
          </a:xfrm>
        </p:spPr>
        <p:txBody>
          <a:bodyPr>
            <a:normAutofit/>
          </a:bodyPr>
          <a:lstStyle/>
          <a:p>
            <a:r>
              <a:rPr lang="zh-TW" altLang="en-US" dirty="0"/>
              <a:t>在時裝設計中，大多數比例與人體有關。</a:t>
            </a:r>
            <a:endParaRPr lang="en-HK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65C4BBD-E0FB-9B48-A76B-F6FF38F72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-15139"/>
            <a:ext cx="4076700" cy="641863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A65CE20-2C47-134C-B004-E625BF0D0E3F}"/>
              </a:ext>
            </a:extLst>
          </p:cNvPr>
          <p:cNvSpPr txBox="1">
            <a:spLocks/>
          </p:cNvSpPr>
          <p:nvPr/>
        </p:nvSpPr>
        <p:spPr>
          <a:xfrm>
            <a:off x="779646" y="255290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spc="0" dirty="0"/>
              <a:t>比例</a:t>
            </a:r>
            <a:endParaRPr lang="en-US" sz="3200" spc="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1755691-0F1F-F64A-9D28-F9E6E05C351E}"/>
              </a:ext>
            </a:extLst>
          </p:cNvPr>
          <p:cNvSpPr txBox="1">
            <a:spLocks/>
          </p:cNvSpPr>
          <p:nvPr/>
        </p:nvSpPr>
        <p:spPr>
          <a:xfrm>
            <a:off x="779647" y="4019574"/>
            <a:ext cx="6487427" cy="185555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當</a:t>
            </a:r>
            <a:r>
              <a:rPr lang="ja-JP" altLang="en-US" dirty="0" smtClean="0"/>
              <a:t>比例</a:t>
            </a:r>
            <a:r>
              <a:rPr lang="ja-JP" altLang="en-US" dirty="0"/>
              <a:t>大小與</a:t>
            </a:r>
            <a:r>
              <a:rPr lang="zh-TW" altLang="en-US" dirty="0"/>
              <a:t>人體</a:t>
            </a:r>
            <a:r>
              <a:rPr lang="ja-JP" altLang="en-US" dirty="0"/>
              <a:t>的大小進行比較時使用的術語。</a:t>
            </a:r>
            <a:endParaRPr lang="en-US" altLang="ja-JP" dirty="0"/>
          </a:p>
          <a:p>
            <a:r>
              <a:rPr lang="ja-JP" altLang="en-US" dirty="0"/>
              <a:t>誇張的比例吸引了人們的注意，因為它們與標準不同。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94669A-2A37-5447-B01F-EE57A0AD6285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系列由香港知專設計學院時裝設計男裝高級文憑學生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LI </a:t>
            </a:r>
            <a:r>
              <a:rPr lang="en-HK" sz="1000" dirty="0" err="1">
                <a:solidFill>
                  <a:schemeClr val="bg1"/>
                </a:solidFill>
              </a:rPr>
              <a:t>Yiu</a:t>
            </a:r>
            <a:r>
              <a:rPr lang="en-HK" sz="1000" dirty="0">
                <a:solidFill>
                  <a:schemeClr val="bg1"/>
                </a:solidFill>
              </a:rPr>
              <a:t> Kwan, Yumiko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0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spc="0" dirty="0">
                <a:solidFill>
                  <a:schemeClr val="accent2"/>
                </a:solidFill>
              </a:rPr>
              <a:t>05.</a:t>
            </a:r>
            <a:r>
              <a:rPr lang="en-HK" sz="4000" dirty="0">
                <a:solidFill>
                  <a:schemeClr val="accent2"/>
                </a:solidFill>
              </a:rPr>
              <a:t> </a:t>
            </a:r>
            <a:r>
              <a:rPr lang="en-HK" sz="4000" dirty="0"/>
              <a:t/>
            </a:r>
            <a:br>
              <a:rPr lang="en-HK" sz="4000" dirty="0"/>
            </a:br>
            <a:r>
              <a:rPr lang="zh-TW" altLang="en-US" sz="4000" dirty="0" smtClean="0"/>
              <a:t>一致性</a:t>
            </a:r>
            <a:endParaRPr lang="en-US" sz="4000" dirty="0"/>
          </a:p>
        </p:txBody>
      </p:sp>
      <p:pic>
        <p:nvPicPr>
          <p:cNvPr id="8" name="Picture 7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61A2056A-2DDF-1B49-859E-51D56E737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3091607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將設計</a:t>
            </a:r>
            <a:r>
              <a:rPr lang="zh-TW" altLang="en-US" dirty="0"/>
              <a:t>中</a:t>
            </a:r>
            <a:r>
              <a:rPr lang="zh-HK" altLang="en-US" dirty="0" smtClean="0"/>
              <a:t>所有</a:t>
            </a:r>
            <a:r>
              <a:rPr lang="zh-HK" altLang="en-US" dirty="0"/>
              <a:t>部分</a:t>
            </a:r>
            <a:r>
              <a:rPr lang="zh-TW" altLang="en-US" dirty="0"/>
              <a:t>融合在一起，並確保所有</a:t>
            </a:r>
            <a:r>
              <a:rPr lang="zh-HK" altLang="en-US" dirty="0"/>
              <a:t>部</a:t>
            </a:r>
            <a:r>
              <a:rPr lang="zh-TW" altLang="en-US" dirty="0"/>
              <a:t>件</a:t>
            </a:r>
            <a:r>
              <a:rPr lang="zh-HK" altLang="en-US" dirty="0"/>
              <a:t>互相配合</a:t>
            </a:r>
            <a:r>
              <a:rPr lang="zh-TW" altLang="en-US" dirty="0"/>
              <a:t>。 </a:t>
            </a:r>
            <a:r>
              <a:rPr lang="en-HK" sz="1600" dirty="0"/>
              <a:t>	</a:t>
            </a:r>
          </a:p>
          <a:p>
            <a:pPr marL="0" indent="0">
              <a:buNone/>
            </a:pPr>
            <a:endParaRPr lang="en-HK" sz="16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7474D1-E381-FA48-9F9B-533AAFC918FE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系列由香港知專設計學院時裝設計高級文憑畢業學生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KAU Ka Man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0079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439</Words>
  <Application>Microsoft Office PowerPoint</Application>
  <PresentationFormat>寬螢幕</PresentationFormat>
  <Paragraphs>53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Avenir Next LT Pro</vt:lpstr>
      <vt:lpstr>Avenir Next LT Pro Light</vt:lpstr>
      <vt:lpstr>Arial</vt:lpstr>
      <vt:lpstr>Calibri</vt:lpstr>
      <vt:lpstr>Wingdings</vt:lpstr>
      <vt:lpstr>GradientRiseVTI</vt:lpstr>
      <vt:lpstr>基本設計原則</vt:lpstr>
      <vt:lpstr>重點：獨一無二</vt:lpstr>
      <vt:lpstr>重點： 對比</vt:lpstr>
      <vt:lpstr>重點：重複</vt:lpstr>
      <vt:lpstr>03.  節奏</vt:lpstr>
      <vt:lpstr>視覺路徑</vt:lpstr>
      <vt:lpstr>04.  比例</vt:lpstr>
      <vt:lpstr>比例與人體</vt:lpstr>
      <vt:lpstr>05.  一致性</vt:lpstr>
      <vt:lpstr>多樣性與調和</vt:lpstr>
      <vt:lpstr>時裝設計中的一致性與調和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design  principles</dc:title>
  <dc:creator>HO HO TAK</dc:creator>
  <cp:lastModifiedBy>POON, Suk-mei Cindy</cp:lastModifiedBy>
  <cp:revision>59</cp:revision>
  <dcterms:created xsi:type="dcterms:W3CDTF">2020-10-22T06:06:06Z</dcterms:created>
  <dcterms:modified xsi:type="dcterms:W3CDTF">2021-02-22T06:33:04Z</dcterms:modified>
</cp:coreProperties>
</file>