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94" r:id="rId2"/>
    <p:sldId id="257" r:id="rId3"/>
    <p:sldId id="320" r:id="rId4"/>
    <p:sldId id="312" r:id="rId5"/>
    <p:sldId id="321" r:id="rId6"/>
    <p:sldId id="313" r:id="rId7"/>
    <p:sldId id="322" r:id="rId8"/>
    <p:sldId id="3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8" autoAdjust="0"/>
    <p:restoredTop sz="94385"/>
  </p:normalViewPr>
  <p:slideViewPr>
    <p:cSldViewPr snapToGrid="0" snapToObjects="1">
      <p:cViewPr varScale="1">
        <p:scale>
          <a:sx n="75" d="100"/>
          <a:sy n="75" d="100"/>
        </p:scale>
        <p:origin x="84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739" y="1646253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zh-TW" altLang="en-US" sz="6000" spc="0" dirty="0">
                <a:solidFill>
                  <a:schemeClr val="bg1"/>
                </a:solidFill>
              </a:rPr>
              <a:t>時裝</a:t>
            </a:r>
            <a:r>
              <a:rPr lang="zh-TW" altLang="en-US" sz="6000" spc="0" dirty="0" smtClean="0">
                <a:solidFill>
                  <a:schemeClr val="bg1"/>
                </a:solidFill>
              </a:rPr>
              <a:t>設計的應用</a:t>
            </a:r>
            <a:endParaRPr lang="en-US" sz="60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495794" y="1485542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第二章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99">
            <a:extLst>
              <a:ext uri="{FF2B5EF4-FFF2-40B4-BE49-F238E27FC236}">
                <a16:creationId xmlns:a16="http://schemas.microsoft.com/office/drawing/2014/main" id="{AECF16F1-C2CC-427B-ABB0-609540BFD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46" y="3616362"/>
            <a:ext cx="4407041" cy="44968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ja-JP" altLang="en-US" sz="2800" spc="0" dirty="0" smtClean="0">
                <a:solidFill>
                  <a:schemeClr val="bg1"/>
                </a:solidFill>
              </a:rPr>
              <a:t>設計</a:t>
            </a:r>
            <a:r>
              <a:rPr lang="zh-TW" altLang="en-US" sz="2800" spc="0" dirty="0" smtClean="0">
                <a:solidFill>
                  <a:schemeClr val="bg1"/>
                </a:solidFill>
              </a:rPr>
              <a:t>元</a:t>
            </a:r>
            <a:r>
              <a:rPr lang="ja-JP" altLang="en-US" sz="2800" spc="0" dirty="0" smtClean="0">
                <a:solidFill>
                  <a:schemeClr val="bg1"/>
                </a:solidFill>
              </a:rPr>
              <a:t>素</a:t>
            </a:r>
            <a:r>
              <a:rPr lang="ja-JP" altLang="en-US" sz="2800" spc="0" dirty="0">
                <a:solidFill>
                  <a:schemeClr val="bg1"/>
                </a:solidFill>
              </a:rPr>
              <a:t>和</a:t>
            </a:r>
            <a:r>
              <a:rPr lang="ja-JP" altLang="en-US" sz="2800" spc="0" dirty="0" smtClean="0">
                <a:solidFill>
                  <a:schemeClr val="bg1"/>
                </a:solidFill>
              </a:rPr>
              <a:t>設計</a:t>
            </a:r>
            <a:r>
              <a:rPr lang="zh-TW" altLang="en-US" sz="2800" spc="0" dirty="0" smtClean="0">
                <a:solidFill>
                  <a:schemeClr val="bg1"/>
                </a:solidFill>
              </a:rPr>
              <a:t>原則</a:t>
            </a:r>
            <a:r>
              <a:rPr lang="ja-JP" altLang="en-US" sz="2800" spc="0" dirty="0" smtClean="0">
                <a:solidFill>
                  <a:schemeClr val="bg1"/>
                </a:solidFill>
              </a:rPr>
              <a:t>的</a:t>
            </a:r>
            <a:r>
              <a:rPr lang="zh-TW" altLang="en-US" sz="2800" spc="0" dirty="0">
                <a:solidFill>
                  <a:schemeClr val="bg1"/>
                </a:solidFill>
              </a:rPr>
              <a:t>關係</a:t>
            </a:r>
            <a:endParaRPr lang="en-US" sz="2800" spc="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8" name="Picture 2" descr="Shallow Focus Photography of Meat Dish and Leaves">
            <a:extLst>
              <a:ext uri="{FF2B5EF4-FFF2-40B4-BE49-F238E27FC236}">
                <a16:creationId xmlns:a16="http://schemas.microsoft.com/office/drawing/2014/main" id="{E40B0C90-805F-BD47-9BA3-7FB8C73CB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4893" y="612485"/>
            <a:ext cx="2933579" cy="2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emium Photo | Ingredients for cooking meat with vegetables on white  wooden background top view. preparation beef mea">
            <a:extLst>
              <a:ext uri="{FF2B5EF4-FFF2-40B4-BE49-F238E27FC236}">
                <a16:creationId xmlns:a16="http://schemas.microsoft.com/office/drawing/2014/main" id="{6E93BBD8-9139-894D-826D-2915577A1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7"/>
          <a:stretch/>
        </p:blipFill>
        <p:spPr bwMode="auto">
          <a:xfrm>
            <a:off x="603663" y="612485"/>
            <a:ext cx="2933588" cy="2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illed Meat On Charcoal Grill">
            <a:extLst>
              <a:ext uri="{FF2B5EF4-FFF2-40B4-BE49-F238E27FC236}">
                <a16:creationId xmlns:a16="http://schemas.microsoft.com/office/drawing/2014/main" id="{9FA13A35-345F-3946-B68F-D7D24DDD7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9280" y="630072"/>
            <a:ext cx="2933584" cy="2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2CCFEC-4645-024E-8BAD-581FB7CD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45" y="4489396"/>
            <a:ext cx="10012195" cy="1377497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4965" algn="l"/>
              </a:tabLst>
            </a:pPr>
            <a:r>
              <a:rPr lang="zh-TW" altLang="en-US" dirty="0" smtClean="0"/>
              <a:t>設計</a:t>
            </a:r>
            <a:r>
              <a:rPr lang="zh-TW" altLang="en-US" dirty="0"/>
              <a:t>元素可比喻為烹飪食譜中使用的成分，而原則</a:t>
            </a:r>
            <a:r>
              <a:rPr lang="zh-HK" altLang="en-US" dirty="0"/>
              <a:t>就</a:t>
            </a:r>
            <a:r>
              <a:rPr lang="zh-TW" altLang="en-US" dirty="0"/>
              <a:t>是元素結合的方式。 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本章中將對設計師系列進行分析，以說明時裝設計師如何</a:t>
            </a:r>
            <a:r>
              <a:rPr lang="zh-HK" altLang="en-US" dirty="0"/>
              <a:t>結合</a:t>
            </a:r>
            <a:r>
              <a:rPr lang="zh-TW" altLang="en-US" dirty="0"/>
              <a:t>設計元素和原</a:t>
            </a:r>
            <a:r>
              <a:rPr lang="zh-HK" altLang="en-US" dirty="0"/>
              <a:t>則</a:t>
            </a:r>
            <a:r>
              <a:rPr lang="zh-TW" altLang="en-US" dirty="0"/>
              <a:t>以創</a:t>
            </a:r>
            <a:r>
              <a:rPr lang="zh-HK" altLang="en-US" dirty="0"/>
              <a:t>造</a:t>
            </a:r>
            <a:r>
              <a:rPr lang="zh-TW" altLang="en-US" dirty="0"/>
              <a:t>統一的設計</a:t>
            </a:r>
            <a:r>
              <a:rPr lang="zh-HK" altLang="en-US" dirty="0"/>
              <a:t>效</a:t>
            </a:r>
            <a:r>
              <a:rPr lang="zh-TW" altLang="en-US" dirty="0"/>
              <a:t>果。</a:t>
            </a:r>
            <a:endParaRPr lang="en-HK" sz="1600" spc="-5" dirty="0">
              <a:cs typeface="Arial"/>
            </a:endParaRPr>
          </a:p>
        </p:txBody>
      </p:sp>
      <p:sp>
        <p:nvSpPr>
          <p:cNvPr id="107" name="Rectangle 101">
            <a:extLst>
              <a:ext uri="{FF2B5EF4-FFF2-40B4-BE49-F238E27FC236}">
                <a16:creationId xmlns:a16="http://schemas.microsoft.com/office/drawing/2014/main" id="{EF76F1EA-0EE6-4B34-A77D-A4CC7C0AC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3">
            <a:extLst>
              <a:ext uri="{FF2B5EF4-FFF2-40B4-BE49-F238E27FC236}">
                <a16:creationId xmlns:a16="http://schemas.microsoft.com/office/drawing/2014/main" id="{0A717AAF-4D06-4020-A66A-F70EB99EC3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4CB52-CD1D-0640-A00B-E6679CADAB87}"/>
              </a:ext>
            </a:extLst>
          </p:cNvPr>
          <p:cNvSpPr/>
          <p:nvPr/>
        </p:nvSpPr>
        <p:spPr>
          <a:xfrm>
            <a:off x="4660272" y="1650759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設計</a:t>
            </a:r>
            <a:r>
              <a:rPr lang="ja-JP" altLang="en-US" sz="2400" dirty="0" smtClean="0">
                <a:solidFill>
                  <a:schemeClr val="bg1"/>
                </a:solidFill>
              </a:rPr>
              <a:t>原</a:t>
            </a:r>
            <a:r>
              <a:rPr lang="zh-TW" altLang="en-US" sz="2400" dirty="0" smtClean="0">
                <a:solidFill>
                  <a:schemeClr val="bg1"/>
                </a:solidFill>
              </a:rPr>
              <a:t>則</a:t>
            </a:r>
            <a:endParaRPr lang="en-US" sz="2400" i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F0AB6446-1F7C-B949-B24F-ECC9A02F8021}"/>
              </a:ext>
            </a:extLst>
          </p:cNvPr>
          <p:cNvSpPr/>
          <p:nvPr/>
        </p:nvSpPr>
        <p:spPr>
          <a:xfrm>
            <a:off x="3331367" y="1502085"/>
            <a:ext cx="733797" cy="733797"/>
          </a:xfrm>
          <a:prstGeom prst="plus">
            <a:avLst>
              <a:gd name="adj" fmla="val 404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F70C28-FB43-A541-A545-A07E03D50912}"/>
              </a:ext>
            </a:extLst>
          </p:cNvPr>
          <p:cNvSpPr/>
          <p:nvPr/>
        </p:nvSpPr>
        <p:spPr>
          <a:xfrm>
            <a:off x="6610435" y="1704356"/>
            <a:ext cx="681356" cy="127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4E28FA-F227-2C47-A6E0-7AAFA1BE5346}"/>
              </a:ext>
            </a:extLst>
          </p:cNvPr>
          <p:cNvSpPr/>
          <p:nvPr/>
        </p:nvSpPr>
        <p:spPr>
          <a:xfrm>
            <a:off x="6610435" y="1929987"/>
            <a:ext cx="681356" cy="127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1025B217-FC00-8A47-82D0-009012FE9142}"/>
              </a:ext>
            </a:extLst>
          </p:cNvPr>
          <p:cNvSpPr/>
          <p:nvPr/>
        </p:nvSpPr>
        <p:spPr>
          <a:xfrm rot="1619839">
            <a:off x="9704138" y="1203375"/>
            <a:ext cx="688664" cy="688664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C16E6A-97DC-7F46-87D5-641C21F9088F}"/>
              </a:ext>
            </a:extLst>
          </p:cNvPr>
          <p:cNvSpPr/>
          <p:nvPr/>
        </p:nvSpPr>
        <p:spPr>
          <a:xfrm>
            <a:off x="1323306" y="1650759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設計</a:t>
            </a:r>
            <a:r>
              <a:rPr lang="zh-TW" altLang="en-US" sz="2400" dirty="0" smtClean="0">
                <a:solidFill>
                  <a:schemeClr val="bg1"/>
                </a:solidFill>
              </a:rPr>
              <a:t>元</a:t>
            </a:r>
            <a:r>
              <a:rPr lang="ja-JP" altLang="en-US" sz="2400" dirty="0" smtClean="0">
                <a:solidFill>
                  <a:schemeClr val="bg1"/>
                </a:solidFill>
              </a:rPr>
              <a:t>素</a:t>
            </a:r>
            <a:endParaRPr lang="en-US" sz="2400" i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BB034-337C-EF48-88A3-7FD433E0E17D}"/>
              </a:ext>
            </a:extLst>
          </p:cNvPr>
          <p:cNvSpPr/>
          <p:nvPr/>
        </p:nvSpPr>
        <p:spPr>
          <a:xfrm>
            <a:off x="10613950" y="6517572"/>
            <a:ext cx="1478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10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1000" i="1" dirty="0">
                <a:solidFill>
                  <a:schemeClr val="bg1"/>
                </a:solidFill>
              </a:rPr>
              <a:t> </a:t>
            </a:r>
            <a:r>
              <a:rPr lang="en-HK" sz="1000" i="1" dirty="0" err="1">
                <a:solidFill>
                  <a:schemeClr val="bg1"/>
                </a:solidFill>
              </a:rPr>
              <a:t>Pexels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622DDCC8-378F-AE4C-82B5-F665CA0B2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205" y="151409"/>
            <a:ext cx="6061775" cy="6061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CC62D-8DBB-EB47-B117-A5F7124AC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0" y="151409"/>
            <a:ext cx="6061775" cy="6061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C3FCA9-6BEE-634E-9BA7-1289AEA6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906" y="2248062"/>
            <a:ext cx="2819778" cy="12334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VIOLENCE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DD406-1F23-FD4B-A72D-157E20F1DE58}"/>
              </a:ext>
            </a:extLst>
          </p:cNvPr>
          <p:cNvSpPr/>
          <p:nvPr/>
        </p:nvSpPr>
        <p:spPr>
          <a:xfrm>
            <a:off x="5335523" y="3594124"/>
            <a:ext cx="1750544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HK" sz="1200" b="1" dirty="0">
                <a:solidFill>
                  <a:schemeClr val="bg1"/>
                </a:solidFill>
                <a:highlight>
                  <a:srgbClr val="000000"/>
                </a:highlight>
              </a:rPr>
              <a:t>LAI Xiao Ling </a:t>
            </a:r>
            <a:r>
              <a:rPr lang="ja-JP" altLang="en-US" sz="1200">
                <a:solidFill>
                  <a:schemeClr val="bg1"/>
                </a:solidFill>
              </a:rPr>
              <a:t>創作系列</a:t>
            </a:r>
            <a:endParaRPr lang="en-US" sz="1200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881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5CF7D75-7C07-EF40-B8C9-0E1F96DD8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54583"/>
              </p:ext>
            </p:extLst>
          </p:nvPr>
        </p:nvGraphicFramePr>
        <p:xfrm>
          <a:off x="626657" y="1935677"/>
          <a:ext cx="6740137" cy="402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120">
                  <a:extLst>
                    <a:ext uri="{9D8B030D-6E8A-4147-A177-3AD203B41FA5}">
                      <a16:colId xmlns:a16="http://schemas.microsoft.com/office/drawing/2014/main" val="417117681"/>
                    </a:ext>
                  </a:extLst>
                </a:gridCol>
                <a:gridCol w="1342254">
                  <a:extLst>
                    <a:ext uri="{9D8B030D-6E8A-4147-A177-3AD203B41FA5}">
                      <a16:colId xmlns:a16="http://schemas.microsoft.com/office/drawing/2014/main" val="2628823630"/>
                    </a:ext>
                  </a:extLst>
                </a:gridCol>
                <a:gridCol w="4026763">
                  <a:extLst>
                    <a:ext uri="{9D8B030D-6E8A-4147-A177-3AD203B41FA5}">
                      <a16:colId xmlns:a16="http://schemas.microsoft.com/office/drawing/2014/main" val="465078812"/>
                    </a:ext>
                  </a:extLst>
                </a:gridCol>
              </a:tblGrid>
              <a:tr h="402846">
                <a:tc rowSpan="5">
                  <a:txBody>
                    <a:bodyPr/>
                    <a:lstStyle/>
                    <a:p>
                      <a:r>
                        <a:rPr lang="zh-TW" altLang="en-US" sz="1200" b="0" spc="0" dirty="0">
                          <a:solidFill>
                            <a:schemeClr val="tx1"/>
                          </a:solidFill>
                        </a:rPr>
                        <a:t>基本設計元素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u="none">
                          <a:solidFill>
                            <a:schemeClr val="tx1"/>
                          </a:solidFill>
                        </a:rPr>
                        <a:t>線條</a:t>
                      </a:r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隨機曲線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59064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u="none"/>
                        <a:t>形狀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不規則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6766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solidFill>
                            <a:sysClr val="windowText" lastClr="000000"/>
                          </a:solidFill>
                        </a:rPr>
                        <a:t>形</a:t>
                      </a:r>
                      <a:r>
                        <a:rPr lang="ja-JP" altLang="en-US" sz="1200" b="0" dirty="0" smtClean="0">
                          <a:solidFill>
                            <a:sysClr val="windowText" lastClr="000000"/>
                          </a:solidFill>
                        </a:rPr>
                        <a:t>態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懸垂的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71830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u="none"/>
                        <a:t>紋理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表面紋理處理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34072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u="none" dirty="0"/>
                        <a:t>色彩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暖色調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77814"/>
                  </a:ext>
                </a:extLst>
              </a:tr>
              <a:tr h="402846">
                <a:tc rowSpan="5">
                  <a:txBody>
                    <a:bodyPr/>
                    <a:lstStyle/>
                    <a:p>
                      <a:r>
                        <a:rPr lang="ja-JP" altLang="en-US" sz="1200" spc="0"/>
                        <a:t>基本設計原則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/>
                        <a:t>均</a:t>
                      </a:r>
                      <a:r>
                        <a:rPr lang="ja-JP" altLang="en-US" sz="1200" dirty="0" smtClean="0"/>
                        <a:t>衡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不對稱設計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78351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dk1"/>
                          </a:solidFill>
                        </a:rPr>
                        <a:t>重點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對比色</a:t>
                      </a:r>
                      <a:r>
                        <a:rPr lang="en-US" altLang="ja-JP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紅色和白色</a:t>
                      </a:r>
                      <a:r>
                        <a:rPr lang="en-US" altLang="ja-JP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和紋理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357271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ysClr val="windowText" lastClr="000000"/>
                          </a:solidFill>
                        </a:rPr>
                        <a:t>節奏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彩色漸變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122772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/>
                        <a:t>比例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特大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19820"/>
                  </a:ext>
                </a:extLst>
              </a:tr>
              <a:tr h="40284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dk1"/>
                          </a:solidFill>
                        </a:rPr>
                        <a:t>一致性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單色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配色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0556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97E58A5-B29E-0345-96A6-2E057675BD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0"/>
            <a:ext cx="4267200" cy="64035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741F3A-600B-5A4D-9D4B-E2B26B32EA5C}"/>
              </a:ext>
            </a:extLst>
          </p:cNvPr>
          <p:cNvSpPr/>
          <p:nvPr/>
        </p:nvSpPr>
        <p:spPr>
          <a:xfrm>
            <a:off x="626657" y="893863"/>
            <a:ext cx="6740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設計靈感來自“暴力”一詞。 服裝的設計元素，</a:t>
            </a:r>
            <a:r>
              <a:rPr lang="ja-JP" altLang="en-US" sz="1600" dirty="0" smtClean="0"/>
              <a:t>例如</a:t>
            </a:r>
            <a:r>
              <a:rPr lang="zh-TW" altLang="en-US" sz="1600" dirty="0" smtClean="0"/>
              <a:t>切口、</a:t>
            </a:r>
            <a:r>
              <a:rPr lang="ja-JP" altLang="en-US" sz="1600" dirty="0" smtClean="0"/>
              <a:t>打</a:t>
            </a:r>
            <a:r>
              <a:rPr lang="ja-JP" altLang="en-US" sz="1600" dirty="0"/>
              <a:t>褶、血跡和束縛，代表了遭受家庭暴力的受害者的感受</a:t>
            </a:r>
            <a:r>
              <a:rPr lang="ja-JP" altLang="en-US" sz="1600" dirty="0" smtClean="0"/>
              <a:t>。希望</a:t>
            </a:r>
            <a:r>
              <a:rPr lang="ja-JP" altLang="en-US" sz="1600" dirty="0"/>
              <a:t>可以通過這種設計令大家對家庭暴力說不。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C2C86-F53B-4041-B230-27C0748EEB8B}"/>
              </a:ext>
            </a:extLst>
          </p:cNvPr>
          <p:cNvSpPr/>
          <p:nvPr/>
        </p:nvSpPr>
        <p:spPr>
          <a:xfrm>
            <a:off x="6003042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LAI Xiao Ling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63A78-BF85-B643-B5F3-A2451C626445}"/>
              </a:ext>
            </a:extLst>
          </p:cNvPr>
          <p:cNvSpPr/>
          <p:nvPr/>
        </p:nvSpPr>
        <p:spPr>
          <a:xfrm>
            <a:off x="626657" y="42383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  <a:latin typeface="+mj-ea"/>
                <a:ea typeface="+mj-ea"/>
              </a:rPr>
              <a:t>設計理念</a:t>
            </a:r>
            <a:r>
              <a:rPr lang="en-US" altLang="ja-JP" b="1" dirty="0">
                <a:solidFill>
                  <a:schemeClr val="accent2"/>
                </a:solidFill>
                <a:latin typeface="+mj-ea"/>
                <a:ea typeface="+mj-ea"/>
              </a:rPr>
              <a:t>:</a:t>
            </a:r>
            <a:endParaRPr 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82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CCF19-07F0-1543-A1D8-0B9A743F17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13" y="110810"/>
            <a:ext cx="6139882" cy="613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0AC76-212C-D749-945F-26A56CF8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04" y="110809"/>
            <a:ext cx="6139881" cy="61398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2DB509-212B-E348-8F34-5AA9BB23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33" y="2195512"/>
            <a:ext cx="10240903" cy="123348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TAN: Fisherman’s ballads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01099-0F00-8E4E-AD55-8DE6BCCB31C4}"/>
              </a:ext>
            </a:extLst>
          </p:cNvPr>
          <p:cNvSpPr/>
          <p:nvPr/>
        </p:nvSpPr>
        <p:spPr>
          <a:xfrm>
            <a:off x="5224814" y="3594124"/>
            <a:ext cx="2106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b="1" dirty="0">
                <a:solidFill>
                  <a:schemeClr val="bg1"/>
                </a:solidFill>
                <a:highlight>
                  <a:srgbClr val="000000"/>
                </a:highlight>
              </a:rPr>
              <a:t>WONG </a:t>
            </a:r>
            <a:r>
              <a:rPr lang="en-HK" sz="1200" b="1" dirty="0" err="1">
                <a:solidFill>
                  <a:schemeClr val="bg1"/>
                </a:solidFill>
                <a:highlight>
                  <a:srgbClr val="000000"/>
                </a:highlight>
              </a:rPr>
              <a:t>Hin</a:t>
            </a:r>
            <a:r>
              <a:rPr lang="en-HK" sz="1200" b="1" dirty="0">
                <a:solidFill>
                  <a:schemeClr val="bg1"/>
                </a:solidFill>
                <a:highlight>
                  <a:srgbClr val="000000"/>
                </a:highlight>
              </a:rPr>
              <a:t> Yeung </a:t>
            </a:r>
            <a:r>
              <a:rPr lang="ja-JP" altLang="en-US" sz="1200">
                <a:solidFill>
                  <a:schemeClr val="bg1"/>
                </a:solidFill>
                <a:highlight>
                  <a:srgbClr val="000000"/>
                </a:highlight>
              </a:rPr>
              <a:t>創作系列</a:t>
            </a:r>
            <a:endParaRPr lang="en-US" sz="1200" b="1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91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D3AFFB-9487-2849-82E1-9BAFE75630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99" y="-1"/>
            <a:ext cx="4279401" cy="6421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03FC44-55DD-B343-B5BB-30AD970681A5}"/>
              </a:ext>
            </a:extLst>
          </p:cNvPr>
          <p:cNvSpPr/>
          <p:nvPr/>
        </p:nvSpPr>
        <p:spPr>
          <a:xfrm>
            <a:off x="602908" y="1007296"/>
            <a:ext cx="6834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漁民</a:t>
            </a:r>
            <a:r>
              <a:rPr lang="zh-TW" altLang="en-US" sz="1600" dirty="0"/>
              <a:t>的</a:t>
            </a:r>
            <a:r>
              <a:rPr lang="zh-TW" altLang="en-US" sz="1600" dirty="0" smtClean="0"/>
              <a:t>歌謠</a:t>
            </a:r>
            <a:r>
              <a:rPr lang="zh-TW" altLang="en-US" sz="1600" dirty="0"/>
              <a:t>是被遺忘的香港傳統文化之一</a:t>
            </a:r>
            <a:r>
              <a:rPr lang="zh-TW" altLang="en-US" sz="1600" dirty="0" smtClean="0"/>
              <a:t>。受到</a:t>
            </a:r>
            <a:r>
              <a:rPr lang="zh-TW" altLang="en-US" sz="1600" dirty="0"/>
              <a:t>可持續性方面的應用及其特徵的吸引，設計師使用了不對稱設計來表達自由，生動和靈活的感覺</a:t>
            </a:r>
            <a:r>
              <a:rPr lang="zh-TW" altLang="en-US" sz="1600" dirty="0" smtClean="0"/>
              <a:t>。通過</a:t>
            </a:r>
            <a:r>
              <a:rPr lang="zh-TW" altLang="en-US" sz="1600" dirty="0"/>
              <a:t>暖色調和冷色調的對比，反映了漁民的價值觀及其對生命，死亡和宗教信仰的悲哀態度。</a:t>
            </a:r>
            <a:endParaRPr lang="en-US" sz="1600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0F9872D5-7DFE-A344-B412-5C8791FD4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42076"/>
              </p:ext>
            </p:extLst>
          </p:nvPr>
        </p:nvGraphicFramePr>
        <p:xfrm>
          <a:off x="614784" y="2375065"/>
          <a:ext cx="6834729" cy="358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63">
                  <a:extLst>
                    <a:ext uri="{9D8B030D-6E8A-4147-A177-3AD203B41FA5}">
                      <a16:colId xmlns:a16="http://schemas.microsoft.com/office/drawing/2014/main" val="417117681"/>
                    </a:ext>
                  </a:extLst>
                </a:gridCol>
                <a:gridCol w="1361091">
                  <a:extLst>
                    <a:ext uri="{9D8B030D-6E8A-4147-A177-3AD203B41FA5}">
                      <a16:colId xmlns:a16="http://schemas.microsoft.com/office/drawing/2014/main" val="2628823630"/>
                    </a:ext>
                  </a:extLst>
                </a:gridCol>
                <a:gridCol w="4083275">
                  <a:extLst>
                    <a:ext uri="{9D8B030D-6E8A-4147-A177-3AD203B41FA5}">
                      <a16:colId xmlns:a16="http://schemas.microsoft.com/office/drawing/2014/main" val="465078812"/>
                    </a:ext>
                  </a:extLst>
                </a:gridCol>
              </a:tblGrid>
              <a:tr h="358990">
                <a:tc rowSpan="5">
                  <a:txBody>
                    <a:bodyPr/>
                    <a:lstStyle/>
                    <a:p>
                      <a:r>
                        <a:rPr lang="zh-TW" altLang="en-US" sz="1200" b="0" spc="0" dirty="0">
                          <a:solidFill>
                            <a:schemeClr val="tx1"/>
                          </a:solidFill>
                        </a:rPr>
                        <a:t>基本設計元素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u="none">
                          <a:solidFill>
                            <a:schemeClr val="tx1"/>
                          </a:solidFill>
                        </a:rPr>
                        <a:t>線條</a:t>
                      </a:r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>
                          <a:solidFill>
                            <a:sysClr val="windowText" lastClr="000000"/>
                          </a:solidFill>
                        </a:rPr>
                        <a:t>橫紋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59064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u="none"/>
                        <a:t>形狀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拼色對碰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6766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solidFill>
                            <a:sysClr val="windowText" lastClr="000000"/>
                          </a:solidFill>
                        </a:rPr>
                        <a:t>形</a:t>
                      </a:r>
                      <a:r>
                        <a:rPr lang="ja-JP" altLang="en-US" sz="1200" b="0" dirty="0" smtClean="0">
                          <a:solidFill>
                            <a:sysClr val="windowText" lastClr="000000"/>
                          </a:solidFill>
                        </a:rPr>
                        <a:t>態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寬鬆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71830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u="none"/>
                        <a:t>紋理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針織和毛皮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34072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u="none" dirty="0"/>
                        <a:t>色彩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混合冷暖色調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77814"/>
                  </a:ext>
                </a:extLst>
              </a:tr>
              <a:tr h="358990">
                <a:tc rowSpan="5">
                  <a:txBody>
                    <a:bodyPr/>
                    <a:lstStyle/>
                    <a:p>
                      <a:r>
                        <a:rPr lang="ja-JP" altLang="en-US" sz="1200" spc="0"/>
                        <a:t>基本設計原則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/>
                        <a:t>均</a:t>
                      </a:r>
                      <a:r>
                        <a:rPr lang="ja-JP" altLang="en-US" sz="1200" b="0" dirty="0" smtClean="0"/>
                        <a:t>衡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對稱的物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料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78351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dk1"/>
                          </a:solidFill>
                        </a:rPr>
                        <a:t>重點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對比的顏色和紋理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357271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ysClr val="windowText" lastClr="000000"/>
                          </a:solidFill>
                        </a:rPr>
                        <a:t>節奏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彩色漸變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122772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/>
                        <a:t>比例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拉長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服務外型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19820"/>
                  </a:ext>
                </a:extLst>
              </a:tr>
              <a:tr h="3589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dk1"/>
                          </a:solidFill>
                        </a:rPr>
                        <a:t>一致性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致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ja-JP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顏色和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紋理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系列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055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C9E1D2E-7D68-394E-B807-950455389BCE}"/>
              </a:ext>
            </a:extLst>
          </p:cNvPr>
          <p:cNvSpPr/>
          <p:nvPr/>
        </p:nvSpPr>
        <p:spPr>
          <a:xfrm>
            <a:off x="626657" y="43211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  <a:latin typeface="+mj-ea"/>
                <a:ea typeface="+mj-ea"/>
              </a:rPr>
              <a:t>設計理念</a:t>
            </a:r>
            <a:r>
              <a:rPr lang="en-US" altLang="ja-JP" b="1" dirty="0">
                <a:solidFill>
                  <a:schemeClr val="accent2"/>
                </a:solidFill>
                <a:latin typeface="+mj-ea"/>
                <a:ea typeface="+mj-ea"/>
              </a:rPr>
              <a:t>:</a:t>
            </a:r>
            <a:endParaRPr 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614C2-A370-134F-BB78-7536BAD091C0}"/>
              </a:ext>
            </a:extLst>
          </p:cNvPr>
          <p:cNvSpPr/>
          <p:nvPr/>
        </p:nvSpPr>
        <p:spPr>
          <a:xfrm>
            <a:off x="6003042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WONG </a:t>
            </a:r>
            <a:r>
              <a:rPr lang="en-HK" sz="1000" dirty="0" err="1">
                <a:solidFill>
                  <a:schemeClr val="bg1"/>
                </a:solidFill>
              </a:rPr>
              <a:t>Hin</a:t>
            </a:r>
            <a:r>
              <a:rPr lang="en-HK" sz="1000" dirty="0">
                <a:solidFill>
                  <a:schemeClr val="bg1"/>
                </a:solidFill>
              </a:rPr>
              <a:t> Yeung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8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6AE286-5552-2243-871B-E6EF4F3C5F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303" y="131208"/>
            <a:ext cx="6137496" cy="6137496"/>
          </a:xfrm>
          <a:prstGeom prst="rect">
            <a:avLst/>
          </a:prstGeom>
        </p:spPr>
      </p:pic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AD2E120A-1613-E64F-940C-A108299524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08" y="131208"/>
            <a:ext cx="5785195" cy="61374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C9935C-E791-D344-B94B-959D828A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76" y="2273691"/>
            <a:ext cx="2693654" cy="123348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musubi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BAF9B-40FB-2E44-AE91-DA688F5A8743}"/>
              </a:ext>
            </a:extLst>
          </p:cNvPr>
          <p:cNvSpPr/>
          <p:nvPr/>
        </p:nvSpPr>
        <p:spPr>
          <a:xfrm>
            <a:off x="5097488" y="3594124"/>
            <a:ext cx="1689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b="1" dirty="0">
                <a:solidFill>
                  <a:schemeClr val="bg1"/>
                </a:solidFill>
                <a:highlight>
                  <a:srgbClr val="000000"/>
                </a:highlight>
              </a:rPr>
              <a:t>CHAN </a:t>
            </a:r>
            <a:r>
              <a:rPr lang="en-HK" sz="1200" b="1" dirty="0" err="1">
                <a:solidFill>
                  <a:schemeClr val="bg1"/>
                </a:solidFill>
                <a:highlight>
                  <a:srgbClr val="000000"/>
                </a:highlight>
              </a:rPr>
              <a:t>Pui</a:t>
            </a:r>
            <a:r>
              <a:rPr lang="en-HK" sz="1200" b="1" dirty="0">
                <a:solidFill>
                  <a:schemeClr val="bg1"/>
                </a:solidFill>
                <a:highlight>
                  <a:srgbClr val="000000"/>
                </a:highlight>
              </a:rPr>
              <a:t> Yi </a:t>
            </a:r>
            <a:r>
              <a:rPr lang="ja-JP" altLang="en-US" sz="1200">
                <a:solidFill>
                  <a:schemeClr val="bg1"/>
                </a:solidFill>
                <a:highlight>
                  <a:srgbClr val="000000"/>
                </a:highlight>
              </a:rPr>
              <a:t>創作系列</a:t>
            </a:r>
            <a:endParaRPr lang="en-US" sz="1200" b="1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223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7EC61-763D-134E-9A9F-10D8F70062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06" y="0"/>
            <a:ext cx="4265393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5BA936-4539-2847-AB20-C2D2FEDC8E57}"/>
              </a:ext>
            </a:extLst>
          </p:cNvPr>
          <p:cNvSpPr/>
          <p:nvPr/>
        </p:nvSpPr>
        <p:spPr>
          <a:xfrm>
            <a:off x="626657" y="781294"/>
            <a:ext cx="6781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 err="1" smtClean="0"/>
              <a:t>Musubi</a:t>
            </a:r>
            <a:r>
              <a:rPr lang="zh-TW" altLang="en-US" sz="1600" dirty="0"/>
              <a:t>，結的日語發音具有連接的含義</a:t>
            </a:r>
            <a:r>
              <a:rPr lang="zh-TW" altLang="en-US" sz="1600" dirty="0" smtClean="0"/>
              <a:t>。設計</a:t>
            </a:r>
            <a:r>
              <a:rPr lang="zh-TW" altLang="en-US" sz="1600" dirty="0"/>
              <a:t>系列旨在將文化融入時</a:t>
            </a:r>
            <a:r>
              <a:rPr lang="zh-HK" altLang="en-US" sz="1600" dirty="0"/>
              <a:t>裝</a:t>
            </a:r>
            <a:r>
              <a:rPr lang="zh-TW" altLang="en-US" sz="1600" dirty="0"/>
              <a:t>，並強調將人們與社會聯繫起來的傳統手工藝細節</a:t>
            </a:r>
            <a:r>
              <a:rPr lang="zh-TW" altLang="en-US" sz="1600" dirty="0" smtClean="0"/>
              <a:t>。系列</a:t>
            </a:r>
            <a:r>
              <a:rPr lang="zh-TW" altLang="en-US" sz="1600" dirty="0"/>
              <a:t>體現了傳統手工藝品和捆綁技術，例如捆綁、編織和纏結</a:t>
            </a:r>
            <a:r>
              <a:rPr lang="zh-TW" altLang="en-US" sz="1600" dirty="0" smtClean="0"/>
              <a:t>。設計師</a:t>
            </a:r>
            <a:r>
              <a:rPr lang="zh-TW" altLang="en-US" sz="1600" dirty="0"/>
              <a:t>希望傳達不同文化之間的</a:t>
            </a:r>
            <a:r>
              <a:rPr lang="zh-HK" altLang="en-US" sz="1600" dirty="0"/>
              <a:t>聯</a:t>
            </a:r>
            <a:r>
              <a:rPr lang="zh-TW" altLang="en-US" sz="1600" dirty="0"/>
              <a:t>繫，並保留傳統手工藝文化</a:t>
            </a:r>
            <a:r>
              <a:rPr lang="zh-TW" altLang="en-US" sz="1600" dirty="0" smtClean="0"/>
              <a:t>。</a:t>
            </a:r>
            <a:r>
              <a:rPr lang="zh-HK" altLang="en-US" sz="1600" dirty="0" smtClean="0"/>
              <a:t>服裝</a:t>
            </a:r>
            <a:r>
              <a:rPr lang="zh-HK" altLang="en-US" sz="1600" dirty="0"/>
              <a:t>外型</a:t>
            </a:r>
            <a:r>
              <a:rPr lang="zh-TW" altLang="en-US" sz="1600" dirty="0"/>
              <a:t>融合了古代和現代風格</a:t>
            </a:r>
            <a:r>
              <a:rPr lang="zh-TW" altLang="en-US" sz="1600" dirty="0" smtClean="0"/>
              <a:t>。繩索</a:t>
            </a:r>
            <a:r>
              <a:rPr lang="zh-TW" altLang="en-US" sz="1600" dirty="0"/>
              <a:t>用於連接不同的服裝部件，從而改變服裝的形</a:t>
            </a:r>
            <a:r>
              <a:rPr lang="zh-HK" altLang="en-US" sz="1600" dirty="0"/>
              <a:t>態</a:t>
            </a:r>
            <a:r>
              <a:rPr lang="zh-TW" altLang="en-US" sz="1600" dirty="0"/>
              <a:t>，從而引起人們的注意力，專注於細節</a:t>
            </a:r>
            <a:r>
              <a:rPr lang="zh-HK" altLang="en-US" sz="1600" dirty="0"/>
              <a:t>上</a:t>
            </a:r>
            <a:r>
              <a:rPr lang="zh-TW" altLang="en-US" sz="1600" dirty="0"/>
              <a:t>。</a:t>
            </a:r>
            <a:endParaRPr lang="en-US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E8EFAE-0D39-2B4B-A1CE-11EECD23E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64181"/>
              </p:ext>
            </p:extLst>
          </p:nvPr>
        </p:nvGraphicFramePr>
        <p:xfrm>
          <a:off x="626657" y="2499995"/>
          <a:ext cx="6781361" cy="35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07">
                  <a:extLst>
                    <a:ext uri="{9D8B030D-6E8A-4147-A177-3AD203B41FA5}">
                      <a16:colId xmlns:a16="http://schemas.microsoft.com/office/drawing/2014/main" val="417117681"/>
                    </a:ext>
                  </a:extLst>
                </a:gridCol>
                <a:gridCol w="1350463">
                  <a:extLst>
                    <a:ext uri="{9D8B030D-6E8A-4147-A177-3AD203B41FA5}">
                      <a16:colId xmlns:a16="http://schemas.microsoft.com/office/drawing/2014/main" val="2628823630"/>
                    </a:ext>
                  </a:extLst>
                </a:gridCol>
                <a:gridCol w="4051391">
                  <a:extLst>
                    <a:ext uri="{9D8B030D-6E8A-4147-A177-3AD203B41FA5}">
                      <a16:colId xmlns:a16="http://schemas.microsoft.com/office/drawing/2014/main" val="465078812"/>
                    </a:ext>
                  </a:extLst>
                </a:gridCol>
              </a:tblGrid>
              <a:tr h="354464">
                <a:tc rowSpan="5">
                  <a:txBody>
                    <a:bodyPr/>
                    <a:lstStyle/>
                    <a:p>
                      <a:r>
                        <a:rPr lang="zh-TW" altLang="en-US" sz="1200" b="0" spc="0" dirty="0">
                          <a:solidFill>
                            <a:schemeClr val="tx1"/>
                          </a:solidFill>
                        </a:rPr>
                        <a:t>基本設計元素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u="none">
                          <a:solidFill>
                            <a:schemeClr val="tx1"/>
                          </a:solidFill>
                        </a:rPr>
                        <a:t>線條</a:t>
                      </a:r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>
                          <a:solidFill>
                            <a:sysClr val="windowText" lastClr="000000"/>
                          </a:solidFill>
                        </a:rPr>
                        <a:t>網格線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59064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u="none"/>
                        <a:t>形狀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長方形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6766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solidFill>
                            <a:sysClr val="windowText" lastClr="000000"/>
                          </a:solidFill>
                        </a:rPr>
                        <a:t>形</a:t>
                      </a:r>
                      <a:r>
                        <a:rPr lang="ja-JP" altLang="en-US" sz="1200" b="0" dirty="0" smtClean="0">
                          <a:solidFill>
                            <a:sysClr val="windowText" lastClr="000000"/>
                          </a:solidFill>
                        </a:rPr>
                        <a:t>態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solidFill>
                            <a:sysClr val="windowText" lastClr="000000"/>
                          </a:solidFill>
                        </a:rPr>
                        <a:t>方形和層次感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71830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u="none"/>
                        <a:t>紋理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>
                          <a:solidFill>
                            <a:sysClr val="windowText" lastClr="000000"/>
                          </a:solidFill>
                        </a:rPr>
                        <a:t>人手加工表面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34072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u="none" dirty="0"/>
                        <a:t>色彩</a:t>
                      </a:r>
                      <a:endParaRPr lang="en-US" sz="12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暖色調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77814"/>
                  </a:ext>
                </a:extLst>
              </a:tr>
              <a:tr h="354464">
                <a:tc rowSpan="5">
                  <a:txBody>
                    <a:bodyPr/>
                    <a:lstStyle/>
                    <a:p>
                      <a:r>
                        <a:rPr lang="ja-JP" altLang="en-US" sz="1200" spc="0"/>
                        <a:t>基本設計原則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/>
                        <a:t>均</a:t>
                      </a:r>
                      <a:r>
                        <a:rPr lang="ja-JP" altLang="en-US" sz="1200" b="0" dirty="0" smtClean="0"/>
                        <a:t>衡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視覺平衡的設計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78351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dk1"/>
                          </a:solidFill>
                        </a:rPr>
                        <a:t>重點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對比色</a:t>
                      </a:r>
                      <a:r>
                        <a:rPr lang="en-US" altLang="ja-JP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紅色和白色</a:t>
                      </a:r>
                      <a:r>
                        <a:rPr lang="en-US" altLang="ja-JP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和紋理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357271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ysClr val="windowText" lastClr="000000"/>
                          </a:solidFill>
                        </a:rPr>
                        <a:t>節奏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>
                          <a:solidFill>
                            <a:sysClr val="windowText" lastClr="000000"/>
                          </a:solidFill>
                        </a:rPr>
                        <a:t>重複</a:t>
                      </a:r>
                      <a:r>
                        <a:rPr lang="en-US" altLang="ja-JP" sz="1200" dirty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ja-JP" altLang="en-US" sz="1200">
                          <a:solidFill>
                            <a:sysClr val="windowText" lastClr="000000"/>
                          </a:solidFill>
                        </a:rPr>
                        <a:t>線</a:t>
                      </a:r>
                      <a:r>
                        <a:rPr lang="en-US" altLang="ja-JP" sz="12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122772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dirty="0"/>
                        <a:t>比例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寬鬆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19820"/>
                  </a:ext>
                </a:extLst>
              </a:tr>
              <a:tr h="35446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dk1"/>
                          </a:solidFill>
                        </a:rPr>
                        <a:t>一致性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solidFill>
                            <a:sysClr val="windowText" lastClr="000000"/>
                          </a:solidFill>
                        </a:rPr>
                        <a:t>統一的質感和表面處理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055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B9597F-2607-4F4F-8F1A-462F62BDAC64}"/>
              </a:ext>
            </a:extLst>
          </p:cNvPr>
          <p:cNvSpPr/>
          <p:nvPr/>
        </p:nvSpPr>
        <p:spPr>
          <a:xfrm>
            <a:off x="626657" y="37633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  <a:latin typeface="+mj-ea"/>
                <a:ea typeface="+mj-ea"/>
              </a:rPr>
              <a:t>設計理念</a:t>
            </a:r>
            <a:r>
              <a:rPr lang="en-US" altLang="ja-JP" b="1" dirty="0">
                <a:solidFill>
                  <a:schemeClr val="accent2"/>
                </a:solidFill>
                <a:latin typeface="+mj-ea"/>
                <a:ea typeface="+mj-ea"/>
              </a:rPr>
              <a:t>:</a:t>
            </a:r>
            <a:endParaRPr 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E3AA4-8131-A045-A467-D0855D15B2A3}"/>
              </a:ext>
            </a:extLst>
          </p:cNvPr>
          <p:cNvSpPr/>
          <p:nvPr/>
        </p:nvSpPr>
        <p:spPr>
          <a:xfrm>
            <a:off x="6003042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altLang="ja-JP" sz="1000" dirty="0">
                <a:solidFill>
                  <a:schemeClr val="bg1"/>
                </a:solidFill>
              </a:rPr>
              <a:t>CHAN </a:t>
            </a:r>
            <a:r>
              <a:rPr lang="en-HK" altLang="ja-JP" sz="1000" dirty="0" err="1">
                <a:solidFill>
                  <a:schemeClr val="bg1"/>
                </a:solidFill>
              </a:rPr>
              <a:t>Pui</a:t>
            </a:r>
            <a:r>
              <a:rPr lang="en-HK" altLang="ja-JP" sz="1000" dirty="0">
                <a:solidFill>
                  <a:schemeClr val="bg1"/>
                </a:solidFill>
              </a:rPr>
              <a:t> Yi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5005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512</Words>
  <Application>Microsoft Office PowerPoint</Application>
  <PresentationFormat>寬螢幕</PresentationFormat>
  <Paragraphs>91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時裝設計的應用</vt:lpstr>
      <vt:lpstr>設計元素和設計原則的關係</vt:lpstr>
      <vt:lpstr>VIOLENCE</vt:lpstr>
      <vt:lpstr>PowerPoint 簡報</vt:lpstr>
      <vt:lpstr>TAN: Fisherman’s ballads </vt:lpstr>
      <vt:lpstr>PowerPoint 簡報</vt:lpstr>
      <vt:lpstr>musubi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 design applications</dc:title>
  <dc:creator>HO HO TAK</dc:creator>
  <cp:lastModifiedBy>POON, Suk-mei Cindy</cp:lastModifiedBy>
  <cp:revision>123</cp:revision>
  <dcterms:created xsi:type="dcterms:W3CDTF">2020-10-06T12:03:21Z</dcterms:created>
  <dcterms:modified xsi:type="dcterms:W3CDTF">2021-12-01T05:43:06Z</dcterms:modified>
</cp:coreProperties>
</file>