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12"/>
  </p:notesMasterIdLst>
  <p:sldIdLst>
    <p:sldId id="294" r:id="rId2"/>
    <p:sldId id="257" r:id="rId3"/>
    <p:sldId id="290" r:id="rId4"/>
    <p:sldId id="302" r:id="rId5"/>
    <p:sldId id="303" r:id="rId6"/>
    <p:sldId id="304" r:id="rId7"/>
    <p:sldId id="305" r:id="rId8"/>
    <p:sldId id="306" r:id="rId9"/>
    <p:sldId id="301" r:id="rId10"/>
    <p:sldId id="31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48" autoAdjust="0"/>
    <p:restoredTop sz="94529"/>
  </p:normalViewPr>
  <p:slideViewPr>
    <p:cSldViewPr snapToGrid="0" snapToObjects="1">
      <p:cViewPr varScale="1">
        <p:scale>
          <a:sx n="67" d="100"/>
          <a:sy n="67" d="100"/>
        </p:scale>
        <p:origin x="8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7F2B28-4132-458D-8AE4-9FAE12005C23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F4DA5E7-66DE-4E8D-98B6-420EA741DDA0}">
      <dgm:prSet/>
      <dgm:spPr/>
      <dgm:t>
        <a:bodyPr/>
        <a:lstStyle/>
        <a:p>
          <a:r>
            <a:rPr lang="ja-JP"/>
            <a:t>時裝潮流趨勢預測網站 </a:t>
          </a:r>
          <a:endParaRPr lang="en-US"/>
        </a:p>
      </dgm:t>
    </dgm:pt>
    <dgm:pt modelId="{7E2CF9F7-2D2F-4A98-9C30-37C7F060AEB1}" type="parTrans" cxnId="{27F320F5-0169-481C-974B-8872B84E9ED6}">
      <dgm:prSet/>
      <dgm:spPr/>
      <dgm:t>
        <a:bodyPr/>
        <a:lstStyle/>
        <a:p>
          <a:endParaRPr lang="en-US"/>
        </a:p>
      </dgm:t>
    </dgm:pt>
    <dgm:pt modelId="{5C4F7916-1AC6-433E-BD1D-1FF74372B303}" type="sibTrans" cxnId="{27F320F5-0169-481C-974B-8872B84E9ED6}">
      <dgm:prSet/>
      <dgm:spPr/>
      <dgm:t>
        <a:bodyPr/>
        <a:lstStyle/>
        <a:p>
          <a:endParaRPr lang="en-US"/>
        </a:p>
      </dgm:t>
    </dgm:pt>
    <dgm:pt modelId="{C7DF9C0E-D4DD-4745-B8E3-64D12C8F5395}">
      <dgm:prSet/>
      <dgm:spPr/>
      <dgm:t>
        <a:bodyPr/>
        <a:lstStyle/>
        <a:p>
          <a:r>
            <a:rPr lang="ja-JP"/>
            <a:t>時裝潮流趨勢書 </a:t>
          </a:r>
          <a:endParaRPr lang="en-US"/>
        </a:p>
      </dgm:t>
    </dgm:pt>
    <dgm:pt modelId="{86CF3D08-7549-4F47-9689-921EF1B2D9D3}" type="parTrans" cxnId="{68B9FF2D-40CD-4254-8B4D-6459C734A1D2}">
      <dgm:prSet/>
      <dgm:spPr/>
      <dgm:t>
        <a:bodyPr/>
        <a:lstStyle/>
        <a:p>
          <a:endParaRPr lang="en-US"/>
        </a:p>
      </dgm:t>
    </dgm:pt>
    <dgm:pt modelId="{146FC426-438E-47E8-9E01-AB5EEE8C6DD3}" type="sibTrans" cxnId="{68B9FF2D-40CD-4254-8B4D-6459C734A1D2}">
      <dgm:prSet/>
      <dgm:spPr/>
      <dgm:t>
        <a:bodyPr/>
        <a:lstStyle/>
        <a:p>
          <a:endParaRPr lang="en-US"/>
        </a:p>
      </dgm:t>
    </dgm:pt>
    <dgm:pt modelId="{F0FC4F4A-4482-4AE5-8B84-28C8E9812139}">
      <dgm:prSet/>
      <dgm:spPr/>
      <dgm:t>
        <a:bodyPr/>
        <a:lstStyle/>
        <a:p>
          <a:r>
            <a:rPr lang="ja-JP"/>
            <a:t>貿易展覽 </a:t>
          </a:r>
          <a:endParaRPr lang="en-US"/>
        </a:p>
      </dgm:t>
    </dgm:pt>
    <dgm:pt modelId="{15B3B0BB-44D6-4BE7-823B-D55156E26F59}" type="parTrans" cxnId="{EA49AF01-FB16-44CD-8DD6-5D6AB1BADB17}">
      <dgm:prSet/>
      <dgm:spPr/>
      <dgm:t>
        <a:bodyPr/>
        <a:lstStyle/>
        <a:p>
          <a:endParaRPr lang="en-US"/>
        </a:p>
      </dgm:t>
    </dgm:pt>
    <dgm:pt modelId="{C4A11672-D227-4BB5-AEEB-0E27FFE5050B}" type="sibTrans" cxnId="{EA49AF01-FB16-44CD-8DD6-5D6AB1BADB17}">
      <dgm:prSet/>
      <dgm:spPr/>
      <dgm:t>
        <a:bodyPr/>
        <a:lstStyle/>
        <a:p>
          <a:endParaRPr lang="en-US"/>
        </a:p>
      </dgm:t>
    </dgm:pt>
    <dgm:pt modelId="{BF5E8954-F254-445C-9C5E-A4D383023E14}">
      <dgm:prSet/>
      <dgm:spPr/>
      <dgm:t>
        <a:bodyPr/>
        <a:lstStyle/>
        <a:p>
          <a:r>
            <a:rPr lang="ja-JP"/>
            <a:t>時裝雜誌 </a:t>
          </a:r>
          <a:endParaRPr lang="en-US"/>
        </a:p>
      </dgm:t>
    </dgm:pt>
    <dgm:pt modelId="{88B2368E-3870-489A-A023-01F0DEE96F05}" type="parTrans" cxnId="{628F9CD8-7BB4-4364-BE37-279B6D3C0473}">
      <dgm:prSet/>
      <dgm:spPr/>
      <dgm:t>
        <a:bodyPr/>
        <a:lstStyle/>
        <a:p>
          <a:endParaRPr lang="en-US"/>
        </a:p>
      </dgm:t>
    </dgm:pt>
    <dgm:pt modelId="{070AB253-62C3-4E50-B417-459B75EBBDE3}" type="sibTrans" cxnId="{628F9CD8-7BB4-4364-BE37-279B6D3C0473}">
      <dgm:prSet/>
      <dgm:spPr/>
      <dgm:t>
        <a:bodyPr/>
        <a:lstStyle/>
        <a:p>
          <a:endParaRPr lang="en-US"/>
        </a:p>
      </dgm:t>
    </dgm:pt>
    <dgm:pt modelId="{9A3EFC78-C6B0-4132-A6C3-9765C12C31A9}">
      <dgm:prSet/>
      <dgm:spPr/>
      <dgm:t>
        <a:bodyPr/>
        <a:lstStyle/>
        <a:p>
          <a:r>
            <a:rPr lang="ja-JP"/>
            <a:t>時裝店櫥窗</a:t>
          </a:r>
          <a:endParaRPr lang="en-US"/>
        </a:p>
      </dgm:t>
    </dgm:pt>
    <dgm:pt modelId="{0996891F-9F40-4CAC-9317-379C16D5B439}" type="parTrans" cxnId="{68455F57-CA79-4237-8D9B-F1C3F82FF588}">
      <dgm:prSet/>
      <dgm:spPr/>
      <dgm:t>
        <a:bodyPr/>
        <a:lstStyle/>
        <a:p>
          <a:endParaRPr lang="en-US"/>
        </a:p>
      </dgm:t>
    </dgm:pt>
    <dgm:pt modelId="{7D355460-DAFA-4295-8254-B7DAB90F626E}" type="sibTrans" cxnId="{68455F57-CA79-4237-8D9B-F1C3F82FF588}">
      <dgm:prSet/>
      <dgm:spPr/>
      <dgm:t>
        <a:bodyPr/>
        <a:lstStyle/>
        <a:p>
          <a:endParaRPr lang="en-US"/>
        </a:p>
      </dgm:t>
    </dgm:pt>
    <dgm:pt modelId="{C0CBC79E-A4BF-734E-ADAD-87AA83139ADD}" type="pres">
      <dgm:prSet presAssocID="{487F2B28-4132-458D-8AE4-9FAE12005C2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A63D28F9-618C-974B-ACAA-8C47F1C5EE18}" type="pres">
      <dgm:prSet presAssocID="{4F4DA5E7-66DE-4E8D-98B6-420EA741DDA0}" presName="thickLine" presStyleLbl="alignNode1" presStyleIdx="0" presStyleCnt="5"/>
      <dgm:spPr/>
    </dgm:pt>
    <dgm:pt modelId="{273A717E-C31B-3E44-A9B3-FFFBDF2F2FAC}" type="pres">
      <dgm:prSet presAssocID="{4F4DA5E7-66DE-4E8D-98B6-420EA741DDA0}" presName="horz1" presStyleCnt="0"/>
      <dgm:spPr/>
    </dgm:pt>
    <dgm:pt modelId="{4902C6A5-65C4-274E-9A10-23DEBE481ED3}" type="pres">
      <dgm:prSet presAssocID="{4F4DA5E7-66DE-4E8D-98B6-420EA741DDA0}" presName="tx1" presStyleLbl="revTx" presStyleIdx="0" presStyleCnt="5"/>
      <dgm:spPr/>
      <dgm:t>
        <a:bodyPr/>
        <a:lstStyle/>
        <a:p>
          <a:endParaRPr lang="zh-TW" altLang="en-US"/>
        </a:p>
      </dgm:t>
    </dgm:pt>
    <dgm:pt modelId="{9523EF99-1FFB-C449-AC3A-3A85BBA4895C}" type="pres">
      <dgm:prSet presAssocID="{4F4DA5E7-66DE-4E8D-98B6-420EA741DDA0}" presName="vert1" presStyleCnt="0"/>
      <dgm:spPr/>
    </dgm:pt>
    <dgm:pt modelId="{7F842D40-6BBF-5E47-B24A-F407F47E1AB2}" type="pres">
      <dgm:prSet presAssocID="{C7DF9C0E-D4DD-4745-B8E3-64D12C8F5395}" presName="thickLine" presStyleLbl="alignNode1" presStyleIdx="1" presStyleCnt="5"/>
      <dgm:spPr/>
    </dgm:pt>
    <dgm:pt modelId="{373BC3F3-DB8B-4048-804F-354A6124E453}" type="pres">
      <dgm:prSet presAssocID="{C7DF9C0E-D4DD-4745-B8E3-64D12C8F5395}" presName="horz1" presStyleCnt="0"/>
      <dgm:spPr/>
    </dgm:pt>
    <dgm:pt modelId="{76DEF961-0854-694D-B18C-96871169186C}" type="pres">
      <dgm:prSet presAssocID="{C7DF9C0E-D4DD-4745-B8E3-64D12C8F5395}" presName="tx1" presStyleLbl="revTx" presStyleIdx="1" presStyleCnt="5"/>
      <dgm:spPr/>
      <dgm:t>
        <a:bodyPr/>
        <a:lstStyle/>
        <a:p>
          <a:endParaRPr lang="zh-TW" altLang="en-US"/>
        </a:p>
      </dgm:t>
    </dgm:pt>
    <dgm:pt modelId="{28E9CE0C-D593-3A4D-8735-5240D744DF5B}" type="pres">
      <dgm:prSet presAssocID="{C7DF9C0E-D4DD-4745-B8E3-64D12C8F5395}" presName="vert1" presStyleCnt="0"/>
      <dgm:spPr/>
    </dgm:pt>
    <dgm:pt modelId="{C4C8DDD1-45A4-9B45-A64C-2F5C89A3D602}" type="pres">
      <dgm:prSet presAssocID="{F0FC4F4A-4482-4AE5-8B84-28C8E9812139}" presName="thickLine" presStyleLbl="alignNode1" presStyleIdx="2" presStyleCnt="5"/>
      <dgm:spPr/>
    </dgm:pt>
    <dgm:pt modelId="{F30861A8-1986-6841-9F53-4A15169F05BE}" type="pres">
      <dgm:prSet presAssocID="{F0FC4F4A-4482-4AE5-8B84-28C8E9812139}" presName="horz1" presStyleCnt="0"/>
      <dgm:spPr/>
    </dgm:pt>
    <dgm:pt modelId="{02B2A9ED-C0BD-D74C-97A6-F1673286FDD9}" type="pres">
      <dgm:prSet presAssocID="{F0FC4F4A-4482-4AE5-8B84-28C8E9812139}" presName="tx1" presStyleLbl="revTx" presStyleIdx="2" presStyleCnt="5"/>
      <dgm:spPr/>
      <dgm:t>
        <a:bodyPr/>
        <a:lstStyle/>
        <a:p>
          <a:endParaRPr lang="zh-TW" altLang="en-US"/>
        </a:p>
      </dgm:t>
    </dgm:pt>
    <dgm:pt modelId="{30578E11-E050-3445-B7D0-1A043BBA2D72}" type="pres">
      <dgm:prSet presAssocID="{F0FC4F4A-4482-4AE5-8B84-28C8E9812139}" presName="vert1" presStyleCnt="0"/>
      <dgm:spPr/>
    </dgm:pt>
    <dgm:pt modelId="{50A32922-7724-A544-AA5E-DCF11BDACA69}" type="pres">
      <dgm:prSet presAssocID="{BF5E8954-F254-445C-9C5E-A4D383023E14}" presName="thickLine" presStyleLbl="alignNode1" presStyleIdx="3" presStyleCnt="5"/>
      <dgm:spPr/>
    </dgm:pt>
    <dgm:pt modelId="{D3D65BBF-B909-C045-A171-172EC287240F}" type="pres">
      <dgm:prSet presAssocID="{BF5E8954-F254-445C-9C5E-A4D383023E14}" presName="horz1" presStyleCnt="0"/>
      <dgm:spPr/>
    </dgm:pt>
    <dgm:pt modelId="{1830B5E8-9B3A-5740-8555-4C8143649FCC}" type="pres">
      <dgm:prSet presAssocID="{BF5E8954-F254-445C-9C5E-A4D383023E14}" presName="tx1" presStyleLbl="revTx" presStyleIdx="3" presStyleCnt="5"/>
      <dgm:spPr/>
      <dgm:t>
        <a:bodyPr/>
        <a:lstStyle/>
        <a:p>
          <a:endParaRPr lang="zh-TW" altLang="en-US"/>
        </a:p>
      </dgm:t>
    </dgm:pt>
    <dgm:pt modelId="{908648AC-8587-AB41-8B96-9D60304C09B8}" type="pres">
      <dgm:prSet presAssocID="{BF5E8954-F254-445C-9C5E-A4D383023E14}" presName="vert1" presStyleCnt="0"/>
      <dgm:spPr/>
    </dgm:pt>
    <dgm:pt modelId="{CA9FE1A0-D195-D440-91EB-6E38ED725CA5}" type="pres">
      <dgm:prSet presAssocID="{9A3EFC78-C6B0-4132-A6C3-9765C12C31A9}" presName="thickLine" presStyleLbl="alignNode1" presStyleIdx="4" presStyleCnt="5"/>
      <dgm:spPr/>
    </dgm:pt>
    <dgm:pt modelId="{A5BB286A-FCAD-F247-ABDD-C04E2C72F03E}" type="pres">
      <dgm:prSet presAssocID="{9A3EFC78-C6B0-4132-A6C3-9765C12C31A9}" presName="horz1" presStyleCnt="0"/>
      <dgm:spPr/>
    </dgm:pt>
    <dgm:pt modelId="{AF7C294F-9084-7C42-B1EB-1804021A5765}" type="pres">
      <dgm:prSet presAssocID="{9A3EFC78-C6B0-4132-A6C3-9765C12C31A9}" presName="tx1" presStyleLbl="revTx" presStyleIdx="4" presStyleCnt="5"/>
      <dgm:spPr/>
      <dgm:t>
        <a:bodyPr/>
        <a:lstStyle/>
        <a:p>
          <a:endParaRPr lang="zh-TW" altLang="en-US"/>
        </a:p>
      </dgm:t>
    </dgm:pt>
    <dgm:pt modelId="{79B42C7E-DE0B-3747-B778-B58B2FC92C94}" type="pres">
      <dgm:prSet presAssocID="{9A3EFC78-C6B0-4132-A6C3-9765C12C31A9}" presName="vert1" presStyleCnt="0"/>
      <dgm:spPr/>
    </dgm:pt>
  </dgm:ptLst>
  <dgm:cxnLst>
    <dgm:cxn modelId="{68B9FF2D-40CD-4254-8B4D-6459C734A1D2}" srcId="{487F2B28-4132-458D-8AE4-9FAE12005C23}" destId="{C7DF9C0E-D4DD-4745-B8E3-64D12C8F5395}" srcOrd="1" destOrd="0" parTransId="{86CF3D08-7549-4F47-9689-921EF1B2D9D3}" sibTransId="{146FC426-438E-47E8-9E01-AB5EEE8C6DD3}"/>
    <dgm:cxn modelId="{9CF0154C-6836-9F4B-B18C-CC429F04C980}" type="presOf" srcId="{BF5E8954-F254-445C-9C5E-A4D383023E14}" destId="{1830B5E8-9B3A-5740-8555-4C8143649FCC}" srcOrd="0" destOrd="0" presId="urn:microsoft.com/office/officeart/2008/layout/LinedList"/>
    <dgm:cxn modelId="{EA49AF01-FB16-44CD-8DD6-5D6AB1BADB17}" srcId="{487F2B28-4132-458D-8AE4-9FAE12005C23}" destId="{F0FC4F4A-4482-4AE5-8B84-28C8E9812139}" srcOrd="2" destOrd="0" parTransId="{15B3B0BB-44D6-4BE7-823B-D55156E26F59}" sibTransId="{C4A11672-D227-4BB5-AEEB-0E27FFE5050B}"/>
    <dgm:cxn modelId="{1D62F930-9070-7745-93DD-1833259B5123}" type="presOf" srcId="{487F2B28-4132-458D-8AE4-9FAE12005C23}" destId="{C0CBC79E-A4BF-734E-ADAD-87AA83139ADD}" srcOrd="0" destOrd="0" presId="urn:microsoft.com/office/officeart/2008/layout/LinedList"/>
    <dgm:cxn modelId="{50E36F33-A9B9-3347-8D03-476AC93C7EB8}" type="presOf" srcId="{F0FC4F4A-4482-4AE5-8B84-28C8E9812139}" destId="{02B2A9ED-C0BD-D74C-97A6-F1673286FDD9}" srcOrd="0" destOrd="0" presId="urn:microsoft.com/office/officeart/2008/layout/LinedList"/>
    <dgm:cxn modelId="{28B3DD42-67FC-E447-B145-B17F43DA26BE}" type="presOf" srcId="{C7DF9C0E-D4DD-4745-B8E3-64D12C8F5395}" destId="{76DEF961-0854-694D-B18C-96871169186C}" srcOrd="0" destOrd="0" presId="urn:microsoft.com/office/officeart/2008/layout/LinedList"/>
    <dgm:cxn modelId="{27F320F5-0169-481C-974B-8872B84E9ED6}" srcId="{487F2B28-4132-458D-8AE4-9FAE12005C23}" destId="{4F4DA5E7-66DE-4E8D-98B6-420EA741DDA0}" srcOrd="0" destOrd="0" parTransId="{7E2CF9F7-2D2F-4A98-9C30-37C7F060AEB1}" sibTransId="{5C4F7916-1AC6-433E-BD1D-1FF74372B303}"/>
    <dgm:cxn modelId="{68455F57-CA79-4237-8D9B-F1C3F82FF588}" srcId="{487F2B28-4132-458D-8AE4-9FAE12005C23}" destId="{9A3EFC78-C6B0-4132-A6C3-9765C12C31A9}" srcOrd="4" destOrd="0" parTransId="{0996891F-9F40-4CAC-9317-379C16D5B439}" sibTransId="{7D355460-DAFA-4295-8254-B7DAB90F626E}"/>
    <dgm:cxn modelId="{53BCB025-B3D8-B648-8D5A-0889D6D47359}" type="presOf" srcId="{4F4DA5E7-66DE-4E8D-98B6-420EA741DDA0}" destId="{4902C6A5-65C4-274E-9A10-23DEBE481ED3}" srcOrd="0" destOrd="0" presId="urn:microsoft.com/office/officeart/2008/layout/LinedList"/>
    <dgm:cxn modelId="{628F9CD8-7BB4-4364-BE37-279B6D3C0473}" srcId="{487F2B28-4132-458D-8AE4-9FAE12005C23}" destId="{BF5E8954-F254-445C-9C5E-A4D383023E14}" srcOrd="3" destOrd="0" parTransId="{88B2368E-3870-489A-A023-01F0DEE96F05}" sibTransId="{070AB253-62C3-4E50-B417-459B75EBBDE3}"/>
    <dgm:cxn modelId="{B93B1857-5F4D-B740-A219-574733849EDE}" type="presOf" srcId="{9A3EFC78-C6B0-4132-A6C3-9765C12C31A9}" destId="{AF7C294F-9084-7C42-B1EB-1804021A5765}" srcOrd="0" destOrd="0" presId="urn:microsoft.com/office/officeart/2008/layout/LinedList"/>
    <dgm:cxn modelId="{CEEC9F92-66C2-B541-8FFD-7ADB426C8648}" type="presParOf" srcId="{C0CBC79E-A4BF-734E-ADAD-87AA83139ADD}" destId="{A63D28F9-618C-974B-ACAA-8C47F1C5EE18}" srcOrd="0" destOrd="0" presId="urn:microsoft.com/office/officeart/2008/layout/LinedList"/>
    <dgm:cxn modelId="{2A6EFF73-B437-D647-B41B-4D2B4A18502C}" type="presParOf" srcId="{C0CBC79E-A4BF-734E-ADAD-87AA83139ADD}" destId="{273A717E-C31B-3E44-A9B3-FFFBDF2F2FAC}" srcOrd="1" destOrd="0" presId="urn:microsoft.com/office/officeart/2008/layout/LinedList"/>
    <dgm:cxn modelId="{DE46FA53-71E5-9249-A5D9-1FCD071BD873}" type="presParOf" srcId="{273A717E-C31B-3E44-A9B3-FFFBDF2F2FAC}" destId="{4902C6A5-65C4-274E-9A10-23DEBE481ED3}" srcOrd="0" destOrd="0" presId="urn:microsoft.com/office/officeart/2008/layout/LinedList"/>
    <dgm:cxn modelId="{1A8B03CD-3163-624E-9AC5-98C2465EA2E0}" type="presParOf" srcId="{273A717E-C31B-3E44-A9B3-FFFBDF2F2FAC}" destId="{9523EF99-1FFB-C449-AC3A-3A85BBA4895C}" srcOrd="1" destOrd="0" presId="urn:microsoft.com/office/officeart/2008/layout/LinedList"/>
    <dgm:cxn modelId="{F432CFBE-6C28-3A4E-BD51-FBF459BD2DC2}" type="presParOf" srcId="{C0CBC79E-A4BF-734E-ADAD-87AA83139ADD}" destId="{7F842D40-6BBF-5E47-B24A-F407F47E1AB2}" srcOrd="2" destOrd="0" presId="urn:microsoft.com/office/officeart/2008/layout/LinedList"/>
    <dgm:cxn modelId="{9A11AE97-265E-FE49-B89F-6D807338AD6A}" type="presParOf" srcId="{C0CBC79E-A4BF-734E-ADAD-87AA83139ADD}" destId="{373BC3F3-DB8B-4048-804F-354A6124E453}" srcOrd="3" destOrd="0" presId="urn:microsoft.com/office/officeart/2008/layout/LinedList"/>
    <dgm:cxn modelId="{0A6E4F7B-9214-5D44-9A1A-041ABBAA72F2}" type="presParOf" srcId="{373BC3F3-DB8B-4048-804F-354A6124E453}" destId="{76DEF961-0854-694D-B18C-96871169186C}" srcOrd="0" destOrd="0" presId="urn:microsoft.com/office/officeart/2008/layout/LinedList"/>
    <dgm:cxn modelId="{432967C6-1CB1-5E43-9B52-D8F2A11A3F00}" type="presParOf" srcId="{373BC3F3-DB8B-4048-804F-354A6124E453}" destId="{28E9CE0C-D593-3A4D-8735-5240D744DF5B}" srcOrd="1" destOrd="0" presId="urn:microsoft.com/office/officeart/2008/layout/LinedList"/>
    <dgm:cxn modelId="{B938A06B-188C-4E4A-9AE8-5393F85AEE3A}" type="presParOf" srcId="{C0CBC79E-A4BF-734E-ADAD-87AA83139ADD}" destId="{C4C8DDD1-45A4-9B45-A64C-2F5C89A3D602}" srcOrd="4" destOrd="0" presId="urn:microsoft.com/office/officeart/2008/layout/LinedList"/>
    <dgm:cxn modelId="{D6E5AE72-5CD6-5143-BD7C-5E6CA86002BC}" type="presParOf" srcId="{C0CBC79E-A4BF-734E-ADAD-87AA83139ADD}" destId="{F30861A8-1986-6841-9F53-4A15169F05BE}" srcOrd="5" destOrd="0" presId="urn:microsoft.com/office/officeart/2008/layout/LinedList"/>
    <dgm:cxn modelId="{1D3DA3C8-7718-3B4B-88B3-9A28F6C167D6}" type="presParOf" srcId="{F30861A8-1986-6841-9F53-4A15169F05BE}" destId="{02B2A9ED-C0BD-D74C-97A6-F1673286FDD9}" srcOrd="0" destOrd="0" presId="urn:microsoft.com/office/officeart/2008/layout/LinedList"/>
    <dgm:cxn modelId="{059A53FA-353B-A342-8FAB-7B6841DFEA7A}" type="presParOf" srcId="{F30861A8-1986-6841-9F53-4A15169F05BE}" destId="{30578E11-E050-3445-B7D0-1A043BBA2D72}" srcOrd="1" destOrd="0" presId="urn:microsoft.com/office/officeart/2008/layout/LinedList"/>
    <dgm:cxn modelId="{42E0B3D2-FC4F-4C40-BB8E-00174D23D749}" type="presParOf" srcId="{C0CBC79E-A4BF-734E-ADAD-87AA83139ADD}" destId="{50A32922-7724-A544-AA5E-DCF11BDACA69}" srcOrd="6" destOrd="0" presId="urn:microsoft.com/office/officeart/2008/layout/LinedList"/>
    <dgm:cxn modelId="{2B147BC8-DBF5-374D-B4BE-5B1192F47746}" type="presParOf" srcId="{C0CBC79E-A4BF-734E-ADAD-87AA83139ADD}" destId="{D3D65BBF-B909-C045-A171-172EC287240F}" srcOrd="7" destOrd="0" presId="urn:microsoft.com/office/officeart/2008/layout/LinedList"/>
    <dgm:cxn modelId="{9EF8E768-BB58-BF46-B8F0-027F268AB25F}" type="presParOf" srcId="{D3D65BBF-B909-C045-A171-172EC287240F}" destId="{1830B5E8-9B3A-5740-8555-4C8143649FCC}" srcOrd="0" destOrd="0" presId="urn:microsoft.com/office/officeart/2008/layout/LinedList"/>
    <dgm:cxn modelId="{8CA224F1-0E12-644B-B2AC-1EF0E5566C07}" type="presParOf" srcId="{D3D65BBF-B909-C045-A171-172EC287240F}" destId="{908648AC-8587-AB41-8B96-9D60304C09B8}" srcOrd="1" destOrd="0" presId="urn:microsoft.com/office/officeart/2008/layout/LinedList"/>
    <dgm:cxn modelId="{FB0A5315-ACA7-BE4B-8066-C244A7B7161D}" type="presParOf" srcId="{C0CBC79E-A4BF-734E-ADAD-87AA83139ADD}" destId="{CA9FE1A0-D195-D440-91EB-6E38ED725CA5}" srcOrd="8" destOrd="0" presId="urn:microsoft.com/office/officeart/2008/layout/LinedList"/>
    <dgm:cxn modelId="{18D25C7D-E7BB-3E47-B89B-16A861164A6B}" type="presParOf" srcId="{C0CBC79E-A4BF-734E-ADAD-87AA83139ADD}" destId="{A5BB286A-FCAD-F247-ABDD-C04E2C72F03E}" srcOrd="9" destOrd="0" presId="urn:microsoft.com/office/officeart/2008/layout/LinedList"/>
    <dgm:cxn modelId="{3B387564-AEC7-8C47-8A5B-037A3345E1E5}" type="presParOf" srcId="{A5BB286A-FCAD-F247-ABDD-C04E2C72F03E}" destId="{AF7C294F-9084-7C42-B1EB-1804021A5765}" srcOrd="0" destOrd="0" presId="urn:microsoft.com/office/officeart/2008/layout/LinedList"/>
    <dgm:cxn modelId="{25C265B9-A166-DC40-9CD9-27AB0A91A14A}" type="presParOf" srcId="{A5BB286A-FCAD-F247-ABDD-C04E2C72F03E}" destId="{79B42C7E-DE0B-3747-B778-B58B2FC92C9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3D28F9-618C-974B-ACAA-8C47F1C5EE18}">
      <dsp:nvSpPr>
        <dsp:cNvPr id="0" name=""/>
        <dsp:cNvSpPr/>
      </dsp:nvSpPr>
      <dsp:spPr>
        <a:xfrm>
          <a:off x="0" y="725"/>
          <a:ext cx="724014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02C6A5-65C4-274E-9A10-23DEBE481ED3}">
      <dsp:nvSpPr>
        <dsp:cNvPr id="0" name=""/>
        <dsp:cNvSpPr/>
      </dsp:nvSpPr>
      <dsp:spPr>
        <a:xfrm>
          <a:off x="0" y="725"/>
          <a:ext cx="7240146" cy="1188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sz="4200" kern="1200"/>
            <a:t>時裝潮流趨勢預測網站 </a:t>
          </a:r>
          <a:endParaRPr lang="en-US" sz="4200" kern="1200"/>
        </a:p>
      </dsp:txBody>
      <dsp:txXfrm>
        <a:off x="0" y="725"/>
        <a:ext cx="7240146" cy="1188429"/>
      </dsp:txXfrm>
    </dsp:sp>
    <dsp:sp modelId="{7F842D40-6BBF-5E47-B24A-F407F47E1AB2}">
      <dsp:nvSpPr>
        <dsp:cNvPr id="0" name=""/>
        <dsp:cNvSpPr/>
      </dsp:nvSpPr>
      <dsp:spPr>
        <a:xfrm>
          <a:off x="0" y="1189155"/>
          <a:ext cx="7240146" cy="0"/>
        </a:xfrm>
        <a:prstGeom prst="line">
          <a:avLst/>
        </a:prstGeom>
        <a:solidFill>
          <a:schemeClr val="accent2">
            <a:hueOff val="-363841"/>
            <a:satOff val="-20982"/>
            <a:lumOff val="1961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DEF961-0854-694D-B18C-96871169186C}">
      <dsp:nvSpPr>
        <dsp:cNvPr id="0" name=""/>
        <dsp:cNvSpPr/>
      </dsp:nvSpPr>
      <dsp:spPr>
        <a:xfrm>
          <a:off x="0" y="1189155"/>
          <a:ext cx="7240146" cy="1188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sz="4200" kern="1200"/>
            <a:t>時裝潮流趨勢書 </a:t>
          </a:r>
          <a:endParaRPr lang="en-US" sz="4200" kern="1200"/>
        </a:p>
      </dsp:txBody>
      <dsp:txXfrm>
        <a:off x="0" y="1189155"/>
        <a:ext cx="7240146" cy="1188429"/>
      </dsp:txXfrm>
    </dsp:sp>
    <dsp:sp modelId="{C4C8DDD1-45A4-9B45-A64C-2F5C89A3D602}">
      <dsp:nvSpPr>
        <dsp:cNvPr id="0" name=""/>
        <dsp:cNvSpPr/>
      </dsp:nvSpPr>
      <dsp:spPr>
        <a:xfrm>
          <a:off x="0" y="2377585"/>
          <a:ext cx="7240146" cy="0"/>
        </a:xfrm>
        <a:prstGeom prst="line">
          <a:avLst/>
        </a:prstGeom>
        <a:solidFill>
          <a:schemeClr val="accent2">
            <a:hueOff val="-727682"/>
            <a:satOff val="-41964"/>
            <a:lumOff val="3921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392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B2A9ED-C0BD-D74C-97A6-F1673286FDD9}">
      <dsp:nvSpPr>
        <dsp:cNvPr id="0" name=""/>
        <dsp:cNvSpPr/>
      </dsp:nvSpPr>
      <dsp:spPr>
        <a:xfrm>
          <a:off x="0" y="2377585"/>
          <a:ext cx="7240146" cy="1188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sz="4200" kern="1200"/>
            <a:t>貿易展覽 </a:t>
          </a:r>
          <a:endParaRPr lang="en-US" sz="4200" kern="1200"/>
        </a:p>
      </dsp:txBody>
      <dsp:txXfrm>
        <a:off x="0" y="2377585"/>
        <a:ext cx="7240146" cy="1188429"/>
      </dsp:txXfrm>
    </dsp:sp>
    <dsp:sp modelId="{50A32922-7724-A544-AA5E-DCF11BDACA69}">
      <dsp:nvSpPr>
        <dsp:cNvPr id="0" name=""/>
        <dsp:cNvSpPr/>
      </dsp:nvSpPr>
      <dsp:spPr>
        <a:xfrm>
          <a:off x="0" y="3566014"/>
          <a:ext cx="7240146" cy="0"/>
        </a:xfrm>
        <a:prstGeom prst="line">
          <a:avLst/>
        </a:prstGeom>
        <a:solidFill>
          <a:schemeClr val="accent2">
            <a:hueOff val="-1091522"/>
            <a:satOff val="-62946"/>
            <a:lumOff val="5882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588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30B5E8-9B3A-5740-8555-4C8143649FCC}">
      <dsp:nvSpPr>
        <dsp:cNvPr id="0" name=""/>
        <dsp:cNvSpPr/>
      </dsp:nvSpPr>
      <dsp:spPr>
        <a:xfrm>
          <a:off x="0" y="3566014"/>
          <a:ext cx="7240146" cy="1188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sz="4200" kern="1200"/>
            <a:t>時裝雜誌 </a:t>
          </a:r>
          <a:endParaRPr lang="en-US" sz="4200" kern="1200"/>
        </a:p>
      </dsp:txBody>
      <dsp:txXfrm>
        <a:off x="0" y="3566014"/>
        <a:ext cx="7240146" cy="1188429"/>
      </dsp:txXfrm>
    </dsp:sp>
    <dsp:sp modelId="{CA9FE1A0-D195-D440-91EB-6E38ED725CA5}">
      <dsp:nvSpPr>
        <dsp:cNvPr id="0" name=""/>
        <dsp:cNvSpPr/>
      </dsp:nvSpPr>
      <dsp:spPr>
        <a:xfrm>
          <a:off x="0" y="4754444"/>
          <a:ext cx="7240146" cy="0"/>
        </a:xfrm>
        <a:prstGeom prst="line">
          <a:avLst/>
        </a:prstGeom>
        <a:solidFill>
          <a:schemeClr val="accent2">
            <a:hueOff val="-1455363"/>
            <a:satOff val="-83928"/>
            <a:lumOff val="7843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7C294F-9084-7C42-B1EB-1804021A5765}">
      <dsp:nvSpPr>
        <dsp:cNvPr id="0" name=""/>
        <dsp:cNvSpPr/>
      </dsp:nvSpPr>
      <dsp:spPr>
        <a:xfrm>
          <a:off x="0" y="4754444"/>
          <a:ext cx="7240146" cy="1188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sz="4200" kern="1200"/>
            <a:t>時裝店櫥窗</a:t>
          </a:r>
          <a:endParaRPr lang="en-US" sz="4200" kern="1200"/>
        </a:p>
      </dsp:txBody>
      <dsp:txXfrm>
        <a:off x="0" y="4754444"/>
        <a:ext cx="7240146" cy="11884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C14B3-EEE8-6549-8482-C4C3FCA537FF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F946C-F05D-8D4C-8ADF-A9512DCC4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98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137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49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74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2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23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208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3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47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3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13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1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0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2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0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4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1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4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8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6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67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9" r:id="rId6"/>
    <p:sldLayoutId id="2147483834" r:id="rId7"/>
    <p:sldLayoutId id="2147483835" r:id="rId8"/>
    <p:sldLayoutId id="2147483836" r:id="rId9"/>
    <p:sldLayoutId id="2147483838" r:id="rId10"/>
    <p:sldLayoutId id="214748383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07CE0ED-670A-44ED-9267-236A77A513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7055566-9B78-4577-BB88-C1E139BA119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7" y="1"/>
            <a:ext cx="12192003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100000">
                <a:schemeClr val="accent5">
                  <a:alpha val="83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456B12-3135-4942-BC5C-B111CAEFE6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7200" y="-2"/>
            <a:ext cx="11733692" cy="686906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48000"/>
                </a:schemeClr>
              </a:gs>
              <a:gs pos="99000">
                <a:schemeClr val="accent2">
                  <a:alpha val="57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4EA8068-5C49-4225-8B62-3E3C30BF7C4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0886" cy="688060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19000"/>
                </a:schemeClr>
              </a:gs>
              <a:gs pos="99000">
                <a:schemeClr val="accent2">
                  <a:alpha val="21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0EE5648-70CA-4800-81EE-40F5CD1A38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895039" y="-2895044"/>
            <a:ext cx="6400799" cy="12190885"/>
          </a:xfrm>
          <a:prstGeom prst="rect">
            <a:avLst/>
          </a:prstGeom>
          <a:gradFill>
            <a:gsLst>
              <a:gs pos="8000">
                <a:schemeClr val="accent5">
                  <a:alpha val="38000"/>
                </a:schemeClr>
              </a:gs>
              <a:gs pos="100000">
                <a:schemeClr val="accent6">
                  <a:lumMod val="75000"/>
                  <a:alpha val="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20F04E-4AF8-EA43-81B4-6A5E25983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7890" y="1467200"/>
            <a:ext cx="6955721" cy="3102528"/>
          </a:xfrm>
        </p:spPr>
        <p:txBody>
          <a:bodyPr vert="horz" lIns="0" tIns="0" rIns="0" bIns="0" rtlCol="0" anchor="b">
            <a:normAutofit/>
          </a:bodyPr>
          <a:lstStyle/>
          <a:p>
            <a:r>
              <a:rPr lang="zh-TW" altLang="en-US" sz="6000" spc="0" dirty="0" smtClean="0">
                <a:solidFill>
                  <a:schemeClr val="bg1"/>
                </a:solidFill>
              </a:rPr>
              <a:t>時</a:t>
            </a:r>
            <a:r>
              <a:rPr lang="zh-TW" altLang="en-US" sz="6000" spc="0" dirty="0">
                <a:solidFill>
                  <a:schemeClr val="bg1"/>
                </a:solidFill>
              </a:rPr>
              <a:t>裝</a:t>
            </a:r>
            <a:r>
              <a:rPr lang="zh-TW" altLang="en-US" sz="6000" spc="0" dirty="0" smtClean="0">
                <a:solidFill>
                  <a:schemeClr val="bg1"/>
                </a:solidFill>
              </a:rPr>
              <a:t>趨勢</a:t>
            </a:r>
            <a:r>
              <a:rPr lang="zh-TW" altLang="en-US" sz="6000" spc="0" dirty="0">
                <a:solidFill>
                  <a:schemeClr val="bg1"/>
                </a:solidFill>
              </a:rPr>
              <a:t>基礎知識</a:t>
            </a:r>
            <a:endParaRPr lang="en-US" sz="6000" spc="0" dirty="0">
              <a:solidFill>
                <a:schemeClr val="bg1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ED0A625-5B0E-5D4F-8C52-09B81AA5A587}"/>
              </a:ext>
            </a:extLst>
          </p:cNvPr>
          <p:cNvSpPr txBox="1">
            <a:spLocks/>
          </p:cNvSpPr>
          <p:nvPr/>
        </p:nvSpPr>
        <p:spPr>
          <a:xfrm>
            <a:off x="4312541" y="1362313"/>
            <a:ext cx="6498525" cy="10796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 cap="all" spc="7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zh-TW" altLang="en-US" sz="2400" spc="6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第六章</a:t>
            </a:r>
            <a:endParaRPr lang="en-US" sz="2400" spc="6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" name="Rectangle 21">
            <a:extLst>
              <a:ext uri="{FF2B5EF4-FFF2-40B4-BE49-F238E27FC236}">
                <a16:creationId xmlns:a16="http://schemas.microsoft.com/office/drawing/2014/main" id="{5C865637-A524-441B-A1B6-6D38BF9B17C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708" y="1420764"/>
            <a:ext cx="6857999" cy="4038605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99000">
                <a:schemeClr val="accent4">
                  <a:lumMod val="60000"/>
                  <a:lumOff val="40000"/>
                  <a:alpha val="60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23">
            <a:extLst>
              <a:ext uri="{FF2B5EF4-FFF2-40B4-BE49-F238E27FC236}">
                <a16:creationId xmlns:a16="http://schemas.microsoft.com/office/drawing/2014/main" id="{7559A662-54F5-47C0-8F66-AEA2B861C01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168948">
            <a:off x="1535724" y="1053996"/>
            <a:ext cx="5005754" cy="5005754"/>
          </a:xfrm>
          <a:prstGeom prst="ellipse">
            <a:avLst/>
          </a:prstGeom>
          <a:gradFill>
            <a:gsLst>
              <a:gs pos="31000">
                <a:schemeClr val="accent6">
                  <a:alpha val="0"/>
                </a:schemeClr>
              </a:gs>
              <a:gs pos="85000">
                <a:schemeClr val="accent6">
                  <a:lumMod val="60000"/>
                  <a:lumOff val="40000"/>
                  <a:alpha val="21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623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893417-E41D-9E4E-8E68-BCF6C8769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868280"/>
            <a:ext cx="3390645" cy="3363597"/>
          </a:xfrm>
        </p:spPr>
        <p:txBody>
          <a:bodyPr vert="horz" lIns="0" tIns="0" rIns="0" bIns="0" rtlCol="0" anchor="b">
            <a:normAutofit/>
          </a:bodyPr>
          <a:lstStyle/>
          <a:p>
            <a:pPr algn="r"/>
            <a:r>
              <a:rPr lang="ja-JP" altLang="en-US" sz="3200" spc="700">
                <a:solidFill>
                  <a:schemeClr val="bg1"/>
                </a:solidFill>
              </a:rPr>
              <a:t>時裝</a:t>
            </a:r>
            <a:r>
              <a:rPr lang="zh-TW" altLang="en-US" sz="3200" spc="700">
                <a:solidFill>
                  <a:schemeClr val="bg1"/>
                </a:solidFill>
              </a:rPr>
              <a:t>潮流趨勢信息的來源</a:t>
            </a:r>
            <a:endParaRPr lang="en-US" sz="3200" spc="700">
              <a:solidFill>
                <a:schemeClr val="bg1"/>
              </a:solidFill>
            </a:endParaRPr>
          </a:p>
        </p:txBody>
      </p:sp>
      <p:graphicFrame>
        <p:nvGraphicFramePr>
          <p:cNvPr id="35" name="文字方塊 3">
            <a:extLst>
              <a:ext uri="{FF2B5EF4-FFF2-40B4-BE49-F238E27FC236}">
                <a16:creationId xmlns:a16="http://schemas.microsoft.com/office/drawing/2014/main" id="{9A3D427F-2088-4AAE-AF49-6D8DD0B7BD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6569519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8613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E3CBB9B1-7B7D-4BA1-A1AF-572168B395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3188ED-6FC0-2D46-89FC-583C8CA5D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1384" y="666386"/>
            <a:ext cx="6913916" cy="1727643"/>
          </a:xfrm>
        </p:spPr>
        <p:txBody>
          <a:bodyPr anchor="b">
            <a:normAutofit/>
          </a:bodyPr>
          <a:lstStyle/>
          <a:p>
            <a:r>
              <a:rPr lang="zh-TW" altLang="en-US" sz="4000" spc="0" dirty="0"/>
              <a:t>什麼是流行趨勢</a:t>
            </a:r>
            <a:r>
              <a:rPr lang="en-US" altLang="zh-TW" sz="4000" spc="0" dirty="0"/>
              <a:t>?</a:t>
            </a:r>
            <a:endParaRPr lang="en-US" sz="4000" spc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99ECA-047A-C340-A821-0229A6472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1383" y="2979764"/>
            <a:ext cx="9747665" cy="34281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 smtClean="0"/>
              <a:t>流行</a:t>
            </a:r>
            <a:r>
              <a:rPr lang="zh-TW" altLang="en-US" sz="3200" dirty="0"/>
              <a:t>趨勢是在特定時間或特定</a:t>
            </a:r>
            <a:r>
              <a:rPr lang="zh-HK" altLang="en-US" sz="3200" dirty="0"/>
              <a:t>期間</a:t>
            </a:r>
            <a:r>
              <a:rPr lang="zh-TW" altLang="en-US" sz="3200" dirty="0"/>
              <a:t>流行的</a:t>
            </a:r>
            <a:r>
              <a:rPr lang="zh-HK" altLang="en-US" sz="3200" dirty="0"/>
              <a:t>一個特定款式或</a:t>
            </a:r>
            <a:r>
              <a:rPr lang="zh-TW" altLang="en-US" sz="3200" dirty="0"/>
              <a:t>服裝。</a:t>
            </a:r>
            <a:endParaRPr lang="en-HK" sz="32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49257"/>
          </a:xfrm>
          <a:prstGeom prst="rect">
            <a:avLst/>
          </a:prstGeom>
          <a:gradFill>
            <a:gsLst>
              <a:gs pos="34000">
                <a:schemeClr val="accent4">
                  <a:alpha val="73000"/>
                </a:schemeClr>
              </a:gs>
              <a:gs pos="100000">
                <a:schemeClr val="accent5">
                  <a:alpha val="89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8314"/>
            <a:ext cx="8115300" cy="449258"/>
          </a:xfrm>
          <a:prstGeom prst="rect">
            <a:avLst/>
          </a:prstGeom>
          <a:gradFill>
            <a:gsLst>
              <a:gs pos="22000">
                <a:schemeClr val="accent5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7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E383CC5D-71E8-4CB2-8E4A-F1E4FF6DC9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2DA5AC1-43C5-4243-9028-07DBB80D0C9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"/>
            <a:ext cx="12192000" cy="1600201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A4EDA1C-27A1-4C83-ACE4-6675EC924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9161" y="9109"/>
            <a:ext cx="7792839" cy="1594270"/>
          </a:xfrm>
          <a:prstGeom prst="rect">
            <a:avLst/>
          </a:prstGeom>
          <a:gradFill>
            <a:gsLst>
              <a:gs pos="22000">
                <a:schemeClr val="accent2">
                  <a:alpha val="0"/>
                </a:schemeClr>
              </a:gs>
              <a:gs pos="99000">
                <a:schemeClr val="accent2"/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C2185E4-B584-4B9D-9440-DEA0FB9D94D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021976" y="-906246"/>
            <a:ext cx="1602951" cy="3416298"/>
          </a:xfrm>
          <a:prstGeom prst="rect">
            <a:avLst/>
          </a:prstGeom>
          <a:gradFill>
            <a:gsLst>
              <a:gs pos="45000">
                <a:schemeClr val="accent4">
                  <a:alpha val="0"/>
                </a:schemeClr>
              </a:gs>
              <a:gs pos="99000">
                <a:schemeClr val="accent6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F33EC8A-EE0A-4395-97E2-DAD467CF73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451242" y="0"/>
            <a:ext cx="9729549" cy="16001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F85DA95-16A4-404E-9BFF-27F8E4FC78A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30"/>
            <a:ext cx="7910111" cy="1600198"/>
          </a:xfrm>
          <a:prstGeom prst="rect">
            <a:avLst/>
          </a:prstGeom>
          <a:gradFill>
            <a:gsLst>
              <a:gs pos="0">
                <a:schemeClr val="accent5">
                  <a:alpha val="21000"/>
                </a:schemeClr>
              </a:gs>
              <a:gs pos="99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1C90E0-CD0F-AB43-A51A-4155A0F59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741" y="374427"/>
            <a:ext cx="10374517" cy="971512"/>
          </a:xfrm>
        </p:spPr>
        <p:txBody>
          <a:bodyPr anchor="ctr">
            <a:normAutofit/>
          </a:bodyPr>
          <a:lstStyle/>
          <a:p>
            <a:r>
              <a:rPr lang="zh-TW" altLang="en-US" sz="4000" spc="0" dirty="0">
                <a:solidFill>
                  <a:schemeClr val="bg1"/>
                </a:solidFill>
              </a:rPr>
              <a:t>什麼是時裝週期？</a:t>
            </a:r>
            <a:endParaRPr lang="en-US" spc="0" dirty="0">
              <a:solidFill>
                <a:schemeClr val="bg1"/>
              </a:solidFill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F06DBC1-D4FB-C04C-9AA7-A8606E1F2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4386" y="2610899"/>
            <a:ext cx="3017320" cy="34133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時裝週期是時裝存在的時間或生命週期，從最初出現</a:t>
            </a:r>
            <a:r>
              <a:rPr lang="ja-JP" altLang="en-US" dirty="0" smtClean="0"/>
              <a:t>到</a:t>
            </a:r>
            <a:r>
              <a:rPr lang="zh-TW" altLang="en-US" dirty="0" smtClean="0"/>
              <a:t>被</a:t>
            </a:r>
            <a:r>
              <a:rPr lang="ja-JP" altLang="en-US" dirty="0" smtClean="0"/>
              <a:t>的</a:t>
            </a:r>
            <a:r>
              <a:rPr lang="ja-JP" altLang="en-US" dirty="0"/>
              <a:t>整個階段。 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當客戶購買並穿著某種風格的衣服時，該風格即被</a:t>
            </a:r>
            <a:r>
              <a:rPr lang="ja-JP" altLang="en-US" dirty="0" smtClean="0"/>
              <a:t>視為</a:t>
            </a:r>
            <a:r>
              <a:rPr lang="zh-TW" altLang="en-US" dirty="0" smtClean="0"/>
              <a:t>被</a:t>
            </a:r>
            <a:r>
              <a:rPr lang="ja-JP" altLang="en-US" dirty="0" smtClean="0"/>
              <a:t>接受，</a:t>
            </a:r>
            <a:r>
              <a:rPr lang="zh-TW" altLang="en-US" dirty="0" smtClean="0"/>
              <a:t>被</a:t>
            </a:r>
            <a:r>
              <a:rPr lang="ja-JP" altLang="en-US" dirty="0" smtClean="0"/>
              <a:t>接受後</a:t>
            </a:r>
            <a:r>
              <a:rPr lang="zh-TW" altLang="en-US" dirty="0" smtClean="0"/>
              <a:t>令</a:t>
            </a:r>
            <a:r>
              <a:rPr lang="ja-JP" altLang="en-US" dirty="0" smtClean="0"/>
              <a:t>該</a:t>
            </a:r>
            <a:r>
              <a:rPr lang="ja-JP" altLang="en-US" dirty="0"/>
              <a:t>風格成為一種時尚。</a:t>
            </a:r>
            <a:endParaRPr lang="en-HK" sz="16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6D37ED0-4757-C343-BC57-EAA9E3955204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4653" y="2107290"/>
            <a:ext cx="8025081" cy="4017190"/>
          </a:xfrm>
          <a:prstGeom prst="rect">
            <a:avLst/>
          </a:prstGeom>
        </p:spPr>
      </p:pic>
      <p:grpSp>
        <p:nvGrpSpPr>
          <p:cNvPr id="5" name="群組 4"/>
          <p:cNvGrpSpPr/>
          <p:nvPr/>
        </p:nvGrpSpPr>
        <p:grpSpPr>
          <a:xfrm>
            <a:off x="1226127" y="5580360"/>
            <a:ext cx="5874367" cy="355431"/>
            <a:chOff x="1226127" y="5580360"/>
            <a:chExt cx="5874367" cy="355431"/>
          </a:xfrm>
        </p:grpSpPr>
        <p:sp>
          <p:nvSpPr>
            <p:cNvPr id="3" name="文字方塊 2"/>
            <p:cNvSpPr txBox="1"/>
            <p:nvPr/>
          </p:nvSpPr>
          <p:spPr>
            <a:xfrm>
              <a:off x="1226127" y="5597237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引入期</a:t>
              </a:r>
              <a:endParaRPr lang="en-US" sz="1600" dirty="0"/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3366654" y="5580360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接受期</a:t>
              </a:r>
              <a:endParaRPr lang="en-US" sz="1600" dirty="0"/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5812021" y="5580360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消退期</a:t>
              </a:r>
              <a:endParaRPr lang="en-US" sz="1600" dirty="0"/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387927" y="2387387"/>
            <a:ext cx="7434897" cy="2645607"/>
            <a:chOff x="387927" y="2387387"/>
            <a:chExt cx="7434897" cy="2645607"/>
          </a:xfrm>
        </p:grpSpPr>
        <p:sp>
          <p:nvSpPr>
            <p:cNvPr id="16" name="文字方塊 15"/>
            <p:cNvSpPr txBox="1"/>
            <p:nvPr/>
          </p:nvSpPr>
          <p:spPr>
            <a:xfrm>
              <a:off x="387927" y="4694440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zh-TW" altLang="en-US" sz="1600" dirty="0" smtClean="0"/>
                <a:t>創新</a:t>
              </a:r>
              <a:endParaRPr lang="en-US" sz="1600" dirty="0"/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1162769" y="4192025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zh-TW" altLang="en-US" sz="1600" dirty="0" smtClean="0"/>
                <a:t>興起</a:t>
              </a:r>
              <a:endParaRPr lang="en-US" sz="1600" dirty="0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1870363" y="3165369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zh-TW" altLang="en-US" sz="1600" dirty="0" smtClean="0"/>
                <a:t>增長</a:t>
              </a:r>
              <a:endParaRPr lang="en-US" sz="1600" dirty="0"/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3505200" y="2387387"/>
              <a:ext cx="1808018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普遍接受</a:t>
              </a:r>
              <a:endParaRPr lang="en-US" sz="1600" dirty="0"/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5458689" y="3165369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1600" dirty="0" smtClean="0"/>
                <a:t>衰退</a:t>
              </a:r>
              <a:endParaRPr lang="en-US" sz="1600" dirty="0"/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6534351" y="4474362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1600" dirty="0" smtClean="0"/>
                <a:t>淘</a:t>
              </a:r>
              <a:r>
                <a:rPr lang="zh-TW" altLang="en-US" sz="1600" dirty="0"/>
                <a:t>汰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5484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ED9D89B5-CCAB-4617-B70E-501DBE3C84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1C90E0-CD0F-AB43-A51A-4155A0F59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896" y="4934400"/>
            <a:ext cx="4685857" cy="706380"/>
          </a:xfrm>
        </p:spPr>
        <p:txBody>
          <a:bodyPr anchor="t">
            <a:normAutofit fontScale="90000"/>
          </a:bodyPr>
          <a:lstStyle/>
          <a:p>
            <a:r>
              <a:rPr lang="ja-JP" altLang="en-US" sz="3100" b="0" spc="0" dirty="0" smtClean="0">
                <a:solidFill>
                  <a:schemeClr val="accent2"/>
                </a:solidFill>
              </a:rPr>
              <a:t>階段</a:t>
            </a:r>
            <a:r>
              <a:rPr lang="zh-TW" altLang="en-US" sz="3100" b="0" spc="0" dirty="0" smtClean="0">
                <a:solidFill>
                  <a:schemeClr val="accent2"/>
                </a:solidFill>
              </a:rPr>
              <a:t>：</a:t>
            </a:r>
            <a:r>
              <a:rPr lang="en-US" sz="2800" b="0" dirty="0">
                <a:solidFill>
                  <a:schemeClr val="accent2"/>
                </a:solidFill>
              </a:rPr>
              <a:t/>
            </a:r>
            <a:br>
              <a:rPr lang="en-US" sz="2800" b="0" dirty="0">
                <a:solidFill>
                  <a:schemeClr val="accent2"/>
                </a:solidFill>
              </a:rPr>
            </a:br>
            <a:r>
              <a:rPr lang="ja-JP" altLang="en-US" sz="4000" spc="0" dirty="0">
                <a:solidFill>
                  <a:srgbClr val="ED7D31"/>
                </a:solidFill>
              </a:rPr>
              <a:t>引入期</a:t>
            </a:r>
            <a:endParaRPr lang="en-US" sz="2800" dirty="0">
              <a:solidFill>
                <a:srgbClr val="ED7D31"/>
              </a:solidFill>
            </a:endParaRPr>
          </a:p>
        </p:txBody>
      </p:sp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46D37ED0-4757-C343-BC57-EAA9E3955204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02567" y="525506"/>
            <a:ext cx="8657464" cy="3910101"/>
          </a:xfrm>
          <a:prstGeom prst="rect">
            <a:avLst/>
          </a:prstGeom>
        </p:spPr>
      </p:pic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F06DBC1-D4FB-C04C-9AA7-A8606E1F2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898" y="4934399"/>
            <a:ext cx="6335807" cy="14659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dirty="0"/>
              <a:t>新趨勢被引入</a:t>
            </a:r>
            <a:r>
              <a:rPr lang="ja-JP" altLang="en-US" dirty="0" smtClean="0"/>
              <a:t>時裝</a:t>
            </a:r>
            <a:r>
              <a:rPr lang="zh-TW" altLang="en-US" dirty="0" smtClean="0"/>
              <a:t>表演</a:t>
            </a:r>
            <a:r>
              <a:rPr lang="ja-JP" altLang="en-US" dirty="0" smtClean="0"/>
              <a:t>或</a:t>
            </a:r>
            <a:r>
              <a:rPr lang="ja-JP" altLang="en-US" dirty="0"/>
              <a:t>由有影響力的時尚創新者整合在一起。 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有能力</a:t>
            </a:r>
            <a:r>
              <a:rPr lang="ja-JP" altLang="en-US" dirty="0"/>
              <a:t>購買設計師時裝的時裝創新者或率先將創新街頭風組合在</a:t>
            </a:r>
            <a:r>
              <a:rPr lang="ja-JP" altLang="en-US" dirty="0" smtClean="0"/>
              <a:t>一起</a:t>
            </a:r>
            <a:r>
              <a:rPr lang="zh-TW" altLang="en-US" dirty="0" smtClean="0"/>
              <a:t>的人會穿戴</a:t>
            </a:r>
            <a:r>
              <a:rPr lang="ja-JP" altLang="en-US" dirty="0" smtClean="0"/>
              <a:t>。</a:t>
            </a:r>
            <a:endParaRPr lang="en-US" altLang="en-US" sz="1400" dirty="0">
              <a:solidFill>
                <a:srgbClr val="404040"/>
              </a:solidFill>
              <a:ea typeface="新細明體" panose="02020500000000000000" pitchFamily="18" charset="-12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55DEFE8-24AF-47F7-B020-D4D76ABA183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EAE3873-25FC-4346-B1D5-82E5F9D953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7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群組 8"/>
          <p:cNvGrpSpPr/>
          <p:nvPr/>
        </p:nvGrpSpPr>
        <p:grpSpPr>
          <a:xfrm>
            <a:off x="2528455" y="4021243"/>
            <a:ext cx="6227618" cy="355431"/>
            <a:chOff x="1226127" y="5580360"/>
            <a:chExt cx="5994236" cy="355431"/>
          </a:xfrm>
        </p:grpSpPr>
        <p:sp>
          <p:nvSpPr>
            <p:cNvPr id="10" name="文字方塊 9"/>
            <p:cNvSpPr txBox="1"/>
            <p:nvPr/>
          </p:nvSpPr>
          <p:spPr>
            <a:xfrm>
              <a:off x="1226127" y="5597237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引入期</a:t>
              </a:r>
              <a:endParaRPr lang="en-US" sz="1600" dirty="0"/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3366653" y="5580360"/>
              <a:ext cx="145870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接受期</a:t>
              </a:r>
              <a:endParaRPr lang="en-US" sz="1600" dirty="0"/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5812020" y="5580360"/>
              <a:ext cx="140834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消退期</a:t>
              </a:r>
              <a:endParaRPr lang="en-US" sz="1600" dirty="0"/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1903446" y="587851"/>
            <a:ext cx="7676972" cy="2841149"/>
            <a:chOff x="573069" y="2098395"/>
            <a:chExt cx="7676972" cy="2841149"/>
          </a:xfrm>
        </p:grpSpPr>
        <p:sp>
          <p:nvSpPr>
            <p:cNvPr id="15" name="文字方塊 14"/>
            <p:cNvSpPr txBox="1"/>
            <p:nvPr/>
          </p:nvSpPr>
          <p:spPr>
            <a:xfrm>
              <a:off x="573069" y="4600990"/>
              <a:ext cx="113087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zh-TW" altLang="en-US" sz="1600" dirty="0" smtClean="0"/>
                <a:t>創新</a:t>
              </a:r>
              <a:endParaRPr lang="en-US" sz="1600" dirty="0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1198078" y="4129764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zh-TW" altLang="en-US" sz="1600" dirty="0" smtClean="0"/>
                <a:t>興起</a:t>
              </a:r>
              <a:endParaRPr lang="en-US" sz="1600" dirty="0"/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1967345" y="2931757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zh-TW" altLang="en-US" sz="1600" dirty="0" smtClean="0"/>
                <a:t>增長</a:t>
              </a:r>
              <a:endParaRPr lang="en-US" sz="1600" dirty="0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3650332" y="2098395"/>
              <a:ext cx="2001982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普遍接受</a:t>
              </a:r>
              <a:endParaRPr lang="en-US" sz="1600" dirty="0"/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5844951" y="3032825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1600" dirty="0" smtClean="0"/>
                <a:t>衰退</a:t>
              </a:r>
              <a:endParaRPr lang="en-US" sz="1600" dirty="0"/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6859933" y="4355886"/>
              <a:ext cx="1390108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1600" dirty="0" smtClean="0"/>
                <a:t>淘</a:t>
              </a:r>
              <a:r>
                <a:rPr lang="zh-TW" altLang="en-US" sz="1600" dirty="0"/>
                <a:t>汰</a:t>
              </a:r>
              <a:endParaRPr lang="en-US" sz="1600" dirty="0"/>
            </a:p>
          </p:txBody>
        </p: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89D27288-3AEA-4549-A221-A1A8A0095C4A}"/>
              </a:ext>
            </a:extLst>
          </p:cNvPr>
          <p:cNvSpPr/>
          <p:nvPr/>
        </p:nvSpPr>
        <p:spPr>
          <a:xfrm>
            <a:off x="2256480" y="2847430"/>
            <a:ext cx="941294" cy="941294"/>
          </a:xfrm>
          <a:prstGeom prst="ellipse">
            <a:avLst/>
          </a:prstGeom>
          <a:solidFill>
            <a:srgbClr val="ED7D31">
              <a:alpha val="49804"/>
            </a:srgbClr>
          </a:solidFill>
          <a:ln>
            <a:solidFill>
              <a:srgbClr val="ED7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6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C90E0-CD0F-AB43-A51A-4155A0F59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896" y="4934399"/>
            <a:ext cx="4685857" cy="1465973"/>
          </a:xfrm>
        </p:spPr>
        <p:txBody>
          <a:bodyPr anchor="t">
            <a:normAutofit/>
          </a:bodyPr>
          <a:lstStyle/>
          <a:p>
            <a:r>
              <a:rPr lang="ja-JP" altLang="en-US" sz="2800" b="0" spc="0" dirty="0" smtClean="0">
                <a:solidFill>
                  <a:schemeClr val="accent2"/>
                </a:solidFill>
              </a:rPr>
              <a:t>階段</a:t>
            </a:r>
            <a:r>
              <a:rPr lang="zh-TW" altLang="en-US" sz="2800" b="0" dirty="0">
                <a:solidFill>
                  <a:schemeClr val="accent2"/>
                </a:solidFill>
              </a:rPr>
              <a:t>：</a:t>
            </a:r>
            <a:r>
              <a:rPr lang="en-US" sz="2800" b="0" dirty="0" smtClean="0">
                <a:solidFill>
                  <a:schemeClr val="accent2"/>
                </a:solidFill>
              </a:rPr>
              <a:t> </a:t>
            </a:r>
            <a:r>
              <a:rPr lang="en-US" sz="2800" b="0" dirty="0">
                <a:solidFill>
                  <a:schemeClr val="accent2"/>
                </a:solidFill>
              </a:rPr>
              <a:t/>
            </a:r>
            <a:br>
              <a:rPr lang="en-US" sz="2800" b="0" dirty="0">
                <a:solidFill>
                  <a:schemeClr val="accent2"/>
                </a:solidFill>
              </a:rPr>
            </a:br>
            <a:r>
              <a:rPr lang="ja-JP" altLang="en-US" spc="0" dirty="0">
                <a:solidFill>
                  <a:schemeClr val="accent2"/>
                </a:solidFill>
              </a:rPr>
              <a:t>成長期</a:t>
            </a:r>
            <a:endParaRPr lang="en-US" spc="0" dirty="0">
              <a:solidFill>
                <a:schemeClr val="accent2"/>
              </a:solidFill>
            </a:endParaRPr>
          </a:p>
        </p:txBody>
      </p:sp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46D37ED0-4757-C343-BC57-EAA9E3955204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02567" y="525506"/>
            <a:ext cx="8657464" cy="3910101"/>
          </a:xfrm>
          <a:prstGeom prst="rect">
            <a:avLst/>
          </a:prstGeom>
        </p:spPr>
      </p:pic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F06DBC1-D4FB-C04C-9AA7-A8606E1F2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6130" y="5086596"/>
            <a:ext cx="6924187" cy="14659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時尚領導者或早期採用者開始購買</a:t>
            </a:r>
            <a:r>
              <a:rPr lang="ja-JP" altLang="en-US" dirty="0" smtClean="0"/>
              <a:t>此</a:t>
            </a:r>
            <a:r>
              <a:rPr lang="zh-TW" altLang="en-US" dirty="0" smtClean="0"/>
              <a:t>款式</a:t>
            </a:r>
            <a:r>
              <a:rPr lang="ja-JP" altLang="en-US" dirty="0" smtClean="0"/>
              <a:t>，</a:t>
            </a:r>
            <a:r>
              <a:rPr lang="ja-JP" altLang="en-US" dirty="0"/>
              <a:t>因為在這階段它經</a:t>
            </a:r>
            <a:r>
              <a:rPr lang="ja-JP" altLang="en-US" dirty="0" smtClean="0"/>
              <a:t>已</a:t>
            </a:r>
            <a:r>
              <a:rPr lang="zh-TW" altLang="en-US" dirty="0" smtClean="0"/>
              <a:t>被</a:t>
            </a:r>
            <a:r>
              <a:rPr lang="ja-JP" altLang="en-US" dirty="0" smtClean="0"/>
              <a:t>當代設計師廣泛</a:t>
            </a:r>
            <a:r>
              <a:rPr lang="ja-JP" altLang="en-US" dirty="0"/>
              <a:t>使用。</a:t>
            </a:r>
            <a:endParaRPr lang="en-US" altLang="en-US" sz="1400" dirty="0">
              <a:solidFill>
                <a:srgbClr val="404040"/>
              </a:solidFill>
              <a:ea typeface="新細明體" panose="02020500000000000000" pitchFamily="18" charset="-12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9D27288-3AEA-4549-A221-A1A8A0095C4A}"/>
              </a:ext>
            </a:extLst>
          </p:cNvPr>
          <p:cNvSpPr/>
          <p:nvPr/>
        </p:nvSpPr>
        <p:spPr>
          <a:xfrm>
            <a:off x="3724836" y="1909482"/>
            <a:ext cx="941294" cy="941294"/>
          </a:xfrm>
          <a:prstGeom prst="ellipse">
            <a:avLst/>
          </a:prstGeom>
          <a:solidFill>
            <a:srgbClr val="ED7D3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2486891" y="4057036"/>
            <a:ext cx="6276108" cy="355431"/>
            <a:chOff x="1149927" y="5580360"/>
            <a:chExt cx="6276108" cy="355431"/>
          </a:xfrm>
        </p:grpSpPr>
        <p:sp>
          <p:nvSpPr>
            <p:cNvPr id="7" name="文字方塊 6"/>
            <p:cNvSpPr txBox="1"/>
            <p:nvPr/>
          </p:nvSpPr>
          <p:spPr>
            <a:xfrm>
              <a:off x="1149927" y="5597237"/>
              <a:ext cx="144780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引入期</a:t>
              </a:r>
              <a:endParaRPr lang="en-US" sz="1600" dirty="0"/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3422072" y="5580360"/>
              <a:ext cx="143394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接受期</a:t>
              </a:r>
              <a:endParaRPr lang="en-US" sz="1600" dirty="0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5812020" y="5580360"/>
              <a:ext cx="1614015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消退期</a:t>
              </a:r>
              <a:endParaRPr lang="en-US" sz="1600" dirty="0"/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1804351" y="569496"/>
            <a:ext cx="7796849" cy="2892849"/>
            <a:chOff x="197224" y="2353022"/>
            <a:chExt cx="7796849" cy="2892849"/>
          </a:xfrm>
        </p:grpSpPr>
        <p:sp>
          <p:nvSpPr>
            <p:cNvPr id="11" name="文字方塊 10"/>
            <p:cNvSpPr txBox="1"/>
            <p:nvPr/>
          </p:nvSpPr>
          <p:spPr>
            <a:xfrm>
              <a:off x="197224" y="4907317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zh-TW" altLang="en-US" sz="1600" dirty="0" smtClean="0"/>
                <a:t>創新</a:t>
              </a:r>
              <a:endParaRPr lang="en-US" sz="1600" dirty="0"/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879764" y="4419078"/>
              <a:ext cx="1316182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zh-TW" altLang="en-US" sz="1600" dirty="0" smtClean="0"/>
                <a:t>興起</a:t>
              </a:r>
              <a:endParaRPr lang="en-US" sz="1600" dirty="0"/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1683327" y="3217947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zh-TW" altLang="en-US" sz="1600" dirty="0" smtClean="0"/>
                <a:t>增長</a:t>
              </a:r>
              <a:endParaRPr lang="en-US" sz="1600" dirty="0"/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3345873" y="2353022"/>
              <a:ext cx="1967345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普遍接受</a:t>
              </a:r>
              <a:endParaRPr lang="en-US" sz="1600" dirty="0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5541857" y="3202190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1600" dirty="0" smtClean="0"/>
                <a:t>衰退</a:t>
              </a:r>
              <a:endParaRPr lang="en-US" sz="1600" dirty="0"/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6610551" y="4623502"/>
              <a:ext cx="1383522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1600" dirty="0" smtClean="0"/>
                <a:t>淘</a:t>
              </a:r>
              <a:r>
                <a:rPr lang="zh-TW" altLang="en-US" sz="1600" dirty="0"/>
                <a:t>汰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876996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C90E0-CD0F-AB43-A51A-4155A0F59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896" y="4934399"/>
            <a:ext cx="4685857" cy="1465973"/>
          </a:xfrm>
        </p:spPr>
        <p:txBody>
          <a:bodyPr anchor="t">
            <a:normAutofit/>
          </a:bodyPr>
          <a:lstStyle/>
          <a:p>
            <a:r>
              <a:rPr lang="ja-JP" altLang="en-US" sz="2800" b="0" spc="0" dirty="0" smtClean="0">
                <a:solidFill>
                  <a:schemeClr val="accent2"/>
                </a:solidFill>
              </a:rPr>
              <a:t>階段</a:t>
            </a:r>
            <a:r>
              <a:rPr lang="zh-TW" altLang="en-US" sz="2800" b="0" spc="0" dirty="0" smtClean="0">
                <a:solidFill>
                  <a:schemeClr val="accent2"/>
                </a:solidFill>
              </a:rPr>
              <a:t>：</a:t>
            </a:r>
            <a:r>
              <a:rPr lang="en-US" sz="2800" b="0" dirty="0" smtClean="0">
                <a:solidFill>
                  <a:schemeClr val="accent2"/>
                </a:solidFill>
              </a:rPr>
              <a:t> </a:t>
            </a:r>
            <a:r>
              <a:rPr lang="en-US" sz="2800" b="0" dirty="0">
                <a:solidFill>
                  <a:schemeClr val="accent2"/>
                </a:solidFill>
              </a:rPr>
              <a:t/>
            </a:r>
            <a:br>
              <a:rPr lang="en-US" sz="2800" b="0" dirty="0">
                <a:solidFill>
                  <a:schemeClr val="accent2"/>
                </a:solidFill>
              </a:rPr>
            </a:br>
            <a:r>
              <a:rPr lang="ja-JP" altLang="en-US" spc="0" dirty="0">
                <a:solidFill>
                  <a:schemeClr val="accent2"/>
                </a:solidFill>
              </a:rPr>
              <a:t>成熟期</a:t>
            </a:r>
            <a:endParaRPr lang="en-US" sz="2800" spc="0" dirty="0">
              <a:solidFill>
                <a:schemeClr val="accent2"/>
              </a:solidFill>
            </a:endParaRPr>
          </a:p>
        </p:txBody>
      </p:sp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46D37ED0-4757-C343-BC57-EAA9E3955204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02567" y="525506"/>
            <a:ext cx="8657464" cy="3910101"/>
          </a:xfrm>
          <a:prstGeom prst="rect">
            <a:avLst/>
          </a:prstGeom>
        </p:spPr>
      </p:pic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F06DBC1-D4FB-C04C-9AA7-A8606E1F2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4023" y="5017526"/>
            <a:ext cx="6472548" cy="14659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新趨勢在大眾市場上得到了廣泛使用，並被時尚追隨者所穿戴。</a:t>
            </a:r>
            <a:endParaRPr lang="en-US" altLang="en-US" sz="1400" dirty="0">
              <a:solidFill>
                <a:srgbClr val="404040"/>
              </a:solidFill>
              <a:ea typeface="新細明體" panose="02020500000000000000" pitchFamily="18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2410692" y="4028651"/>
            <a:ext cx="6386945" cy="355431"/>
            <a:chOff x="963144" y="5580360"/>
            <a:chExt cx="6137350" cy="355431"/>
          </a:xfrm>
        </p:grpSpPr>
        <p:sp>
          <p:nvSpPr>
            <p:cNvPr id="7" name="文字方塊 6"/>
            <p:cNvSpPr txBox="1"/>
            <p:nvPr/>
          </p:nvSpPr>
          <p:spPr>
            <a:xfrm>
              <a:off x="963144" y="5597237"/>
              <a:ext cx="1551457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引入期</a:t>
              </a:r>
              <a:endParaRPr lang="en-US" sz="1600" dirty="0"/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3179779" y="5597237"/>
              <a:ext cx="1427381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接受期</a:t>
              </a:r>
              <a:endParaRPr lang="en-US" sz="1600" dirty="0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5812021" y="5580360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消退期</a:t>
              </a:r>
              <a:endParaRPr lang="en-US" sz="1600" dirty="0"/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1700442" y="551366"/>
            <a:ext cx="7886903" cy="2923564"/>
            <a:chOff x="141806" y="2378882"/>
            <a:chExt cx="7886903" cy="2923564"/>
          </a:xfrm>
        </p:grpSpPr>
        <p:sp>
          <p:nvSpPr>
            <p:cNvPr id="11" name="文字方塊 10"/>
            <p:cNvSpPr txBox="1"/>
            <p:nvPr/>
          </p:nvSpPr>
          <p:spPr>
            <a:xfrm>
              <a:off x="141806" y="4963892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zh-TW" altLang="en-US" sz="1600" dirty="0" smtClean="0"/>
                <a:t>創新</a:t>
              </a:r>
              <a:endParaRPr lang="en-US" sz="1600" dirty="0"/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1080903" y="4361302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zh-TW" altLang="en-US" sz="1600" dirty="0" smtClean="0"/>
                <a:t>興起</a:t>
              </a:r>
              <a:endParaRPr lang="en-US" sz="1600" dirty="0"/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1725140" y="3271552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zh-TW" altLang="en-US" sz="1600" dirty="0" smtClean="0"/>
                <a:t>增長</a:t>
              </a:r>
              <a:endParaRPr lang="en-US" sz="1600" dirty="0"/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3406470" y="2378882"/>
              <a:ext cx="1996803" cy="34225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普遍接受</a:t>
              </a:r>
              <a:endParaRPr lang="en-US" sz="1600" dirty="0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5576452" y="3294316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1600" dirty="0" smtClean="0"/>
                <a:t>衰退</a:t>
              </a:r>
              <a:endParaRPr lang="en-US" sz="1600" dirty="0"/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6645187" y="4699856"/>
              <a:ext cx="1383522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1600" dirty="0" smtClean="0"/>
                <a:t>淘</a:t>
              </a:r>
              <a:r>
                <a:rPr lang="zh-TW" altLang="en-US" sz="1600" dirty="0"/>
                <a:t>汰</a:t>
              </a:r>
              <a:endParaRPr lang="en-US" sz="1600" dirty="0"/>
            </a:p>
          </p:txBody>
        </p: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89D27288-3AEA-4549-A221-A1A8A0095C4A}"/>
              </a:ext>
            </a:extLst>
          </p:cNvPr>
          <p:cNvSpPr/>
          <p:nvPr/>
        </p:nvSpPr>
        <p:spPr>
          <a:xfrm>
            <a:off x="4965106" y="525506"/>
            <a:ext cx="941294" cy="941294"/>
          </a:xfrm>
          <a:prstGeom prst="ellipse">
            <a:avLst/>
          </a:prstGeom>
          <a:solidFill>
            <a:srgbClr val="ED7D3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412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C90E0-CD0F-AB43-A51A-4155A0F59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896" y="4934399"/>
            <a:ext cx="4685857" cy="1465973"/>
          </a:xfrm>
        </p:spPr>
        <p:txBody>
          <a:bodyPr anchor="t">
            <a:normAutofit/>
          </a:bodyPr>
          <a:lstStyle/>
          <a:p>
            <a:r>
              <a:rPr lang="ja-JP" altLang="en-US" sz="2800" b="0" spc="0" dirty="0" smtClean="0">
                <a:solidFill>
                  <a:schemeClr val="accent2"/>
                </a:solidFill>
              </a:rPr>
              <a:t>階段</a:t>
            </a:r>
            <a:r>
              <a:rPr lang="zh-TW" altLang="en-US" sz="2800" b="0" spc="0" dirty="0" smtClean="0">
                <a:solidFill>
                  <a:schemeClr val="accent2"/>
                </a:solidFill>
              </a:rPr>
              <a:t>：</a:t>
            </a:r>
            <a:r>
              <a:rPr lang="en-US" sz="2800" b="0" dirty="0" smtClean="0">
                <a:solidFill>
                  <a:schemeClr val="accent2"/>
                </a:solidFill>
              </a:rPr>
              <a:t> </a:t>
            </a:r>
            <a:r>
              <a:rPr lang="en-US" sz="2800" b="0" dirty="0">
                <a:solidFill>
                  <a:schemeClr val="accent2"/>
                </a:solidFill>
              </a:rPr>
              <a:t/>
            </a:r>
            <a:br>
              <a:rPr lang="en-US" sz="2800" b="0" dirty="0">
                <a:solidFill>
                  <a:schemeClr val="accent2"/>
                </a:solidFill>
              </a:rPr>
            </a:br>
            <a:r>
              <a:rPr lang="ja-JP" altLang="en-US" spc="0" dirty="0">
                <a:solidFill>
                  <a:schemeClr val="accent2"/>
                </a:solidFill>
              </a:rPr>
              <a:t>飽和期</a:t>
            </a:r>
            <a:endParaRPr lang="en-US" spc="0" dirty="0">
              <a:solidFill>
                <a:schemeClr val="accent2"/>
              </a:solidFill>
            </a:endParaRPr>
          </a:p>
        </p:txBody>
      </p:sp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46D37ED0-4757-C343-BC57-EAA9E3955204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02567" y="525506"/>
            <a:ext cx="8657464" cy="3910101"/>
          </a:xfrm>
          <a:prstGeom prst="rect">
            <a:avLst/>
          </a:prstGeom>
        </p:spPr>
      </p:pic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F06DBC1-D4FB-C04C-9AA7-A8606E1F2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898" y="4946274"/>
            <a:ext cx="6335807" cy="14659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HK" altLang="en-US" dirty="0" smtClean="0"/>
              <a:t>達到</a:t>
            </a:r>
            <a:r>
              <a:rPr lang="zh-TW" altLang="en-US" dirty="0"/>
              <a:t>流行</a:t>
            </a:r>
            <a:r>
              <a:rPr lang="zh-HK" altLang="en-US" dirty="0"/>
              <a:t>的高峰期</a:t>
            </a:r>
            <a:r>
              <a:rPr lang="zh-TW" altLang="en-US" dirty="0"/>
              <a:t>，</a:t>
            </a:r>
            <a:r>
              <a:rPr lang="zh-HK" altLang="en-US" dirty="0"/>
              <a:t>在大眾市場中所有價格點廣泛流行</a:t>
            </a:r>
            <a:r>
              <a:rPr lang="zh-TW" altLang="en-US" dirty="0"/>
              <a:t>。</a:t>
            </a:r>
            <a:endParaRPr lang="en-US" altLang="en-US" dirty="0">
              <a:solidFill>
                <a:srgbClr val="404040"/>
              </a:solidFill>
              <a:ea typeface="新細明體" panose="02020500000000000000" pitchFamily="18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2521527" y="4044657"/>
            <a:ext cx="6234546" cy="355431"/>
            <a:chOff x="1032163" y="5580360"/>
            <a:chExt cx="6234546" cy="355431"/>
          </a:xfrm>
        </p:grpSpPr>
        <p:sp>
          <p:nvSpPr>
            <p:cNvPr id="7" name="文字方塊 6"/>
            <p:cNvSpPr txBox="1"/>
            <p:nvPr/>
          </p:nvSpPr>
          <p:spPr>
            <a:xfrm>
              <a:off x="1032163" y="5597237"/>
              <a:ext cx="1482437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引入期</a:t>
              </a:r>
              <a:endParaRPr lang="en-US" sz="1600" dirty="0"/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3366654" y="5580360"/>
              <a:ext cx="135774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接受期</a:t>
              </a:r>
              <a:endParaRPr lang="en-US" sz="1600" dirty="0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5812021" y="5580360"/>
              <a:ext cx="1454688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消退期</a:t>
              </a:r>
              <a:endParaRPr lang="en-US" sz="1600" dirty="0"/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1707369" y="582635"/>
            <a:ext cx="7921540" cy="2883897"/>
            <a:chOff x="155660" y="2353022"/>
            <a:chExt cx="7921540" cy="2883897"/>
          </a:xfrm>
        </p:grpSpPr>
        <p:sp>
          <p:nvSpPr>
            <p:cNvPr id="11" name="文字方塊 10"/>
            <p:cNvSpPr txBox="1"/>
            <p:nvPr/>
          </p:nvSpPr>
          <p:spPr>
            <a:xfrm>
              <a:off x="155660" y="4898365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zh-TW" altLang="en-US" sz="1600" dirty="0" smtClean="0"/>
                <a:t>創新</a:t>
              </a:r>
              <a:endParaRPr lang="en-US" sz="1600" dirty="0"/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1066799" y="4320367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zh-TW" altLang="en-US" sz="1600" dirty="0" smtClean="0"/>
                <a:t>興起</a:t>
              </a:r>
              <a:endParaRPr lang="en-US" sz="1600" dirty="0"/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1746775" y="3202800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zh-TW" altLang="en-US" sz="1600" dirty="0" smtClean="0"/>
                <a:t>增長</a:t>
              </a:r>
              <a:endParaRPr lang="en-US" sz="1600" dirty="0"/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3366654" y="2353022"/>
              <a:ext cx="2036615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普遍接受</a:t>
              </a:r>
              <a:endParaRPr lang="en-US" sz="1600" dirty="0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5521034" y="3184481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1600" dirty="0" smtClean="0"/>
                <a:t>衰退</a:t>
              </a:r>
              <a:endParaRPr lang="en-US" sz="1600" dirty="0"/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6686751" y="4649727"/>
              <a:ext cx="1390449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1600" dirty="0" smtClean="0"/>
                <a:t>淘</a:t>
              </a:r>
              <a:r>
                <a:rPr lang="zh-TW" altLang="en-US" sz="1600" dirty="0"/>
                <a:t>汰</a:t>
              </a:r>
              <a:endParaRPr lang="en-US" sz="1600" dirty="0"/>
            </a:p>
          </p:txBody>
        </p: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89D27288-3AEA-4549-A221-A1A8A0095C4A}"/>
              </a:ext>
            </a:extLst>
          </p:cNvPr>
          <p:cNvSpPr/>
          <p:nvPr/>
        </p:nvSpPr>
        <p:spPr>
          <a:xfrm>
            <a:off x="6696636" y="1539262"/>
            <a:ext cx="941294" cy="941294"/>
          </a:xfrm>
          <a:prstGeom prst="ellipse">
            <a:avLst/>
          </a:prstGeom>
          <a:solidFill>
            <a:srgbClr val="ED7D3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913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C90E0-CD0F-AB43-A51A-4155A0F59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896" y="4934399"/>
            <a:ext cx="4685857" cy="1465973"/>
          </a:xfrm>
        </p:spPr>
        <p:txBody>
          <a:bodyPr anchor="t">
            <a:normAutofit/>
          </a:bodyPr>
          <a:lstStyle/>
          <a:p>
            <a:r>
              <a:rPr lang="ja-JP" altLang="en-US" sz="2800" b="0" spc="0" dirty="0" smtClean="0">
                <a:solidFill>
                  <a:schemeClr val="accent2"/>
                </a:solidFill>
              </a:rPr>
              <a:t>階段</a:t>
            </a:r>
            <a:r>
              <a:rPr lang="zh-TW" altLang="en-US" sz="2800" b="0" spc="0" dirty="0" smtClean="0">
                <a:solidFill>
                  <a:schemeClr val="accent2"/>
                </a:solidFill>
              </a:rPr>
              <a:t>：</a:t>
            </a:r>
            <a:r>
              <a:rPr lang="en-US" altLang="en-US" sz="2800" dirty="0">
                <a:solidFill>
                  <a:schemeClr val="accent2"/>
                </a:solidFill>
              </a:rPr>
              <a:t/>
            </a:r>
            <a:br>
              <a:rPr lang="en-US" altLang="en-US" sz="2800" dirty="0">
                <a:solidFill>
                  <a:schemeClr val="accent2"/>
                </a:solidFill>
              </a:rPr>
            </a:br>
            <a:r>
              <a:rPr lang="ja-JP" altLang="en-US" spc="0" dirty="0">
                <a:solidFill>
                  <a:schemeClr val="accent2"/>
                </a:solidFill>
              </a:rPr>
              <a:t>衰退期</a:t>
            </a:r>
            <a:endParaRPr lang="en-US" sz="3200" spc="0" dirty="0">
              <a:solidFill>
                <a:schemeClr val="accent2"/>
              </a:solidFill>
            </a:endParaRPr>
          </a:p>
        </p:txBody>
      </p:sp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46D37ED0-4757-C343-BC57-EAA9E3955204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02567" y="525506"/>
            <a:ext cx="8657464" cy="3910101"/>
          </a:xfrm>
          <a:prstGeom prst="rect">
            <a:avLst/>
          </a:prstGeom>
        </p:spPr>
      </p:pic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F06DBC1-D4FB-C04C-9AA7-A8606E1F2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898" y="4866521"/>
            <a:ext cx="6335807" cy="14659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消費者可能會繼續穿著這</a:t>
            </a:r>
            <a:r>
              <a:rPr lang="ja-JP" altLang="en-US" dirty="0" smtClean="0"/>
              <a:t>種</a:t>
            </a:r>
            <a:r>
              <a:rPr lang="zh-TW" altLang="en-US" dirty="0" smtClean="0"/>
              <a:t>款式</a:t>
            </a:r>
            <a:r>
              <a:rPr lang="ja-JP" altLang="en-US" dirty="0" smtClean="0"/>
              <a:t>，</a:t>
            </a:r>
            <a:r>
              <a:rPr lang="ja-JP" altLang="en-US" dirty="0"/>
              <a:t>但除非價格大大降低，否則不再購買其他物品。 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最終，該時尚商品看上去過時且無法出售。</a:t>
            </a:r>
            <a:endParaRPr lang="en-US" altLang="en-US" sz="1400" b="1" dirty="0">
              <a:solidFill>
                <a:srgbClr val="404040"/>
              </a:solidFill>
              <a:ea typeface="新細明體" panose="02020500000000000000" pitchFamily="18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2473037" y="4014598"/>
            <a:ext cx="6317672" cy="355431"/>
            <a:chOff x="1046019" y="5580360"/>
            <a:chExt cx="6317672" cy="355431"/>
          </a:xfrm>
        </p:grpSpPr>
        <p:sp>
          <p:nvSpPr>
            <p:cNvPr id="7" name="文字方塊 6"/>
            <p:cNvSpPr txBox="1"/>
            <p:nvPr/>
          </p:nvSpPr>
          <p:spPr>
            <a:xfrm>
              <a:off x="1046019" y="5597237"/>
              <a:ext cx="1392381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引入期</a:t>
              </a:r>
              <a:endParaRPr lang="en-US" sz="1600" dirty="0"/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3408870" y="5580360"/>
              <a:ext cx="1433294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接受期</a:t>
              </a:r>
              <a:endParaRPr lang="en-US" sz="1600" dirty="0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5971309" y="5580360"/>
              <a:ext cx="1392382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消退期</a:t>
              </a:r>
              <a:endParaRPr lang="en-US" sz="1600" dirty="0"/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1804351" y="565528"/>
            <a:ext cx="7803776" cy="2863472"/>
            <a:chOff x="321915" y="2353022"/>
            <a:chExt cx="7803776" cy="2863472"/>
          </a:xfrm>
        </p:grpSpPr>
        <p:sp>
          <p:nvSpPr>
            <p:cNvPr id="11" name="文字方塊 10"/>
            <p:cNvSpPr txBox="1"/>
            <p:nvPr/>
          </p:nvSpPr>
          <p:spPr>
            <a:xfrm>
              <a:off x="321915" y="4877940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zh-TW" altLang="en-US" sz="1600" dirty="0" smtClean="0"/>
                <a:t>創新</a:t>
              </a:r>
              <a:endParaRPr lang="en-US" sz="1600" dirty="0"/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1094509" y="4322892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zh-TW" altLang="en-US" sz="1600" dirty="0" smtClean="0"/>
                <a:t>興起</a:t>
              </a:r>
              <a:endParaRPr lang="en-US" sz="1600" dirty="0"/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1801090" y="3246657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zh-TW" altLang="en-US" sz="1600" dirty="0" smtClean="0"/>
                <a:t>增長</a:t>
              </a:r>
              <a:endParaRPr lang="en-US" sz="1600" dirty="0"/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3505199" y="2353022"/>
              <a:ext cx="1953489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普遍接受</a:t>
              </a:r>
              <a:endParaRPr lang="en-US" sz="1600" dirty="0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5618016" y="3208582"/>
              <a:ext cx="12884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1600" dirty="0" smtClean="0"/>
                <a:t>衰退</a:t>
              </a:r>
              <a:endParaRPr lang="en-US" sz="1600" dirty="0"/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6754498" y="4630896"/>
              <a:ext cx="137119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1600" dirty="0" smtClean="0"/>
                <a:t>淘</a:t>
              </a:r>
              <a:r>
                <a:rPr lang="zh-TW" altLang="en-US" sz="1600" dirty="0"/>
                <a:t>汰</a:t>
              </a:r>
              <a:endParaRPr lang="en-US" sz="1600" dirty="0"/>
            </a:p>
          </p:txBody>
        </p: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89D27288-3AEA-4549-A221-A1A8A0095C4A}"/>
              </a:ext>
            </a:extLst>
          </p:cNvPr>
          <p:cNvSpPr/>
          <p:nvPr/>
        </p:nvSpPr>
        <p:spPr>
          <a:xfrm>
            <a:off x="8108577" y="2958353"/>
            <a:ext cx="941294" cy="941294"/>
          </a:xfrm>
          <a:prstGeom prst="ellipse">
            <a:avLst/>
          </a:prstGeom>
          <a:solidFill>
            <a:srgbClr val="ED7D3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175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3CBB9B1-7B7D-4BA1-A1AF-572168B395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3188ED-6FC0-2D46-89FC-583C8CA5D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3193" y="457201"/>
            <a:ext cx="3091607" cy="1727643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zh-TW" altLang="en-US" sz="2400" spc="0" dirty="0"/>
              <a:t>影響</a:t>
            </a:r>
            <a:r>
              <a:rPr lang="zh-TW" altLang="en-US" sz="2400" spc="0" dirty="0" smtClean="0"/>
              <a:t>時裝潮流</a:t>
            </a:r>
            <a:r>
              <a:rPr lang="zh-TW" altLang="en-US" sz="2400" spc="0" dirty="0"/>
              <a:t>的因素</a:t>
            </a:r>
            <a:endParaRPr lang="en-US" sz="2400" spc="0" dirty="0"/>
          </a:p>
        </p:txBody>
      </p:sp>
      <p:pic>
        <p:nvPicPr>
          <p:cNvPr id="4" name="Picture 3" descr="A picture containing person, person, holding, standing&#10;&#10;Description automatically generated">
            <a:extLst>
              <a:ext uri="{FF2B5EF4-FFF2-40B4-BE49-F238E27FC236}">
                <a16:creationId xmlns:a16="http://schemas.microsoft.com/office/drawing/2014/main" id="{D799D52B-B5C7-324A-9000-96D8AD49F54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20" y="431"/>
            <a:ext cx="8115280" cy="640831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99ECA-047A-C340-A821-0229A6472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93" y="2530549"/>
            <a:ext cx="2942813" cy="34281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時裝趨勢</a:t>
            </a:r>
            <a:r>
              <a:rPr lang="zh-TW" altLang="en-US" dirty="0"/>
              <a:t>受多種因素影響，包括政治</a:t>
            </a:r>
            <a:r>
              <a:rPr lang="zh-TW" altLang="en-US" dirty="0" smtClean="0"/>
              <a:t>、科技、</a:t>
            </a:r>
            <a:r>
              <a:rPr lang="zh-TW" altLang="en-US" dirty="0"/>
              <a:t>社會和經濟。 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時裝</a:t>
            </a:r>
            <a:r>
              <a:rPr lang="zh-TW" altLang="en-US" dirty="0" smtClean="0"/>
              <a:t>預測員</a:t>
            </a:r>
            <a:r>
              <a:rPr lang="zh-TW" altLang="en-US" dirty="0"/>
              <a:t>可以使用此信息來幫助確定特定趨勢的增長或下降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它</a:t>
            </a:r>
            <a:r>
              <a:rPr lang="zh-TW" altLang="en-US" dirty="0"/>
              <a:t>有助於</a:t>
            </a:r>
            <a:r>
              <a:rPr lang="zh-TW" altLang="en-US" dirty="0" smtClean="0"/>
              <a:t>更了解</a:t>
            </a:r>
            <a:r>
              <a:rPr lang="zh-TW" altLang="en-US" dirty="0"/>
              <a:t>現代世界的時尚舞台和生活方式。</a:t>
            </a:r>
            <a:endParaRPr lang="en-HK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49257"/>
          </a:xfrm>
          <a:prstGeom prst="rect">
            <a:avLst/>
          </a:prstGeom>
          <a:gradFill>
            <a:gsLst>
              <a:gs pos="34000">
                <a:schemeClr val="accent4">
                  <a:alpha val="73000"/>
                </a:schemeClr>
              </a:gs>
              <a:gs pos="100000">
                <a:schemeClr val="accent5">
                  <a:alpha val="89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8314"/>
            <a:ext cx="8115300" cy="449258"/>
          </a:xfrm>
          <a:prstGeom prst="rect">
            <a:avLst/>
          </a:prstGeom>
          <a:gradFill>
            <a:gsLst>
              <a:gs pos="22000">
                <a:schemeClr val="accent5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B9AE9B-27B2-6E43-BE2D-FF28F233425F}"/>
              </a:ext>
            </a:extLst>
          </p:cNvPr>
          <p:cNvSpPr/>
          <p:nvPr/>
        </p:nvSpPr>
        <p:spPr>
          <a:xfrm>
            <a:off x="0" y="6192444"/>
            <a:ext cx="501571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zh-TW" altLang="en-US" sz="800" i="1" dirty="0">
                <a:solidFill>
                  <a:schemeClr val="bg1"/>
                </a:solidFill>
              </a:rPr>
              <a:t>免版稅圖片來自</a:t>
            </a:r>
            <a:r>
              <a:rPr lang="en-US" altLang="zh-TW" sz="800" i="1" dirty="0">
                <a:solidFill>
                  <a:schemeClr val="bg1"/>
                </a:solidFill>
              </a:rPr>
              <a:t> </a:t>
            </a:r>
            <a:r>
              <a:rPr lang="en-HK" sz="800" i="1" dirty="0" err="1">
                <a:solidFill>
                  <a:schemeClr val="bg1"/>
                </a:solidFill>
              </a:rPr>
              <a:t>Pexels</a:t>
            </a:r>
            <a:endParaRPr lang="en-HK" sz="800" i="1" baseline="3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763981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396</Words>
  <Application>Microsoft Office PowerPoint</Application>
  <PresentationFormat>寬螢幕</PresentationFormat>
  <Paragraphs>92</Paragraphs>
  <Slides>10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Avenir Next LT Pro</vt:lpstr>
      <vt:lpstr>Avenir Next LT Pro Light</vt:lpstr>
      <vt:lpstr>新細明體</vt:lpstr>
      <vt:lpstr>Arial</vt:lpstr>
      <vt:lpstr>Calibri</vt:lpstr>
      <vt:lpstr>GradientRiseVTI</vt:lpstr>
      <vt:lpstr>時裝趨勢基礎知識</vt:lpstr>
      <vt:lpstr>什麼是流行趨勢?</vt:lpstr>
      <vt:lpstr>什麼是時裝週期？</vt:lpstr>
      <vt:lpstr>階段： 引入期</vt:lpstr>
      <vt:lpstr>階段：  成長期</vt:lpstr>
      <vt:lpstr>階段：  成熟期</vt:lpstr>
      <vt:lpstr>階段：  飽和期</vt:lpstr>
      <vt:lpstr>階段： 衰退期</vt:lpstr>
      <vt:lpstr>影響時裝潮流的因素</vt:lpstr>
      <vt:lpstr>時裝潮流趨勢信息的來源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時尚趨勢基礎知識</dc:title>
  <dc:creator>HO HO TAK</dc:creator>
  <cp:lastModifiedBy>POON, Suk-mei Cindy</cp:lastModifiedBy>
  <cp:revision>35</cp:revision>
  <dcterms:created xsi:type="dcterms:W3CDTF">2020-12-28T02:48:35Z</dcterms:created>
  <dcterms:modified xsi:type="dcterms:W3CDTF">2021-02-19T08:52:24Z</dcterms:modified>
</cp:coreProperties>
</file>