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323" r:id="rId3"/>
    <p:sldId id="314" r:id="rId4"/>
    <p:sldId id="319" r:id="rId5"/>
    <p:sldId id="324" r:id="rId6"/>
    <p:sldId id="258" r:id="rId7"/>
    <p:sldId id="322" r:id="rId8"/>
    <p:sldId id="317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3A5"/>
    <a:srgbClr val="B4A59E"/>
    <a:srgbClr val="88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4" autoAdjust="0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8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22.jpeg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10" Type="http://schemas.openxmlformats.org/officeDocument/2006/relationships/image" Target="../media/image30.jpeg"/><Relationship Id="rId4" Type="http://schemas.openxmlformats.org/officeDocument/2006/relationships/image" Target="../media/image24.tiff"/><Relationship Id="rId9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813279" y="2636081"/>
            <a:ext cx="6748299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7200" dirty="0">
                <a:solidFill>
                  <a:schemeClr val="bg1"/>
                </a:solidFill>
              </a:rPr>
              <a:t>造型</a:t>
            </a:r>
            <a:r>
              <a:rPr lang="ja-JP" altLang="en-US" sz="7200" dirty="0" smtClean="0">
                <a:solidFill>
                  <a:schemeClr val="bg1"/>
                </a:solidFill>
              </a:rPr>
              <a:t>實</a:t>
            </a:r>
            <a:r>
              <a:rPr lang="zh-TW" altLang="en-US" sz="7200" dirty="0" smtClean="0">
                <a:solidFill>
                  <a:schemeClr val="bg1"/>
                </a:solidFill>
              </a:rPr>
              <a:t>踐</a:t>
            </a:r>
            <a:r>
              <a:rPr lang="ja-JP" altLang="en-US" sz="7200" dirty="0">
                <a:solidFill>
                  <a:schemeClr val="bg1"/>
                </a:solidFill>
              </a:rPr>
              <a:t>
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4" y="855993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第七章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2AA5C-0E13-D547-ABD3-452A6C518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1" y="3109924"/>
            <a:ext cx="2844549" cy="313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3366C-DE9C-804D-A23A-67A94E7E7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36" y="0"/>
            <a:ext cx="2947450" cy="4102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FDA76-150B-774B-A29A-5C2F4D78A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217" y="3307785"/>
            <a:ext cx="2349119" cy="2991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F4B71-C25C-3D47-AA05-AC2EBB1BF0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905" y="3642749"/>
            <a:ext cx="2550016" cy="2588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A8A33D-34B7-B74E-B059-80AA0D901B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217" y="112016"/>
            <a:ext cx="2284960" cy="3183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9354A-A3FB-7649-A1E6-E88C618B39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873" y="3319792"/>
            <a:ext cx="2349119" cy="29911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B9F66A-6BDA-A543-9FC5-A92CF58511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1659" y="36150"/>
            <a:ext cx="2644084" cy="4030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5838931" y="3173153"/>
            <a:ext cx="1883040" cy="3138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/>
              <a:t>腰帶
襪子
圍巾
眼鏡
太陽鏡
手錶
手鐲
戒指</a:t>
            </a:r>
            <a:r>
              <a:rPr lang="en-US" altLang="ja-JP" sz="1600" dirty="0"/>
              <a:t>/</a:t>
            </a:r>
            <a:r>
              <a:rPr lang="ja-JP" altLang="en-US" sz="1600" dirty="0"/>
              <a:t>耳環</a:t>
            </a:r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5855685" y="1900009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其他
</a:t>
            </a:r>
            <a:r>
              <a:rPr lang="ja-JP" altLang="en-US" dirty="0" smtClean="0">
                <a:solidFill>
                  <a:schemeClr val="bg1"/>
                </a:solidFill>
                <a:highlight>
                  <a:srgbClr val="000000"/>
                </a:highlight>
              </a:rPr>
              <a:t>配</a:t>
            </a:r>
            <a:r>
              <a:rPr lang="zh-TW" altLang="en-US" dirty="0" smtClean="0">
                <a:solidFill>
                  <a:schemeClr val="bg1"/>
                </a:solidFill>
                <a:highlight>
                  <a:srgbClr val="000000"/>
                </a:highlight>
              </a:rPr>
              <a:t>襯飾物</a:t>
            </a:r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
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E830F5-6058-6D40-B013-38258FC711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0177" y="112016"/>
            <a:ext cx="2232732" cy="31837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DBB8A9-36FF-794B-8B75-37246F488143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65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849086" y="1919350"/>
            <a:ext cx="4372550" cy="25184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/>
              <a:t>整體造型的概念
</a:t>
            </a:r>
            <a:endParaRPr lang="en-US" dirty="0"/>
          </a:p>
        </p:txBody>
      </p:sp>
      <p:sp>
        <p:nvSpPr>
          <p:cNvPr id="102" name="Rectangle 67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69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71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3D8D2-42C8-6842-B62B-456E753E7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67" y="177774"/>
            <a:ext cx="4250266" cy="6367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117F5A-0DC9-274F-9572-3A0ED5076132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46139-F5C8-0949-A13D-7C9B3CCEEB0F}"/>
              </a:ext>
            </a:extLst>
          </p:cNvPr>
          <p:cNvSpPr/>
          <p:nvPr/>
        </p:nvSpPr>
        <p:spPr>
          <a:xfrm>
            <a:off x="912917" y="2276477"/>
            <a:ext cx="6743700" cy="346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整體</a:t>
            </a:r>
            <a:r>
              <a:rPr lang="zh-TW" altLang="en-US" dirty="0"/>
              <a:t>造型是一個人將自己覺得好看的</a:t>
            </a:r>
            <a:r>
              <a:rPr lang="zh-HK" altLang="en-US" dirty="0"/>
              <a:t>衣和</a:t>
            </a:r>
            <a:r>
              <a:rPr lang="zh-TW" altLang="en-US" dirty="0"/>
              <a:t>服</a:t>
            </a:r>
            <a:r>
              <a:rPr lang="zh-HK" altLang="en-US" dirty="0"/>
              <a:t>飾物互相</a:t>
            </a:r>
            <a:r>
              <a:rPr lang="zh-TW" altLang="en-US" dirty="0"/>
              <a:t>協調和配襯</a:t>
            </a:r>
            <a:r>
              <a:rPr lang="zh-HK" altLang="en-US" dirty="0"/>
              <a:t>的一套服飾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HK" dirty="0" smtClean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K" altLang="en-US" dirty="0" smtClean="0"/>
              <a:t>服飾</a:t>
            </a:r>
            <a:r>
              <a:rPr lang="zh-HK" altLang="en-US" dirty="0"/>
              <a:t>意念</a:t>
            </a:r>
            <a:r>
              <a:rPr lang="zh-TW" altLang="en-US" dirty="0"/>
              <a:t>是有趣的</a:t>
            </a:r>
            <a:r>
              <a:rPr lang="zh-HK" altLang="en-US" dirty="0"/>
              <a:t>、</a:t>
            </a:r>
            <a:r>
              <a:rPr lang="zh-TW" altLang="en-US" dirty="0"/>
              <a:t>充滿變化和個性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不僅僅</a:t>
            </a:r>
            <a:r>
              <a:rPr lang="zh-TW" altLang="en-US" dirty="0"/>
              <a:t>是將單一的顏色或圖案應用於一套衣服</a:t>
            </a:r>
            <a:r>
              <a:rPr lang="zh-HK" altLang="en-US" dirty="0"/>
              <a:t>上</a:t>
            </a:r>
            <a:r>
              <a:rPr lang="zh-TW" altLang="en-US" dirty="0"/>
              <a:t>，而是一種外觀的創造，混合和匹配</a:t>
            </a:r>
            <a:r>
              <a:rPr lang="zh-HK" altLang="en-US" dirty="0"/>
              <a:t>不同</a:t>
            </a:r>
            <a:r>
              <a:rPr lang="zh-TW" altLang="en-US" dirty="0"/>
              <a:t>風格、物品、顏色和品牌。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7CFC-F3D1-B543-9AD8-EC83540A95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878294" y="51683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2CE38-4F02-1C44-A06E-1C5DD1905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878294" y="337636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693CD2E6-B09F-43E9-9259-B606BD9C2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5367AB5-418C-4245-B83E-713F45B25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A7DCDF-78B6-9A4A-9744-EAAA0F0924EB}"/>
              </a:ext>
            </a:extLst>
          </p:cNvPr>
          <p:cNvSpPr txBox="1">
            <a:spLocks/>
          </p:cNvSpPr>
          <p:nvPr/>
        </p:nvSpPr>
        <p:spPr>
          <a:xfrm>
            <a:off x="1127432" y="209303"/>
            <a:ext cx="4372550" cy="25184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dirty="0"/>
              <a:t>整體造型的概念
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84416-C64B-B946-AE99-02D09E35F6B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3ED0773-1C27-498C-A9DA-A9D91F3FE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972918" y="4945131"/>
            <a:ext cx="8323481" cy="14917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dirty="0"/>
              <a:t>什麼</a:t>
            </a:r>
            <a:r>
              <a:rPr lang="ja-JP" altLang="en-US" dirty="0" smtClean="0"/>
              <a:t>是配</a:t>
            </a:r>
            <a:r>
              <a:rPr lang="zh-TW" altLang="en-US" dirty="0" smtClean="0"/>
              <a:t>襯？</a:t>
            </a:r>
            <a:r>
              <a:rPr lang="en-US" altLang="ja-JP" dirty="0" smtClean="0"/>
              <a:t> </a:t>
            </a:r>
            <a:r>
              <a:rPr lang="ja-JP" altLang="en-US" dirty="0"/>
              <a:t>
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3CDE7-DA6E-3345-AC48-8158D7C2C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0"/>
            <a:ext cx="3949540" cy="4819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A82E1-6EDE-7245-B191-3DF4974F1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140" y="-2"/>
            <a:ext cx="3949540" cy="4819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FFA6E1-E72F-9143-946C-90AF6B5FDB7F}"/>
              </a:ext>
            </a:extLst>
          </p:cNvPr>
          <p:cNvSpPr/>
          <p:nvPr/>
        </p:nvSpPr>
        <p:spPr>
          <a:xfrm>
            <a:off x="8115300" y="1019111"/>
            <a:ext cx="3704590" cy="4819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大多數人</a:t>
            </a:r>
            <a:r>
              <a:rPr lang="zh-TW" altLang="en-US" dirty="0"/>
              <a:t>不能或不會</a:t>
            </a:r>
            <a:r>
              <a:rPr lang="zh-HK" altLang="en-US" dirty="0"/>
              <a:t>只為</a:t>
            </a:r>
            <a:r>
              <a:rPr lang="zh-TW" altLang="en-US" dirty="0"/>
              <a:t>自己</a:t>
            </a:r>
            <a:r>
              <a:rPr lang="zh-HK" altLang="en-US" dirty="0"/>
              <a:t>創造</a:t>
            </a:r>
            <a:r>
              <a:rPr lang="zh-TW" altLang="en-US" dirty="0"/>
              <a:t>一個單一的標誌性</a:t>
            </a:r>
            <a:r>
              <a:rPr lang="zh-TW" altLang="en-US" dirty="0" smtClean="0"/>
              <a:t>造型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個人</a:t>
            </a:r>
            <a:r>
              <a:rPr lang="zh-TW" altLang="en-US" dirty="0"/>
              <a:t>風格有趣，充滿</a:t>
            </a:r>
            <a:r>
              <a:rPr lang="zh-TW" altLang="en-US" dirty="0" smtClean="0"/>
              <a:t>變化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要</a:t>
            </a:r>
            <a:r>
              <a:rPr lang="zh-HK" altLang="en-US" dirty="0"/>
              <a:t>有</a:t>
            </a:r>
            <a:r>
              <a:rPr lang="zh-TW" altLang="en-US" dirty="0"/>
              <a:t>創造性</a:t>
            </a:r>
            <a:r>
              <a:rPr lang="zh-HK" altLang="en-US" dirty="0"/>
              <a:t>及稍稍結合不同風格</a:t>
            </a:r>
            <a:r>
              <a:rPr lang="zh-TW" altLang="en-US" dirty="0"/>
              <a:t>， 例如工人風格</a:t>
            </a:r>
            <a:r>
              <a:rPr lang="zh-HK" altLang="en-US" dirty="0"/>
              <a:t>結合</a:t>
            </a:r>
            <a:r>
              <a:rPr lang="zh-TW" altLang="en-US" dirty="0"/>
              <a:t>街頭風格， 美國經典</a:t>
            </a:r>
            <a:r>
              <a:rPr lang="zh-HK" altLang="en-US" dirty="0" smtClean="0"/>
              <a:t>結合</a:t>
            </a:r>
            <a:r>
              <a:rPr lang="zh-TW" altLang="en-US" dirty="0" smtClean="0"/>
              <a:t>運動</a:t>
            </a:r>
            <a:r>
              <a:rPr lang="zh-TW" altLang="en-US" dirty="0"/>
              <a:t>風格， 搖滾</a:t>
            </a:r>
            <a:r>
              <a:rPr lang="zh-HK" altLang="en-US" dirty="0"/>
              <a:t>結</a:t>
            </a:r>
            <a:r>
              <a:rPr lang="zh-TW" altLang="en-US" dirty="0"/>
              <a:t>合女性風格</a:t>
            </a:r>
            <a:endParaRPr lang="en-US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3202249-E050-4013-A49A-561AF49797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50D11575-4783-4AEB-B908-9FC0AA7C1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B727B4-778C-E34F-9AF5-0CE044B7F3A9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0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0AA50-592D-2749-A5FA-7A2BD4AF5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60" name="Rectangle 2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704234" y="1376244"/>
            <a:ext cx="5599584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r>
              <a:rPr lang="zh-TW" altLang="en-US" dirty="0" smtClean="0">
                <a:solidFill>
                  <a:schemeClr val="bg1"/>
                </a:solidFill>
              </a:rPr>
              <a:t>裝</a:t>
            </a:r>
            <a:r>
              <a:rPr lang="ja-JP" altLang="en-US" dirty="0" smtClean="0">
                <a:solidFill>
                  <a:schemeClr val="bg1"/>
                </a:solidFill>
              </a:rPr>
              <a:t>配</a:t>
            </a:r>
            <a:r>
              <a:rPr lang="zh-TW" altLang="en-US" dirty="0" smtClean="0">
                <a:solidFill>
                  <a:schemeClr val="bg1"/>
                </a:solidFill>
              </a:rPr>
              <a:t>襯</a:t>
            </a:r>
            <a:r>
              <a:rPr lang="ja-JP" altLang="en-US" dirty="0" smtClean="0">
                <a:solidFill>
                  <a:schemeClr val="bg1"/>
                </a:solidFill>
              </a:rPr>
              <a:t>飾</a:t>
            </a:r>
            <a:r>
              <a:rPr lang="zh-TW" altLang="en-US" dirty="0" smtClean="0">
                <a:solidFill>
                  <a:schemeClr val="bg1"/>
                </a:solidFill>
              </a:rPr>
              <a:t>物</a:t>
            </a:r>
            <a:r>
              <a:rPr lang="ja-JP" altLang="en-US" dirty="0" smtClean="0">
                <a:solidFill>
                  <a:schemeClr val="bg1"/>
                </a:solidFill>
              </a:rPr>
              <a:t>及</a:t>
            </a:r>
            <a:r>
              <a:rPr lang="ja-JP" altLang="en-US" dirty="0">
                <a:solidFill>
                  <a:schemeClr val="bg1"/>
                </a:solidFill>
              </a:rPr>
              <a:t>其對整體外觀的影響
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59D93-A6FE-D54A-A427-AB546988A0C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8" y="1242108"/>
            <a:ext cx="5029198" cy="1574117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 smtClean="0">
                <a:solidFill>
                  <a:schemeClr val="bg1"/>
                </a:solidFill>
                <a:highlight>
                  <a:srgbClr val="000000"/>
                </a:highlight>
              </a:rPr>
              <a:t>配</a:t>
            </a:r>
            <a:r>
              <a:rPr lang="zh-TW" altLang="en-US" sz="3200" dirty="0" smtClean="0">
                <a:solidFill>
                  <a:schemeClr val="bg1"/>
                </a:solidFill>
                <a:highlight>
                  <a:srgbClr val="000000"/>
                </a:highlight>
              </a:rPr>
              <a:t>襯飾物</a:t>
            </a:r>
            <a:r>
              <a:rPr lang="ja-JP" altLang="en-US" sz="3200" dirty="0" smtClean="0">
                <a:solidFill>
                  <a:schemeClr val="bg1"/>
                </a:solidFill>
                <a:highlight>
                  <a:srgbClr val="000000"/>
                </a:highlight>
              </a:rPr>
              <a:t>件</a:t>
            </a:r>
            <a:r>
              <a:rPr lang="ja-JP" altLang="en-US" sz="3200" dirty="0">
                <a:solidFill>
                  <a:schemeClr val="bg1"/>
                </a:solidFill>
                <a:highlight>
                  <a:srgbClr val="000000"/>
                </a:highlight>
              </a:rPr>
              <a:t>的重要性
</a:t>
            </a:r>
            <a:endParaRPr lang="en-US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913F0-FE5A-0344-A83D-FDE7521354C2}"/>
              </a:ext>
            </a:extLst>
          </p:cNvPr>
          <p:cNvSpPr/>
          <p:nvPr/>
        </p:nvSpPr>
        <p:spPr>
          <a:xfrm>
            <a:off x="505968" y="2582004"/>
            <a:ext cx="5199888" cy="3347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可平</a:t>
            </a:r>
            <a:r>
              <a:rPr lang="zh-HK" altLang="en-US" dirty="0"/>
              <a:t>衡有品味和沒有品味及時尚和不</a:t>
            </a:r>
            <a:r>
              <a:rPr lang="zh-HK" altLang="en-US" dirty="0" smtClean="0"/>
              <a:t>時尚</a:t>
            </a: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關鍵</a:t>
            </a:r>
            <a:r>
              <a:rPr lang="zh-HK" altLang="en-US" dirty="0"/>
              <a:t>的</a:t>
            </a:r>
            <a:r>
              <a:rPr lang="zh-TW" altLang="en-US" dirty="0"/>
              <a:t>配</a:t>
            </a:r>
            <a:r>
              <a:rPr lang="zh-HK" altLang="en-US" dirty="0"/>
              <a:t>襯飾物</a:t>
            </a:r>
            <a:r>
              <a:rPr lang="zh-TW" altLang="en-US" dirty="0"/>
              <a:t>如袋和鞋類</a:t>
            </a:r>
            <a:r>
              <a:rPr lang="zh-HK" altLang="en-US" dirty="0"/>
              <a:t>，</a:t>
            </a:r>
            <a:r>
              <a:rPr lang="zh-TW" altLang="en-US" dirty="0"/>
              <a:t>可增強或破壞整體</a:t>
            </a:r>
            <a:r>
              <a:rPr lang="zh-TW" altLang="en-US" dirty="0" smtClean="0"/>
              <a:t>外觀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配</a:t>
            </a:r>
            <a:r>
              <a:rPr lang="zh-HK" altLang="en-US" dirty="0"/>
              <a:t>襯飾物</a:t>
            </a:r>
            <a:r>
              <a:rPr lang="zh-TW" altLang="en-US" dirty="0"/>
              <a:t>包括</a:t>
            </a:r>
            <a:r>
              <a:rPr lang="zh-TW" altLang="en-US" dirty="0" smtClean="0"/>
              <a:t>：袋、鞋、</a:t>
            </a:r>
            <a:r>
              <a:rPr lang="zh-TW" altLang="en-US" dirty="0"/>
              <a:t>圍巾、皮帶、眼鏡、頭飾、</a:t>
            </a:r>
            <a:r>
              <a:rPr lang="zh-TW" altLang="en-US" dirty="0" smtClean="0"/>
              <a:t>襪子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可</a:t>
            </a:r>
            <a:r>
              <a:rPr lang="zh-TW" altLang="en-US" dirty="0"/>
              <a:t>分為兩類，即：基本（基本）和時尚（非必要）</a:t>
            </a:r>
            <a:endParaRPr lang="en-US" sz="1600" dirty="0"/>
          </a:p>
        </p:txBody>
      </p:sp>
      <p:pic>
        <p:nvPicPr>
          <p:cNvPr id="1028" name="Picture 4" descr="Shallow Focus Photography of Woman in Blue Clothes Holding Red Leather 2-way Handbag">
            <a:extLst>
              <a:ext uri="{FF2B5EF4-FFF2-40B4-BE49-F238E27FC236}">
                <a16:creationId xmlns:a16="http://schemas.microsoft.com/office/drawing/2014/main" id="{367678D0-1684-D044-AECA-B1A718B0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086652" y="1028699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9C494-ED06-9D4A-A4A0-F14DDD2C0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139094" y="1028700"/>
            <a:ext cx="3052906" cy="465648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9F51C-89C2-A949-86F9-BDDC8899E93E}"/>
              </a:ext>
            </a:extLst>
          </p:cNvPr>
          <p:cNvSpPr/>
          <p:nvPr/>
        </p:nvSpPr>
        <p:spPr>
          <a:xfrm>
            <a:off x="12264454" y="2631559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pc="750" dirty="0"/>
              <a:t>THE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9AE3B-21FB-1F4A-AFCB-94790873D19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24553" y="2382982"/>
            <a:ext cx="3165427" cy="390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男女</a:t>
            </a:r>
            <a:r>
              <a:rPr lang="zh-HK" altLang="en-US" dirty="0"/>
              <a:t>有不同種類的</a:t>
            </a:r>
            <a:r>
              <a:rPr lang="zh-HK" altLang="en-US" dirty="0" smtClean="0"/>
              <a:t>袋</a:t>
            </a: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正式</a:t>
            </a:r>
            <a:r>
              <a:rPr lang="zh-HK" altLang="en-US" dirty="0"/>
              <a:t>或</a:t>
            </a:r>
            <a:r>
              <a:rPr lang="zh-HK" altLang="en-US" dirty="0" smtClean="0"/>
              <a:t>休閒</a:t>
            </a: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H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手提包、休閒手提布袋、背囊、公事包、單肩包、 腰包等。</a:t>
            </a:r>
            <a:endParaRPr lang="en-US" altLang="zh-H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H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dirty="0" smtClean="0"/>
              <a:t>基本</a:t>
            </a:r>
            <a:r>
              <a:rPr lang="zh-HK" altLang="en-US" dirty="0"/>
              <a:t>手袋用來攜帶每天所有必需品，它可以很容易地配襯你的日常服裝，為你的日常造型增添潤飾</a:t>
            </a:r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574362" y="1616566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bg1"/>
                </a:solidFill>
                <a:highlight>
                  <a:srgbClr val="000000"/>
                </a:highlight>
              </a:rPr>
              <a:t>袋</a:t>
            </a:r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
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DDE35-A3B0-C64C-92E6-2407769D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963" y="-22818"/>
            <a:ext cx="2887773" cy="3419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42B37-C0D0-F843-9449-EC857AFA1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157" y="3392423"/>
            <a:ext cx="2512281" cy="2990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722B5-B415-614B-819A-1A556CD60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502" y="3399339"/>
            <a:ext cx="2934153" cy="2983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F857C-AFA3-1440-A41E-D9CD60569F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655" y="3392423"/>
            <a:ext cx="2973502" cy="2990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7F33E-10F4-8744-A264-867EE774AE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473" y="-153286"/>
            <a:ext cx="2934153" cy="3539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C27E9-A468-3048-A1A7-1E7526FF2A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9"/>
          <a:stretch/>
        </p:blipFill>
        <p:spPr>
          <a:xfrm>
            <a:off x="6664751" y="-69707"/>
            <a:ext cx="3064959" cy="34561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0AC7C7-C9F9-FE41-908D-83EA2C607C25}"/>
              </a:ext>
            </a:extLst>
          </p:cNvPr>
          <p:cNvSpPr/>
          <p:nvPr/>
        </p:nvSpPr>
        <p:spPr>
          <a:xfrm>
            <a:off x="4671831" y="2852125"/>
            <a:ext cx="88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b="1">
                <a:solidFill>
                  <a:schemeClr val="bg1"/>
                </a:solidFill>
              </a:rPr>
              <a:t>公事包</a:t>
            </a:r>
            <a:endParaRPr lang="en-US" b="1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36A8C8-C9A3-FB4E-A976-D31C4BD18C22}"/>
              </a:ext>
            </a:extLst>
          </p:cNvPr>
          <p:cNvSpPr/>
          <p:nvPr/>
        </p:nvSpPr>
        <p:spPr>
          <a:xfrm>
            <a:off x="7346724" y="2842404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休閒手提布袋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B5D7A-8FC9-4843-8AF9-40C5A52E95F1}"/>
              </a:ext>
            </a:extLst>
          </p:cNvPr>
          <p:cNvSpPr/>
          <p:nvPr/>
        </p:nvSpPr>
        <p:spPr>
          <a:xfrm>
            <a:off x="10539192" y="2814981"/>
            <a:ext cx="88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手提包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3E45E6-824E-4144-A3AE-83B601DC0ED5}"/>
              </a:ext>
            </a:extLst>
          </p:cNvPr>
          <p:cNvSpPr/>
          <p:nvPr/>
        </p:nvSpPr>
        <p:spPr>
          <a:xfrm>
            <a:off x="5228494" y="5920809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腰包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DD7DB1-EA1F-854E-ACE1-84D3ED130706}"/>
              </a:ext>
            </a:extLst>
          </p:cNvPr>
          <p:cNvSpPr/>
          <p:nvPr/>
        </p:nvSpPr>
        <p:spPr>
          <a:xfrm>
            <a:off x="8170573" y="5922387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手袋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F3612C-5D41-6D4F-9787-3DB1ED6EAE5E}"/>
              </a:ext>
            </a:extLst>
          </p:cNvPr>
          <p:cNvSpPr/>
          <p:nvPr/>
        </p:nvSpPr>
        <p:spPr>
          <a:xfrm>
            <a:off x="10655409" y="592080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背囊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9665D9-B45E-E14C-A8F3-46E34BB72B1F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6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1607782" y="2636050"/>
            <a:ext cx="11370218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/>
              <a:t>正式或休閒，用於不同的場合和目的
正式鞋：</a:t>
            </a:r>
            <a:r>
              <a:rPr lang="ja-JP" altLang="en-US" sz="1600" dirty="0" smtClean="0"/>
              <a:t>男</a:t>
            </a:r>
            <a:r>
              <a:rPr lang="zh-TW" altLang="en-US" sz="1600" dirty="0" smtClean="0"/>
              <a:t>裝</a:t>
            </a:r>
            <a:r>
              <a:rPr lang="ja-JP" altLang="en-US" sz="1600" dirty="0" smtClean="0"/>
              <a:t>皮鞋</a:t>
            </a:r>
            <a:r>
              <a:rPr lang="ja-JP" altLang="en-US" sz="1600" dirty="0"/>
              <a:t>，</a:t>
            </a:r>
            <a:r>
              <a:rPr lang="ja-JP" altLang="en-US" sz="1600" dirty="0" smtClean="0"/>
              <a:t>女</a:t>
            </a:r>
            <a:r>
              <a:rPr lang="zh-TW" altLang="en-US" sz="1600" dirty="0" smtClean="0"/>
              <a:t>裝高跟</a:t>
            </a:r>
            <a:r>
              <a:rPr lang="ja-JP" altLang="en-US" sz="1600" dirty="0" smtClean="0"/>
              <a:t>鞋</a:t>
            </a:r>
            <a:r>
              <a:rPr lang="ja-JP" altLang="en-US" sz="1600" dirty="0"/>
              <a:t>，皮靴
休閒鞋：跑鞋、帆布運動鞋、運動鞋、涼鞋（拖鞋）、</a:t>
            </a:r>
            <a:r>
              <a:rPr lang="ja-JP" altLang="en-US" sz="1600" b="1" dirty="0"/>
              <a:t>戶</a:t>
            </a:r>
            <a:r>
              <a:rPr lang="ja-JP" altLang="en-US" sz="1600" dirty="0"/>
              <a:t>外靴
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8A2AE5-937F-8945-9A76-432E43C2F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203" y="3799251"/>
            <a:ext cx="2868379" cy="259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82825-334F-A74E-B9C4-A2FA95ED84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82" y="3799251"/>
            <a:ext cx="2431884" cy="259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B63BE-DFEA-414A-BD50-8A94FC4617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325" y="3799251"/>
            <a:ext cx="2620028" cy="25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A4654-92D5-504F-8AA1-F9B5EE68C6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259" y="3786669"/>
            <a:ext cx="2388372" cy="2603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08122-6AD9-F543-B2E9-9D926C0506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19" y="-9779"/>
            <a:ext cx="2594445" cy="2596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CF8857-E003-C146-96B1-90AFB86EA3D1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564" y="-28981"/>
            <a:ext cx="2820040" cy="2596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5C5EF4-5921-234F-80BC-0D69E209D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721" y="-38109"/>
            <a:ext cx="2705071" cy="26151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271119" y="2586160"/>
            <a:ext cx="4011899" cy="28999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鞋履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14" name="Picture 2" descr="Red and Brown Peep Toe Heeled Sandals">
            <a:extLst>
              <a:ext uri="{FF2B5EF4-FFF2-40B4-BE49-F238E27FC236}">
                <a16:creationId xmlns:a16="http://schemas.microsoft.com/office/drawing/2014/main" id="{EF60CED6-3142-BE40-8BFB-6B3ECDC1B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113" y="-28981"/>
            <a:ext cx="2861460" cy="2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020199-F4F4-334F-83B3-E23DE84DF363}"/>
              </a:ext>
            </a:extLst>
          </p:cNvPr>
          <p:cNvSpPr/>
          <p:nvPr/>
        </p:nvSpPr>
        <p:spPr>
          <a:xfrm>
            <a:off x="1181463" y="1166476"/>
            <a:ext cx="64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b="1">
                <a:solidFill>
                  <a:schemeClr val="bg1"/>
                </a:solidFill>
                <a:highlight>
                  <a:srgbClr val="000000"/>
                </a:highlight>
              </a:rPr>
              <a:t>跑鞋
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6A7BC-0678-004C-99EB-177838B91547}"/>
              </a:ext>
            </a:extLst>
          </p:cNvPr>
          <p:cNvSpPr/>
          <p:nvPr/>
        </p:nvSpPr>
        <p:spPr>
          <a:xfrm>
            <a:off x="3766917" y="112319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highlight>
                  <a:srgbClr val="000000"/>
                </a:highlight>
              </a:rPr>
              <a:t>綁帶皮鞋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C8727-56FD-B84F-8C5B-6F84EF1BBAD2}"/>
              </a:ext>
            </a:extLst>
          </p:cNvPr>
          <p:cNvSpPr/>
          <p:nvPr/>
        </p:nvSpPr>
        <p:spPr>
          <a:xfrm>
            <a:off x="6362093" y="1166476"/>
            <a:ext cx="134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>
                <a:highlight>
                  <a:srgbClr val="FFFFFF"/>
                </a:highlight>
              </a:rPr>
              <a:t>腳眼高皮靴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70294-7014-2948-BC18-832AE536D18E}"/>
              </a:ext>
            </a:extLst>
          </p:cNvPr>
          <p:cNvSpPr/>
          <p:nvPr/>
        </p:nvSpPr>
        <p:spPr>
          <a:xfrm>
            <a:off x="9451711" y="11664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>
                <a:highlight>
                  <a:srgbClr val="FFFFFF"/>
                </a:highlight>
              </a:rPr>
              <a:t>高跟鞋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EEBC84-E8BE-424E-824D-DEC3228AB208}"/>
              </a:ext>
            </a:extLst>
          </p:cNvPr>
          <p:cNvSpPr/>
          <p:nvPr/>
        </p:nvSpPr>
        <p:spPr>
          <a:xfrm>
            <a:off x="780108" y="4813713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highlight>
                  <a:srgbClr val="FFFFFF"/>
                </a:highlight>
              </a:rPr>
              <a:t>帆布運動鞋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156DBE-0CD7-7949-B7B5-D1480EC32F2D}"/>
              </a:ext>
            </a:extLst>
          </p:cNvPr>
          <p:cNvSpPr/>
          <p:nvPr/>
        </p:nvSpPr>
        <p:spPr>
          <a:xfrm>
            <a:off x="3337175" y="483782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highlight>
                  <a:srgbClr val="FFFFFF"/>
                </a:highlight>
              </a:rPr>
              <a:t>高筒運動鞋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57362-B614-B94A-A208-0DF719F41BFB}"/>
              </a:ext>
            </a:extLst>
          </p:cNvPr>
          <p:cNvSpPr/>
          <p:nvPr/>
        </p:nvSpPr>
        <p:spPr>
          <a:xfrm>
            <a:off x="5942868" y="4916747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highlight>
                  <a:srgbClr val="FFFFFF"/>
                </a:highlight>
              </a:rPr>
              <a:t>拖鞋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DE7141-73CD-1F4F-90CC-B433414B09B9}"/>
              </a:ext>
            </a:extLst>
          </p:cNvPr>
          <p:cNvSpPr/>
          <p:nvPr/>
        </p:nvSpPr>
        <p:spPr>
          <a:xfrm>
            <a:off x="8346183" y="49411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highlight>
                  <a:srgbClr val="FFFFFF"/>
                </a:highlight>
              </a:rPr>
              <a:t>戶</a:t>
            </a:r>
            <a:r>
              <a:rPr lang="ja-JP" altLang="en-US">
                <a:highlight>
                  <a:srgbClr val="FFFFFF"/>
                </a:highlight>
              </a:rPr>
              <a:t>外靴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4EAF31-6DC8-6E42-B123-63EC5A69A01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20FD8-33B0-AD4D-BBF0-1EE5FDFA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68" y="184314"/>
            <a:ext cx="2341556" cy="275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ADF8B-E1A6-DF49-92C3-A8B523E26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3305" y="2937301"/>
            <a:ext cx="2359218" cy="26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5FC1D-27DD-0E4A-BE18-5CAC28AC73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8360" y="184315"/>
            <a:ext cx="2401200" cy="275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103C1-0277-EE4A-B3B9-955185E73B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"/>
          <a:stretch/>
        </p:blipFill>
        <p:spPr>
          <a:xfrm>
            <a:off x="-59198" y="184315"/>
            <a:ext cx="2397307" cy="275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577D32-C625-114C-A58A-7863CE8F4C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302" y="2937303"/>
            <a:ext cx="2543607" cy="2636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7A939-4F8A-004E-B1F0-98F7B14D9C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224" y="192269"/>
            <a:ext cx="2577360" cy="27540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F40759-EB9D-4644-AEFB-1AF87B1E380B}"/>
              </a:ext>
            </a:extLst>
          </p:cNvPr>
          <p:cNvSpPr txBox="1">
            <a:spLocks/>
          </p:cNvSpPr>
          <p:nvPr/>
        </p:nvSpPr>
        <p:spPr>
          <a:xfrm>
            <a:off x="8596281" y="3920700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帽子和頭飾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AAFDE2-2B29-F442-B955-8BF61ACDE6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828" y="2937299"/>
            <a:ext cx="2382645" cy="26364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DA1630-B321-A44C-BD5C-339E3EEB3195}"/>
              </a:ext>
            </a:extLst>
          </p:cNvPr>
          <p:cNvSpPr/>
          <p:nvPr/>
        </p:nvSpPr>
        <p:spPr>
          <a:xfrm>
            <a:off x="7537192" y="4558528"/>
            <a:ext cx="383310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zh-HK" altLang="en-US" dirty="0" smtClean="0"/>
              <a:t>正式</a:t>
            </a:r>
            <a:r>
              <a:rPr lang="zh-HK" altLang="en-US" dirty="0"/>
              <a:t>或</a:t>
            </a:r>
            <a:r>
              <a:rPr lang="zh-HK" altLang="en-US" dirty="0" smtClean="0"/>
              <a:t>休閒</a:t>
            </a:r>
            <a:endParaRPr lang="en-US" altLang="zh-HK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zh-HK" altLang="en-US" dirty="0" smtClean="0"/>
              <a:t>為</a:t>
            </a:r>
            <a:r>
              <a:rPr lang="zh-HK" altLang="en-US" dirty="0"/>
              <a:t>整體外觀加添時尚的</a:t>
            </a:r>
            <a:r>
              <a:rPr lang="zh-HK" altLang="en-US" dirty="0" smtClean="0"/>
              <a:t>觸覺</a:t>
            </a:r>
            <a:endParaRPr lang="en-US" altLang="zh-HK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zh-HK" altLang="en-US" dirty="0" smtClean="0"/>
              <a:t>由</a:t>
            </a:r>
            <a:r>
              <a:rPr lang="zh-HK" altLang="en-US" dirty="0"/>
              <a:t>各種顏色圖案和物料</a:t>
            </a:r>
            <a:r>
              <a:rPr lang="zh-HK" altLang="en-US" dirty="0" smtClean="0"/>
              <a:t>造成</a:t>
            </a:r>
            <a:endParaRPr lang="en-US" altLang="zh-HK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zh-HK" altLang="en-US" dirty="0" smtClean="0"/>
              <a:t>除</a:t>
            </a:r>
            <a:r>
              <a:rPr lang="zh-HK" altLang="en-US" dirty="0"/>
              <a:t>帽子之外</a:t>
            </a:r>
            <a:r>
              <a:rPr lang="en-US" dirty="0"/>
              <a:t>, </a:t>
            </a:r>
            <a:r>
              <a:rPr lang="zh-HK" altLang="en-US" dirty="0"/>
              <a:t>典型的頭飾還有</a:t>
            </a:r>
            <a:r>
              <a:rPr lang="zh-HK" altLang="en-US" dirty="0" smtClean="0"/>
              <a:t>頭巾</a:t>
            </a:r>
            <a:endParaRPr lang="en-US" altLang="zh-HK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zh-HK" altLang="en-US" dirty="0" smtClean="0"/>
              <a:t>呈現</a:t>
            </a:r>
            <a:r>
              <a:rPr lang="zh-HK" altLang="en-US" dirty="0"/>
              <a:t>個人風格和個性</a:t>
            </a:r>
            <a:endParaRPr lang="en-US" dirty="0"/>
          </a:p>
        </p:txBody>
      </p:sp>
      <p:pic>
        <p:nvPicPr>
          <p:cNvPr id="4098" name="Picture 2" descr="Woman in Brown Long Sleeve Shirt Holding Brown Dried Leaves">
            <a:extLst>
              <a:ext uri="{FF2B5EF4-FFF2-40B4-BE49-F238E27FC236}">
                <a16:creationId xmlns:a16="http://schemas.microsoft.com/office/drawing/2014/main" id="{5CFE2DF5-E8DC-E44C-9CBE-741503FA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4584" y="192268"/>
            <a:ext cx="2692303" cy="27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E929B27-4E78-0A49-B656-79BF2115B7BB}"/>
              </a:ext>
            </a:extLst>
          </p:cNvPr>
          <p:cNvSpPr/>
          <p:nvPr/>
        </p:nvSpPr>
        <p:spPr>
          <a:xfrm>
            <a:off x="617374" y="27620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印花頭巾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57A78A-C97B-FC48-BCF8-CB5FB4802DE3}"/>
              </a:ext>
            </a:extLst>
          </p:cNvPr>
          <p:cNvSpPr/>
          <p:nvPr/>
        </p:nvSpPr>
        <p:spPr>
          <a:xfrm>
            <a:off x="3184191" y="156080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冷帽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0B2EDA-D182-5E4C-A3C3-0B047700B662}"/>
              </a:ext>
            </a:extLst>
          </p:cNvPr>
          <p:cNvSpPr/>
          <p:nvPr/>
        </p:nvSpPr>
        <p:spPr>
          <a:xfrm>
            <a:off x="3105586" y="425554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鴨舌帽</a:t>
            </a:r>
            <a:r>
              <a:rPr lang="en-US" b="1" dirty="0"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2B80E-5102-E74F-9606-BC4440FA82D4}"/>
              </a:ext>
            </a:extLst>
          </p:cNvPr>
          <p:cNvSpPr/>
          <p:nvPr/>
        </p:nvSpPr>
        <p:spPr>
          <a:xfrm>
            <a:off x="5537525" y="424815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>
                <a:highlight>
                  <a:srgbClr val="FFFFFF"/>
                </a:highlight>
              </a:rPr>
              <a:t>報童帽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F7C6B-5B34-244D-BF38-D7852F420A8A}"/>
              </a:ext>
            </a:extLst>
          </p:cNvPr>
          <p:cNvSpPr/>
          <p:nvPr/>
        </p:nvSpPr>
        <p:spPr>
          <a:xfrm>
            <a:off x="5513730" y="1519677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highlight>
                  <a:srgbClr val="000000"/>
                </a:highlight>
              </a:rPr>
              <a:t>紳士</a:t>
            </a:r>
            <a:r>
              <a:rPr lang="en-US" b="1" dirty="0" err="1">
                <a:solidFill>
                  <a:schemeClr val="bg1"/>
                </a:solidFill>
                <a:highlight>
                  <a:srgbClr val="000000"/>
                </a:highlight>
              </a:rPr>
              <a:t>帽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ctr"/>
            <a:r>
              <a:rPr lang="en-US" b="1" dirty="0"/>
              <a:t>
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B9B93-D504-BD45-B40D-F585B4E0E39B}"/>
              </a:ext>
            </a:extLst>
          </p:cNvPr>
          <p:cNvSpPr/>
          <p:nvPr/>
        </p:nvSpPr>
        <p:spPr>
          <a:xfrm>
            <a:off x="8083830" y="156080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草帽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BF9C74-B198-B24D-822D-69D7D377E203}"/>
              </a:ext>
            </a:extLst>
          </p:cNvPr>
          <p:cNvSpPr/>
          <p:nvPr/>
        </p:nvSpPr>
        <p:spPr>
          <a:xfrm>
            <a:off x="10650712" y="1560808"/>
            <a:ext cx="882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畫家帽</a:t>
            </a:r>
            <a:endParaRPr lang="en-US" b="1" dirty="0">
              <a:highlight>
                <a:srgbClr val="FFFFFF"/>
              </a:highlight>
            </a:endParaRPr>
          </a:p>
          <a:p>
            <a:pPr algn="r"/>
            <a:endParaRPr lang="en-US" b="1" dirty="0">
              <a:highlight>
                <a:srgbClr val="FFFFFF"/>
              </a:highlight>
            </a:endParaRPr>
          </a:p>
          <a:p>
            <a:pPr algn="r"/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253A6-903F-CA4C-83B8-4A45D9401B08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610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458</Words>
  <Application>Microsoft Office PowerPoint</Application>
  <PresentationFormat>寬螢幕</PresentationFormat>
  <Paragraphs>83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配襯飾物件的重要性
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29</cp:revision>
  <dcterms:created xsi:type="dcterms:W3CDTF">2020-11-23T14:09:52Z</dcterms:created>
  <dcterms:modified xsi:type="dcterms:W3CDTF">2021-02-22T02:01:49Z</dcterms:modified>
</cp:coreProperties>
</file>