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94" r:id="rId2"/>
    <p:sldId id="263" r:id="rId3"/>
    <p:sldId id="312" r:id="rId4"/>
    <p:sldId id="313" r:id="rId5"/>
    <p:sldId id="314" r:id="rId6"/>
    <p:sldId id="315" r:id="rId7"/>
    <p:sldId id="316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7" autoAdjust="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96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39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3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7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49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11" y="3252823"/>
            <a:ext cx="6951109" cy="1345939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r"/>
            <a:r>
              <a:rPr lang="ja-JP" altLang="en-US" sz="5400" spc="750" dirty="0">
                <a:solidFill>
                  <a:schemeClr val="bg1"/>
                </a:solidFill>
              </a:rPr>
              <a:t>外觀與服裝心理學
</a:t>
            </a:r>
            <a:endParaRPr lang="en-US" sz="5400" spc="75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1362638" y="4410635"/>
            <a:ext cx="6883791" cy="8471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spcBef>
                <a:spcPts val="1000"/>
              </a:spcBef>
            </a:pPr>
            <a:r>
              <a:rPr lang="zh-TW" altLang="en-US" sz="2400" spc="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第八章</a:t>
            </a:r>
            <a:endParaRPr lang="en-US" sz="2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n in White Crew-neck Top Raising Hi Left Hand">
            <a:extLst>
              <a:ext uri="{FF2B5EF4-FFF2-40B4-BE49-F238E27FC236}">
                <a16:creationId xmlns:a16="http://schemas.microsoft.com/office/drawing/2014/main" id="{854EC24D-7E9B-4F40-9CFE-A58D238EB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1"/>
            <a:ext cx="12191980" cy="6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497" y="1835979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ja-JP" altLang="en-US" sz="4000" spc="750">
                <a:solidFill>
                  <a:schemeClr val="bg1"/>
                </a:solidFill>
              </a:rPr>
              <a:t>社會心理動態</a:t>
            </a:r>
            <a:r>
              <a:rPr lang="en-US" sz="3100" spc="750" dirty="0">
                <a:solidFill>
                  <a:schemeClr val="bg1"/>
                </a:solidFill>
              </a:rPr>
              <a:t/>
            </a:r>
            <a:br>
              <a:rPr lang="en-US" sz="3100" spc="750" dirty="0">
                <a:solidFill>
                  <a:schemeClr val="bg1"/>
                </a:solidFill>
              </a:rPr>
            </a:br>
            <a:r>
              <a:rPr lang="en-US" sz="3100" spc="750" dirty="0">
                <a:solidFill>
                  <a:schemeClr val="bg1"/>
                </a:solidFill>
              </a:rPr>
              <a:t/>
            </a:r>
            <a:br>
              <a:rPr lang="en-US" sz="3100" spc="750" dirty="0">
                <a:solidFill>
                  <a:schemeClr val="bg1"/>
                </a:solidFill>
              </a:rPr>
            </a:br>
            <a:r>
              <a:rPr lang="ja-JP" altLang="en-US" sz="3100" spc="750">
                <a:solidFill>
                  <a:schemeClr val="bg1"/>
                </a:solidFill>
              </a:rPr>
              <a:t>在服裝上增強自信、自我接受和自尊</a:t>
            </a:r>
            <a:endParaRPr lang="en-US" sz="3100" spc="7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C29B2-0C4C-8C4F-BF0B-EC06D9C567E7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C6D8A-23E9-2149-BB3A-EF99E506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20" y="276490"/>
            <a:ext cx="5851360" cy="214014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你的外表是一種非</a:t>
            </a:r>
            <a:r>
              <a:rPr lang="ja-JP" altLang="en-US" sz="2800" dirty="0" smtClean="0"/>
              <a:t>語言</a:t>
            </a:r>
            <a:r>
              <a:rPr lang="zh-TW" altLang="en-US" sz="2800" dirty="0"/>
              <a:t>的</a:t>
            </a:r>
            <a:r>
              <a:rPr lang="ja-JP" altLang="en-US" sz="2800" dirty="0" smtClean="0"/>
              <a:t>溝通</a:t>
            </a:r>
            <a:r>
              <a:rPr lang="ja-JP" altLang="en-US" sz="2800" dirty="0"/>
              <a:t>
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4A17-CA43-6342-9743-E7060601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58" y="2693124"/>
            <a:ext cx="5268037" cy="2567508"/>
          </a:xfrm>
        </p:spPr>
        <p:txBody>
          <a:bodyPr anchor="t">
            <a:normAutofit/>
          </a:bodyPr>
          <a:lstStyle/>
          <a:p>
            <a:pPr lvl="1">
              <a:lnSpc>
                <a:spcPct val="110000"/>
              </a:lnSpc>
            </a:pPr>
            <a:r>
              <a:rPr lang="ja-JP" altLang="en-US" dirty="0"/>
              <a:t>服裝被視為一種無聲的語言
</a:t>
            </a:r>
            <a:r>
              <a:rPr lang="ja-JP" altLang="en-US" dirty="0" smtClean="0"/>
              <a:t>可以</a:t>
            </a:r>
            <a:r>
              <a:rPr lang="ja-JP" altLang="en-US" dirty="0"/>
              <a:t>說明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pPr marL="1082675" lvl="1" indent="-366713">
              <a:lnSpc>
                <a:spcPct val="110000"/>
              </a:lnSpc>
              <a:buFontTx/>
              <a:buChar char="-"/>
            </a:pPr>
            <a:r>
              <a:rPr lang="ja-JP" altLang="en-US" dirty="0" smtClean="0"/>
              <a:t>你</a:t>
            </a:r>
            <a:r>
              <a:rPr lang="ja-JP" altLang="en-US" dirty="0"/>
              <a:t>是什麼樣的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pPr marL="1082675" lvl="1" indent="-366713">
              <a:lnSpc>
                <a:spcPct val="110000"/>
              </a:lnSpc>
              <a:buFontTx/>
              <a:buChar char="-"/>
            </a:pPr>
            <a:r>
              <a:rPr lang="ja-JP" altLang="en-US" dirty="0" smtClean="0"/>
              <a:t>你</a:t>
            </a:r>
            <a:r>
              <a:rPr lang="ja-JP" altLang="en-US" dirty="0"/>
              <a:t>認為你是什麼樣的人
你想成為什麼樣的人
</a:t>
            </a:r>
            <a:r>
              <a:rPr lang="ja-JP" altLang="en-US" dirty="0" smtClean="0"/>
              <a:t>你</a:t>
            </a:r>
            <a:r>
              <a:rPr lang="zh-TW" altLang="en-US" dirty="0" smtClean="0"/>
              <a:t>對</a:t>
            </a:r>
            <a:r>
              <a:rPr lang="ja-JP" altLang="en-US" dirty="0" smtClean="0"/>
              <a:t>所</a:t>
            </a:r>
            <a:r>
              <a:rPr lang="ja-JP" altLang="en-US" dirty="0"/>
              <a:t>代表的</a:t>
            </a:r>
            <a:r>
              <a:rPr lang="ja-JP" altLang="en-US" dirty="0" smtClean="0"/>
              <a:t>人的</a:t>
            </a:r>
            <a:r>
              <a:rPr lang="ja-JP" altLang="en-US" dirty="0"/>
              <a:t>想法</a:t>
            </a:r>
            <a:endParaRPr lang="en-US" i="1" dirty="0"/>
          </a:p>
        </p:txBody>
      </p:sp>
      <p:pic>
        <p:nvPicPr>
          <p:cNvPr id="5" name="Picture 4" descr="A child in a pink dress&#10;&#10;Description automatically generated">
            <a:extLst>
              <a:ext uri="{FF2B5EF4-FFF2-40B4-BE49-F238E27FC236}">
                <a16:creationId xmlns:a16="http://schemas.microsoft.com/office/drawing/2014/main" id="{7F0B3488-316E-9144-A34B-48135B541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DDCDC-C9BE-254D-9416-71E64CE40F15}"/>
              </a:ext>
            </a:extLst>
          </p:cNvPr>
          <p:cNvSpPr/>
          <p:nvPr/>
        </p:nvSpPr>
        <p:spPr>
          <a:xfrm>
            <a:off x="185380" y="651175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資料來源來自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: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4B3971-ABA1-7F41-AB83-FEEFE022579E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9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ED6B4-A929-554C-9CCE-2256E9D2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39" y="579444"/>
            <a:ext cx="5929422" cy="1852976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服裝</a:t>
            </a:r>
            <a:r>
              <a:rPr lang="zh-TW" altLang="en-US" sz="4000" dirty="0"/>
              <a:t>的</a:t>
            </a:r>
            <a:r>
              <a:rPr lang="zh-TW" altLang="en-US" sz="4000" dirty="0" smtClean="0"/>
              <a:t>象徵性</a:t>
            </a:r>
            <a:r>
              <a:rPr lang="ja-JP" altLang="en-US" sz="4000" dirty="0"/>
              <a:t>
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BED7-0894-DF49-BA18-60A9B7F9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141" y="2029849"/>
            <a:ext cx="6800595" cy="3322219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zh-TW" altLang="en-US" dirty="0" smtClean="0"/>
              <a:t>能傳達</a:t>
            </a:r>
            <a:r>
              <a:rPr lang="zh-TW" altLang="en-US" dirty="0"/>
              <a:t>意義，並提供資訊給其他人</a:t>
            </a:r>
            <a:endParaRPr lang="en-US" dirty="0"/>
          </a:p>
          <a:p>
            <a:pPr lvl="0"/>
            <a:r>
              <a:rPr lang="zh-HK" altLang="en-US" dirty="0"/>
              <a:t>當</a:t>
            </a:r>
            <a:r>
              <a:rPr lang="zh-TW" altLang="en-US" dirty="0"/>
              <a:t>附加到</a:t>
            </a:r>
            <a:r>
              <a:rPr lang="zh-HK" altLang="en-US" dirty="0"/>
              <a:t>象徵上的意念</a:t>
            </a:r>
            <a:r>
              <a:rPr lang="zh-TW" altLang="en-US" dirty="0"/>
              <a:t>可以</a:t>
            </a:r>
            <a:r>
              <a:rPr lang="zh-HK" altLang="en-US" dirty="0"/>
              <a:t>被看到的人解讀，這些人便可以理</a:t>
            </a:r>
            <a:r>
              <a:rPr lang="zh-TW" altLang="en-US" dirty="0"/>
              <a:t>解</a:t>
            </a:r>
            <a:r>
              <a:rPr lang="zh-HK" altLang="en-US" dirty="0"/>
              <a:t>相關 </a:t>
            </a:r>
            <a:r>
              <a:rPr lang="zh-TW" altLang="en-US" dirty="0"/>
              <a:t>「資訊」</a:t>
            </a:r>
            <a:endParaRPr lang="en-US" dirty="0"/>
          </a:p>
          <a:p>
            <a:pPr lvl="0"/>
            <a:r>
              <a:rPr lang="zh-TW" altLang="en-US" dirty="0"/>
              <a:t>例如，</a:t>
            </a:r>
            <a:r>
              <a:rPr lang="zh-HK" altLang="en-US" dirty="0"/>
              <a:t>某些</a:t>
            </a:r>
            <a:r>
              <a:rPr lang="zh-TW" altLang="en-US" dirty="0"/>
              <a:t>組織</a:t>
            </a:r>
            <a:r>
              <a:rPr lang="zh-HK" altLang="en-US" dirty="0"/>
              <a:t>的</a:t>
            </a:r>
            <a:r>
              <a:rPr lang="zh-TW" altLang="en-US" dirty="0"/>
              <a:t>標</a:t>
            </a:r>
            <a:r>
              <a:rPr lang="zh-HK" altLang="en-US" dirty="0"/>
              <a:t>記</a:t>
            </a:r>
            <a:r>
              <a:rPr lang="zh-TW" altLang="en-US" dirty="0"/>
              <a:t>徽章或使佩戴者看起來屬於一個群體</a:t>
            </a:r>
            <a:r>
              <a:rPr lang="zh-HK" altLang="en-US" dirty="0"/>
              <a:t>的印花</a:t>
            </a:r>
            <a:endParaRPr lang="en-US" dirty="0"/>
          </a:p>
          <a:p>
            <a:pPr lvl="0"/>
            <a:r>
              <a:rPr lang="zh-TW" altLang="en-US" dirty="0"/>
              <a:t>服裝資訊是複雜的</a:t>
            </a:r>
            <a:r>
              <a:rPr lang="zh-HK" altLang="en-US" dirty="0"/>
              <a:t>，</a:t>
            </a:r>
            <a:r>
              <a:rPr lang="zh-TW" altLang="en-US" dirty="0"/>
              <a:t>它</a:t>
            </a:r>
            <a:r>
              <a:rPr lang="zh-HK" altLang="en-US" dirty="0"/>
              <a:t>可以</a:t>
            </a:r>
            <a:r>
              <a:rPr lang="zh-TW" altLang="en-US" dirty="0"/>
              <a:t>代表</a:t>
            </a:r>
            <a:r>
              <a:rPr lang="zh-HK" altLang="en-US" dirty="0"/>
              <a:t>很</a:t>
            </a:r>
            <a:r>
              <a:rPr lang="zh-TW" altLang="en-US" dirty="0"/>
              <a:t>廣泛的資訊， 如文化信仰， </a:t>
            </a:r>
            <a:r>
              <a:rPr lang="zh-HK" altLang="en-US" dirty="0"/>
              <a:t>對</a:t>
            </a:r>
            <a:r>
              <a:rPr lang="zh-TW" altLang="en-US" dirty="0"/>
              <a:t>學校和工作的忠誠</a:t>
            </a:r>
            <a:r>
              <a:rPr lang="zh-HK" altLang="en-US" dirty="0"/>
              <a:t>度及</a:t>
            </a:r>
            <a:r>
              <a:rPr lang="zh-TW" altLang="en-US" dirty="0"/>
              <a:t>需</a:t>
            </a:r>
            <a:r>
              <a:rPr lang="zh-HK" altLang="en-US" dirty="0"/>
              <a:t>要</a:t>
            </a:r>
            <a:endParaRPr lang="en-US" dirty="0"/>
          </a:p>
          <a:p>
            <a:r>
              <a:rPr lang="zh-TW" altLang="en-US" dirty="0"/>
              <a:t>制服是代表服裝</a:t>
            </a:r>
            <a:r>
              <a:rPr lang="zh-HK" altLang="en-US" dirty="0"/>
              <a:t>象徵性</a:t>
            </a:r>
            <a:r>
              <a:rPr lang="zh-TW" altLang="en-US" dirty="0"/>
              <a:t>的典型示例，例如權力、等級、忠誠度</a:t>
            </a:r>
            <a:endParaRPr lang="en-HK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son in Blue and Yellow Jacket">
            <a:extLst>
              <a:ext uri="{FF2B5EF4-FFF2-40B4-BE49-F238E27FC236}">
                <a16:creationId xmlns:a16="http://schemas.microsoft.com/office/drawing/2014/main" id="{E63278F0-1B71-9445-853F-2C99C377A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50087B-5111-DC40-B219-BAA3743F705D}"/>
              </a:ext>
            </a:extLst>
          </p:cNvPr>
          <p:cNvSpPr/>
          <p:nvPr/>
        </p:nvSpPr>
        <p:spPr>
          <a:xfrm>
            <a:off x="185380" y="651175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資料來源來自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: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C480A2-DEA2-5841-BD92-8284D40B78D6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623B-6426-0F42-ABF2-1D539EAD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00" y="1611751"/>
            <a:ext cx="5398915" cy="1741434"/>
          </a:xfrm>
        </p:spPr>
        <p:txBody>
          <a:bodyPr anchor="t">
            <a:normAutofit/>
          </a:bodyPr>
          <a:lstStyle/>
          <a:p>
            <a:r>
              <a:rPr lang="ja-JP" altLang="en-US" dirty="0" smtClean="0"/>
              <a:t>如何</a:t>
            </a:r>
            <a:r>
              <a:rPr lang="zh-TW" altLang="en-US" dirty="0" smtClean="0"/>
              <a:t>讓人留人</a:t>
            </a:r>
            <a:r>
              <a:rPr lang="ja-JP" altLang="en-US" dirty="0" smtClean="0"/>
              <a:t>印象</a:t>
            </a:r>
            <a:r>
              <a:rPr lang="ja-JP" altLang="en-US" dirty="0"/>
              <a:t>
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05E9C-CACA-C644-984D-69F36C486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371600" y="1028701"/>
            <a:ext cx="3876165" cy="4338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18F88-85FC-A247-8D3C-BC030BF9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00" y="2482468"/>
            <a:ext cx="5566497" cy="3232532"/>
          </a:xfrm>
        </p:spPr>
        <p:txBody>
          <a:bodyPr anchor="t">
            <a:noAutofit/>
          </a:bodyPr>
          <a:lstStyle/>
          <a:p>
            <a:pPr lvl="0"/>
            <a:r>
              <a:rPr lang="zh-TW" altLang="en-US" dirty="0" smtClean="0"/>
              <a:t>服裝</a:t>
            </a:r>
            <a:r>
              <a:rPr lang="zh-HK" altLang="en-US" dirty="0"/>
              <a:t>向</a:t>
            </a:r>
            <a:r>
              <a:rPr lang="zh-TW" altLang="en-US" dirty="0"/>
              <a:t>其他人</a:t>
            </a:r>
            <a:r>
              <a:rPr lang="zh-HK" altLang="en-US" dirty="0"/>
              <a:t>提供有關</a:t>
            </a:r>
            <a:r>
              <a:rPr lang="zh-TW" altLang="en-US" dirty="0"/>
              <a:t>年齡，性別，種族，社會地位，角色</a:t>
            </a:r>
            <a:r>
              <a:rPr lang="zh-HK" altLang="en-US" dirty="0"/>
              <a:t>的資料</a:t>
            </a:r>
            <a:endParaRPr lang="en-US" dirty="0"/>
          </a:p>
          <a:p>
            <a:pPr lvl="0"/>
            <a:r>
              <a:rPr lang="zh-TW" altLang="en-US" dirty="0"/>
              <a:t>四分鐘規則：在會議前四分鐘</a:t>
            </a:r>
            <a:r>
              <a:rPr lang="zh-HK" altLang="en-US" dirty="0"/>
              <a:t>已可與其他人</a:t>
            </a:r>
            <a:r>
              <a:rPr lang="zh-TW" altLang="en-US" dirty="0"/>
              <a:t>建立初步的接觸</a:t>
            </a:r>
            <a:endParaRPr lang="en-US" dirty="0"/>
          </a:p>
          <a:p>
            <a:pPr lvl="0"/>
            <a:r>
              <a:rPr lang="zh-TW" altLang="en-US" dirty="0"/>
              <a:t>穿合適的衣服可以讓別人理解你</a:t>
            </a:r>
            <a:endParaRPr lang="en-US" dirty="0"/>
          </a:p>
          <a:p>
            <a:r>
              <a:rPr lang="zh-TW" altLang="en-US" dirty="0"/>
              <a:t>你可以通過穿衣來增強你</a:t>
            </a:r>
            <a:r>
              <a:rPr lang="zh-TW" altLang="en-US" dirty="0" smtClean="0"/>
              <a:t>的個</a:t>
            </a:r>
            <a:r>
              <a:rPr lang="zh-HK" altLang="en-US" dirty="0" smtClean="0"/>
              <a:t>獨</a:t>
            </a:r>
            <a:r>
              <a:rPr lang="zh-TW" altLang="en-US" dirty="0" smtClean="0"/>
              <a:t>特</a:t>
            </a:r>
            <a:r>
              <a:rPr lang="zh-HK" altLang="en-US" dirty="0" smtClean="0"/>
              <a:t>性</a:t>
            </a:r>
            <a:r>
              <a:rPr lang="zh-TW" altLang="en-US" dirty="0"/>
              <a:t>、自我形象和個性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62DE57-8771-BB43-AFD4-8A5A09B44D5B}"/>
              </a:ext>
            </a:extLst>
          </p:cNvPr>
          <p:cNvSpPr/>
          <p:nvPr/>
        </p:nvSpPr>
        <p:spPr>
          <a:xfrm>
            <a:off x="185380" y="651175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資料來源來自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: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BB0F32-0ECB-214F-9688-3B116B37BFD5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5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D12A3-F723-1A42-AFDE-5E0B76C2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99" y="918640"/>
            <a:ext cx="5398915" cy="1741434"/>
          </a:xfrm>
        </p:spPr>
        <p:txBody>
          <a:bodyPr anchor="t">
            <a:normAutofit/>
          </a:bodyPr>
          <a:lstStyle/>
          <a:p>
            <a:r>
              <a:rPr lang="zh-TW" altLang="en-US" smtClean="0"/>
              <a:t>獨特性</a:t>
            </a:r>
            <a:endParaRPr lang="en-US" dirty="0"/>
          </a:p>
        </p:txBody>
      </p:sp>
      <p:pic>
        <p:nvPicPr>
          <p:cNvPr id="4" name="Picture 3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A1933529-3091-0D48-A5C5-391135534C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028701"/>
            <a:ext cx="3876165" cy="4338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E032-6DFC-F34E-8483-080A3B87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086" y="1737877"/>
            <a:ext cx="5849762" cy="3382246"/>
          </a:xfrm>
        </p:spPr>
        <p:txBody>
          <a:bodyPr anchor="t">
            <a:noAutofit/>
          </a:bodyPr>
          <a:lstStyle/>
          <a:p>
            <a:pPr lvl="0">
              <a:lnSpc>
                <a:spcPct val="110000"/>
              </a:lnSpc>
            </a:pPr>
            <a:r>
              <a:rPr lang="ja-JP" altLang="en-US" dirty="0" smtClean="0"/>
              <a:t>幫助人們</a:t>
            </a:r>
            <a:r>
              <a:rPr lang="zh-TW" altLang="en-US" dirty="0" smtClean="0"/>
              <a:t>辨</a:t>
            </a:r>
            <a:r>
              <a:rPr lang="ja-JP" altLang="en-US" dirty="0" smtClean="0"/>
              <a:t>別自己在</a:t>
            </a:r>
            <a:r>
              <a:rPr lang="ja-JP" altLang="en-US" dirty="0"/>
              <a:t>身體或</a:t>
            </a:r>
            <a:r>
              <a:rPr lang="ja-JP" altLang="en-US" dirty="0" smtClean="0"/>
              <a:t>個人</a:t>
            </a:r>
            <a:r>
              <a:rPr lang="zh-TW" altLang="en-US" dirty="0" smtClean="0"/>
              <a:t>方面的</a:t>
            </a:r>
            <a:r>
              <a:rPr lang="ja-JP" altLang="en-US" dirty="0" smtClean="0"/>
              <a:t>特徵</a:t>
            </a:r>
            <a:r>
              <a:rPr lang="ja-JP" altLang="en-US" dirty="0"/>
              <a:t>
為了展示你</a:t>
            </a:r>
            <a:r>
              <a:rPr lang="ja-JP" altLang="en-US" dirty="0" smtClean="0"/>
              <a:t>的</a:t>
            </a:r>
            <a:r>
              <a:rPr lang="zh-TW" altLang="en-US" dirty="0" smtClean="0"/>
              <a:t>獨特</a:t>
            </a:r>
            <a:r>
              <a:rPr lang="ja-JP" altLang="en-US" dirty="0" smtClean="0"/>
              <a:t>性</a:t>
            </a:r>
            <a:r>
              <a:rPr lang="ja-JP" altLang="en-US" dirty="0"/>
              <a:t>，你</a:t>
            </a:r>
            <a:r>
              <a:rPr lang="ja-JP" altLang="en-US" dirty="0" smtClean="0"/>
              <a:t>可以</a:t>
            </a:r>
            <a:r>
              <a:rPr lang="zh-TW" altLang="en-US" dirty="0" smtClean="0"/>
              <a:t>選擇</a:t>
            </a:r>
            <a:r>
              <a:rPr lang="ja-JP" altLang="en-US" dirty="0" smtClean="0"/>
              <a:t>：</a:t>
            </a:r>
            <a:r>
              <a:rPr lang="ja-JP" altLang="en-US" dirty="0"/>
              <a:t>
</a:t>
            </a:r>
            <a:r>
              <a:rPr lang="ja-JP" altLang="en-US" dirty="0" smtClean="0"/>
              <a:t>時</a:t>
            </a:r>
            <a:r>
              <a:rPr lang="zh-TW" altLang="en-US" dirty="0" smtClean="0"/>
              <a:t>髦</a:t>
            </a:r>
            <a:r>
              <a:rPr lang="ja-JP" altLang="en-US" dirty="0" smtClean="0"/>
              <a:t>還是</a:t>
            </a:r>
            <a:r>
              <a:rPr lang="ja-JP" altLang="en-US" dirty="0"/>
              <a:t>不時髦
穿或不穿與別人相同的</a:t>
            </a:r>
            <a:r>
              <a:rPr lang="ja-JP" altLang="en-US" dirty="0" smtClean="0"/>
              <a:t>服裝</a:t>
            </a:r>
            <a:r>
              <a:rPr lang="zh-TW" altLang="en-US" dirty="0" smtClean="0"/>
              <a:t>款式</a:t>
            </a:r>
            <a:r>
              <a:rPr lang="ja-JP" altLang="en-US" dirty="0" smtClean="0"/>
              <a:t>，</a:t>
            </a:r>
            <a:r>
              <a:rPr lang="ja-JP" altLang="en-US" dirty="0"/>
              <a:t>髮型和</a:t>
            </a:r>
            <a:r>
              <a:rPr lang="ja-JP" altLang="en-US" dirty="0" smtClean="0"/>
              <a:t>配</a:t>
            </a:r>
            <a:r>
              <a:rPr lang="zh-TW" altLang="en-US" dirty="0" smtClean="0"/>
              <a:t>襯</a:t>
            </a:r>
            <a:r>
              <a:rPr lang="ja-JP" altLang="en-US" dirty="0" smtClean="0"/>
              <a:t>飾</a:t>
            </a:r>
            <a:r>
              <a:rPr lang="zh-TW" altLang="en-US" dirty="0" smtClean="0"/>
              <a:t>物</a:t>
            </a:r>
            <a:r>
              <a:rPr lang="ja-JP" altLang="en-US" dirty="0"/>
              <a:t>
</a:t>
            </a:r>
            <a:r>
              <a:rPr lang="ja-JP" altLang="en-US" dirty="0" smtClean="0"/>
              <a:t>經常</a:t>
            </a:r>
            <a:r>
              <a:rPr lang="ja-JP" altLang="en-US" dirty="0"/>
              <a:t>穿或不穿最喜歡的</a:t>
            </a:r>
            <a:r>
              <a:rPr lang="ja-JP" altLang="en-US" dirty="0" smtClean="0"/>
              <a:t>顏色</a:t>
            </a:r>
            <a:r>
              <a:rPr lang="ja-JP" altLang="en-US" dirty="0"/>
              <a:t>
有或</a:t>
            </a:r>
            <a:r>
              <a:rPr lang="ja-JP" altLang="en-US" dirty="0" smtClean="0"/>
              <a:t>沒有</a:t>
            </a:r>
            <a:r>
              <a:rPr lang="zh-TW" altLang="en-US" dirty="0" smtClean="0"/>
              <a:t>獨特的外觀</a:t>
            </a:r>
            <a:r>
              <a:rPr lang="en-US" altLang="ja-JP" dirty="0"/>
              <a:t>
</a:t>
            </a:r>
            <a:r>
              <a:rPr lang="zh-TW" altLang="en-US" dirty="0"/>
              <a:t>願</a:t>
            </a:r>
            <a:r>
              <a:rPr lang="ja-JP" altLang="en-US" dirty="0" smtClean="0"/>
              <a:t>意</a:t>
            </a:r>
            <a:r>
              <a:rPr lang="ja-JP" altLang="en-US" dirty="0"/>
              <a:t>或不願意嘗試</a:t>
            </a:r>
            <a:r>
              <a:rPr lang="ja-JP" altLang="en-US" dirty="0" smtClean="0"/>
              <a:t>新</a:t>
            </a:r>
            <a:r>
              <a:rPr lang="zh-TW" altLang="en-US" dirty="0" smtClean="0"/>
              <a:t>風格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3CBC3-0D76-F94E-8EE8-E36ADA11D30D}"/>
              </a:ext>
            </a:extLst>
          </p:cNvPr>
          <p:cNvSpPr/>
          <p:nvPr/>
        </p:nvSpPr>
        <p:spPr>
          <a:xfrm>
            <a:off x="185380" y="651175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資料來源來自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: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FF17D3-8945-1E44-943E-E4830D5FDD14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2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0BAB7-A6F2-0549-AD29-F02BD80E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028699"/>
            <a:ext cx="5327375" cy="1560022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自我形象</a:t>
            </a:r>
            <a:r>
              <a:rPr lang="ja-JP" altLang="en-US" dirty="0" smtClean="0"/>
              <a:t>與</a:t>
            </a:r>
            <a:r>
              <a:rPr lang="zh-TW" altLang="en-US" dirty="0" smtClean="0"/>
              <a:t>個</a:t>
            </a:r>
            <a:r>
              <a:rPr lang="ja-JP" altLang="en-US" dirty="0" smtClean="0"/>
              <a:t>性</a:t>
            </a:r>
            <a:r>
              <a:rPr lang="ja-JP" altLang="en-US" dirty="0"/>
              <a:t>
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99BF0-9E59-3C4E-946B-6B425033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79374"/>
            <a:ext cx="5327373" cy="4116964"/>
          </a:xfrm>
        </p:spPr>
        <p:txBody>
          <a:bodyPr>
            <a:noAutofit/>
          </a:bodyPr>
          <a:lstStyle/>
          <a:p>
            <a:pPr lvl="0"/>
            <a:r>
              <a:rPr lang="zh-TW" altLang="en-US" dirty="0" smtClean="0"/>
              <a:t>服裝</a:t>
            </a:r>
            <a:r>
              <a:rPr lang="zh-TW" altLang="en-US" dirty="0"/>
              <a:t>作為個人建立自我形象和表達個性的工具</a:t>
            </a:r>
            <a:endParaRPr lang="en-US" dirty="0"/>
          </a:p>
          <a:p>
            <a:pPr lvl="0"/>
            <a:r>
              <a:rPr lang="zh-TW" altLang="en-US" dirty="0" smtClean="0"/>
              <a:t>自然個性</a:t>
            </a:r>
            <a:r>
              <a:rPr lang="zh-HK" altLang="en-US" dirty="0" smtClean="0"/>
              <a:t>的人穿著寛鬆和有分層外觀的休閒風格服裝時感覺</a:t>
            </a:r>
            <a:r>
              <a:rPr lang="zh-TW" altLang="en-US" dirty="0" smtClean="0"/>
              <a:t>更舒適</a:t>
            </a:r>
            <a:endParaRPr lang="en-US" dirty="0" smtClean="0"/>
          </a:p>
          <a:p>
            <a:pPr lvl="0"/>
            <a:r>
              <a:rPr lang="zh-TW" altLang="en-US" dirty="0" smtClean="0"/>
              <a:t>經典個性</a:t>
            </a:r>
            <a:r>
              <a:rPr lang="zh-HK" altLang="en-US" dirty="0" smtClean="0"/>
              <a:t>的人</a:t>
            </a:r>
            <a:r>
              <a:rPr lang="zh-TW" altLang="en-US" dirty="0" smtClean="0"/>
              <a:t>注重優雅、合身、量身定</a:t>
            </a:r>
            <a:r>
              <a:rPr lang="zh-HK" altLang="en-US" dirty="0" smtClean="0"/>
              <a:t>製</a:t>
            </a:r>
            <a:r>
              <a:rPr lang="zh-TW" altLang="en-US" dirty="0" smtClean="0"/>
              <a:t>的服裝風格</a:t>
            </a:r>
            <a:endParaRPr lang="en-US" dirty="0" smtClean="0"/>
          </a:p>
          <a:p>
            <a:pPr lvl="0"/>
            <a:r>
              <a:rPr lang="zh-TW" altLang="en-US" dirty="0" smtClean="0"/>
              <a:t>創意</a:t>
            </a:r>
            <a:r>
              <a:rPr lang="zh-TW" altLang="en-US" dirty="0"/>
              <a:t>個性</a:t>
            </a:r>
            <a:r>
              <a:rPr lang="zh-HK" altLang="en-US" dirty="0"/>
              <a:t>的人</a:t>
            </a:r>
            <a:r>
              <a:rPr lang="zh-TW" altLang="en-US" dirty="0"/>
              <a:t>往往使用不同的服裝</a:t>
            </a:r>
            <a:r>
              <a:rPr lang="zh-HK" altLang="en-US" dirty="0"/>
              <a:t>部件</a:t>
            </a:r>
            <a:r>
              <a:rPr lang="zh-TW" altLang="en-US" dirty="0"/>
              <a:t>，以不同的組合來反映心情</a:t>
            </a:r>
            <a:r>
              <a:rPr lang="zh-HK" altLang="en-US" dirty="0"/>
              <a:t>及展</a:t>
            </a:r>
            <a:r>
              <a:rPr lang="zh-TW" altLang="en-US" dirty="0"/>
              <a:t>示品味</a:t>
            </a:r>
            <a:endParaRPr lang="en-US" dirty="0"/>
          </a:p>
          <a:p>
            <a:r>
              <a:rPr lang="zh-TW" altLang="en-US" dirty="0"/>
              <a:t>選擇</a:t>
            </a:r>
            <a:r>
              <a:rPr lang="zh-HK" altLang="en-US" dirty="0"/>
              <a:t>恰當的</a:t>
            </a:r>
            <a:r>
              <a:rPr lang="zh-TW" altLang="en-US" dirty="0"/>
              <a:t>服裝來表達個性，可以增強穿自信心、自我接受感和自尊心</a:t>
            </a:r>
            <a:endParaRPr lang="en-HK" dirty="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8773E-7566-3D4A-A53E-DE0D184AE8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712" y="1028699"/>
            <a:ext cx="3238784" cy="48521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3B3F7C-24DB-7A49-A685-217109EAAC84}"/>
              </a:ext>
            </a:extLst>
          </p:cNvPr>
          <p:cNvSpPr/>
          <p:nvPr/>
        </p:nvSpPr>
        <p:spPr>
          <a:xfrm>
            <a:off x="185380" y="651175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資料來源來自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: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9C0D7-DE1F-EC48-8CA9-A907F42EE7EE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5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246C6-755B-1743-B84F-BECCF50B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3" y="4324120"/>
            <a:ext cx="4685857" cy="1465973"/>
          </a:xfrm>
        </p:spPr>
        <p:txBody>
          <a:bodyPr anchor="t">
            <a:normAutofit/>
          </a:bodyPr>
          <a:lstStyle/>
          <a:p>
            <a:r>
              <a:rPr lang="ja-JP" altLang="en-US" sz="2800"/>
              <a:t>態度與服裝選擇
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50C20-3078-9B4B-B632-70BCC827E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92010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B5F67-F0B2-A346-A563-664C32CD3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931" y="3688480"/>
            <a:ext cx="7124736" cy="2076678"/>
          </a:xfrm>
        </p:spPr>
        <p:txBody>
          <a:bodyPr>
            <a:noAutofit/>
          </a:bodyPr>
          <a:lstStyle/>
          <a:p>
            <a:pPr lvl="0"/>
            <a:r>
              <a:rPr lang="ja-JP" altLang="en-US" dirty="0" smtClean="0"/>
              <a:t>態度</a:t>
            </a:r>
            <a:r>
              <a:rPr lang="zh-TW" altLang="en-US" dirty="0"/>
              <a:t>是指一個人的情緒、</a:t>
            </a:r>
            <a:r>
              <a:rPr lang="zh-HK" altLang="en-US" dirty="0"/>
              <a:t>主張</a:t>
            </a:r>
            <a:r>
              <a:rPr lang="zh-TW" altLang="en-US" dirty="0"/>
              <a:t>或性格</a:t>
            </a:r>
            <a:endParaRPr lang="en-US" dirty="0"/>
          </a:p>
          <a:p>
            <a:pPr lvl="0"/>
            <a:r>
              <a:rPr lang="zh-TW" altLang="en-US" dirty="0"/>
              <a:t>它十分個人化</a:t>
            </a:r>
            <a:endParaRPr lang="en-US" dirty="0"/>
          </a:p>
          <a:p>
            <a:pPr lvl="0"/>
            <a:r>
              <a:rPr lang="zh-TW" altLang="en-US" dirty="0"/>
              <a:t>對服裝的態度往往側重於舒適、實用、一致性、經濟、時尚、自我表達和地位，這可以</a:t>
            </a:r>
            <a:r>
              <a:rPr lang="zh-HK" altLang="en-US" dirty="0"/>
              <a:t>通</a:t>
            </a:r>
            <a:r>
              <a:rPr lang="zh-TW" altLang="en-US" dirty="0"/>
              <a:t>過選擇服裝來反映</a:t>
            </a:r>
            <a:endParaRPr lang="en-US" dirty="0"/>
          </a:p>
          <a:p>
            <a:r>
              <a:rPr lang="zh-HK" altLang="en-US" dirty="0"/>
              <a:t>對其他人能產生深刻印象的</a:t>
            </a:r>
            <a:r>
              <a:rPr lang="zh-TW" altLang="en-US" dirty="0"/>
              <a:t>服裝選擇可以</a:t>
            </a:r>
            <a:r>
              <a:rPr lang="zh-HK" altLang="en-US" dirty="0"/>
              <a:t>幫助</a:t>
            </a:r>
            <a:r>
              <a:rPr lang="zh-TW" altLang="en-US" dirty="0"/>
              <a:t>獲得地位和認可，從而提升自我形象和</a:t>
            </a:r>
            <a:r>
              <a:rPr lang="zh-TW" altLang="en-US" dirty="0" smtClean="0"/>
              <a:t>自尊</a:t>
            </a:r>
            <a:endParaRPr lang="en-HK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4F795-0A02-004D-AF13-268F0C424A1B}"/>
              </a:ext>
            </a:extLst>
          </p:cNvPr>
          <p:cNvSpPr/>
          <p:nvPr/>
        </p:nvSpPr>
        <p:spPr>
          <a:xfrm>
            <a:off x="185380" y="651175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資料來源來自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: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75B46-C9FA-5847-86AA-F2341F6AFD0B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3768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671</Words>
  <Application>Microsoft Office PowerPoint</Application>
  <PresentationFormat>寬螢幕</PresentationFormat>
  <Paragraphs>46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Arial</vt:lpstr>
      <vt:lpstr>Calibri</vt:lpstr>
      <vt:lpstr>GradientRiseVTI</vt:lpstr>
      <vt:lpstr>外觀與服裝心理學
</vt:lpstr>
      <vt:lpstr>社會心理動態  在服裝上增強自信、自我接受和自尊</vt:lpstr>
      <vt:lpstr>你的外表是一種非語言的溝通
</vt:lpstr>
      <vt:lpstr>服裝的象徵性
</vt:lpstr>
      <vt:lpstr>如何讓人留人印象
</vt:lpstr>
      <vt:lpstr>獨特性</vt:lpstr>
      <vt:lpstr>自我形象與個性
</vt:lpstr>
      <vt:lpstr>態度與服裝選擇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Appearance and clothing psychology</dc:title>
  <dc:creator>Travis Li</dc:creator>
  <cp:lastModifiedBy>POON, Suk-mei Cindy</cp:lastModifiedBy>
  <cp:revision>34</cp:revision>
  <dcterms:created xsi:type="dcterms:W3CDTF">2020-11-24T04:46:45Z</dcterms:created>
  <dcterms:modified xsi:type="dcterms:W3CDTF">2021-02-22T02:02:04Z</dcterms:modified>
</cp:coreProperties>
</file>