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0"/>
  </p:notesMasterIdLst>
  <p:sldIdLst>
    <p:sldId id="294" r:id="rId2"/>
    <p:sldId id="257" r:id="rId3"/>
    <p:sldId id="292" r:id="rId4"/>
    <p:sldId id="295" r:id="rId5"/>
    <p:sldId id="296" r:id="rId6"/>
    <p:sldId id="297" r:id="rId7"/>
    <p:sldId id="300" r:id="rId8"/>
    <p:sldId id="298" r:id="rId9"/>
    <p:sldId id="301" r:id="rId10"/>
    <p:sldId id="302" r:id="rId11"/>
    <p:sldId id="303" r:id="rId12"/>
    <p:sldId id="304" r:id="rId13"/>
    <p:sldId id="299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FD6"/>
    <a:srgbClr val="FFFC00"/>
    <a:srgbClr val="FE5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21"/>
  </p:normalViewPr>
  <p:slideViewPr>
    <p:cSldViewPr snapToGrid="0" snapToObjects="1">
      <p:cViewPr varScale="1">
        <p:scale>
          <a:sx n="67" d="100"/>
          <a:sy n="67" d="100"/>
        </p:scale>
        <p:origin x="102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7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6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3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794" y="1705548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zh-TW" altLang="en-US" sz="6600" spc="0" dirty="0">
                <a:solidFill>
                  <a:schemeClr val="bg1"/>
                </a:solidFill>
              </a:rPr>
              <a:t>衣服與</a:t>
            </a:r>
            <a:r>
              <a:rPr lang="ja-JP" altLang="en-US" sz="6600" spc="0" smtClean="0">
                <a:solidFill>
                  <a:schemeClr val="bg1"/>
                </a:solidFill>
              </a:rPr>
              <a:t>體型</a:t>
            </a:r>
            <a:endParaRPr lang="en-US" sz="6600" spc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53992" y="1859461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 altLang="en-US" sz="2400" spc="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第八章</a:t>
            </a:r>
            <a:endParaRPr lang="en-US" sz="2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154506"/>
            <a:ext cx="3091607" cy="1727643"/>
          </a:xfrm>
        </p:spPr>
        <p:txBody>
          <a:bodyPr anchor="b">
            <a:normAutofit/>
          </a:bodyPr>
          <a:lstStyle/>
          <a:p>
            <a:r>
              <a:rPr lang="ja-JP" altLang="en-US" sz="2800" spc="0" dirty="0">
                <a:solidFill>
                  <a:srgbClr val="F5AFD6"/>
                </a:solidFill>
              </a:rPr>
              <a:t>女性體型</a:t>
            </a:r>
            <a:r>
              <a:rPr lang="en-US" altLang="ja-JP" sz="2800" spc="0" dirty="0">
                <a:solidFill>
                  <a:srgbClr val="F5AFD6"/>
                </a:solidFill>
              </a:rPr>
              <a:t> 02</a:t>
            </a:r>
            <a:r>
              <a:rPr lang="en-HK" sz="2800" dirty="0">
                <a:solidFill>
                  <a:srgbClr val="F5AFD6"/>
                </a:solidFill>
              </a:rPr>
              <a:t>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zh-TW" altLang="en-US" sz="2800" spc="0" dirty="0"/>
              <a:t>長方形</a:t>
            </a:r>
            <a:endParaRPr lang="en-HK" sz="2800" spc="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1E267C9-ADAC-1F4F-A125-8D145AEA5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3194373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dirty="0"/>
              <a:t>胸圍、腰圍和臀部均等。 </a:t>
            </a:r>
            <a:endParaRPr lang="en-US" altLang="zh-TW" sz="1600" dirty="0"/>
          </a:p>
          <a:p>
            <a:pPr marL="0" indent="0">
              <a:buNone/>
            </a:pPr>
            <a:r>
              <a:rPr lang="zh-TW" altLang="en-US" sz="1600" dirty="0"/>
              <a:t>長方形</a:t>
            </a:r>
            <a:r>
              <a:rPr lang="ja-JP" altLang="en-US" sz="1600" dirty="0"/>
              <a:t>體型</a:t>
            </a:r>
            <a:r>
              <a:rPr lang="zh-TW" altLang="en-US" sz="1600" dirty="0"/>
              <a:t>往往又高又</a:t>
            </a:r>
            <a:r>
              <a:rPr lang="zh-TW" altLang="en-US" sz="1600" dirty="0" smtClean="0"/>
              <a:t>瘦，腰部</a:t>
            </a:r>
            <a:r>
              <a:rPr lang="zh-TW" altLang="en-US" sz="1600" dirty="0"/>
              <a:t>不</a:t>
            </a:r>
            <a:r>
              <a:rPr lang="zh-TW" altLang="en-US" sz="1600" dirty="0" smtClean="0"/>
              <a:t>清晰，身體</a:t>
            </a:r>
            <a:r>
              <a:rPr lang="zh-TW" altLang="en-US" sz="1600" dirty="0"/>
              <a:t>下半部分相對較為平坦。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171576"/>
            <a:ext cx="3091607" cy="1727643"/>
          </a:xfrm>
        </p:spPr>
        <p:txBody>
          <a:bodyPr anchor="b">
            <a:normAutofit/>
          </a:bodyPr>
          <a:lstStyle/>
          <a:p>
            <a:r>
              <a:rPr lang="ja-JP" altLang="en-US" sz="2800" spc="0">
                <a:solidFill>
                  <a:srgbClr val="F5AFD6"/>
                </a:solidFill>
              </a:rPr>
              <a:t>女性體型</a:t>
            </a:r>
            <a:r>
              <a:rPr lang="en-US" altLang="ja-JP" sz="2800" spc="0" dirty="0">
                <a:solidFill>
                  <a:srgbClr val="F5AFD6"/>
                </a:solidFill>
              </a:rPr>
              <a:t> 03.</a:t>
            </a:r>
            <a:r>
              <a:rPr lang="en-HK" sz="2800" spc="0" dirty="0"/>
              <a:t/>
            </a:r>
            <a:br>
              <a:rPr lang="en-HK" sz="2800" spc="0" dirty="0"/>
            </a:br>
            <a:r>
              <a:rPr lang="zh-TW" altLang="en-US" sz="2800" spc="0" dirty="0"/>
              <a:t>梨形</a:t>
            </a:r>
            <a:endParaRPr lang="en-HK" sz="2800" spc="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A3CDD9F-5F49-9C4E-BA5C-38BF025A2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3201485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dirty="0"/>
              <a:t>完全圍繞臀部發展，骨盆寬、胸部和肩膀較小。</a:t>
            </a: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375807"/>
            <a:ext cx="3091607" cy="1727643"/>
          </a:xfrm>
        </p:spPr>
        <p:txBody>
          <a:bodyPr anchor="b">
            <a:noAutofit/>
          </a:bodyPr>
          <a:lstStyle/>
          <a:p>
            <a:r>
              <a:rPr lang="ja-JP" altLang="en-US" sz="2800" spc="0" dirty="0">
                <a:solidFill>
                  <a:srgbClr val="F5AFD6"/>
                </a:solidFill>
              </a:rPr>
              <a:t>女性體型</a:t>
            </a:r>
            <a:r>
              <a:rPr lang="en-US" altLang="ja-JP" sz="2800" spc="0" dirty="0">
                <a:solidFill>
                  <a:srgbClr val="F5AFD6"/>
                </a:solidFill>
              </a:rPr>
              <a:t> 04.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zh-TW" altLang="en-US" sz="2800" spc="0" dirty="0"/>
              <a:t>倒三角形</a:t>
            </a:r>
            <a:endParaRPr lang="en-HK" sz="2800" spc="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B9553AC-5204-0244-94F6-05FB6E8C64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903" y="3368460"/>
            <a:ext cx="3219981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/>
              <a:t>寬闊的肩膀</a:t>
            </a:r>
            <a:r>
              <a:rPr lang="ja-JP" altLang="en-US" sz="1600" dirty="0" smtClean="0"/>
              <a:t>和 </a:t>
            </a:r>
            <a:r>
              <a:rPr lang="en-US" altLang="ja-JP" sz="1600" dirty="0" smtClean="0"/>
              <a:t>/ </a:t>
            </a:r>
            <a:r>
              <a:rPr lang="ja-JP" altLang="en-US" sz="1600" dirty="0" smtClean="0"/>
              <a:t>或</a:t>
            </a:r>
            <a:r>
              <a:rPr lang="ja-JP" altLang="en-US" sz="1600" dirty="0"/>
              <a:t>胸圍</a:t>
            </a:r>
            <a:r>
              <a:rPr lang="ja-JP" altLang="en-US" sz="1600" dirty="0" smtClean="0"/>
              <a:t>縮小</a:t>
            </a:r>
            <a:r>
              <a:rPr lang="zh-TW" altLang="en-US" sz="1600" dirty="0" smtClean="0"/>
              <a:t>如</a:t>
            </a:r>
            <a:r>
              <a:rPr lang="ja-JP" altLang="en-US" sz="1600" dirty="0" smtClean="0"/>
              <a:t>臀部</a:t>
            </a:r>
            <a:r>
              <a:rPr lang="ja-JP" altLang="en-US" sz="1600" dirty="0"/>
              <a:t>。 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強壯的肩膀經常使這個身體具有運動型外觀。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8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AC22196D-B22B-D54E-AE16-B15CEEED47EF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BE46B2-5F59-164E-89DC-8990D895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ja-JP" altLang="en-US" sz="4800" spc="0" dirty="0">
                <a:solidFill>
                  <a:schemeClr val="bg1"/>
                </a:solidFill>
              </a:rPr>
              <a:t>男性</a:t>
            </a:r>
            <a:r>
              <a:rPr lang="ja-JP" altLang="en-US" sz="4800" spc="0" dirty="0" smtClean="0">
                <a:solidFill>
                  <a:schemeClr val="bg1"/>
                </a:solidFill>
              </a:rPr>
              <a:t>體型</a:t>
            </a:r>
            <a:endParaRPr lang="en-US" sz="48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5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67188"/>
            <a:ext cx="3320949" cy="1727643"/>
          </a:xfrm>
        </p:spPr>
        <p:txBody>
          <a:bodyPr anchor="b">
            <a:normAutofit/>
          </a:bodyPr>
          <a:lstStyle/>
          <a:p>
            <a:r>
              <a:rPr lang="ja-JP" altLang="en-US" sz="2800" spc="0" dirty="0" smtClean="0">
                <a:solidFill>
                  <a:srgbClr val="00B0F0"/>
                </a:solidFill>
              </a:rPr>
              <a:t>男性體型</a:t>
            </a:r>
            <a:r>
              <a:rPr lang="en-US" altLang="ja-JP" sz="2800" spc="0" dirty="0" smtClean="0">
                <a:solidFill>
                  <a:srgbClr val="00B0F0"/>
                </a:solidFill>
              </a:rPr>
              <a:t> </a:t>
            </a:r>
            <a:r>
              <a:rPr lang="en-US" altLang="ja-JP" sz="2800" spc="0" dirty="0">
                <a:solidFill>
                  <a:srgbClr val="00B0F0"/>
                </a:solidFill>
              </a:rPr>
              <a:t>01.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zh-TW" altLang="en-US" sz="2800" spc="0" dirty="0"/>
              <a:t>橢圓形</a:t>
            </a:r>
            <a:endParaRPr lang="en-HK" sz="2800" spc="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FA96B46-D219-2E40-A639-96AAF7337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2882727"/>
            <a:ext cx="3225635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dirty="0"/>
              <a:t>體型上帶有給人額外重量的感覺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zh-TW" altLang="en-US" sz="1600" dirty="0" smtClean="0"/>
              <a:t>軀</a:t>
            </a:r>
            <a:r>
              <a:rPr lang="zh-HK" altLang="en-US" sz="1600" dirty="0" smtClean="0"/>
              <a:t>幹</a:t>
            </a:r>
            <a:r>
              <a:rPr lang="zh-TW" altLang="en-US" sz="1600" dirty="0"/>
              <a:t>比肩膀和臀部寬。 </a:t>
            </a:r>
            <a:endParaRPr lang="en-US" sz="1600" dirty="0"/>
          </a:p>
          <a:p>
            <a:pPr marL="0" indent="0">
              <a:buNone/>
            </a:pPr>
            <a:r>
              <a:rPr lang="zh-TW" altLang="en-US" sz="1600" dirty="0"/>
              <a:t>腹部圓</a:t>
            </a:r>
            <a:r>
              <a:rPr lang="zh-HK" altLang="en-US" sz="1600" dirty="0"/>
              <a:t>潤</a:t>
            </a:r>
            <a:r>
              <a:rPr lang="zh-TW" altLang="en-US" sz="1600" dirty="0"/>
              <a:t>，面部豐滿，脖子短。</a:t>
            </a: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947684"/>
            <a:ext cx="3308762" cy="1727643"/>
          </a:xfrm>
        </p:spPr>
        <p:txBody>
          <a:bodyPr anchor="b">
            <a:noAutofit/>
          </a:bodyPr>
          <a:lstStyle/>
          <a:p>
            <a:r>
              <a:rPr lang="ja-JP" altLang="en-US" sz="2800" spc="0" dirty="0" smtClean="0">
                <a:solidFill>
                  <a:srgbClr val="00B0F0"/>
                </a:solidFill>
              </a:rPr>
              <a:t>男性體型</a:t>
            </a:r>
            <a:r>
              <a:rPr lang="en-US" altLang="ja-JP" sz="2800" spc="0" dirty="0" smtClean="0">
                <a:solidFill>
                  <a:srgbClr val="00B0F0"/>
                </a:solidFill>
              </a:rPr>
              <a:t> </a:t>
            </a:r>
            <a:r>
              <a:rPr lang="en-US" altLang="ja-JP" sz="2800" spc="0" dirty="0">
                <a:solidFill>
                  <a:srgbClr val="00B0F0"/>
                </a:solidFill>
              </a:rPr>
              <a:t>02.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zh-TW" altLang="en-US" sz="2800" spc="0" dirty="0"/>
              <a:t>長方形</a:t>
            </a:r>
            <a:endParaRPr lang="en-HK" sz="2800" dirty="0"/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27772F57-BE02-FC4E-B506-084C949EC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2979975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dirty="0"/>
              <a:t>肩膀與腰部和臀部的寬度大致相同。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38201"/>
            <a:ext cx="3584155" cy="1727643"/>
          </a:xfrm>
        </p:spPr>
        <p:txBody>
          <a:bodyPr anchor="b">
            <a:normAutofit/>
          </a:bodyPr>
          <a:lstStyle/>
          <a:p>
            <a:r>
              <a:rPr lang="ja-JP" altLang="en-US" sz="2800" spc="0" dirty="0" smtClean="0">
                <a:solidFill>
                  <a:srgbClr val="00B0F0"/>
                </a:solidFill>
              </a:rPr>
              <a:t>男性體型</a:t>
            </a:r>
            <a:r>
              <a:rPr lang="en-US" altLang="ja-JP" sz="2800" spc="0" dirty="0" smtClean="0">
                <a:solidFill>
                  <a:srgbClr val="00B0F0"/>
                </a:solidFill>
              </a:rPr>
              <a:t> </a:t>
            </a:r>
            <a:r>
              <a:rPr lang="en-US" altLang="ja-JP" sz="2800" spc="0" dirty="0">
                <a:solidFill>
                  <a:srgbClr val="00B0F0"/>
                </a:solidFill>
              </a:rPr>
              <a:t>03</a:t>
            </a:r>
            <a:r>
              <a:rPr lang="en-HK" sz="2800" dirty="0">
                <a:solidFill>
                  <a:schemeClr val="accent5"/>
                </a:solidFill>
              </a:rPr>
              <a:t>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zh-TW" altLang="en-US" sz="2800" spc="0" dirty="0"/>
              <a:t>三角形</a:t>
            </a:r>
            <a:endParaRPr lang="en-HK" sz="2800" dirty="0"/>
          </a:p>
        </p:txBody>
      </p:sp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56B1BB29-BECB-FF4A-BD3A-46005E5D5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2882974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/>
              <a:t>相對於胸部，腰圍和臀部</a:t>
            </a:r>
            <a:r>
              <a:rPr lang="ja-JP" altLang="en-US" sz="1600" dirty="0" smtClean="0"/>
              <a:t>更大。 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下半身比上半身重，肩膀狹窄或傾斜。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2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132" y="992263"/>
            <a:ext cx="3322681" cy="1727643"/>
          </a:xfrm>
        </p:spPr>
        <p:txBody>
          <a:bodyPr anchor="b">
            <a:noAutofit/>
          </a:bodyPr>
          <a:lstStyle/>
          <a:p>
            <a:r>
              <a:rPr lang="ja-JP" altLang="en-US" sz="2800" spc="0" dirty="0" smtClean="0">
                <a:solidFill>
                  <a:srgbClr val="00B0F0"/>
                </a:solidFill>
              </a:rPr>
              <a:t>男性體型</a:t>
            </a:r>
            <a:r>
              <a:rPr lang="en-US" altLang="ja-JP" sz="2800" spc="0" dirty="0" smtClean="0">
                <a:solidFill>
                  <a:srgbClr val="00B0F0"/>
                </a:solidFill>
              </a:rPr>
              <a:t> </a:t>
            </a:r>
            <a:r>
              <a:rPr lang="en-US" altLang="ja-JP" sz="2800" spc="0" dirty="0">
                <a:solidFill>
                  <a:srgbClr val="00B0F0"/>
                </a:solidFill>
              </a:rPr>
              <a:t>04.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zh-TW" altLang="en-US" sz="2800" spc="0" dirty="0"/>
              <a:t>倒三角形</a:t>
            </a:r>
            <a:endParaRPr lang="en-HK" sz="28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9C78274-FC68-F74D-B668-43C5F37A11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5132" y="2980190"/>
            <a:ext cx="3091607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/>
              <a:t>發達的胸部和肩膀比腰部和臀部寬得多。 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總體而言，上半身比下半身寬。肩膀，手臂和胸部的肌肉</a:t>
            </a:r>
            <a:r>
              <a:rPr lang="ja-JP" altLang="en-US" sz="1600" dirty="0" smtClean="0"/>
              <a:t>可能</a:t>
            </a:r>
            <a:r>
              <a:rPr lang="zh-TW" altLang="en-US" sz="1600" dirty="0" smtClean="0"/>
              <a:t>較健碩</a:t>
            </a:r>
            <a:r>
              <a:rPr lang="ja-JP" altLang="en-US" sz="1600" dirty="0" smtClean="0"/>
              <a:t>。</a:t>
            </a:r>
            <a:endParaRPr lang="en-HK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ghtning Bolt 3">
            <a:extLst>
              <a:ext uri="{FF2B5EF4-FFF2-40B4-BE49-F238E27FC236}">
                <a16:creationId xmlns:a16="http://schemas.microsoft.com/office/drawing/2014/main" id="{7979F540-0AB6-1E4B-BB17-246494966906}"/>
              </a:ext>
            </a:extLst>
          </p:cNvPr>
          <p:cNvSpPr/>
          <p:nvPr/>
        </p:nvSpPr>
        <p:spPr>
          <a:xfrm>
            <a:off x="304799" y="408385"/>
            <a:ext cx="1371600" cy="1575677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C00"/>
              </a:solidFill>
              <a:highlight>
                <a:srgbClr val="8080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EBE2E-5C1F-E24C-8422-2A551502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3" y="905992"/>
            <a:ext cx="10240903" cy="1233488"/>
          </a:xfrm>
        </p:spPr>
        <p:txBody>
          <a:bodyPr>
            <a:normAutofit/>
          </a:bodyPr>
          <a:lstStyle/>
          <a:p>
            <a:r>
              <a:rPr lang="zh-TW" altLang="en-US" sz="3200" u="sng" dirty="0" smtClean="0"/>
              <a:t>章節活動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5043-06B6-FD40-B888-FDDE4962F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4" y="3429000"/>
            <a:ext cx="5181600" cy="157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根據本章建議的</a:t>
            </a:r>
            <a:r>
              <a:rPr lang="zh-TW" altLang="en-US"/>
              <a:t>不同</a:t>
            </a:r>
            <a:r>
              <a:rPr lang="zh-TW" altLang="en-US" smtClean="0"/>
              <a:t>身型</a:t>
            </a:r>
            <a:r>
              <a:rPr lang="zh-TW" altLang="en-US" dirty="0"/>
              <a:t>，與同學討論並確定您屬於哪</a:t>
            </a:r>
            <a:r>
              <a:rPr lang="zh-TW" altLang="en-US"/>
              <a:t>種</a:t>
            </a:r>
            <a:r>
              <a:rPr lang="zh-TW" altLang="en-US" smtClean="0"/>
              <a:t>身型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D6DFF-DC62-FB4C-AAAF-3DC9AA876750}"/>
              </a:ext>
            </a:extLst>
          </p:cNvPr>
          <p:cNvSpPr/>
          <p:nvPr/>
        </p:nvSpPr>
        <p:spPr>
          <a:xfrm>
            <a:off x="1125416" y="2628443"/>
            <a:ext cx="540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您是哪種</a:t>
            </a:r>
            <a:r>
              <a:rPr lang="zh-TW" altLang="en-US" sz="2800" b="1" dirty="0" smtClean="0"/>
              <a:t>身型</a:t>
            </a:r>
            <a:r>
              <a:rPr lang="zh-TW" altLang="en-US" sz="2800" b="1" dirty="0"/>
              <a:t>？</a:t>
            </a:r>
            <a:endParaRPr lang="en-US" sz="2800" b="1" spc="600" dirty="0">
              <a:latin typeface="+mj-lt"/>
            </a:endParaRPr>
          </a:p>
        </p:txBody>
      </p:sp>
      <p:pic>
        <p:nvPicPr>
          <p:cNvPr id="1026" name="Picture 2" descr="Woman in White Tank Top Raising Her Hands">
            <a:extLst>
              <a:ext uri="{FF2B5EF4-FFF2-40B4-BE49-F238E27FC236}">
                <a16:creationId xmlns:a16="http://schemas.microsoft.com/office/drawing/2014/main" id="{29BA444C-D406-8D46-BBC8-04AD428E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077" y="0"/>
            <a:ext cx="4278923" cy="64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D54938-F81B-CD44-B4D0-70060AF0B965}"/>
              </a:ext>
            </a:extLst>
          </p:cNvPr>
          <p:cNvSpPr/>
          <p:nvPr/>
        </p:nvSpPr>
        <p:spPr>
          <a:xfrm>
            <a:off x="7129392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2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ja-JP" altLang="en-US" sz="3200" spc="0" dirty="0" smtClean="0"/>
              <a:t>試</a:t>
            </a:r>
            <a:r>
              <a:rPr lang="zh-TW" altLang="en-US" sz="3200" spc="0" dirty="0"/>
              <a:t>身</a:t>
            </a:r>
            <a:endParaRPr lang="en-US" sz="3200" spc="0" dirty="0">
              <a:highlight>
                <a:srgbClr val="FFFF00"/>
              </a:highlight>
            </a:endParaRPr>
          </a:p>
        </p:txBody>
      </p:sp>
      <p:pic>
        <p:nvPicPr>
          <p:cNvPr id="4" name="Picture 3" descr="A person standing in a room&#10;&#10;Description automatically generated">
            <a:extLst>
              <a:ext uri="{FF2B5EF4-FFF2-40B4-BE49-F238E27FC236}">
                <a16:creationId xmlns:a16="http://schemas.microsoft.com/office/drawing/2014/main" id="{096131FB-34DE-374C-9EEF-45110FA8ED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dirty="0" smtClean="0"/>
              <a:t>試</a:t>
            </a:r>
            <a:r>
              <a:rPr lang="zh-HK" altLang="en-US" dirty="0"/>
              <a:t>身是</a:t>
            </a:r>
            <a:r>
              <a:rPr lang="zh-TW" altLang="en-US" dirty="0"/>
              <a:t>檢查服裝對三維體形</a:t>
            </a:r>
            <a:r>
              <a:rPr lang="zh-HK" altLang="en-US" dirty="0"/>
              <a:t>的配合情度</a:t>
            </a:r>
            <a:endParaRPr lang="en-US" sz="16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CDB13-EB78-D343-A40B-2FD9AE76F25B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76" y="661358"/>
            <a:ext cx="6692881" cy="3347559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zh-TW" altLang="en-US" sz="5400" spc="0" dirty="0">
                <a:solidFill>
                  <a:schemeClr val="bg1"/>
                </a:solidFill>
              </a:rPr>
              <a:t>常見的</a:t>
            </a:r>
            <a:r>
              <a:rPr lang="zh-TW" altLang="en-US" sz="5400" spc="0" dirty="0" smtClean="0">
                <a:solidFill>
                  <a:schemeClr val="bg1"/>
                </a:solidFill>
              </a:rPr>
              <a:t>服裝類型</a:t>
            </a:r>
            <a:endParaRPr lang="en-US" sz="54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4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8277E02-8052-4DAB-9140-864FC3F81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018308-B66B-F845-90F7-A26D1ACFD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2" cy="640874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7A8738A-7386-464C-98EF-9EB4F856E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A98402-3932-4318-B57D-2E10D76DD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88B42B6-8B98-F54D-BAB6-AB09C29DB271}"/>
              </a:ext>
            </a:extLst>
          </p:cNvPr>
          <p:cNvSpPr txBox="1">
            <a:spLocks/>
          </p:cNvSpPr>
          <p:nvPr/>
        </p:nvSpPr>
        <p:spPr>
          <a:xfrm>
            <a:off x="1999940" y="2687119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Slim</a:t>
            </a:r>
          </a:p>
          <a:p>
            <a:pPr algn="ctr"/>
            <a:r>
              <a:rPr lang="en-HK" sz="1200" dirty="0"/>
              <a:t>fit</a:t>
            </a:r>
            <a:endParaRPr lang="en-US" sz="1200" spc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646F5EA-D2A8-C349-9EA6-43C0664F8F24}"/>
              </a:ext>
            </a:extLst>
          </p:cNvPr>
          <p:cNvSpPr txBox="1">
            <a:spLocks/>
          </p:cNvSpPr>
          <p:nvPr/>
        </p:nvSpPr>
        <p:spPr>
          <a:xfrm>
            <a:off x="8040522" y="2687119"/>
            <a:ext cx="2066370" cy="203642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loose</a:t>
            </a:r>
          </a:p>
          <a:p>
            <a:pPr algn="ctr"/>
            <a:r>
              <a:rPr lang="en-HK" sz="1200" dirty="0"/>
              <a:t>fit</a:t>
            </a:r>
            <a:endParaRPr lang="en-US" sz="1200" spc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AB956C-62DF-5E4E-865F-B5DD30182BDA}"/>
              </a:ext>
            </a:extLst>
          </p:cNvPr>
          <p:cNvSpPr txBox="1">
            <a:spLocks/>
          </p:cNvSpPr>
          <p:nvPr/>
        </p:nvSpPr>
        <p:spPr>
          <a:xfrm>
            <a:off x="312701" y="6071751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ja-JP" altLang="en-US" sz="1400" spc="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上衣</a:t>
            </a:r>
            <a:endParaRPr lang="en-US" sz="1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17E53D-E155-7849-9783-691A12C75CA0}"/>
              </a:ext>
            </a:extLst>
          </p:cNvPr>
          <p:cNvSpPr/>
          <p:nvPr/>
        </p:nvSpPr>
        <p:spPr>
          <a:xfrm>
            <a:off x="2345466" y="2470003"/>
            <a:ext cx="1344329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修身型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418C63-0BA5-D446-BF36-4B9E5A71A954}"/>
              </a:ext>
            </a:extLst>
          </p:cNvPr>
          <p:cNvSpPr/>
          <p:nvPr/>
        </p:nvSpPr>
        <p:spPr>
          <a:xfrm>
            <a:off x="8401542" y="2470003"/>
            <a:ext cx="1344329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寬鬆型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F37CC6-12B0-6745-9DF2-5A56E452D1FF}"/>
              </a:ext>
            </a:extLst>
          </p:cNvPr>
          <p:cNvSpPr/>
          <p:nvPr/>
        </p:nvSpPr>
        <p:spPr>
          <a:xfrm>
            <a:off x="5340897" y="2470003"/>
            <a:ext cx="1344329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標準型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8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8277E02-8052-4DAB-9140-864FC3F81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tool&#10;&#10;Description automatically generated">
            <a:extLst>
              <a:ext uri="{FF2B5EF4-FFF2-40B4-BE49-F238E27FC236}">
                <a16:creationId xmlns:a16="http://schemas.microsoft.com/office/drawing/2014/main" id="{16F7194D-2B32-F047-B112-22D0757CF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2" cy="640874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7A8738A-7386-464C-98EF-9EB4F856E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A98402-3932-4318-B57D-2E10D76DD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ACAD27-4DA4-8A45-A459-F590B45E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9" y="453761"/>
            <a:ext cx="2066370" cy="203642"/>
          </a:xfrm>
        </p:spPr>
        <p:txBody>
          <a:bodyPr anchor="b">
            <a:noAutofit/>
          </a:bodyPr>
          <a:lstStyle/>
          <a:p>
            <a:pPr algn="ctr"/>
            <a:r>
              <a:rPr lang="en-HK" sz="1200" dirty="0"/>
              <a:t>Regular</a:t>
            </a:r>
            <a:br>
              <a:rPr lang="en-HK" sz="1200" dirty="0"/>
            </a:br>
            <a:r>
              <a:rPr lang="en-HK" sz="1200" dirty="0"/>
              <a:t>fit</a:t>
            </a:r>
            <a:endParaRPr lang="en-US" sz="1200" spc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9C73D3-F3C4-6940-BD64-9CB9A91E64C3}"/>
              </a:ext>
            </a:extLst>
          </p:cNvPr>
          <p:cNvSpPr txBox="1">
            <a:spLocks/>
          </p:cNvSpPr>
          <p:nvPr/>
        </p:nvSpPr>
        <p:spPr>
          <a:xfrm>
            <a:off x="2948976" y="45376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Flared </a:t>
            </a:r>
          </a:p>
          <a:p>
            <a:pPr algn="ctr"/>
            <a:r>
              <a:rPr lang="en-HK" sz="1200" dirty="0"/>
              <a:t>leg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DC0A164-6C5E-7747-8BD7-92B70EC0A77D}"/>
              </a:ext>
            </a:extLst>
          </p:cNvPr>
          <p:cNvSpPr txBox="1">
            <a:spLocks/>
          </p:cNvSpPr>
          <p:nvPr/>
        </p:nvSpPr>
        <p:spPr>
          <a:xfrm>
            <a:off x="5110285" y="45376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skinny </a:t>
            </a:r>
          </a:p>
          <a:p>
            <a:pPr algn="ctr"/>
            <a:r>
              <a:rPr lang="en-HK" sz="1200" dirty="0"/>
              <a:t>fit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D9C9394-1F53-AA4B-8608-F8DB3B4B4FF6}"/>
              </a:ext>
            </a:extLst>
          </p:cNvPr>
          <p:cNvSpPr txBox="1">
            <a:spLocks/>
          </p:cNvSpPr>
          <p:nvPr/>
        </p:nvSpPr>
        <p:spPr>
          <a:xfrm>
            <a:off x="7340867" y="45376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slim </a:t>
            </a:r>
          </a:p>
          <a:p>
            <a:pPr algn="ctr"/>
            <a:r>
              <a:rPr lang="en-HK" sz="1200" dirty="0"/>
              <a:t>fit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003CA5D-F302-8747-9307-52BF2EA1B392}"/>
              </a:ext>
            </a:extLst>
          </p:cNvPr>
          <p:cNvSpPr txBox="1">
            <a:spLocks/>
          </p:cNvSpPr>
          <p:nvPr/>
        </p:nvSpPr>
        <p:spPr>
          <a:xfrm>
            <a:off x="9599158" y="45376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loose </a:t>
            </a:r>
          </a:p>
          <a:p>
            <a:pPr algn="ctr"/>
            <a:r>
              <a:rPr lang="en-HK" sz="1200" dirty="0"/>
              <a:t>fit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7D1C58-6CA7-5841-A762-3EA480D592E1}"/>
              </a:ext>
            </a:extLst>
          </p:cNvPr>
          <p:cNvSpPr txBox="1">
            <a:spLocks/>
          </p:cNvSpPr>
          <p:nvPr/>
        </p:nvSpPr>
        <p:spPr>
          <a:xfrm>
            <a:off x="312701" y="6071751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ja-JP" altLang="en-US" sz="1400" spc="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褲</a:t>
            </a:r>
            <a:endParaRPr lang="en-US" sz="1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CDF96-934E-F64F-B628-82FF7A7D2C42}"/>
              </a:ext>
            </a:extLst>
          </p:cNvPr>
          <p:cNvSpPr/>
          <p:nvPr/>
        </p:nvSpPr>
        <p:spPr>
          <a:xfrm>
            <a:off x="1017652" y="249202"/>
            <a:ext cx="1344329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標準型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32B70C-8B0A-734B-86E5-9CC5AA36CEE2}"/>
              </a:ext>
            </a:extLst>
          </p:cNvPr>
          <p:cNvSpPr/>
          <p:nvPr/>
        </p:nvSpPr>
        <p:spPr>
          <a:xfrm>
            <a:off x="5387939" y="249202"/>
            <a:ext cx="1344329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緊身型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4239A3-DA67-E84E-89B5-AA8B9AC9545A}"/>
              </a:ext>
            </a:extLst>
          </p:cNvPr>
          <p:cNvSpPr/>
          <p:nvPr/>
        </p:nvSpPr>
        <p:spPr>
          <a:xfrm>
            <a:off x="9865644" y="249202"/>
            <a:ext cx="1344329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寬鬆型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32BBAC-CF92-8247-A94D-0F4C3A3E694D}"/>
              </a:ext>
            </a:extLst>
          </p:cNvPr>
          <p:cNvSpPr/>
          <p:nvPr/>
        </p:nvSpPr>
        <p:spPr>
          <a:xfrm>
            <a:off x="7668001" y="249202"/>
            <a:ext cx="1344329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修身型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3C1327-8285-BC49-AD52-1438F8F4D688}"/>
              </a:ext>
            </a:extLst>
          </p:cNvPr>
          <p:cNvSpPr/>
          <p:nvPr/>
        </p:nvSpPr>
        <p:spPr>
          <a:xfrm>
            <a:off x="3250380" y="249202"/>
            <a:ext cx="1344329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喇叭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型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8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8277E02-8052-4DAB-9140-864FC3F81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86A2AB8-5A37-B646-9EA0-0CCEA1A21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2" cy="64087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A8738A-7386-464C-98EF-9EB4F856E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98402-3932-4318-B57D-2E10D76DD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1BAF39-7825-4846-985F-64BFD89E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9" y="398341"/>
            <a:ext cx="2066370" cy="203642"/>
          </a:xfrm>
        </p:spPr>
        <p:txBody>
          <a:bodyPr anchor="b">
            <a:noAutofit/>
          </a:bodyPr>
          <a:lstStyle/>
          <a:p>
            <a:pPr algn="ctr"/>
            <a:r>
              <a:rPr lang="en-HK" sz="1200" dirty="0"/>
              <a:t>Mini</a:t>
            </a:r>
            <a:endParaRPr lang="en-US" sz="1200" spc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EDF6B0-70AC-3441-B545-26D9D807ED03}"/>
              </a:ext>
            </a:extLst>
          </p:cNvPr>
          <p:cNvSpPr txBox="1">
            <a:spLocks/>
          </p:cNvSpPr>
          <p:nvPr/>
        </p:nvSpPr>
        <p:spPr>
          <a:xfrm>
            <a:off x="3295339" y="39834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pencil</a:t>
            </a:r>
            <a:endParaRPr lang="en-US" sz="1200" spc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FB4F94-9EB7-5548-B2DC-936AA1C3B907}"/>
              </a:ext>
            </a:extLst>
          </p:cNvPr>
          <p:cNvSpPr txBox="1">
            <a:spLocks/>
          </p:cNvSpPr>
          <p:nvPr/>
        </p:nvSpPr>
        <p:spPr>
          <a:xfrm>
            <a:off x="6010829" y="39834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spc="600" dirty="0"/>
              <a:t>A-line</a:t>
            </a:r>
            <a:endParaRPr lang="en-US" sz="1200" spc="6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160D856-B91E-EA47-9733-BEE75458177D}"/>
              </a:ext>
            </a:extLst>
          </p:cNvPr>
          <p:cNvSpPr txBox="1">
            <a:spLocks/>
          </p:cNvSpPr>
          <p:nvPr/>
        </p:nvSpPr>
        <p:spPr>
          <a:xfrm>
            <a:off x="8878721" y="39834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spc="600" dirty="0"/>
              <a:t>circle</a:t>
            </a:r>
            <a:endParaRPr lang="en-US" sz="1200" spc="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63254DF-B901-204A-AC27-C58D7332238D}"/>
              </a:ext>
            </a:extLst>
          </p:cNvPr>
          <p:cNvSpPr txBox="1">
            <a:spLocks/>
          </p:cNvSpPr>
          <p:nvPr/>
        </p:nvSpPr>
        <p:spPr>
          <a:xfrm>
            <a:off x="704539" y="2698196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straight</a:t>
            </a:r>
            <a:endParaRPr lang="en-US" sz="1200" spc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6523690-E175-4247-ABC1-4E16EB0DF374}"/>
              </a:ext>
            </a:extLst>
          </p:cNvPr>
          <p:cNvSpPr txBox="1">
            <a:spLocks/>
          </p:cNvSpPr>
          <p:nvPr/>
        </p:nvSpPr>
        <p:spPr>
          <a:xfrm>
            <a:off x="312701" y="6071751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ja-JP" altLang="en-US" sz="1400" spc="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裙</a:t>
            </a:r>
            <a:endParaRPr lang="en-US" sz="1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EDF432-40E7-3B4D-B7B0-5455C006D421}"/>
              </a:ext>
            </a:extLst>
          </p:cNvPr>
          <p:cNvSpPr/>
          <p:nvPr/>
        </p:nvSpPr>
        <p:spPr>
          <a:xfrm>
            <a:off x="1017652" y="249202"/>
            <a:ext cx="134432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迷你裙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613737-F6AB-3E45-84DA-D01AF200D5A3}"/>
              </a:ext>
            </a:extLst>
          </p:cNvPr>
          <p:cNvSpPr/>
          <p:nvPr/>
        </p:nvSpPr>
        <p:spPr>
          <a:xfrm>
            <a:off x="3608452" y="249202"/>
            <a:ext cx="134432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鉛筆裙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090685-FADC-B04B-8E38-EE4C6B6CC367}"/>
              </a:ext>
            </a:extLst>
          </p:cNvPr>
          <p:cNvSpPr/>
          <p:nvPr/>
        </p:nvSpPr>
        <p:spPr>
          <a:xfrm>
            <a:off x="6326252" y="249202"/>
            <a:ext cx="134432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A</a:t>
            </a:r>
            <a:r>
              <a:rPr lang="ja-JP" altLang="en-US" b="1">
                <a:solidFill>
                  <a:schemeClr val="bg1"/>
                </a:solidFill>
              </a:rPr>
              <a:t>字裙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63F9C1-91B7-9C4A-8FB5-64E84AA5296A}"/>
              </a:ext>
            </a:extLst>
          </p:cNvPr>
          <p:cNvSpPr/>
          <p:nvPr/>
        </p:nvSpPr>
        <p:spPr>
          <a:xfrm>
            <a:off x="9209152" y="249202"/>
            <a:ext cx="134432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圓枱裙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C771A8-97B3-9A4C-9552-1136D2F4487F}"/>
              </a:ext>
            </a:extLst>
          </p:cNvPr>
          <p:cNvSpPr/>
          <p:nvPr/>
        </p:nvSpPr>
        <p:spPr>
          <a:xfrm>
            <a:off x="952501" y="2586041"/>
            <a:ext cx="152356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直裙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zh-TW" altLang="en-US" sz="2800" spc="0" dirty="0"/>
              <a:t>體型</a:t>
            </a:r>
            <a:endParaRPr lang="en-US" sz="2800" spc="0" dirty="0"/>
          </a:p>
        </p:txBody>
      </p:sp>
      <p:pic>
        <p:nvPicPr>
          <p:cNvPr id="5" name="Picture 4" descr="A person sitting on a bed posing for the camera&#10;&#10;Description automatically generated">
            <a:extLst>
              <a:ext uri="{FF2B5EF4-FFF2-40B4-BE49-F238E27FC236}">
                <a16:creationId xmlns:a16="http://schemas.microsoft.com/office/drawing/2014/main" id="{AD36EC0C-60EC-8742-A18D-BA026BF03B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了解自己的體型有助於選擇合適的衣服，以突出您的最佳狀態及效果。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69EA4-7A7B-C04A-886C-045931108DC1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7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3885B-92E2-BA4B-B1A7-14B670720BF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D65B82-7A3D-9946-B776-BFE4E864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899504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ja-JP" altLang="en-US" sz="4800" spc="0" dirty="0">
                <a:solidFill>
                  <a:schemeClr val="bg1"/>
                </a:solidFill>
              </a:rPr>
              <a:t>女性</a:t>
            </a:r>
            <a:r>
              <a:rPr lang="ja-JP" altLang="en-US" sz="4800" spc="0" dirty="0" smtClean="0">
                <a:solidFill>
                  <a:schemeClr val="bg1"/>
                </a:solidFill>
              </a:rPr>
              <a:t>體型</a:t>
            </a:r>
            <a:endParaRPr lang="en-US" sz="48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2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346315"/>
            <a:ext cx="3091607" cy="1727643"/>
          </a:xfrm>
        </p:spPr>
        <p:txBody>
          <a:bodyPr anchor="b">
            <a:noAutofit/>
          </a:bodyPr>
          <a:lstStyle/>
          <a:p>
            <a:pPr lvl="0"/>
            <a:r>
              <a:rPr lang="ja-JP" altLang="en-US" sz="2800" spc="0">
                <a:solidFill>
                  <a:srgbClr val="F5AFD6"/>
                </a:solidFill>
              </a:rPr>
              <a:t>女性體型</a:t>
            </a:r>
            <a:r>
              <a:rPr lang="en-US" altLang="ja-JP" sz="2800" spc="0" dirty="0">
                <a:solidFill>
                  <a:srgbClr val="F5AFD6"/>
                </a:solidFill>
              </a:rPr>
              <a:t> 01.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zh-TW" altLang="en-US" sz="2800" spc="0" dirty="0"/>
              <a:t>沙漏形</a:t>
            </a:r>
            <a:endParaRPr lang="en-HK" sz="2800" spc="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8543306-690D-484F-B4D1-7A539CCD6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3619934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dirty="0"/>
              <a:t>最平衡的</a:t>
            </a:r>
            <a:r>
              <a:rPr lang="ja-JP" altLang="en-US" sz="1600" dirty="0"/>
              <a:t>體型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zh-TW" altLang="en-US" sz="1600" dirty="0" smtClean="0"/>
              <a:t>身體上下半部分擁有非常好的比例並能帶出明顯的腰線。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64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380</Words>
  <Application>Microsoft Office PowerPoint</Application>
  <PresentationFormat>寬螢幕</PresentationFormat>
  <Paragraphs>82</Paragraphs>
  <Slides>18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Avenir Next LT Pro</vt:lpstr>
      <vt:lpstr>Avenir Next LT Pro Light</vt:lpstr>
      <vt:lpstr>Arial</vt:lpstr>
      <vt:lpstr>Calibri</vt:lpstr>
      <vt:lpstr>GradientRiseVTI</vt:lpstr>
      <vt:lpstr>衣服與體型</vt:lpstr>
      <vt:lpstr>試身</vt:lpstr>
      <vt:lpstr>常見的服裝類型</vt:lpstr>
      <vt:lpstr>PowerPoint 簡報</vt:lpstr>
      <vt:lpstr>Regular fit</vt:lpstr>
      <vt:lpstr>Mini</vt:lpstr>
      <vt:lpstr>體型</vt:lpstr>
      <vt:lpstr>女性體型</vt:lpstr>
      <vt:lpstr>女性體型 01. 沙漏形</vt:lpstr>
      <vt:lpstr>女性體型 02. 長方形</vt:lpstr>
      <vt:lpstr>女性體型 03. 梨形</vt:lpstr>
      <vt:lpstr>女性體型 04. 倒三角形</vt:lpstr>
      <vt:lpstr>男性體型</vt:lpstr>
      <vt:lpstr>男性體型 01. 橢圓形</vt:lpstr>
      <vt:lpstr>男性體型 02. 長方形</vt:lpstr>
      <vt:lpstr>男性體型 03. 三角形</vt:lpstr>
      <vt:lpstr>男性體型 04. 倒三角形</vt:lpstr>
      <vt:lpstr>章節活動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衣服和身體</dc:title>
  <dc:creator>HO HO TAK</dc:creator>
  <cp:lastModifiedBy>POON, Suk-mei Cindy</cp:lastModifiedBy>
  <cp:revision>35</cp:revision>
  <dcterms:created xsi:type="dcterms:W3CDTF">2020-12-07T03:15:36Z</dcterms:created>
  <dcterms:modified xsi:type="dcterms:W3CDTF">2021-02-19T08:53:43Z</dcterms:modified>
</cp:coreProperties>
</file>