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3"/>
  </p:notesMasterIdLst>
  <p:sldIdLst>
    <p:sldId id="266" r:id="rId2"/>
    <p:sldId id="273" r:id="rId3"/>
    <p:sldId id="282" r:id="rId4"/>
    <p:sldId id="269" r:id="rId5"/>
    <p:sldId id="270" r:id="rId6"/>
    <p:sldId id="284" r:id="rId7"/>
    <p:sldId id="285" r:id="rId8"/>
    <p:sldId id="287" r:id="rId9"/>
    <p:sldId id="289" r:id="rId10"/>
    <p:sldId id="290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9B0"/>
    <a:srgbClr val="182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7" autoAdjust="0"/>
    <p:restoredTop sz="94762"/>
  </p:normalViewPr>
  <p:slideViewPr>
    <p:cSldViewPr snapToGrid="0" snapToObjects="1">
      <p:cViewPr varScale="1">
        <p:scale>
          <a:sx n="67" d="100"/>
          <a:sy n="67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85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16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97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5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52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54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70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15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15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00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tif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tif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3D1B583C-33DC-46C1-A487-3C0F1561A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FC50B02-DBC0-4880-9D31-B2C1F8B0B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  <a:alpha val="63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CD22C47-B3C2-4143-A892-F353BBA9C1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2000">
                <a:schemeClr val="accent2">
                  <a:alpha val="8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1431D84-09BF-4CFE-BAD5-B403FAD899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0">
                <a:schemeClr val="accent2">
                  <a:alpha val="57000"/>
                </a:schemeClr>
              </a:gs>
              <a:gs pos="64000">
                <a:schemeClr val="accent4">
                  <a:alpha val="58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25A280-2775-0C4A-A059-69C41FA19961}"/>
              </a:ext>
            </a:extLst>
          </p:cNvPr>
          <p:cNvSpPr txBox="1">
            <a:spLocks/>
          </p:cNvSpPr>
          <p:nvPr/>
        </p:nvSpPr>
        <p:spPr>
          <a:xfrm>
            <a:off x="5843500" y="3225513"/>
            <a:ext cx="6096000" cy="353140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zh-TW" altLang="en-US" sz="4800" dirty="0" smtClean="0">
                <a:solidFill>
                  <a:schemeClr val="bg1"/>
                </a:solidFill>
              </a:rPr>
              <a:t>服裝計劃</a:t>
            </a:r>
            <a:endParaRPr lang="en-US" altLang="ja-JP" sz="4800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ja-JP" altLang="en-US" sz="4800" dirty="0">
                <a:solidFill>
                  <a:schemeClr val="bg1"/>
                </a:solidFill>
              </a:rPr>
              <a:t>面試</a:t>
            </a:r>
            <a:r>
              <a:rPr lang="ja-JP" altLang="en-HK" sz="4800" dirty="0">
                <a:solidFill>
                  <a:schemeClr val="bg1"/>
                </a:solidFill>
              </a:rPr>
              <a:t>篇</a:t>
            </a:r>
            <a:r>
              <a:rPr lang="ja-JP" altLang="en-US" sz="4800" dirty="0">
                <a:solidFill>
                  <a:schemeClr val="bg1"/>
                </a:solidFill>
              </a:rPr>
              <a:t>
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2E67F06-E526-EC46-BCF8-1026BE82A690}"/>
              </a:ext>
            </a:extLst>
          </p:cNvPr>
          <p:cNvSpPr txBox="1">
            <a:spLocks/>
          </p:cNvSpPr>
          <p:nvPr/>
        </p:nvSpPr>
        <p:spPr>
          <a:xfrm>
            <a:off x="8891500" y="1138884"/>
            <a:ext cx="2937753" cy="152660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TW" altLang="en-US" sz="2400" b="1" cap="all" spc="600" dirty="0" smtClean="0">
                <a:solidFill>
                  <a:schemeClr val="bg1"/>
                </a:solidFill>
              </a:rPr>
              <a:t>第九章</a:t>
            </a:r>
            <a:endParaRPr lang="en-US" sz="2400" b="1" cap="all" spc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74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419A96B-3D0E-4049-8BB6-0FFF5476EA83}"/>
              </a:ext>
            </a:extLst>
          </p:cNvPr>
          <p:cNvSpPr txBox="1">
            <a:spLocks/>
          </p:cNvSpPr>
          <p:nvPr/>
        </p:nvSpPr>
        <p:spPr>
          <a:xfrm>
            <a:off x="785621" y="1157272"/>
            <a:ext cx="11651125" cy="7228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/>
              <a:t>面試時不應該穿</a:t>
            </a:r>
            <a:r>
              <a:rPr lang="ja-JP" altLang="en-US" sz="3200" dirty="0" smtClean="0"/>
              <a:t>什麼</a:t>
            </a:r>
            <a:r>
              <a:rPr lang="zh-TW" altLang="en-US" sz="3200" dirty="0" smtClean="0"/>
              <a:t>服裝</a:t>
            </a:r>
            <a:r>
              <a:rPr lang="ja-JP" altLang="en-US" sz="3200" dirty="0" smtClean="0"/>
              <a:t>？</a:t>
            </a:r>
            <a:r>
              <a:rPr lang="ja-JP" altLang="en-US" sz="3200" dirty="0"/>
              <a:t>
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EDFCDC-1FCE-9A4E-BE28-875BDA62CB88}"/>
              </a:ext>
            </a:extLst>
          </p:cNvPr>
          <p:cNvSpPr/>
          <p:nvPr/>
        </p:nvSpPr>
        <p:spPr>
          <a:xfrm>
            <a:off x="785621" y="223501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/>
              <a:t>開趾鞋
短褲或</a:t>
            </a:r>
            <a:r>
              <a:rPr lang="ja-JP" altLang="en-US" sz="2000" dirty="0" smtClean="0"/>
              <a:t>低</a:t>
            </a:r>
            <a:r>
              <a:rPr lang="zh-TW" altLang="en-US" sz="2000" dirty="0" smtClean="0"/>
              <a:t>胸</a:t>
            </a:r>
            <a:r>
              <a:rPr lang="ja-JP" altLang="en-US" sz="2000" dirty="0" smtClean="0"/>
              <a:t>襯衫</a:t>
            </a:r>
            <a:r>
              <a:rPr lang="ja-JP" altLang="en-US" sz="2000" dirty="0"/>
              <a:t>
帽子或運動風格的服裝
連帽運動衫和</a:t>
            </a:r>
            <a:r>
              <a:rPr lang="ja-JP" altLang="en-US" sz="2000" dirty="0" smtClean="0"/>
              <a:t>夾克</a:t>
            </a:r>
            <a:r>
              <a:rPr lang="ja-JP" altLang="en-US" sz="2000" dirty="0"/>
              <a:t>
不匹配或太搶眼的顏色</a:t>
            </a:r>
            <a:r>
              <a:rPr lang="en-HK" sz="2000" dirty="0"/>
              <a:t/>
            </a:r>
            <a:br>
              <a:rPr lang="en-HK" sz="2000" dirty="0"/>
            </a:br>
            <a:endParaRPr lang="en-HK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AF25E-E8FC-494E-B9A3-9C73D0F83F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6845" y="2260505"/>
            <a:ext cx="1961275" cy="2938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B32BE3-D1BC-C548-9AA8-5490722A09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4870" y="2260505"/>
            <a:ext cx="1961275" cy="2941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251DA2-2E31-2246-9BE8-55B7958320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8819" y="2260505"/>
            <a:ext cx="1865870" cy="2914062"/>
          </a:xfrm>
          <a:prstGeom prst="rect">
            <a:avLst/>
          </a:prstGeom>
        </p:spPr>
      </p:pic>
      <p:sp>
        <p:nvSpPr>
          <p:cNvPr id="7" name="Multiply 6">
            <a:extLst>
              <a:ext uri="{FF2B5EF4-FFF2-40B4-BE49-F238E27FC236}">
                <a16:creationId xmlns:a16="http://schemas.microsoft.com/office/drawing/2014/main" id="{84293566-A556-0D43-A2BB-748C85A7555D}"/>
              </a:ext>
            </a:extLst>
          </p:cNvPr>
          <p:cNvSpPr/>
          <p:nvPr/>
        </p:nvSpPr>
        <p:spPr>
          <a:xfrm>
            <a:off x="6780660" y="1702189"/>
            <a:ext cx="4695567" cy="4151871"/>
          </a:xfrm>
          <a:prstGeom prst="mathMultiply">
            <a:avLst/>
          </a:prstGeom>
          <a:solidFill>
            <a:schemeClr val="dk1">
              <a:alpha val="4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12DC88-D91E-9849-B9CD-5180A18B2AAC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16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4757D61-0854-E24E-90CD-159F2B1B91F7}"/>
              </a:ext>
            </a:extLst>
          </p:cNvPr>
          <p:cNvSpPr txBox="1">
            <a:spLocks/>
          </p:cNvSpPr>
          <p:nvPr/>
        </p:nvSpPr>
        <p:spPr>
          <a:xfrm>
            <a:off x="897288" y="3429000"/>
            <a:ext cx="10817525" cy="146597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zh-HK" altLang="en-US" sz="3200" dirty="0"/>
              <a:t>為</a:t>
            </a:r>
            <a:r>
              <a:rPr lang="zh-TW" altLang="en-US" sz="3200" dirty="0"/>
              <a:t>面試</a:t>
            </a:r>
            <a:r>
              <a:rPr lang="zh-HK" altLang="en-US" sz="3200" dirty="0"/>
              <a:t>選擇</a:t>
            </a:r>
            <a:r>
              <a:rPr lang="zh-TW" altLang="en-US" sz="3200" dirty="0"/>
              <a:t>衣</a:t>
            </a:r>
            <a:r>
              <a:rPr lang="zh-HK" altLang="en-US" sz="3200" dirty="0"/>
              <a:t>服的</a:t>
            </a:r>
            <a:r>
              <a:rPr lang="zh-HK" altLang="en-US" sz="3200" dirty="0" smtClean="0"/>
              <a:t>竅門</a:t>
            </a:r>
            <a:r>
              <a:rPr lang="ja-JP" altLang="en-US" sz="3200" spc="700" dirty="0" smtClean="0"/>
              <a:t>
</a:t>
            </a:r>
            <a:endParaRPr lang="en-US" sz="3200" spc="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553D38-DCA7-C340-872E-773E5FEE12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148746"/>
            <a:ext cx="12191980" cy="42447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B5F365-3152-6A47-A0DB-5B08339C2891}"/>
              </a:ext>
            </a:extLst>
          </p:cNvPr>
          <p:cNvSpPr/>
          <p:nvPr/>
        </p:nvSpPr>
        <p:spPr>
          <a:xfrm>
            <a:off x="897287" y="4161986"/>
            <a:ext cx="10817525" cy="14659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研究</a:t>
            </a:r>
            <a:r>
              <a:rPr lang="zh-CN" altLang="en-US" sz="2000" dirty="0"/>
              <a:t>公司</a:t>
            </a:r>
            <a:r>
              <a:rPr lang="zh-HK" altLang="en-US" sz="2000" dirty="0"/>
              <a:t>對服</a:t>
            </a:r>
            <a:r>
              <a:rPr lang="zh-CN" altLang="en-US" sz="2000" dirty="0"/>
              <a:t>裝</a:t>
            </a:r>
            <a:r>
              <a:rPr lang="zh-HK" altLang="en-US" sz="2000" dirty="0"/>
              <a:t>的</a:t>
            </a:r>
            <a:r>
              <a:rPr lang="zh-CN" altLang="en-US" sz="2000" dirty="0"/>
              <a:t>要求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zh-CN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避免暴露</a:t>
            </a:r>
            <a:r>
              <a:rPr lang="zh-TW" altLang="en-US" sz="2000" smtClean="0"/>
              <a:t>的</a:t>
            </a:r>
            <a:r>
              <a:rPr lang="zh-CN" altLang="en-US" sz="2000" smtClean="0"/>
              <a:t>衣服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選擇</a:t>
            </a:r>
            <a:r>
              <a:rPr lang="zh-HK" altLang="en-US" sz="2000" dirty="0"/>
              <a:t>令你有</a:t>
            </a:r>
            <a:r>
              <a:rPr lang="zh-CN" altLang="en-US" sz="2000" dirty="0"/>
              <a:t>自信的衣服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0783D9-B666-9747-9F6A-CACC4B4FA86A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3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D3F794D0-2982-490E-88DA-93D4897508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E33DF1-ADC8-054B-BEE4-D57A95311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0"/>
            <a:ext cx="12192002" cy="4461036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AFD24A3D-F07A-44A9-BE55-5576292E15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2">
            <a:extLst>
              <a:ext uri="{FF2B5EF4-FFF2-40B4-BE49-F238E27FC236}">
                <a16:creationId xmlns:a16="http://schemas.microsoft.com/office/drawing/2014/main" id="{204441C9-FD2D-4031-B5C5-67478196C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463553"/>
            <a:ext cx="8153401" cy="239444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1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54">
            <a:extLst>
              <a:ext uri="{FF2B5EF4-FFF2-40B4-BE49-F238E27FC236}">
                <a16:creationId xmlns:a16="http://schemas.microsoft.com/office/drawing/2014/main" id="{EBF09AEC-6E6E-418F-9974-8730F1B2B6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2944145" y="2710934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" name="Rectangle 56">
            <a:extLst>
              <a:ext uri="{FF2B5EF4-FFF2-40B4-BE49-F238E27FC236}">
                <a16:creationId xmlns:a16="http://schemas.microsoft.com/office/drawing/2014/main" id="{3D9D3989-3E00-4727-914E-959DFE8FAC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6701" y="4460827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96DFA6-20F3-E54A-A679-A8CBC2D794A8}"/>
              </a:ext>
            </a:extLst>
          </p:cNvPr>
          <p:cNvSpPr txBox="1">
            <a:spLocks/>
          </p:cNvSpPr>
          <p:nvPr/>
        </p:nvSpPr>
        <p:spPr>
          <a:xfrm>
            <a:off x="1383807" y="4611271"/>
            <a:ext cx="9436593" cy="1171556"/>
          </a:xfrm>
          <a:prstGeom prst="rect">
            <a:avLst/>
          </a:prstGeom>
        </p:spPr>
        <p:txBody>
          <a:bodyPr vert="horz" lIns="0" tIns="0" rIns="0" bIns="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ja-JP" altLang="en-US" sz="3600" dirty="0">
                <a:solidFill>
                  <a:schemeClr val="bg1"/>
                </a:solidFill>
              </a:rPr>
              <a:t>適合正式場合</a:t>
            </a:r>
            <a:r>
              <a:rPr lang="ja-JP" altLang="en-US" sz="3600" dirty="0" smtClean="0">
                <a:solidFill>
                  <a:schemeClr val="bg1"/>
                </a:solidFill>
              </a:rPr>
              <a:t>的</a:t>
            </a:r>
            <a:r>
              <a:rPr lang="zh-TW" altLang="en-US" sz="3600" dirty="0" smtClean="0">
                <a:solidFill>
                  <a:schemeClr val="bg1"/>
                </a:solidFill>
              </a:rPr>
              <a:t>衣</a:t>
            </a:r>
            <a:r>
              <a:rPr lang="ja-JP" altLang="en-US" sz="3600" dirty="0" smtClean="0">
                <a:solidFill>
                  <a:schemeClr val="bg1"/>
                </a:solidFill>
              </a:rPr>
              <a:t>着</a:t>
            </a:r>
            <a:r>
              <a:rPr lang="ja-JP" altLang="en-US" sz="3600" dirty="0">
                <a:solidFill>
                  <a:schemeClr val="bg1"/>
                </a:solidFill>
              </a:rPr>
              <a:t>
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0A512D-9B64-7C41-A01A-546E8EE5B92D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47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roup of People Sitting Indoors">
            <a:extLst>
              <a:ext uri="{FF2B5EF4-FFF2-40B4-BE49-F238E27FC236}">
                <a16:creationId xmlns:a16="http://schemas.microsoft.com/office/drawing/2014/main" id="{BF2D72DE-CFA8-B140-B154-14EE769B4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-1"/>
            <a:ext cx="12191980" cy="685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72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96DFA6-20F3-E54A-A679-A8CBC2D794A8}"/>
              </a:ext>
            </a:extLst>
          </p:cNvPr>
          <p:cNvSpPr txBox="1">
            <a:spLocks/>
          </p:cNvSpPr>
          <p:nvPr/>
        </p:nvSpPr>
        <p:spPr>
          <a:xfrm>
            <a:off x="1619533" y="1128702"/>
            <a:ext cx="8952932" cy="30432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ja-JP" altLang="en-US">
                <a:solidFill>
                  <a:schemeClr val="bg1"/>
                </a:solidFill>
              </a:rPr>
              <a:t>如何在面試中看得可靠和聰明？
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3E2BD2-4EF9-DC4F-A7CE-DEFF1A9CE21F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8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CE9E2ED-2BB1-46AE-A037-86EC1BFB33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96DFA6-20F3-E54A-A679-A8CBC2D794A8}"/>
              </a:ext>
            </a:extLst>
          </p:cNvPr>
          <p:cNvSpPr txBox="1">
            <a:spLocks/>
          </p:cNvSpPr>
          <p:nvPr/>
        </p:nvSpPr>
        <p:spPr>
          <a:xfrm>
            <a:off x="934088" y="1347723"/>
            <a:ext cx="5711510" cy="294721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ja-JP" altLang="en-US" sz="3200" dirty="0"/>
              <a:t>為什麼</a:t>
            </a:r>
            <a:r>
              <a:rPr lang="ja-JP" altLang="en-US" sz="3200" dirty="0" smtClean="0"/>
              <a:t>穿適合</a:t>
            </a:r>
            <a:r>
              <a:rPr lang="ja-JP" altLang="en-US" sz="3200" dirty="0"/>
              <a:t>工作面試的衣服很重要？
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F087D3-47A6-E341-AC30-43D6F4CBDF7F}"/>
              </a:ext>
            </a:extLst>
          </p:cNvPr>
          <p:cNvSpPr/>
          <p:nvPr/>
        </p:nvSpPr>
        <p:spPr>
          <a:xfrm>
            <a:off x="835643" y="2821328"/>
            <a:ext cx="4803157" cy="180022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marL="285750" indent="-285750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穿著</a:t>
            </a:r>
            <a:r>
              <a:rPr lang="zh-CN" altLang="en-US" sz="2000" dirty="0"/>
              <a:t>合適的服裝參加面試表明</a:t>
            </a:r>
            <a:r>
              <a:rPr lang="zh-HK" altLang="en-US" sz="2000" dirty="0"/>
              <a:t>你</a:t>
            </a:r>
            <a:r>
              <a:rPr lang="zh-CN" altLang="en-US" sz="2000" dirty="0"/>
              <a:t>為面試做好準備</a:t>
            </a:r>
            <a:r>
              <a:rPr lang="zh-HK" altLang="en-US" sz="2000" dirty="0"/>
              <a:t>，</a:t>
            </a:r>
            <a:r>
              <a:rPr lang="zh-CN" altLang="en-US" sz="2000" dirty="0"/>
              <a:t>有助於呈現成熟</a:t>
            </a:r>
            <a:r>
              <a:rPr lang="zh-CN" altLang="en-US" sz="2000" dirty="0" smtClean="0"/>
              <a:t>感</a:t>
            </a:r>
            <a:endParaRPr lang="en-US" altLang="zh-CN" sz="2000" dirty="0"/>
          </a:p>
          <a:p>
            <a:pPr marL="285750" indent="-285750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整潔</a:t>
            </a:r>
            <a:r>
              <a:rPr lang="zh-CN" altLang="en-US" sz="2000" dirty="0"/>
              <a:t>和適當的外觀和形象也意味著</a:t>
            </a:r>
            <a:r>
              <a:rPr lang="zh-HK" altLang="en-US" sz="2000" dirty="0"/>
              <a:t>對工作的</a:t>
            </a:r>
            <a:r>
              <a:rPr lang="zh-CN" altLang="en-US" sz="2000" dirty="0"/>
              <a:t>責任</a:t>
            </a:r>
            <a:r>
              <a:rPr lang="zh-HK" altLang="en-US" sz="2000" dirty="0"/>
              <a:t>感</a:t>
            </a:r>
            <a:r>
              <a:rPr lang="zh-CN" altLang="en-US" sz="2000" dirty="0"/>
              <a:t>和熱</a:t>
            </a:r>
            <a:r>
              <a:rPr lang="zh-TW" altLang="en-US" sz="2000" dirty="0"/>
              <a:t>忱</a:t>
            </a:r>
            <a:endParaRPr lang="en-US" sz="2000" dirty="0">
              <a:cs typeface="Calibri" panose="020F050202020403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7" y="-3"/>
            <a:ext cx="3611463" cy="6858000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100000">
                <a:schemeClr val="tx2">
                  <a:lumMod val="50000"/>
                  <a:lumOff val="50000"/>
                  <a:alpha val="5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5" name="Rectangle 7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2000">
                <a:schemeClr val="accent2">
                  <a:alpha val="69000"/>
                </a:schemeClr>
              </a:gs>
              <a:gs pos="99000">
                <a:schemeClr val="accent4">
                  <a:alpha val="74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6" name="Rectangle 77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6853" y="-345671"/>
            <a:ext cx="3429002" cy="4120348"/>
          </a:xfrm>
          <a:prstGeom prst="rect">
            <a:avLst/>
          </a:prstGeom>
          <a:gradFill>
            <a:gsLst>
              <a:gs pos="0">
                <a:schemeClr val="accent5">
                  <a:alpha val="26000"/>
                </a:schemeClr>
              </a:gs>
              <a:gs pos="49000">
                <a:schemeClr val="tx2">
                  <a:lumMod val="75000"/>
                  <a:lumOff val="25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Man in Gray Sweater Wearing Black Framed Eyeglasses Holding White Paper Document">
            <a:extLst>
              <a:ext uri="{FF2B5EF4-FFF2-40B4-BE49-F238E27FC236}">
                <a16:creationId xmlns:a16="http://schemas.microsoft.com/office/drawing/2014/main" id="{6ADE5256-C2C2-744F-94C6-A10CAC465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28EAA4-9154-E349-8C29-42A251D586A7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45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81A9E2-7EFC-A247-9D2B-BB145768EC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54192" y="-345989"/>
            <a:ext cx="14432689" cy="81183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4F04D94-5D02-443B-801E-0CAC1D4EBF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372"/>
            <a:ext cx="12192000" cy="456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7DA40C-10B8-4678-8433-AA03ED65E9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96DFA6-20F3-E54A-A679-A8CBC2D794A8}"/>
              </a:ext>
            </a:extLst>
          </p:cNvPr>
          <p:cNvSpPr txBox="1">
            <a:spLocks/>
          </p:cNvSpPr>
          <p:nvPr/>
        </p:nvSpPr>
        <p:spPr>
          <a:xfrm>
            <a:off x="751110" y="2249589"/>
            <a:ext cx="8294035" cy="406254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dirty="0">
                <a:solidFill>
                  <a:schemeClr val="bg1"/>
                </a:solidFill>
              </a:rPr>
              <a:t>但也不一定要穿成</a:t>
            </a:r>
            <a:r>
              <a:rPr lang="ja-JP" altLang="en-US" dirty="0" smtClean="0">
                <a:solidFill>
                  <a:schemeClr val="bg1"/>
                </a:solidFill>
              </a:rPr>
              <a:t>這樣</a:t>
            </a:r>
            <a:r>
              <a:rPr lang="zh-TW" altLang="en-US" dirty="0" smtClean="0">
                <a:solidFill>
                  <a:schemeClr val="bg1"/>
                </a:solidFill>
              </a:rPr>
              <a:t>正式</a:t>
            </a:r>
            <a:r>
              <a:rPr lang="en-US" altLang="ja-JP" dirty="0">
                <a:solidFill>
                  <a:schemeClr val="bg1"/>
                </a:solidFill>
              </a:rPr>
              <a:t>
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 err="1" smtClean="0">
                <a:solidFill>
                  <a:schemeClr val="bg1"/>
                </a:solidFill>
              </a:rPr>
              <a:t>你可以</a:t>
            </a:r>
            <a:r>
              <a:rPr lang="zh-TW" altLang="en-US" dirty="0" smtClean="0">
                <a:solidFill>
                  <a:schemeClr val="bg1"/>
                </a:solidFill>
              </a:rPr>
              <a:t>穿著</a:t>
            </a:r>
            <a:r>
              <a:rPr lang="en-US" altLang="ja-JP" dirty="0">
                <a:solidFill>
                  <a:schemeClr val="bg1"/>
                </a:solidFill>
              </a:rPr>
              <a:t>...</a:t>
            </a:r>
            <a:endParaRPr lang="en-US" dirty="0">
              <a:solidFill>
                <a:schemeClr val="bg1"/>
              </a:solidFill>
            </a:endParaRPr>
          </a:p>
          <a:p>
            <a:pPr algn="l"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algn="l"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F3D9AA-2746-40BA-A174-3C45EA458C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BF160C-EC5F-45F5-9B8D-197AFA37BB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07477E-47B9-A640-9A01-8FA2B0DA8FCE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0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EABFEF24-B6D9-4ECA-970E-F65869908F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19A96B-3D0E-4049-8BB6-0FFF5476EA83}"/>
              </a:ext>
            </a:extLst>
          </p:cNvPr>
          <p:cNvSpPr txBox="1">
            <a:spLocks/>
          </p:cNvSpPr>
          <p:nvPr/>
        </p:nvSpPr>
        <p:spPr>
          <a:xfrm>
            <a:off x="892264" y="73596"/>
            <a:ext cx="11439780" cy="155776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ja-JP" altLang="en-US" sz="3600" spc="700"/>
              <a:t>面試穿什麼？
</a:t>
            </a:r>
            <a:endParaRPr lang="en-US" sz="3600" spc="7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64FCB5-0A85-CA4C-A94B-D3FE5C450A00}"/>
              </a:ext>
            </a:extLst>
          </p:cNvPr>
          <p:cNvSpPr/>
          <p:nvPr/>
        </p:nvSpPr>
        <p:spPr>
          <a:xfrm>
            <a:off x="1050576" y="4713962"/>
            <a:ext cx="9561495" cy="15786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2000" dirty="0" smtClean="0"/>
              <a:t>如果面試</a:t>
            </a:r>
            <a:r>
              <a:rPr lang="ja-JP" altLang="en-US" sz="2000" dirty="0"/>
              <a:t>需要更正式的風格，比如在辦公室</a:t>
            </a:r>
            <a:r>
              <a:rPr lang="ja-JP" altLang="en-US" sz="2000" dirty="0" smtClean="0"/>
              <a:t>工作</a:t>
            </a:r>
            <a:r>
              <a:rPr lang="ja-JP" altLang="en-US" sz="2000" dirty="0"/>
              <a:t>
</a:t>
            </a:r>
            <a:r>
              <a:rPr lang="zh-TW" altLang="en-US" sz="2000" dirty="0" smtClean="0"/>
              <a:t>鈕</a:t>
            </a:r>
            <a:r>
              <a:rPr lang="ja-JP" altLang="en-US" sz="2000" dirty="0" smtClean="0"/>
              <a:t>扣</a:t>
            </a:r>
            <a:r>
              <a:rPr lang="ja-JP" altLang="en-US" sz="2000" dirty="0"/>
              <a:t>襯衫與休閒褲的配襯是</a:t>
            </a:r>
            <a:r>
              <a:rPr lang="ja-JP" altLang="en-US" sz="2000" dirty="0" smtClean="0"/>
              <a:t>男</a:t>
            </a:r>
            <a:r>
              <a:rPr lang="zh-TW" altLang="en-US" sz="2000" dirty="0"/>
              <a:t>士</a:t>
            </a:r>
            <a:r>
              <a:rPr lang="ja-JP" altLang="en-US" sz="2000" dirty="0" smtClean="0"/>
              <a:t>和女</a:t>
            </a:r>
            <a:r>
              <a:rPr lang="zh-TW" altLang="en-US" sz="2000" dirty="0" smtClean="0"/>
              <a:t>士</a:t>
            </a:r>
            <a:r>
              <a:rPr lang="ja-JP" altLang="en-US" sz="2000" dirty="0" smtClean="0"/>
              <a:t>的</a:t>
            </a:r>
            <a:r>
              <a:rPr lang="ja-JP" altLang="en-US" sz="2000" dirty="0"/>
              <a:t>一個很好的選擇
</a:t>
            </a:r>
            <a:r>
              <a:rPr lang="zh-TW" altLang="en-US" sz="2000" dirty="0" smtClean="0"/>
              <a:t>男士</a:t>
            </a:r>
            <a:r>
              <a:rPr lang="ja-JP" altLang="en-US" sz="2000" dirty="0" smtClean="0"/>
              <a:t>也</a:t>
            </a:r>
            <a:r>
              <a:rPr lang="ja-JP" altLang="en-US" sz="2000" dirty="0"/>
              <a:t>可以穿</a:t>
            </a:r>
            <a:r>
              <a:rPr lang="en-US" altLang="ja-JP" sz="2000" b="1" dirty="0"/>
              <a:t>Polo </a:t>
            </a:r>
            <a:r>
              <a:rPr lang="ja-JP" altLang="en-US" sz="2000" dirty="0"/>
              <a:t>恤衫，但它不像西裝和領帶那麼</a:t>
            </a:r>
            <a:r>
              <a:rPr lang="ja-JP" altLang="en-US" sz="2000" dirty="0" smtClean="0"/>
              <a:t>正</a:t>
            </a:r>
            <a:r>
              <a:rPr lang="zh-TW" altLang="en-US" sz="2000" dirty="0" smtClean="0"/>
              <a:t>式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D9C793-E704-2A41-BC67-78848E3F99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258" y="1695475"/>
            <a:ext cx="2121078" cy="3141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B0EC65-4377-4444-94C2-12B28AFC41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729" y="1680681"/>
            <a:ext cx="2099422" cy="3145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E80011-3573-A248-844C-D8BB757B94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860" y="1648237"/>
            <a:ext cx="2121078" cy="3177645"/>
          </a:xfrm>
          <a:prstGeom prst="rect">
            <a:avLst/>
          </a:prstGeom>
        </p:spPr>
      </p:pic>
      <p:pic>
        <p:nvPicPr>
          <p:cNvPr id="13" name="Picture 2" descr="Woman Wearing White Dress Shirt and Blue Pants">
            <a:extLst>
              <a:ext uri="{FF2B5EF4-FFF2-40B4-BE49-F238E27FC236}">
                <a16:creationId xmlns:a16="http://schemas.microsoft.com/office/drawing/2014/main" id="{64295E13-AEB6-E448-841A-7E23C7D2C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87744" y="1648238"/>
            <a:ext cx="2121078" cy="317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0ECB586-0094-4564-A677-F1EDA6150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2C388D3-CAEA-40E7-B511-0373582647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96DFA6-20F3-E54A-A679-A8CBC2D794A8}"/>
              </a:ext>
            </a:extLst>
          </p:cNvPr>
          <p:cNvSpPr txBox="1">
            <a:spLocks/>
          </p:cNvSpPr>
          <p:nvPr/>
        </p:nvSpPr>
        <p:spPr>
          <a:xfrm>
            <a:off x="902009" y="1226542"/>
            <a:ext cx="7573342" cy="200300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zh-TW" altLang="en-US" sz="1600" dirty="0">
                <a:solidFill>
                  <a:schemeClr val="accent4">
                    <a:lumMod val="75000"/>
                  </a:schemeClr>
                </a:solidFill>
              </a:rPr>
              <a:t>鈕</a:t>
            </a:r>
            <a:r>
              <a:rPr lang="ja-JP" altLang="en-US" sz="1600" dirty="0" smtClean="0">
                <a:solidFill>
                  <a:schemeClr val="accent4">
                    <a:lumMod val="75000"/>
                  </a:schemeClr>
                </a:solidFill>
              </a:rPr>
              <a:t>扣</a:t>
            </a:r>
            <a:r>
              <a:rPr lang="ja-JP" altLang="en-US" sz="1600" dirty="0">
                <a:solidFill>
                  <a:schemeClr val="accent4">
                    <a:lumMod val="75000"/>
                  </a:schemeClr>
                </a:solidFill>
              </a:rPr>
              <a:t>襯衫配搭休閒褲
</a:t>
            </a:r>
            <a:r>
              <a:rPr lang="en-HK" sz="1600" dirty="0"/>
              <a:t/>
            </a:r>
            <a:br>
              <a:rPr lang="en-HK" sz="1600" dirty="0"/>
            </a:br>
            <a:endParaRPr 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317BE2-1952-614E-AD4B-B7E96E99D496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6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996DFA6-20F3-E54A-A679-A8CBC2D794A8}"/>
              </a:ext>
            </a:extLst>
          </p:cNvPr>
          <p:cNvSpPr txBox="1">
            <a:spLocks/>
          </p:cNvSpPr>
          <p:nvPr/>
        </p:nvSpPr>
        <p:spPr>
          <a:xfrm>
            <a:off x="589489" y="1277574"/>
            <a:ext cx="11293111" cy="200300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/>
              <a:t>POLO</a:t>
            </a:r>
            <a:r>
              <a:rPr lang="ja-JP" altLang="en-US" dirty="0"/>
              <a:t> </a:t>
            </a:r>
            <a:r>
              <a:rPr lang="ja-JP" altLang="en-US" dirty="0" smtClean="0"/>
              <a:t>恤</a:t>
            </a:r>
            <a:r>
              <a:rPr lang="zh-TW" altLang="en-US" dirty="0" smtClean="0"/>
              <a:t>衫</a:t>
            </a:r>
            <a:r>
              <a:rPr lang="ja-JP" altLang="en-US" dirty="0" smtClean="0"/>
              <a:t>或毛衣</a:t>
            </a:r>
            <a:r>
              <a:rPr lang="ja-JP" altLang="en-HK" dirty="0" smtClean="0"/>
              <a:t>配</a:t>
            </a:r>
            <a:r>
              <a:rPr lang="ja-JP" altLang="en-US" dirty="0" smtClean="0"/>
              <a:t>襯</a:t>
            </a:r>
            <a:r>
              <a:rPr lang="zh-TW" altLang="en-US" dirty="0" smtClean="0"/>
              <a:t>半截</a:t>
            </a:r>
            <a:r>
              <a:rPr lang="ja-JP" altLang="en-US" dirty="0" smtClean="0"/>
              <a:t>裙或</a:t>
            </a:r>
            <a:r>
              <a:rPr lang="ja-JP" altLang="en-US" dirty="0"/>
              <a:t>休閒褲
</a:t>
            </a:r>
            <a:r>
              <a:rPr lang="en-HK" dirty="0"/>
              <a:t/>
            </a:r>
            <a:br>
              <a:rPr lang="en-HK" dirty="0"/>
            </a:br>
            <a:endParaRPr 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64FCB5-0A85-CA4C-A94B-D3FE5C450A00}"/>
              </a:ext>
            </a:extLst>
          </p:cNvPr>
          <p:cNvSpPr/>
          <p:nvPr/>
        </p:nvSpPr>
        <p:spPr>
          <a:xfrm>
            <a:off x="334600" y="2279074"/>
            <a:ext cx="56213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在</a:t>
            </a:r>
            <a:r>
              <a:rPr lang="zh-CN" altLang="en-US" sz="2000" dirty="0"/>
              <a:t>夏天，</a:t>
            </a:r>
            <a:r>
              <a:rPr lang="en-US" sz="2000" b="1" dirty="0"/>
              <a:t>polo</a:t>
            </a:r>
            <a:r>
              <a:rPr lang="en-US" sz="2000" dirty="0"/>
              <a:t> </a:t>
            </a:r>
            <a:r>
              <a:rPr lang="zh-CN" altLang="en-US" sz="2000" dirty="0"/>
              <a:t>恤</a:t>
            </a:r>
            <a:r>
              <a:rPr lang="zh-HK" altLang="en-US" sz="2000" dirty="0"/>
              <a:t>衫</a:t>
            </a:r>
            <a:r>
              <a:rPr lang="zh-CN" altLang="en-US" sz="2000" dirty="0"/>
              <a:t>或毛衣配襯裙子或休閒褲是一個很好的</a:t>
            </a:r>
            <a:r>
              <a:rPr lang="zh-CN" altLang="en-US" sz="2000" dirty="0" smtClean="0"/>
              <a:t>選擇</a:t>
            </a:r>
            <a:endParaRPr lang="en-US" altLang="zh-CN" sz="2000" dirty="0" smtClean="0"/>
          </a:p>
          <a:p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不</a:t>
            </a:r>
            <a:r>
              <a:rPr lang="zh-CN" altLang="en-US" sz="2000" dirty="0"/>
              <a:t>太</a:t>
            </a:r>
            <a:r>
              <a:rPr lang="zh-HK" altLang="en-US" sz="2000" dirty="0"/>
              <a:t>休閒</a:t>
            </a:r>
            <a:r>
              <a:rPr lang="zh-CN" altLang="en-US" sz="2000" dirty="0"/>
              <a:t>，同時也不太</a:t>
            </a:r>
            <a:r>
              <a:rPr lang="zh-CN" altLang="en-US" sz="2000" dirty="0" smtClean="0"/>
              <a:t>正式</a:t>
            </a:r>
            <a:endParaRPr lang="en-US" altLang="zh-CN" sz="2000" dirty="0"/>
          </a:p>
          <a:p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由於</a:t>
            </a:r>
            <a:r>
              <a:rPr lang="en-US" sz="2000" dirty="0"/>
              <a:t>polo </a:t>
            </a:r>
            <a:r>
              <a:rPr lang="zh-CN" altLang="en-US" sz="2000" dirty="0" smtClean="0"/>
              <a:t>恤</a:t>
            </a:r>
            <a:r>
              <a:rPr lang="zh-TW" altLang="en-US" sz="2000" dirty="0"/>
              <a:t>看</a:t>
            </a:r>
            <a:r>
              <a:rPr lang="zh-HK" altLang="en-US" sz="2000" dirty="0" smtClean="0"/>
              <a:t>來</a:t>
            </a:r>
            <a:r>
              <a:rPr lang="zh-HK" altLang="en-US" sz="2000" dirty="0"/>
              <a:t>較休閒</a:t>
            </a:r>
            <a:r>
              <a:rPr lang="zh-CN" altLang="en-US" sz="2000" dirty="0" smtClean="0"/>
              <a:t>，</a:t>
            </a:r>
            <a:r>
              <a:rPr lang="zh-HK" altLang="en-US" sz="2000" dirty="0" smtClean="0"/>
              <a:t>要</a:t>
            </a:r>
            <a:r>
              <a:rPr lang="zh-TW" altLang="en-US" sz="2000" dirty="0" smtClean="0"/>
              <a:t>配襯</a:t>
            </a:r>
            <a:r>
              <a:rPr lang="zh-CN" altLang="en-US" sz="2000" dirty="0" smtClean="0"/>
              <a:t>時尚</a:t>
            </a:r>
            <a:r>
              <a:rPr lang="zh-CN" altLang="en-US" sz="2000" dirty="0"/>
              <a:t>的</a:t>
            </a:r>
            <a:r>
              <a:rPr lang="zh-HK" altLang="en-US" sz="2000" dirty="0"/>
              <a:t>半截</a:t>
            </a:r>
            <a:r>
              <a:rPr lang="zh-CN" altLang="en-US" sz="2000" dirty="0"/>
              <a:t>裙或休閒褲，並確保</a:t>
            </a:r>
            <a:r>
              <a:rPr lang="en-US" sz="2000" dirty="0"/>
              <a:t>polo </a:t>
            </a:r>
            <a:r>
              <a:rPr lang="zh-CN" altLang="en-US" sz="2000" dirty="0"/>
              <a:t>恤</a:t>
            </a:r>
            <a:r>
              <a:rPr lang="zh-HK" altLang="en-US" sz="2000" dirty="0"/>
              <a:t>衫塞</a:t>
            </a:r>
            <a:r>
              <a:rPr lang="zh-CN" altLang="en-US" sz="2000" dirty="0"/>
              <a:t>入褲</a:t>
            </a:r>
            <a:r>
              <a:rPr lang="zh-TW" altLang="en-US" sz="2000" dirty="0"/>
              <a:t>／</a:t>
            </a:r>
            <a:r>
              <a:rPr lang="zh-HK" altLang="en-US" sz="2000" dirty="0"/>
              <a:t>裙</a:t>
            </a:r>
            <a:r>
              <a:rPr lang="zh-CN" altLang="en-US" sz="2000" dirty="0" smtClean="0"/>
              <a:t>頭</a:t>
            </a:r>
            <a:r>
              <a:rPr lang="zh-TW" altLang="en-US" sz="2000" dirty="0" smtClean="0"/>
              <a:t>內，</a:t>
            </a:r>
            <a:r>
              <a:rPr lang="zh-CN" altLang="en-US" sz="2000" dirty="0" smtClean="0"/>
              <a:t>以</a:t>
            </a:r>
            <a:r>
              <a:rPr lang="zh-CN" altLang="en-US" sz="2000" dirty="0"/>
              <a:t>展示</a:t>
            </a:r>
            <a:r>
              <a:rPr lang="zh-HK" altLang="en-US" sz="2000" dirty="0"/>
              <a:t>專業</a:t>
            </a:r>
            <a:r>
              <a:rPr lang="zh-CN" altLang="en-US" sz="2000" dirty="0"/>
              <a:t>的</a:t>
            </a:r>
            <a:r>
              <a:rPr lang="zh-CN" altLang="en-US" sz="2000" dirty="0" smtClean="0"/>
              <a:t>感覺</a:t>
            </a:r>
            <a:endParaRPr lang="en-US" altLang="zh-CN" sz="2000" dirty="0"/>
          </a:p>
          <a:p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Polo </a:t>
            </a:r>
            <a:r>
              <a:rPr lang="zh-CN" altLang="en-US" sz="2000" dirty="0"/>
              <a:t>恤</a:t>
            </a:r>
            <a:r>
              <a:rPr lang="zh-HK" altLang="en-US" sz="2000" dirty="0"/>
              <a:t>衫較</a:t>
            </a:r>
            <a:r>
              <a:rPr lang="zh-CN" altLang="en-US" sz="2000" dirty="0"/>
              <a:t>適合夏天， 而毛衣</a:t>
            </a:r>
            <a:r>
              <a:rPr lang="zh-HK" altLang="en-US" sz="2000" dirty="0"/>
              <a:t>適合其他季節</a:t>
            </a:r>
            <a:endParaRPr lang="en-HK" sz="2000" dirty="0"/>
          </a:p>
          <a:p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D96B1F-A9EA-E540-A744-D45DD6423C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2428" y="2685699"/>
            <a:ext cx="2186296" cy="34163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574F470-F5B9-A84B-B3A2-C6EE70BBABDF}"/>
              </a:ext>
            </a:extLst>
          </p:cNvPr>
          <p:cNvSpPr txBox="1">
            <a:spLocks/>
          </p:cNvSpPr>
          <p:nvPr/>
        </p:nvSpPr>
        <p:spPr>
          <a:xfrm>
            <a:off x="589489" y="466718"/>
            <a:ext cx="10310399" cy="200300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dirty="0">
                <a:solidFill>
                  <a:srgbClr val="EA99B0"/>
                </a:solidFill>
              </a:rPr>
              <a:t>除了襯衫， 你可以穿</a:t>
            </a:r>
            <a:r>
              <a:rPr lang="en-US" altLang="ja-JP" sz="2000" dirty="0">
                <a:solidFill>
                  <a:srgbClr val="EA99B0"/>
                </a:solidFill>
              </a:rPr>
              <a:t>...
</a:t>
            </a:r>
            <a:r>
              <a:rPr lang="en-HK" dirty="0"/>
              <a:t/>
            </a:r>
            <a:br>
              <a:rPr lang="en-HK" dirty="0"/>
            </a:br>
            <a:endParaRPr lang="en-US" sz="3600" dirty="0"/>
          </a:p>
        </p:txBody>
      </p:sp>
      <p:pic>
        <p:nvPicPr>
          <p:cNvPr id="8" name="Picture 2" descr="Photo Of People Walking On Hallway">
            <a:extLst>
              <a:ext uri="{FF2B5EF4-FFF2-40B4-BE49-F238E27FC236}">
                <a16:creationId xmlns:a16="http://schemas.microsoft.com/office/drawing/2014/main" id="{B480EC7F-74EE-4648-BB59-9A64425F3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38724" y="2685699"/>
            <a:ext cx="1647170" cy="34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097EFC-7981-AE4F-8258-D8C0BF8500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5894" y="2685699"/>
            <a:ext cx="1851595" cy="3416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2AD9F8-5D93-FD4D-A78F-A4A8368E2928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06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74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76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2" name="Rectangle 78">
            <a:extLst>
              <a:ext uri="{FF2B5EF4-FFF2-40B4-BE49-F238E27FC236}">
                <a16:creationId xmlns:a16="http://schemas.microsoft.com/office/drawing/2014/main" id="{4C3B6929-6451-4950-B112-1C7D8D41D1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19A96B-3D0E-4049-8BB6-0FFF5476EA83}"/>
              </a:ext>
            </a:extLst>
          </p:cNvPr>
          <p:cNvSpPr txBox="1">
            <a:spLocks/>
          </p:cNvSpPr>
          <p:nvPr/>
        </p:nvSpPr>
        <p:spPr>
          <a:xfrm>
            <a:off x="1025827" y="4204474"/>
            <a:ext cx="9448800" cy="743064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ja-JP" altLang="en-US" sz="2800" spc="700" dirty="0" smtClean="0"/>
              <a:t>外套</a:t>
            </a:r>
            <a:r>
              <a:rPr lang="zh-TW" altLang="en-US" sz="2800" spc="700" dirty="0"/>
              <a:t>或</a:t>
            </a:r>
            <a:r>
              <a:rPr lang="ja-JP" altLang="en-US" sz="2800" spc="700" dirty="0" smtClean="0"/>
              <a:t>開</a:t>
            </a:r>
            <a:r>
              <a:rPr lang="ja-JP" altLang="en-US" sz="2800" spc="700" dirty="0"/>
              <a:t>胸毛衣</a:t>
            </a:r>
            <a:r>
              <a:rPr lang="ja-JP" altLang="en-HK" sz="2800" dirty="0"/>
              <a:t>配</a:t>
            </a:r>
            <a:r>
              <a:rPr lang="ja-JP" altLang="en-US" sz="2800" dirty="0"/>
              <a:t>襯</a:t>
            </a:r>
            <a:r>
              <a:rPr lang="en-US" sz="2800" spc="700" dirty="0"/>
              <a:t>T</a:t>
            </a:r>
            <a:r>
              <a:rPr lang="ja-JP" altLang="en-US" sz="2800" spc="700" dirty="0"/>
              <a:t>恤或基本上衣
</a:t>
            </a:r>
            <a:endParaRPr lang="en-US" sz="2800" spc="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1CE6F1-6722-9847-8D5C-3BAA3AB3FE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-13959" y="-17968"/>
            <a:ext cx="3282871" cy="3761849"/>
          </a:xfrm>
          <a:prstGeom prst="rect">
            <a:avLst/>
          </a:prstGeom>
        </p:spPr>
      </p:pic>
      <p:pic>
        <p:nvPicPr>
          <p:cNvPr id="3078" name="Picture 6" descr="man in gray vest standing near tree during daytime">
            <a:extLst>
              <a:ext uri="{FF2B5EF4-FFF2-40B4-BE49-F238E27FC236}">
                <a16:creationId xmlns:a16="http://schemas.microsoft.com/office/drawing/2014/main" id="{502FB54E-DB8F-6946-B6E7-DD53AD24F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0164" y="-15774"/>
            <a:ext cx="3459827" cy="376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hoto of Woman Sitting on Chair and Typing on Silver Macbook">
            <a:extLst>
              <a:ext uri="{FF2B5EF4-FFF2-40B4-BE49-F238E27FC236}">
                <a16:creationId xmlns:a16="http://schemas.microsoft.com/office/drawing/2014/main" id="{BBD9246D-0DCE-EC4C-A23B-AB5F95AD6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9284399" y="-21775"/>
            <a:ext cx="3279519" cy="376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C64FCB5-0A85-CA4C-A94B-D3FE5C450A00}"/>
              </a:ext>
            </a:extLst>
          </p:cNvPr>
          <p:cNvSpPr/>
          <p:nvPr/>
        </p:nvSpPr>
        <p:spPr>
          <a:xfrm>
            <a:off x="1025827" y="5151261"/>
            <a:ext cx="9448800" cy="1045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配搭</a:t>
            </a:r>
            <a:r>
              <a:rPr lang="zh-HK" altLang="en-US" sz="2000" dirty="0"/>
              <a:t>貼脖子的圓領上衣、女裝恤衫、鈕</a:t>
            </a:r>
            <a:r>
              <a:rPr lang="zh-CN" altLang="en-US" sz="2000" dirty="0"/>
              <a:t>扣襯衫甚至</a:t>
            </a:r>
            <a:r>
              <a:rPr lang="en-US" sz="2000" dirty="0"/>
              <a:t>T</a:t>
            </a:r>
            <a:r>
              <a:rPr lang="zh-CN" altLang="en-US" sz="2000" dirty="0" smtClean="0"/>
              <a:t>恤</a:t>
            </a:r>
            <a:endParaRPr lang="en-US" altLang="zh-CN" sz="2000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灰色</a:t>
            </a:r>
            <a:r>
              <a:rPr lang="zh-HK" altLang="en-US" sz="2000" dirty="0"/>
              <a:t>、</a:t>
            </a:r>
            <a:r>
              <a:rPr lang="zh-CN" altLang="en-US" sz="2000" dirty="0"/>
              <a:t>卡其色</a:t>
            </a:r>
            <a:r>
              <a:rPr lang="zh-HK" altLang="en-US" sz="2000" dirty="0"/>
              <a:t>、</a:t>
            </a:r>
            <a:r>
              <a:rPr lang="zh-CN" altLang="en-US" sz="2000" dirty="0"/>
              <a:t>米色</a:t>
            </a:r>
            <a:r>
              <a:rPr lang="zh-HK" altLang="en-US" sz="2000" dirty="0"/>
              <a:t>、</a:t>
            </a:r>
            <a:r>
              <a:rPr lang="zh-CN" altLang="en-US" sz="2000" dirty="0"/>
              <a:t>海軍藍是</a:t>
            </a:r>
            <a:r>
              <a:rPr lang="zh-HK" altLang="en-US" sz="2000" dirty="0"/>
              <a:t>作配搭</a:t>
            </a:r>
            <a:r>
              <a:rPr lang="zh-CN" altLang="en-US" sz="2000" dirty="0"/>
              <a:t>的好選擇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3083" name="Rectangle 80">
            <a:extLst>
              <a:ext uri="{FF2B5EF4-FFF2-40B4-BE49-F238E27FC236}">
                <a16:creationId xmlns:a16="http://schemas.microsoft.com/office/drawing/2014/main" id="{F842B20E-25C0-4D14-9039-1F9666FF0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4" name="Rectangle 82">
            <a:extLst>
              <a:ext uri="{FF2B5EF4-FFF2-40B4-BE49-F238E27FC236}">
                <a16:creationId xmlns:a16="http://schemas.microsoft.com/office/drawing/2014/main" id="{0015CC24-42EA-4F09-BCCB-75CE4841C7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89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smiling woman standing near house">
            <a:extLst>
              <a:ext uri="{FF2B5EF4-FFF2-40B4-BE49-F238E27FC236}">
                <a16:creationId xmlns:a16="http://schemas.microsoft.com/office/drawing/2014/main" id="{58C55CE5-9E8C-7549-98E8-7DBE6DF37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-14259"/>
            <a:ext cx="3193702" cy="37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D14ED80-BC74-4841-B108-00350E2CA117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4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BECBF6F-0423-4B0D-A4AF-7E2DFDC869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64FCB5-0A85-CA4C-A94B-D3FE5C450A00}"/>
              </a:ext>
            </a:extLst>
          </p:cNvPr>
          <p:cNvSpPr/>
          <p:nvPr/>
        </p:nvSpPr>
        <p:spPr>
          <a:xfrm>
            <a:off x="641812" y="2734496"/>
            <a:ext cx="4539958" cy="1846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在</a:t>
            </a:r>
            <a:r>
              <a:rPr lang="zh-CN" altLang="en-US" sz="2000" dirty="0"/>
              <a:t>夏季，</a:t>
            </a:r>
            <a:r>
              <a:rPr lang="zh-TW" altLang="en-US" sz="2000" dirty="0"/>
              <a:t>單件印花圖案的連衣裙的可以</a:t>
            </a:r>
            <a:r>
              <a:rPr lang="zh-HK" altLang="en-US" sz="2000" dirty="0"/>
              <a:t>幫助展示</a:t>
            </a:r>
            <a:r>
              <a:rPr lang="zh-TW" altLang="en-US" sz="2000" dirty="0"/>
              <a:t>一個鮮明的</a:t>
            </a:r>
            <a:r>
              <a:rPr lang="zh-TW" altLang="en-US" sz="2000" dirty="0" smtClean="0"/>
              <a:t>形象</a:t>
            </a:r>
            <a:endParaRPr lang="en-US" altLang="zh-TW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牛仔褲來</a:t>
            </a:r>
            <a:r>
              <a:rPr lang="zh-HK" altLang="en-US" sz="2000" dirty="0"/>
              <a:t>可以</a:t>
            </a:r>
            <a:r>
              <a:rPr lang="zh-CN" altLang="en-US" sz="2000" dirty="0"/>
              <a:t>搭</a:t>
            </a:r>
            <a:r>
              <a:rPr lang="zh-HK" altLang="en-US" sz="2000" dirty="0"/>
              <a:t>襯長襯衫的顏色及風格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31E711-B683-D349-9F8C-55B51C3F34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9765" y="1655830"/>
            <a:ext cx="2672233" cy="40033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1A85DF-AD91-6C43-B7F7-5ADF86E0CD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57"/>
          <a:stretch/>
        </p:blipFill>
        <p:spPr>
          <a:xfrm>
            <a:off x="7673112" y="1659419"/>
            <a:ext cx="2318630" cy="4058366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8FDF3ABB-A6A5-42CC-BC47-1824E91CB5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87D1F39-5908-4C23-ACF2-90EA66111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96DFA6-20F3-E54A-A679-A8CBC2D794A8}"/>
              </a:ext>
            </a:extLst>
          </p:cNvPr>
          <p:cNvSpPr txBox="1">
            <a:spLocks/>
          </p:cNvSpPr>
          <p:nvPr/>
        </p:nvSpPr>
        <p:spPr>
          <a:xfrm>
            <a:off x="843774" y="1197398"/>
            <a:ext cx="10235790" cy="200300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ja-JP" altLang="en-US" sz="2800" dirty="0"/>
              <a:t>連身裙</a:t>
            </a:r>
            <a:r>
              <a:rPr lang="en-US" altLang="ja-JP" sz="2800" dirty="0" smtClean="0"/>
              <a:t>/</a:t>
            </a:r>
            <a:r>
              <a:rPr lang="zh-TW" altLang="en-US" sz="2800" dirty="0" smtClean="0"/>
              <a:t>長</a:t>
            </a:r>
            <a:r>
              <a:rPr lang="ja-JP" altLang="en-US" sz="2800" dirty="0" smtClean="0"/>
              <a:t>襯衫</a:t>
            </a:r>
            <a:r>
              <a:rPr lang="ja-JP" altLang="en-US" sz="2800" dirty="0"/>
              <a:t>
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DB522-C47E-6E43-A9A5-D70EA4D52A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6515" y="1656273"/>
            <a:ext cx="2587427" cy="400290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B9A0187-369F-4540-9B2F-405B33C98067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6603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446</Words>
  <Application>Microsoft Office PowerPoint</Application>
  <PresentationFormat>寬螢幕</PresentationFormat>
  <Paragraphs>58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Avenir Next LT Pro</vt:lpstr>
      <vt:lpstr>Avenir Next LT Pro Light</vt:lpstr>
      <vt:lpstr>Arial</vt:lpstr>
      <vt:lpstr>Calibri</vt:lpstr>
      <vt:lpstr>GradientRiseVTI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Li Wang Hei</dc:creator>
  <cp:lastModifiedBy>POON, Suk-mei Cindy</cp:lastModifiedBy>
  <cp:revision>33</cp:revision>
  <dcterms:created xsi:type="dcterms:W3CDTF">2020-11-23T17:47:18Z</dcterms:created>
  <dcterms:modified xsi:type="dcterms:W3CDTF">2021-02-22T02:02:22Z</dcterms:modified>
</cp:coreProperties>
</file>