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9" r:id="rId3"/>
    <p:sldId id="267" r:id="rId4"/>
    <p:sldId id="268" r:id="rId5"/>
    <p:sldId id="271" r:id="rId6"/>
    <p:sldId id="272" r:id="rId7"/>
    <p:sldId id="270" r:id="rId8"/>
    <p:sldId id="273" r:id="rId9"/>
    <p:sldId id="27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35" autoAdjust="0"/>
    <p:restoredTop sz="96590"/>
  </p:normalViewPr>
  <p:slideViewPr>
    <p:cSldViewPr snapToGrid="0">
      <p:cViewPr varScale="1">
        <p:scale>
          <a:sx n="58" d="100"/>
          <a:sy n="58" d="100"/>
        </p:scale>
        <p:origin x="102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via Lai" userId="a5089820-96cb-4caa-8bce-d20d73a3bd3d" providerId="ADAL" clId="{71745C76-79DD-0348-B975-6089F0E479A0}"/>
    <pc:docChg chg="undo custSel addSld delSld modSld">
      <pc:chgData name="Jovia Lai" userId="a5089820-96cb-4caa-8bce-d20d73a3bd3d" providerId="ADAL" clId="{71745C76-79DD-0348-B975-6089F0E479A0}" dt="2021-10-22T09:25:28.785" v="147" actId="798"/>
      <pc:docMkLst>
        <pc:docMk/>
      </pc:docMkLst>
      <pc:sldChg chg="del">
        <pc:chgData name="Jovia Lai" userId="a5089820-96cb-4caa-8bce-d20d73a3bd3d" providerId="ADAL" clId="{71745C76-79DD-0348-B975-6089F0E479A0}" dt="2021-10-22T09:02:11.966" v="0" actId="2696"/>
        <pc:sldMkLst>
          <pc:docMk/>
          <pc:sldMk cId="3949126410" sldId="258"/>
        </pc:sldMkLst>
      </pc:sldChg>
      <pc:sldChg chg="addSp delSp modSp">
        <pc:chgData name="Jovia Lai" userId="a5089820-96cb-4caa-8bce-d20d73a3bd3d" providerId="ADAL" clId="{71745C76-79DD-0348-B975-6089F0E479A0}" dt="2021-10-22T09:03:44.872" v="43" actId="113"/>
        <pc:sldMkLst>
          <pc:docMk/>
          <pc:sldMk cId="4132458731" sldId="259"/>
        </pc:sldMkLst>
        <pc:spChg chg="mod">
          <ac:chgData name="Jovia Lai" userId="a5089820-96cb-4caa-8bce-d20d73a3bd3d" providerId="ADAL" clId="{71745C76-79DD-0348-B975-6089F0E479A0}" dt="2021-10-22T09:02:41.618" v="32" actId="20577"/>
          <ac:spMkLst>
            <pc:docMk/>
            <pc:sldMk cId="4132458731" sldId="259"/>
            <ac:spMk id="3" creationId="{00000000-0000-0000-0000-000000000000}"/>
          </ac:spMkLst>
        </pc:spChg>
        <pc:spChg chg="del mod">
          <ac:chgData name="Jovia Lai" userId="a5089820-96cb-4caa-8bce-d20d73a3bd3d" providerId="ADAL" clId="{71745C76-79DD-0348-B975-6089F0E479A0}" dt="2021-10-22T09:03:06.276" v="35" actId="478"/>
          <ac:spMkLst>
            <pc:docMk/>
            <pc:sldMk cId="4132458731" sldId="259"/>
            <ac:spMk id="4" creationId="{00000000-0000-0000-0000-000000000000}"/>
          </ac:spMkLst>
        </pc:spChg>
        <pc:spChg chg="add mod">
          <ac:chgData name="Jovia Lai" userId="a5089820-96cb-4caa-8bce-d20d73a3bd3d" providerId="ADAL" clId="{71745C76-79DD-0348-B975-6089F0E479A0}" dt="2021-10-22T09:03:39.881" v="42" actId="1076"/>
          <ac:spMkLst>
            <pc:docMk/>
            <pc:sldMk cId="4132458731" sldId="259"/>
            <ac:spMk id="5" creationId="{D05D456B-1F13-2845-AE3C-AA5C66F7EAFB}"/>
          </ac:spMkLst>
        </pc:spChg>
        <pc:spChg chg="add mod">
          <ac:chgData name="Jovia Lai" userId="a5089820-96cb-4caa-8bce-d20d73a3bd3d" providerId="ADAL" clId="{71745C76-79DD-0348-B975-6089F0E479A0}" dt="2021-10-22T09:03:44.872" v="43" actId="113"/>
          <ac:spMkLst>
            <pc:docMk/>
            <pc:sldMk cId="4132458731" sldId="259"/>
            <ac:spMk id="6" creationId="{A583AE49-4720-1042-8183-C1A2F47832F1}"/>
          </ac:spMkLst>
        </pc:spChg>
      </pc:sldChg>
      <pc:sldChg chg="del">
        <pc:chgData name="Jovia Lai" userId="a5089820-96cb-4caa-8bce-d20d73a3bd3d" providerId="ADAL" clId="{71745C76-79DD-0348-B975-6089F0E479A0}" dt="2021-10-22T09:03:59.184" v="45" actId="2696"/>
        <pc:sldMkLst>
          <pc:docMk/>
          <pc:sldMk cId="2871892883" sldId="260"/>
        </pc:sldMkLst>
      </pc:sldChg>
      <pc:sldChg chg="del">
        <pc:chgData name="Jovia Lai" userId="a5089820-96cb-4caa-8bce-d20d73a3bd3d" providerId="ADAL" clId="{71745C76-79DD-0348-B975-6089F0E479A0}" dt="2021-10-22T09:03:59.421" v="46" actId="2696"/>
        <pc:sldMkLst>
          <pc:docMk/>
          <pc:sldMk cId="190588190" sldId="261"/>
        </pc:sldMkLst>
      </pc:sldChg>
      <pc:sldChg chg="del">
        <pc:chgData name="Jovia Lai" userId="a5089820-96cb-4caa-8bce-d20d73a3bd3d" providerId="ADAL" clId="{71745C76-79DD-0348-B975-6089F0E479A0}" dt="2021-10-22T09:03:59.589" v="47" actId="2696"/>
        <pc:sldMkLst>
          <pc:docMk/>
          <pc:sldMk cId="2155638141" sldId="262"/>
        </pc:sldMkLst>
      </pc:sldChg>
      <pc:sldChg chg="del">
        <pc:chgData name="Jovia Lai" userId="a5089820-96cb-4caa-8bce-d20d73a3bd3d" providerId="ADAL" clId="{71745C76-79DD-0348-B975-6089F0E479A0}" dt="2021-10-22T09:03:59.836" v="48" actId="2696"/>
        <pc:sldMkLst>
          <pc:docMk/>
          <pc:sldMk cId="4207681909" sldId="263"/>
        </pc:sldMkLst>
      </pc:sldChg>
      <pc:sldChg chg="del">
        <pc:chgData name="Jovia Lai" userId="a5089820-96cb-4caa-8bce-d20d73a3bd3d" providerId="ADAL" clId="{71745C76-79DD-0348-B975-6089F0E479A0}" dt="2021-10-22T09:04:00.031" v="49" actId="2696"/>
        <pc:sldMkLst>
          <pc:docMk/>
          <pc:sldMk cId="1006367007" sldId="264"/>
        </pc:sldMkLst>
      </pc:sldChg>
      <pc:sldChg chg="del">
        <pc:chgData name="Jovia Lai" userId="a5089820-96cb-4caa-8bce-d20d73a3bd3d" providerId="ADAL" clId="{71745C76-79DD-0348-B975-6089F0E479A0}" dt="2021-10-22T09:04:00.234" v="50" actId="2696"/>
        <pc:sldMkLst>
          <pc:docMk/>
          <pc:sldMk cId="2010986446" sldId="265"/>
        </pc:sldMkLst>
      </pc:sldChg>
      <pc:sldChg chg="del">
        <pc:chgData name="Jovia Lai" userId="a5089820-96cb-4caa-8bce-d20d73a3bd3d" providerId="ADAL" clId="{71745C76-79DD-0348-B975-6089F0E479A0}" dt="2021-10-22T09:04:01.120" v="51" actId="2696"/>
        <pc:sldMkLst>
          <pc:docMk/>
          <pc:sldMk cId="1162335327" sldId="266"/>
        </pc:sldMkLst>
      </pc:sldChg>
      <pc:sldChg chg="addSp delSp modSp add">
        <pc:chgData name="Jovia Lai" userId="a5089820-96cb-4caa-8bce-d20d73a3bd3d" providerId="ADAL" clId="{71745C76-79DD-0348-B975-6089F0E479A0}" dt="2021-10-22T09:05:23.882" v="65" actId="255"/>
        <pc:sldMkLst>
          <pc:docMk/>
          <pc:sldMk cId="3017682601" sldId="267"/>
        </pc:sldMkLst>
        <pc:spChg chg="del">
          <ac:chgData name="Jovia Lai" userId="a5089820-96cb-4caa-8bce-d20d73a3bd3d" providerId="ADAL" clId="{71745C76-79DD-0348-B975-6089F0E479A0}" dt="2021-10-22T09:04:18.457" v="52" actId="478"/>
          <ac:spMkLst>
            <pc:docMk/>
            <pc:sldMk cId="3017682601" sldId="267"/>
            <ac:spMk id="5" creationId="{D05D456B-1F13-2845-AE3C-AA5C66F7EAFB}"/>
          </ac:spMkLst>
        </pc:spChg>
        <pc:spChg chg="del">
          <ac:chgData name="Jovia Lai" userId="a5089820-96cb-4caa-8bce-d20d73a3bd3d" providerId="ADAL" clId="{71745C76-79DD-0348-B975-6089F0E479A0}" dt="2021-10-22T09:04:20.787" v="53" actId="478"/>
          <ac:spMkLst>
            <pc:docMk/>
            <pc:sldMk cId="3017682601" sldId="267"/>
            <ac:spMk id="6" creationId="{A583AE49-4720-1042-8183-C1A2F47832F1}"/>
          </ac:spMkLst>
        </pc:spChg>
        <pc:spChg chg="add mod">
          <ac:chgData name="Jovia Lai" userId="a5089820-96cb-4caa-8bce-d20d73a3bd3d" providerId="ADAL" clId="{71745C76-79DD-0348-B975-6089F0E479A0}" dt="2021-10-22T09:05:23.882" v="65" actId="255"/>
          <ac:spMkLst>
            <pc:docMk/>
            <pc:sldMk cId="3017682601" sldId="267"/>
            <ac:spMk id="7" creationId="{E9DAC3DA-1702-CE4B-B2C4-4467F30876F6}"/>
          </ac:spMkLst>
        </pc:spChg>
        <pc:spChg chg="add mod">
          <ac:chgData name="Jovia Lai" userId="a5089820-96cb-4caa-8bce-d20d73a3bd3d" providerId="ADAL" clId="{71745C76-79DD-0348-B975-6089F0E479A0}" dt="2021-10-22T09:04:34.129" v="57" actId="1076"/>
          <ac:spMkLst>
            <pc:docMk/>
            <pc:sldMk cId="3017682601" sldId="267"/>
            <ac:spMk id="8" creationId="{49D6CD32-E557-FA4B-88EE-635EA717EB9E}"/>
          </ac:spMkLst>
        </pc:spChg>
      </pc:sldChg>
      <pc:sldChg chg="add del">
        <pc:chgData name="Jovia Lai" userId="a5089820-96cb-4caa-8bce-d20d73a3bd3d" providerId="ADAL" clId="{71745C76-79DD-0348-B975-6089F0E479A0}" dt="2021-10-22T09:04:54.605" v="59"/>
        <pc:sldMkLst>
          <pc:docMk/>
          <pc:sldMk cId="2625058862" sldId="268"/>
        </pc:sldMkLst>
      </pc:sldChg>
      <pc:sldChg chg="addSp delSp modSp add">
        <pc:chgData name="Jovia Lai" userId="a5089820-96cb-4caa-8bce-d20d73a3bd3d" providerId="ADAL" clId="{71745C76-79DD-0348-B975-6089F0E479A0}" dt="2021-10-22T09:05:49.741" v="72" actId="20577"/>
        <pc:sldMkLst>
          <pc:docMk/>
          <pc:sldMk cId="3253358301" sldId="268"/>
        </pc:sldMkLst>
        <pc:spChg chg="add mod">
          <ac:chgData name="Jovia Lai" userId="a5089820-96cb-4caa-8bce-d20d73a3bd3d" providerId="ADAL" clId="{71745C76-79DD-0348-B975-6089F0E479A0}" dt="2021-10-22T09:05:39.921" v="67" actId="1076"/>
          <ac:spMkLst>
            <pc:docMk/>
            <pc:sldMk cId="3253358301" sldId="268"/>
            <ac:spMk id="5" creationId="{306BCC22-3047-EF42-B8B7-D768E1687093}"/>
          </ac:spMkLst>
        </pc:spChg>
        <pc:spChg chg="add mod">
          <ac:chgData name="Jovia Lai" userId="a5089820-96cb-4caa-8bce-d20d73a3bd3d" providerId="ADAL" clId="{71745C76-79DD-0348-B975-6089F0E479A0}" dt="2021-10-22T09:05:49.741" v="72" actId="20577"/>
          <ac:spMkLst>
            <pc:docMk/>
            <pc:sldMk cId="3253358301" sldId="268"/>
            <ac:spMk id="6" creationId="{7F6F419E-B6DA-5C4F-8E42-045DDD7C5959}"/>
          </ac:spMkLst>
        </pc:spChg>
        <pc:spChg chg="del">
          <ac:chgData name="Jovia Lai" userId="a5089820-96cb-4caa-8bce-d20d73a3bd3d" providerId="ADAL" clId="{71745C76-79DD-0348-B975-6089F0E479A0}" dt="2021-10-22T09:05:07.598" v="61" actId="478"/>
          <ac:spMkLst>
            <pc:docMk/>
            <pc:sldMk cId="3253358301" sldId="268"/>
            <ac:spMk id="7" creationId="{E9DAC3DA-1702-CE4B-B2C4-4467F30876F6}"/>
          </ac:spMkLst>
        </pc:spChg>
        <pc:spChg chg="del">
          <ac:chgData name="Jovia Lai" userId="a5089820-96cb-4caa-8bce-d20d73a3bd3d" providerId="ADAL" clId="{71745C76-79DD-0348-B975-6089F0E479A0}" dt="2021-10-22T09:05:09.612" v="62" actId="478"/>
          <ac:spMkLst>
            <pc:docMk/>
            <pc:sldMk cId="3253358301" sldId="268"/>
            <ac:spMk id="8" creationId="{49D6CD32-E557-FA4B-88EE-635EA717EB9E}"/>
          </ac:spMkLst>
        </pc:spChg>
      </pc:sldChg>
      <pc:sldChg chg="add">
        <pc:chgData name="Jovia Lai" userId="a5089820-96cb-4caa-8bce-d20d73a3bd3d" providerId="ADAL" clId="{71745C76-79DD-0348-B975-6089F0E479A0}" dt="2021-10-22T09:06:09.113" v="73"/>
        <pc:sldMkLst>
          <pc:docMk/>
          <pc:sldMk cId="2017265493" sldId="269"/>
        </pc:sldMkLst>
      </pc:sldChg>
      <pc:sldChg chg="addSp modSp add">
        <pc:chgData name="Jovia Lai" userId="a5089820-96cb-4caa-8bce-d20d73a3bd3d" providerId="ADAL" clId="{71745C76-79DD-0348-B975-6089F0E479A0}" dt="2021-10-22T09:25:28.785" v="147" actId="798"/>
        <pc:sldMkLst>
          <pc:docMk/>
          <pc:sldMk cId="682544431" sldId="270"/>
        </pc:sldMkLst>
        <pc:spChg chg="add">
          <ac:chgData name="Jovia Lai" userId="a5089820-96cb-4caa-8bce-d20d73a3bd3d" providerId="ADAL" clId="{71745C76-79DD-0348-B975-6089F0E479A0}" dt="2021-10-22T09:11:39.171" v="76"/>
          <ac:spMkLst>
            <pc:docMk/>
            <pc:sldMk cId="682544431" sldId="270"/>
            <ac:spMk id="3" creationId="{AB2DD654-0C44-3F4E-BF1D-0F4ED25F3EFC}"/>
          </ac:spMkLst>
        </pc:spChg>
        <pc:graphicFrameChg chg="add mod modGraphic">
          <ac:chgData name="Jovia Lai" userId="a5089820-96cb-4caa-8bce-d20d73a3bd3d" providerId="ADAL" clId="{71745C76-79DD-0348-B975-6089F0E479A0}" dt="2021-10-22T09:25:28.785" v="147" actId="798"/>
          <ac:graphicFrameMkLst>
            <pc:docMk/>
            <pc:sldMk cId="682544431" sldId="270"/>
            <ac:graphicFrameMk id="2" creationId="{B42BF86A-BA3F-904D-B6DC-5CB7EC8A051E}"/>
          </ac:graphicFrameMkLst>
        </pc:graphicFrameChg>
      </pc:sldChg>
      <pc:sldChg chg="modSp add">
        <pc:chgData name="Jovia Lai" userId="a5089820-96cb-4caa-8bce-d20d73a3bd3d" providerId="ADAL" clId="{71745C76-79DD-0348-B975-6089F0E479A0}" dt="2021-10-22T09:16:01.952" v="107" actId="20577"/>
        <pc:sldMkLst>
          <pc:docMk/>
          <pc:sldMk cId="3935060028" sldId="271"/>
        </pc:sldMkLst>
        <pc:spChg chg="mod">
          <ac:chgData name="Jovia Lai" userId="a5089820-96cb-4caa-8bce-d20d73a3bd3d" providerId="ADAL" clId="{71745C76-79DD-0348-B975-6089F0E479A0}" dt="2021-10-22T09:15:34.713" v="104"/>
          <ac:spMkLst>
            <pc:docMk/>
            <pc:sldMk cId="3935060028" sldId="271"/>
            <ac:spMk id="5" creationId="{306BCC22-3047-EF42-B8B7-D768E1687093}"/>
          </ac:spMkLst>
        </pc:spChg>
        <pc:spChg chg="mod">
          <ac:chgData name="Jovia Lai" userId="a5089820-96cb-4caa-8bce-d20d73a3bd3d" providerId="ADAL" clId="{71745C76-79DD-0348-B975-6089F0E479A0}" dt="2021-10-22T09:16:01.952" v="107" actId="20577"/>
          <ac:spMkLst>
            <pc:docMk/>
            <pc:sldMk cId="3935060028" sldId="271"/>
            <ac:spMk id="6" creationId="{7F6F419E-B6DA-5C4F-8E42-045DDD7C5959}"/>
          </ac:spMkLst>
        </pc:spChg>
      </pc:sldChg>
      <pc:sldChg chg="addSp delSp modSp add">
        <pc:chgData name="Jovia Lai" userId="a5089820-96cb-4caa-8bce-d20d73a3bd3d" providerId="ADAL" clId="{71745C76-79DD-0348-B975-6089F0E479A0}" dt="2021-10-22T09:16:52.914" v="118" actId="313"/>
        <pc:sldMkLst>
          <pc:docMk/>
          <pc:sldMk cId="1820316045" sldId="272"/>
        </pc:sldMkLst>
        <pc:spChg chg="del">
          <ac:chgData name="Jovia Lai" userId="a5089820-96cb-4caa-8bce-d20d73a3bd3d" providerId="ADAL" clId="{71745C76-79DD-0348-B975-6089F0E479A0}" dt="2021-10-22T09:16:27.424" v="109" actId="478"/>
          <ac:spMkLst>
            <pc:docMk/>
            <pc:sldMk cId="1820316045" sldId="272"/>
            <ac:spMk id="5" creationId="{306BCC22-3047-EF42-B8B7-D768E1687093}"/>
          </ac:spMkLst>
        </pc:spChg>
        <pc:spChg chg="del">
          <ac:chgData name="Jovia Lai" userId="a5089820-96cb-4caa-8bce-d20d73a3bd3d" providerId="ADAL" clId="{71745C76-79DD-0348-B975-6089F0E479A0}" dt="2021-10-22T09:16:29.378" v="110" actId="478"/>
          <ac:spMkLst>
            <pc:docMk/>
            <pc:sldMk cId="1820316045" sldId="272"/>
            <ac:spMk id="6" creationId="{7F6F419E-B6DA-5C4F-8E42-045DDD7C5959}"/>
          </ac:spMkLst>
        </pc:spChg>
        <pc:spChg chg="add mod">
          <ac:chgData name="Jovia Lai" userId="a5089820-96cb-4caa-8bce-d20d73a3bd3d" providerId="ADAL" clId="{71745C76-79DD-0348-B975-6089F0E479A0}" dt="2021-10-22T09:16:45.735" v="116" actId="14100"/>
          <ac:spMkLst>
            <pc:docMk/>
            <pc:sldMk cId="1820316045" sldId="272"/>
            <ac:spMk id="7" creationId="{BD41D97B-AE9A-E44C-B7AD-56F78532C035}"/>
          </ac:spMkLst>
        </pc:spChg>
        <pc:spChg chg="add mod">
          <ac:chgData name="Jovia Lai" userId="a5089820-96cb-4caa-8bce-d20d73a3bd3d" providerId="ADAL" clId="{71745C76-79DD-0348-B975-6089F0E479A0}" dt="2021-10-22T09:16:52.914" v="118" actId="313"/>
          <ac:spMkLst>
            <pc:docMk/>
            <pc:sldMk cId="1820316045" sldId="272"/>
            <ac:spMk id="8" creationId="{18DB2C40-A21A-C244-8582-0D46F037873A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科技與生活</a:t>
            </a:r>
            <a:endParaRPr lang="zh-HK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sz="2800" dirty="0"/>
              <a:t>紡織科技</a:t>
            </a:r>
          </a:p>
          <a:p>
            <a:r>
              <a:rPr lang="en-US" altLang="zh-HK" dirty="0" smtClean="0"/>
              <a:t>S3.</a:t>
            </a:r>
            <a:r>
              <a:rPr lang="en-US" altLang="zh-TW" dirty="0" smtClean="0"/>
              <a:t>2</a:t>
            </a:r>
            <a:r>
              <a:rPr lang="en-US" altLang="zh-HK" dirty="0" smtClean="0"/>
              <a:t>.</a:t>
            </a:r>
            <a:r>
              <a:rPr lang="en-US" altLang="zh-TW" dirty="0" smtClean="0"/>
              <a:t>3</a:t>
            </a:r>
            <a:r>
              <a:rPr lang="zh-TW" altLang="en-US" dirty="0" smtClean="0"/>
              <a:t> 布料</a:t>
            </a:r>
            <a:r>
              <a:rPr lang="zh-TW" altLang="en-US" dirty="0"/>
              <a:t>特性分析</a:t>
            </a:r>
            <a:endParaRPr lang="en-US" altLang="zh-HK" dirty="0"/>
          </a:p>
        </p:txBody>
      </p:sp>
    </p:spTree>
    <p:extLst>
      <p:ext uri="{BB962C8B-B14F-4D97-AF65-F5344CB8AC3E}">
        <p14:creationId xmlns:p14="http://schemas.microsoft.com/office/powerpoint/2010/main" val="628989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05D456B-1F13-2845-AE3C-AA5C66F7EAFB}"/>
              </a:ext>
            </a:extLst>
          </p:cNvPr>
          <p:cNvSpPr txBox="1">
            <a:spLocks/>
          </p:cNvSpPr>
          <p:nvPr/>
        </p:nvSpPr>
        <p:spPr>
          <a:xfrm>
            <a:off x="1326360" y="749138"/>
            <a:ext cx="8229600" cy="5613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dirty="0" smtClean="0"/>
              <a:t>耐用程度</a:t>
            </a:r>
            <a:r>
              <a:rPr lang="ja-JP" altLang="en-US" sz="3600" dirty="0" smtClean="0"/>
              <a:t>、</a:t>
            </a:r>
            <a:r>
              <a:rPr lang="zh-TW" altLang="en-US" sz="3600" dirty="0" smtClean="0"/>
              <a:t>可使用程度</a:t>
            </a:r>
            <a:r>
              <a:rPr lang="ja-JP" altLang="en-US" sz="3600" dirty="0" smtClean="0"/>
              <a:t>、</a:t>
            </a:r>
            <a:r>
              <a:rPr lang="zh-TW" altLang="en-US" sz="3600" dirty="0" smtClean="0"/>
              <a:t>磨損程度</a:t>
            </a:r>
            <a:endParaRPr lang="en-US" sz="36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83AE49-4720-1042-8183-C1A2F47832F1}"/>
              </a:ext>
            </a:extLst>
          </p:cNvPr>
          <p:cNvSpPr txBox="1">
            <a:spLocks/>
          </p:cNvSpPr>
          <p:nvPr/>
        </p:nvSpPr>
        <p:spPr>
          <a:xfrm>
            <a:off x="1326360" y="1901360"/>
            <a:ext cx="8689177" cy="3753600"/>
          </a:xfrm>
          <a:prstGeom prst="rect">
            <a:avLst/>
          </a:prstGeom>
        </p:spPr>
        <p:txBody>
          <a:bodyPr/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400" b="1" u="sng" dirty="0"/>
              <a:t>耐用</a:t>
            </a:r>
            <a:r>
              <a:rPr lang="zh-TW" altLang="en-US" sz="2400" b="1" u="sng" dirty="0" smtClean="0"/>
              <a:t>程度</a:t>
            </a:r>
            <a:endParaRPr lang="en-US" altLang="zh-TW" sz="2400" b="1" u="sng" dirty="0" smtClean="0"/>
          </a:p>
          <a:p>
            <a:pPr marL="898525" indent="-382588">
              <a:buFontTx/>
              <a:buChar char="-"/>
            </a:pPr>
            <a:r>
              <a:rPr lang="zh-TW" altLang="en-US" sz="2400" dirty="0" smtClean="0"/>
              <a:t>耐</a:t>
            </a:r>
            <a:r>
              <a:rPr lang="zh-TW" altLang="en-US" sz="2400" dirty="0"/>
              <a:t>磨損</a:t>
            </a:r>
            <a:r>
              <a:rPr lang="zh-TW" altLang="en-US" sz="2400" dirty="0" smtClean="0"/>
              <a:t>能力強可延長</a:t>
            </a:r>
            <a:r>
              <a:rPr lang="zh-TW" altLang="en-US" sz="2400" dirty="0"/>
              <a:t>使用壽命</a:t>
            </a:r>
            <a:r>
              <a:rPr lang="zh-TW" altLang="en-US" sz="2400" dirty="0" smtClean="0"/>
              <a:t>。</a:t>
            </a:r>
            <a:endParaRPr lang="en-US" altLang="zh-TW" sz="2400" dirty="0" smtClean="0"/>
          </a:p>
          <a:p>
            <a:r>
              <a:rPr lang="zh-TW" altLang="en-US" sz="2400" b="1" u="sng" dirty="0"/>
              <a:t>可操作</a:t>
            </a:r>
            <a:r>
              <a:rPr lang="zh-TW" altLang="en-US" sz="2400" b="1" u="sng" dirty="0" smtClean="0"/>
              <a:t>程度</a:t>
            </a:r>
            <a:endParaRPr lang="en-US" altLang="zh-TW" sz="2400" b="1" u="sng" dirty="0" smtClean="0"/>
          </a:p>
          <a:p>
            <a:pPr marL="898525" indent="-382588">
              <a:buFontTx/>
              <a:buChar char="-"/>
            </a:pPr>
            <a:r>
              <a:rPr lang="zh-TW" altLang="en-US" sz="2400" dirty="0" smtClean="0"/>
              <a:t>纖維斷裂、被切割</a:t>
            </a:r>
            <a:r>
              <a:rPr lang="zh-TW" altLang="en-US" sz="2400" dirty="0"/>
              <a:t>或</a:t>
            </a:r>
            <a:r>
              <a:rPr lang="zh-TW" altLang="en-US" sz="2400" dirty="0" smtClean="0"/>
              <a:t>去除後令布料質地變差。 </a:t>
            </a:r>
            <a:r>
              <a:rPr lang="zh-TW" altLang="en-US" sz="2400" dirty="0"/>
              <a:t>這</a:t>
            </a:r>
            <a:r>
              <a:rPr lang="zh-TW" altLang="en-US" sz="2400" dirty="0" smtClean="0"/>
              <a:t>種情況與物理性磨損相關。 </a:t>
            </a:r>
            <a:endParaRPr lang="en-US" altLang="zh-TW" sz="2400" dirty="0" smtClean="0"/>
          </a:p>
          <a:p>
            <a:r>
              <a:rPr lang="zh-TW" altLang="en-US" sz="2400" b="1" u="sng" dirty="0"/>
              <a:t>磨損程度</a:t>
            </a:r>
            <a:endParaRPr lang="en-US" sz="2400" b="1" u="sng" dirty="0"/>
          </a:p>
          <a:p>
            <a:pPr>
              <a:buFontTx/>
              <a:buChar char="-"/>
              <a:tabLst>
                <a:tab pos="898525" algn="l"/>
              </a:tabLst>
            </a:pPr>
            <a:r>
              <a:rPr lang="zh-TW" altLang="en-US" sz="2400" dirty="0" smtClean="0"/>
              <a:t>布料與</a:t>
            </a:r>
            <a:r>
              <a:rPr lang="zh-TW" altLang="en-US" sz="2400" dirty="0"/>
              <a:t>另一個表面</a:t>
            </a:r>
            <a:r>
              <a:rPr lang="zh-TW" altLang="en-US" sz="2400" dirty="0" smtClean="0"/>
              <a:t>摩擦導致布料的物理性變差。 </a:t>
            </a:r>
            <a:r>
              <a:rPr lang="zh-TW" altLang="en-US" sz="2400" dirty="0"/>
              <a:t>磨損</a:t>
            </a:r>
            <a:r>
              <a:rPr lang="zh-TW" altLang="en-US" sz="2400" dirty="0" smtClean="0"/>
              <a:t>最終令布料性能特點，如強韌度，同時亦會影響布料的外觀。</a:t>
            </a:r>
            <a:endParaRPr lang="en-US" altLang="zh-TW" sz="2400" dirty="0" smtClean="0"/>
          </a:p>
          <a:p>
            <a:pPr>
              <a:buFontTx/>
              <a:buChar char="-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32458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9DAC3DA-1702-CE4B-B2C4-4467F30876F6}"/>
              </a:ext>
            </a:extLst>
          </p:cNvPr>
          <p:cNvSpPr txBox="1">
            <a:spLocks/>
          </p:cNvSpPr>
          <p:nvPr/>
        </p:nvSpPr>
        <p:spPr>
          <a:xfrm>
            <a:off x="1435446" y="803607"/>
            <a:ext cx="8229600" cy="1429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b="1" dirty="0" smtClean="0"/>
              <a:t>磨損的原理</a:t>
            </a:r>
            <a:endParaRPr lang="en-US" sz="3600" b="1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9D6CD32-E557-FA4B-88EE-635EA717EB9E}"/>
              </a:ext>
            </a:extLst>
          </p:cNvPr>
          <p:cNvSpPr txBox="1">
            <a:spLocks/>
          </p:cNvSpPr>
          <p:nvPr/>
        </p:nvSpPr>
        <p:spPr>
          <a:xfrm>
            <a:off x="1540146" y="2090857"/>
            <a:ext cx="8020200" cy="3753600"/>
          </a:xfrm>
          <a:prstGeom prst="rect">
            <a:avLst/>
          </a:prstGeom>
        </p:spPr>
        <p:txBody>
          <a:bodyPr/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2400" dirty="0"/>
              <a:t>由兩個表面之間的摩擦</a:t>
            </a:r>
            <a:r>
              <a:rPr lang="zh-TW" altLang="en-US" sz="2400" dirty="0" smtClean="0"/>
              <a:t>引起</a:t>
            </a:r>
            <a:endParaRPr lang="en-US" altLang="zh-TW" sz="2400" dirty="0" smtClean="0"/>
          </a:p>
          <a:p>
            <a:endParaRPr lang="en-US" altLang="zh-TW" sz="2400" dirty="0"/>
          </a:p>
          <a:p>
            <a:r>
              <a:rPr lang="zh-TW" altLang="en-US" sz="2400" dirty="0" smtClean="0"/>
              <a:t>磨損類型</a:t>
            </a:r>
            <a:endParaRPr lang="en-US" altLang="zh-TW" sz="2400" dirty="0" smtClean="0"/>
          </a:p>
          <a:p>
            <a:pPr marL="898525" indent="-382588">
              <a:buFontTx/>
              <a:buChar char="-"/>
            </a:pPr>
            <a:r>
              <a:rPr lang="zh-TW" altLang="en-US" sz="2400" dirty="0" smtClean="0"/>
              <a:t>一塊布料與另一塊布料摩擦</a:t>
            </a:r>
            <a:endParaRPr lang="en-US" altLang="zh-TW" sz="2400" dirty="0"/>
          </a:p>
          <a:p>
            <a:pPr marL="898525" indent="-382588">
              <a:buFontTx/>
              <a:buChar char="-"/>
            </a:pPr>
            <a:r>
              <a:rPr lang="zh-TW" altLang="en-US" sz="2400" dirty="0" smtClean="0"/>
              <a:t>布料與另一種物料／</a:t>
            </a:r>
            <a:r>
              <a:rPr lang="zh-TW" altLang="en-US" sz="2400" dirty="0"/>
              <a:t>物品摩擦</a:t>
            </a:r>
            <a:endParaRPr lang="en-US" altLang="zh-TW" sz="2400" dirty="0"/>
          </a:p>
          <a:p>
            <a:pPr marL="898525" indent="-382588">
              <a:buFontTx/>
              <a:buChar char="-"/>
            </a:pPr>
            <a:r>
              <a:rPr lang="zh-TW" altLang="en-US" sz="2400" dirty="0" smtClean="0"/>
              <a:t>布料內</a:t>
            </a:r>
            <a:r>
              <a:rPr lang="zh-TW" altLang="en-US" sz="2400" dirty="0"/>
              <a:t>的纖維</a:t>
            </a:r>
            <a:r>
              <a:rPr lang="en-US" altLang="zh-TW" sz="2400" dirty="0"/>
              <a:t>/</a:t>
            </a:r>
            <a:r>
              <a:rPr lang="zh-TW" altLang="en-US" sz="2400" dirty="0"/>
              <a:t>紗線互相摩擦</a:t>
            </a:r>
            <a:r>
              <a:rPr lang="zh-TW" altLang="en-US" sz="2400" dirty="0" smtClean="0"/>
              <a:t>，</a:t>
            </a:r>
            <a:r>
              <a:rPr lang="zh-TW" altLang="en-US" sz="2400" dirty="0"/>
              <a:t>如灰塵、砂礫或</a:t>
            </a:r>
            <a:r>
              <a:rPr lang="zh-TW" altLang="en-US" sz="2400" dirty="0" smtClean="0"/>
              <a:t>其他存在於布料內</a:t>
            </a:r>
            <a:r>
              <a:rPr lang="zh-TW" altLang="en-US" sz="2400" dirty="0"/>
              <a:t>的顆粒</a:t>
            </a:r>
            <a:r>
              <a:rPr lang="zh-TW" altLang="en-US" sz="2400" dirty="0" smtClean="0"/>
              <a:t>與布料內</a:t>
            </a:r>
            <a:r>
              <a:rPr lang="zh-TW" altLang="en-US" sz="2400" dirty="0"/>
              <a:t>的纖維互相摩擦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17682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06BCC22-3047-EF42-B8B7-D768E1687093}"/>
              </a:ext>
            </a:extLst>
          </p:cNvPr>
          <p:cNvSpPr txBox="1">
            <a:spLocks/>
          </p:cNvSpPr>
          <p:nvPr/>
        </p:nvSpPr>
        <p:spPr>
          <a:xfrm>
            <a:off x="1315729" y="552078"/>
            <a:ext cx="8229600" cy="1429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b="1" dirty="0"/>
              <a:t>磨損的後果</a:t>
            </a:r>
            <a:endParaRPr lang="en-US" sz="3600" b="1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F6F419E-B6DA-5C4F-8E42-045DDD7C5959}"/>
              </a:ext>
            </a:extLst>
          </p:cNvPr>
          <p:cNvSpPr txBox="1">
            <a:spLocks/>
          </p:cNvSpPr>
          <p:nvPr/>
        </p:nvSpPr>
        <p:spPr>
          <a:xfrm>
            <a:off x="1315729" y="1815024"/>
            <a:ext cx="8020200" cy="3753600"/>
          </a:xfrm>
          <a:prstGeom prst="rect">
            <a:avLst/>
          </a:prstGeom>
        </p:spPr>
        <p:txBody>
          <a:bodyPr/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400" b="1" u="sng" dirty="0" smtClean="0"/>
              <a:t>鈎紗</a:t>
            </a:r>
            <a:endParaRPr lang="en-US" altLang="zh-TW" sz="2400" b="1" u="sng" dirty="0" smtClean="0"/>
          </a:p>
          <a:p>
            <a:pPr marL="898525" indent="-382588">
              <a:buFontTx/>
              <a:buChar char="-"/>
            </a:pPr>
            <a:r>
              <a:rPr lang="zh-TW" altLang="en-US" sz="2400" dirty="0" smtClean="0"/>
              <a:t>被粗糙物件拉出長</a:t>
            </a:r>
            <a:r>
              <a:rPr lang="zh-TW" altLang="en-US" sz="2400" dirty="0"/>
              <a:t>紗線</a:t>
            </a:r>
            <a:r>
              <a:rPr lang="en-US" altLang="zh-TW" sz="2400" dirty="0"/>
              <a:t>/</a:t>
            </a:r>
            <a:r>
              <a:rPr lang="zh-TW" altLang="en-US" sz="2400" dirty="0" smtClean="0"/>
              <a:t>纖維</a:t>
            </a:r>
            <a:endParaRPr lang="en-US" altLang="zh-TW" sz="2400" dirty="0"/>
          </a:p>
          <a:p>
            <a:pPr marL="898525" indent="-382588">
              <a:buFontTx/>
              <a:buChar char="-"/>
            </a:pPr>
            <a:r>
              <a:rPr lang="zh-TW" altLang="en-US" sz="2400" dirty="0" smtClean="0"/>
              <a:t>抗鈎紗測試</a:t>
            </a:r>
            <a:endParaRPr lang="en-US" altLang="zh-TW" sz="2400" dirty="0" smtClean="0"/>
          </a:p>
          <a:p>
            <a:r>
              <a:rPr lang="zh-TW" altLang="en-US" sz="2400" b="1" u="sng" dirty="0" smtClean="0"/>
              <a:t>起毛球</a:t>
            </a:r>
            <a:endParaRPr lang="en-US" altLang="zh-TW" sz="2400" b="1" u="sng" dirty="0" smtClean="0"/>
          </a:p>
          <a:p>
            <a:pPr marL="898525" indent="-382588">
              <a:buFontTx/>
              <a:buChar char="-"/>
            </a:pPr>
            <a:r>
              <a:rPr lang="zh-TW" altLang="en-US" sz="2400" dirty="0" smtClean="0"/>
              <a:t>纖維結塊</a:t>
            </a:r>
            <a:endParaRPr lang="en-US" altLang="zh-TW" sz="2400" dirty="0"/>
          </a:p>
          <a:p>
            <a:pPr marL="898525" indent="-382588">
              <a:buFontTx/>
              <a:buChar char="-"/>
            </a:pPr>
            <a:r>
              <a:rPr lang="zh-TW" altLang="en-US" sz="2400" dirty="0" smtClean="0"/>
              <a:t>抗起毛球測試</a:t>
            </a:r>
            <a:endParaRPr lang="en-US" altLang="zh-TW" sz="2400" dirty="0" smtClean="0"/>
          </a:p>
          <a:p>
            <a:r>
              <a:rPr lang="zh-TW" altLang="en-US" sz="2400" b="1" u="sng" dirty="0" smtClean="0"/>
              <a:t>磨損</a:t>
            </a:r>
            <a:endParaRPr lang="en-US" altLang="zh-TW" sz="2400" b="1" u="sng" dirty="0" smtClean="0"/>
          </a:p>
          <a:p>
            <a:pPr marL="898525" indent="-382588">
              <a:buFontTx/>
              <a:buChar char="-"/>
            </a:pPr>
            <a:r>
              <a:rPr lang="zh-TW" altLang="en-US" sz="2400" dirty="0" smtClean="0"/>
              <a:t>纖維</a:t>
            </a:r>
            <a:r>
              <a:rPr lang="en-US" altLang="zh-TW" sz="2400" dirty="0"/>
              <a:t>/</a:t>
            </a:r>
            <a:r>
              <a:rPr lang="zh-TW" altLang="en-US" sz="2400" dirty="0"/>
              <a:t>織物</a:t>
            </a:r>
            <a:r>
              <a:rPr lang="zh-TW" altLang="en-US" sz="2400" dirty="0" smtClean="0"/>
              <a:t>磨損或斷裂</a:t>
            </a:r>
            <a:endParaRPr lang="en-US" altLang="zh-TW" sz="2400" dirty="0"/>
          </a:p>
          <a:p>
            <a:pPr marL="898525" indent="-382588">
              <a:buFontTx/>
              <a:buChar char="-"/>
            </a:pPr>
            <a:r>
              <a:rPr lang="zh-TW" altLang="en-US" sz="2400" dirty="0" smtClean="0"/>
              <a:t>耐磨性</a:t>
            </a:r>
            <a:r>
              <a:rPr lang="zh-TW" altLang="en-US" sz="2400" dirty="0"/>
              <a:t>測試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53358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06BCC22-3047-EF42-B8B7-D768E1687093}"/>
              </a:ext>
            </a:extLst>
          </p:cNvPr>
          <p:cNvSpPr txBox="1">
            <a:spLocks/>
          </p:cNvSpPr>
          <p:nvPr/>
        </p:nvSpPr>
        <p:spPr>
          <a:xfrm>
            <a:off x="1315729" y="734663"/>
            <a:ext cx="8229600" cy="1429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dirty="0"/>
              <a:t>尺寸穩定性</a:t>
            </a:r>
            <a:endParaRPr lang="en-US" sz="3600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F6F419E-B6DA-5C4F-8E42-045DDD7C5959}"/>
              </a:ext>
            </a:extLst>
          </p:cNvPr>
          <p:cNvSpPr txBox="1">
            <a:spLocks/>
          </p:cNvSpPr>
          <p:nvPr/>
        </p:nvSpPr>
        <p:spPr>
          <a:xfrm>
            <a:off x="1315729" y="1981278"/>
            <a:ext cx="8020200" cy="3753600"/>
          </a:xfrm>
          <a:prstGeom prst="rect">
            <a:avLst/>
          </a:prstGeom>
        </p:spPr>
        <p:txBody>
          <a:bodyPr/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400" dirty="0" smtClean="0"/>
              <a:t>纖維及布料受到</a:t>
            </a:r>
            <a:r>
              <a:rPr lang="zh-TW" altLang="en-US" sz="2400" dirty="0"/>
              <a:t>不同程度的溫度、濕度、壓力或</a:t>
            </a:r>
            <a:r>
              <a:rPr lang="zh-TW" altLang="en-US" sz="2400" dirty="0" smtClean="0"/>
              <a:t>其他外在因素下，能保持其形態及尺寸的</a:t>
            </a:r>
            <a:r>
              <a:rPr lang="zh-TW" altLang="en-US" sz="2400" dirty="0"/>
              <a:t>能力</a:t>
            </a:r>
            <a:r>
              <a:rPr lang="zh-TW" altLang="en-US" sz="2400" dirty="0" smtClean="0"/>
              <a:t>。</a:t>
            </a:r>
            <a:endParaRPr lang="en-US" altLang="zh-TW" sz="2400" dirty="0" smtClean="0"/>
          </a:p>
          <a:p>
            <a:r>
              <a:rPr lang="zh-TW" altLang="en-US" sz="2400" dirty="0" smtClean="0"/>
              <a:t>布料的</a:t>
            </a:r>
            <a:r>
              <a:rPr lang="zh-TW" altLang="en-US" sz="2400" dirty="0"/>
              <a:t>尺寸穩定性</a:t>
            </a:r>
            <a:r>
              <a:rPr lang="zh-TW" altLang="en-US" sz="2400" dirty="0" smtClean="0"/>
              <a:t>是測試在</a:t>
            </a:r>
            <a:r>
              <a:rPr lang="zh-TW" altLang="en-US" sz="2400" dirty="0"/>
              <a:t>製造</a:t>
            </a:r>
            <a:r>
              <a:rPr lang="zh-TW" altLang="en-US" sz="2400" dirty="0" smtClean="0"/>
              <a:t>後布料能保持原本尺寸</a:t>
            </a:r>
            <a:r>
              <a:rPr lang="zh-TW" altLang="en-US" sz="2400" dirty="0"/>
              <a:t>的程度</a:t>
            </a:r>
            <a:r>
              <a:rPr lang="zh-TW" altLang="en-US" sz="2400" dirty="0" smtClean="0"/>
              <a:t>。</a:t>
            </a:r>
            <a:endParaRPr lang="en-US" altLang="zh-TW" sz="2400" dirty="0" smtClean="0"/>
          </a:p>
          <a:p>
            <a:r>
              <a:rPr lang="zh-TW" altLang="en-US" sz="2400" dirty="0" smtClean="0"/>
              <a:t>一件時裝產品的尺寸穩定性是消費者購買的重要</a:t>
            </a:r>
            <a:r>
              <a:rPr lang="zh-TW" altLang="en-US" sz="2400" dirty="0"/>
              <a:t>因素</a:t>
            </a:r>
            <a:r>
              <a:rPr lang="zh-TW" altLang="en-US" sz="2400" dirty="0" smtClean="0"/>
              <a:t>。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35060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D41D97B-AE9A-E44C-B7AD-56F78532C035}"/>
              </a:ext>
            </a:extLst>
          </p:cNvPr>
          <p:cNvSpPr txBox="1">
            <a:spLocks/>
          </p:cNvSpPr>
          <p:nvPr/>
        </p:nvSpPr>
        <p:spPr>
          <a:xfrm>
            <a:off x="1508248" y="623506"/>
            <a:ext cx="9241268" cy="1429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dirty="0"/>
              <a:t>導致尺寸變化的情況</a:t>
            </a:r>
            <a:endParaRPr lang="en-US" sz="36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8DB2C40-A21A-C244-8582-0D46F037873A}"/>
              </a:ext>
            </a:extLst>
          </p:cNvPr>
          <p:cNvSpPr txBox="1">
            <a:spLocks/>
          </p:cNvSpPr>
          <p:nvPr/>
        </p:nvSpPr>
        <p:spPr>
          <a:xfrm>
            <a:off x="1508248" y="1844308"/>
            <a:ext cx="8999039" cy="3753600"/>
          </a:xfrm>
          <a:prstGeom prst="rect">
            <a:avLst/>
          </a:prstGeom>
        </p:spPr>
        <p:txBody>
          <a:bodyPr/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400" dirty="0"/>
              <a:t>洗滌</a:t>
            </a:r>
            <a:r>
              <a:rPr lang="zh-TW" altLang="en-US" sz="2400" dirty="0" smtClean="0"/>
              <a:t>：</a:t>
            </a:r>
            <a:endParaRPr lang="en-US" altLang="zh-TW" sz="2400" dirty="0" smtClean="0"/>
          </a:p>
          <a:p>
            <a:pPr marL="981075" indent="-382588">
              <a:buFontTx/>
              <a:buChar char="-"/>
            </a:pPr>
            <a:r>
              <a:rPr lang="zh-TW" altLang="en-US" sz="2400" dirty="0" smtClean="0"/>
              <a:t>用水</a:t>
            </a:r>
            <a:r>
              <a:rPr lang="zh-TW" altLang="en-US" sz="2400" dirty="0"/>
              <a:t>溶解鹽、糖、灰塵、粘土和水性污漬。 </a:t>
            </a:r>
            <a:endParaRPr lang="en-US" altLang="zh-TW" sz="2400" dirty="0" smtClean="0"/>
          </a:p>
          <a:p>
            <a:pPr marL="981075" indent="-382588">
              <a:buFontTx/>
              <a:buChar char="-"/>
            </a:pPr>
            <a:r>
              <a:rPr lang="zh-TW" altLang="en-US" sz="2400" dirty="0" smtClean="0"/>
              <a:t>洗衣機</a:t>
            </a:r>
            <a:r>
              <a:rPr lang="zh-TW" altLang="en-US" sz="2400" dirty="0"/>
              <a:t>中的攪拌提供機械作用來</a:t>
            </a:r>
            <a:r>
              <a:rPr lang="zh-TW" altLang="en-US" sz="2400" dirty="0" smtClean="0"/>
              <a:t>鬆開污垢</a:t>
            </a:r>
            <a:r>
              <a:rPr lang="zh-TW" altLang="en-US" sz="2400" dirty="0"/>
              <a:t>和污漬。 </a:t>
            </a:r>
            <a:endParaRPr lang="en-US" altLang="zh-TW" sz="2400" dirty="0" smtClean="0"/>
          </a:p>
          <a:p>
            <a:pPr marL="981075" indent="-382588">
              <a:buFontTx/>
              <a:buChar char="-"/>
            </a:pPr>
            <a:r>
              <a:rPr lang="zh-TW" altLang="en-US" sz="2400" dirty="0" smtClean="0"/>
              <a:t>洗滌劑</a:t>
            </a:r>
            <a:r>
              <a:rPr lang="zh-TW" altLang="en-US" sz="2400" dirty="0"/>
              <a:t>會降低水的表面張力，從而促進污垢和污漬的</a:t>
            </a:r>
            <a:r>
              <a:rPr lang="zh-TW" altLang="en-US" sz="2400" dirty="0" smtClean="0"/>
              <a:t>鬆開。</a:t>
            </a:r>
            <a:endParaRPr lang="en-US" altLang="zh-TW" sz="2400" dirty="0" smtClean="0"/>
          </a:p>
          <a:p>
            <a:r>
              <a:rPr lang="zh-TW" altLang="en-US" sz="2400" dirty="0" smtClean="0"/>
              <a:t>乾洗</a:t>
            </a:r>
            <a:endParaRPr lang="en-US" altLang="zh-TW" sz="2400" dirty="0" smtClean="0"/>
          </a:p>
          <a:p>
            <a:pPr marL="898525" indent="-382588">
              <a:buFontTx/>
              <a:buChar char="-"/>
            </a:pPr>
            <a:r>
              <a:rPr lang="zh-TW" altLang="en-US" sz="2400" dirty="0" smtClean="0"/>
              <a:t>使用</a:t>
            </a:r>
            <a:r>
              <a:rPr lang="zh-TW" altLang="en-US" sz="2400" dirty="0"/>
              <a:t>有機溶劑溶解油性污垢和污漬（身體油脂</a:t>
            </a:r>
            <a:r>
              <a:rPr lang="zh-TW" altLang="en-US" sz="2400" dirty="0" smtClean="0"/>
              <a:t>、油脂、</a:t>
            </a:r>
            <a:r>
              <a:rPr lang="zh-TW" altLang="en-US" sz="2400" dirty="0"/>
              <a:t>化妝品）</a:t>
            </a:r>
            <a:r>
              <a:rPr lang="zh-TW" altLang="en-US" sz="2400" dirty="0" smtClean="0"/>
              <a:t>。用極</a:t>
            </a:r>
            <a:r>
              <a:rPr lang="zh-TW" altLang="en-US" sz="2400" dirty="0"/>
              <a:t>少量的水和清潔劑以去除水性污漬</a:t>
            </a:r>
            <a:r>
              <a:rPr lang="zh-TW" altLang="en-US" sz="2400" dirty="0" smtClean="0"/>
              <a:t>。</a:t>
            </a:r>
            <a:endParaRPr lang="en-US" altLang="zh-TW" sz="2400" dirty="0" smtClean="0"/>
          </a:p>
          <a:p>
            <a:r>
              <a:rPr lang="zh-TW" altLang="en-US" sz="2400" dirty="0" smtClean="0"/>
              <a:t>其他：</a:t>
            </a:r>
            <a:endParaRPr lang="en-US" altLang="zh-TW" sz="2400" dirty="0" smtClean="0"/>
          </a:p>
          <a:p>
            <a:pPr marL="898525" indent="-382588">
              <a:buFontTx/>
              <a:buChar char="-"/>
            </a:pPr>
            <a:r>
              <a:rPr lang="zh-TW" altLang="en-US" sz="2400" dirty="0" smtClean="0"/>
              <a:t>蒸氣壓熨：用乾衣機烘乾， </a:t>
            </a:r>
            <a:r>
              <a:rPr lang="zh-TW" altLang="en-US" sz="2400" dirty="0"/>
              <a:t>熨</a:t>
            </a:r>
            <a:r>
              <a:rPr lang="zh-TW" altLang="en-US" sz="2400" dirty="0" smtClean="0"/>
              <a:t>燙</a:t>
            </a:r>
            <a:endParaRPr lang="en-US" altLang="zh-TW" sz="2400" dirty="0" smtClean="0"/>
          </a:p>
        </p:txBody>
      </p:sp>
    </p:spTree>
    <p:extLst>
      <p:ext uri="{BB962C8B-B14F-4D97-AF65-F5344CB8AC3E}">
        <p14:creationId xmlns:p14="http://schemas.microsoft.com/office/powerpoint/2010/main" val="1820316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2">
            <a:extLst>
              <a:ext uri="{FF2B5EF4-FFF2-40B4-BE49-F238E27FC236}">
                <a16:creationId xmlns:a16="http://schemas.microsoft.com/office/drawing/2014/main" id="{B42BF86A-BA3F-904D-B6DC-5CB7EC8A051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8228577"/>
              </p:ext>
            </p:extLst>
          </p:nvPr>
        </p:nvGraphicFramePr>
        <p:xfrm>
          <a:off x="1238250" y="1342724"/>
          <a:ext cx="9825111" cy="42367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2243">
                  <a:extLst>
                    <a:ext uri="{9D8B030D-6E8A-4147-A177-3AD203B41FA5}">
                      <a16:colId xmlns:a16="http://schemas.microsoft.com/office/drawing/2014/main" val="1118907162"/>
                    </a:ext>
                  </a:extLst>
                </a:gridCol>
                <a:gridCol w="3577831">
                  <a:extLst>
                    <a:ext uri="{9D8B030D-6E8A-4147-A177-3AD203B41FA5}">
                      <a16:colId xmlns:a16="http://schemas.microsoft.com/office/drawing/2014/main" val="551601298"/>
                    </a:ext>
                  </a:extLst>
                </a:gridCol>
                <a:gridCol w="3275037">
                  <a:extLst>
                    <a:ext uri="{9D8B030D-6E8A-4147-A177-3AD203B41FA5}">
                      <a16:colId xmlns:a16="http://schemas.microsoft.com/office/drawing/2014/main" val="3194091441"/>
                    </a:ext>
                  </a:extLst>
                </a:gridCol>
              </a:tblGrid>
              <a:tr h="8191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kern="0" dirty="0" smtClean="0">
                          <a:solidFill>
                            <a:schemeClr val="bg1"/>
                          </a:solidFill>
                        </a:rPr>
                        <a:t>布料特性</a:t>
                      </a:r>
                      <a:endParaRPr lang="en-HK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201972" marR="201972" marT="100986" marB="100986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 smtClean="0"/>
                        <a:t>測試</a:t>
                      </a:r>
                      <a:endParaRPr lang="en-HK" sz="2800" b="1" dirty="0"/>
                    </a:p>
                  </a:txBody>
                  <a:tcPr marL="201972" marR="201972" marT="100986" marB="100986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HK" sz="2800" b="1" kern="1200" dirty="0">
                        <a:solidFill>
                          <a:schemeClr val="lt1"/>
                        </a:solidFill>
                        <a:latin typeface="Microsoft JhengHei" charset="-120"/>
                        <a:ea typeface="Microsoft JhengHei" charset="-120"/>
                        <a:cs typeface="Microsoft JhengHei" charset="-120"/>
                      </a:endParaRPr>
                    </a:p>
                  </a:txBody>
                  <a:tcPr marL="201972" marR="201972" marT="100986" marB="100986"/>
                </a:tc>
                <a:extLst>
                  <a:ext uri="{0D108BD9-81ED-4DB2-BD59-A6C34878D82A}">
                    <a16:rowId xmlns:a16="http://schemas.microsoft.com/office/drawing/2014/main" val="1175175205"/>
                  </a:ext>
                </a:extLst>
              </a:tr>
              <a:tr h="819110">
                <a:tc rowSpan="2"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ja-JP" altLang="en-US" sz="2400" dirty="0" smtClean="0"/>
                        <a:t>磨損</a:t>
                      </a:r>
                      <a:r>
                        <a:rPr lang="zh-TW" altLang="en-US" sz="2400" dirty="0" smtClean="0"/>
                        <a:t>度</a:t>
                      </a:r>
                      <a:endParaRPr lang="en-US" sz="2400" b="0" dirty="0"/>
                    </a:p>
                  </a:txBody>
                  <a:tcPr marL="201972" marR="201972" marT="100986" marB="10098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耐磨測試</a:t>
                      </a:r>
                      <a:endParaRPr lang="en-US" sz="2400" b="0" dirty="0"/>
                    </a:p>
                  </a:txBody>
                  <a:tcPr marL="201972" marR="201972" marT="100986" marB="100986"/>
                </a:tc>
                <a:tc rowSpan="2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400" smtClean="0"/>
                        <a:t>纖維剛硬性</a:t>
                      </a:r>
                      <a:endParaRPr lang="en-US" altLang="zh-TW" sz="240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400" dirty="0" smtClean="0"/>
                        <a:t>纖維強韌度</a:t>
                      </a:r>
                      <a:endParaRPr lang="en-US" altLang="zh-TW" sz="240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400" dirty="0" smtClean="0"/>
                        <a:t>紗線緊密度</a:t>
                      </a:r>
                      <a:endParaRPr lang="en-US" sz="2400" b="0" dirty="0"/>
                    </a:p>
                  </a:txBody>
                  <a:tcPr marL="201972" marR="201972" marT="100986" marB="100986"/>
                </a:tc>
                <a:extLst>
                  <a:ext uri="{0D108BD9-81ED-4DB2-BD59-A6C34878D82A}">
                    <a16:rowId xmlns:a16="http://schemas.microsoft.com/office/drawing/2014/main" val="1100991830"/>
                  </a:ext>
                </a:extLst>
              </a:tr>
              <a:tr h="793034">
                <a:tc vMerge="1"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 marL="201972" marR="201972" marT="100986" marB="10098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 smtClean="0"/>
                        <a:t>抗起毛球測試</a:t>
                      </a:r>
                      <a:endParaRPr lang="en-US" sz="24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dirty="0"/>
                    </a:p>
                  </a:txBody>
                  <a:tcPr marL="201972" marR="201972" marT="100986" marB="100986"/>
                </a:tc>
                <a:tc vMerge="1"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 marL="201972" marR="201972" marT="100986" marB="100986"/>
                </a:tc>
                <a:extLst>
                  <a:ext uri="{0D108BD9-81ED-4DB2-BD59-A6C34878D82A}">
                    <a16:rowId xmlns:a16="http://schemas.microsoft.com/office/drawing/2014/main" val="4109660186"/>
                  </a:ext>
                </a:extLst>
              </a:tr>
              <a:tr h="819110">
                <a:tc>
                  <a:txBody>
                    <a:bodyPr/>
                    <a:lstStyle/>
                    <a:p>
                      <a:r>
                        <a:rPr lang="zh-TW" altLang="en-US" sz="2400" dirty="0" smtClean="0"/>
                        <a:t>尺寸穩定性</a:t>
                      </a:r>
                      <a:endParaRPr lang="en-US" sz="2400" dirty="0" smtClean="0"/>
                    </a:p>
                  </a:txBody>
                  <a:tcPr marL="201972" marR="201972" marT="100986" marB="100986"/>
                </a:tc>
                <a:tc>
                  <a:txBody>
                    <a:bodyPr/>
                    <a:lstStyle/>
                    <a:p>
                      <a:r>
                        <a:rPr lang="zh-TW" altLang="en-US" sz="2400" dirty="0" smtClean="0"/>
                        <a:t>洗水測試 </a:t>
                      </a:r>
                      <a:endParaRPr lang="en-US" sz="2400" b="0" dirty="0"/>
                    </a:p>
                  </a:txBody>
                  <a:tcPr marL="201972" marR="201972" marT="100986" marB="100986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400" dirty="0" smtClean="0"/>
                        <a:t>長寬形狀變化</a:t>
                      </a:r>
                      <a:endParaRPr lang="en-US" altLang="zh-TW" sz="240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400" dirty="0" smtClean="0"/>
                        <a:t>縮水</a:t>
                      </a:r>
                      <a:r>
                        <a:rPr lang="en-US" altLang="zh-TW" sz="2400" dirty="0" smtClean="0"/>
                        <a:t>/</a:t>
                      </a:r>
                      <a:r>
                        <a:rPr lang="zh-TW" altLang="en-US" sz="2400" dirty="0" smtClean="0"/>
                        <a:t>拉長</a:t>
                      </a:r>
                      <a:endParaRPr lang="en-US" altLang="zh-TW" sz="240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400" dirty="0" smtClean="0"/>
                        <a:t>形狀變化</a:t>
                      </a:r>
                      <a:endParaRPr lang="en-US" altLang="zh-TW" sz="240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400" dirty="0" smtClean="0"/>
                        <a:t>歪斜</a:t>
                      </a:r>
                      <a:r>
                        <a:rPr lang="en-US" altLang="zh-TW" sz="2400" dirty="0" smtClean="0"/>
                        <a:t>/</a:t>
                      </a:r>
                      <a:r>
                        <a:rPr lang="zh-TW" altLang="en-US" sz="2400" dirty="0" smtClean="0"/>
                        <a:t>扭曲</a:t>
                      </a:r>
                      <a:r>
                        <a:rPr lang="en-US" altLang="zh-TW" sz="2400" dirty="0" smtClean="0"/>
                        <a:t>/</a:t>
                      </a:r>
                      <a:endParaRPr lang="en-US" sz="2400" b="0" dirty="0"/>
                    </a:p>
                  </a:txBody>
                  <a:tcPr marL="201972" marR="201972" marT="100986" marB="100986"/>
                </a:tc>
                <a:extLst>
                  <a:ext uri="{0D108BD9-81ED-4DB2-BD59-A6C34878D82A}">
                    <a16:rowId xmlns:a16="http://schemas.microsoft.com/office/drawing/2014/main" val="27177006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2544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2E01F-C5FB-9845-9CDF-F3F552B9D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2400" b="1" dirty="0" smtClean="0"/>
              <a:t>研習問題（一）：</a:t>
            </a:r>
            <a:r>
              <a:rPr lang="en-US" altLang="zh-TW" sz="2400" dirty="0" smtClean="0"/>
              <a:t/>
            </a:r>
            <a:br>
              <a:rPr lang="en-US" altLang="zh-TW" sz="2400" dirty="0" smtClean="0"/>
            </a:br>
            <a:r>
              <a:rPr lang="en-US" altLang="zh-TW" sz="2400" dirty="0" smtClean="0"/>
              <a:t/>
            </a:r>
            <a:br>
              <a:rPr lang="en-US" altLang="zh-TW" sz="2400" dirty="0" smtClean="0"/>
            </a:br>
            <a:r>
              <a:rPr lang="zh-TW" altLang="en-US" sz="2400" dirty="0" smtClean="0"/>
              <a:t>在</a:t>
            </a:r>
            <a:r>
              <a:rPr lang="zh-TW" altLang="en-US" sz="2400" dirty="0"/>
              <a:t>我們的日常活動中，我們通常通過不同的動作對衣服</a:t>
            </a:r>
            <a:r>
              <a:rPr lang="zh-TW" altLang="en-US" sz="2400" dirty="0" smtClean="0"/>
              <a:t>施加壓力。 </a:t>
            </a:r>
            <a:r>
              <a:rPr lang="zh-TW" altLang="en-US" sz="2400" dirty="0"/>
              <a:t>請回答以下問題：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433FC-857F-BF44-B52C-914A81FECE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3026971"/>
            <a:ext cx="4733365" cy="35814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400" b="1" u="sng" dirty="0" smtClean="0"/>
              <a:t>問題一：</a:t>
            </a:r>
            <a:endParaRPr lang="en-US" sz="2400" b="1" u="sng" dirty="0"/>
          </a:p>
          <a:p>
            <a:r>
              <a:rPr lang="zh-TW" altLang="en-US" sz="2400" dirty="0" smtClean="0"/>
              <a:t>為牛仔褲建議所需</a:t>
            </a:r>
            <a:r>
              <a:rPr lang="zh-TW" altLang="en-US" sz="2400" dirty="0"/>
              <a:t>的強度</a:t>
            </a:r>
            <a:r>
              <a:rPr lang="zh-TW" altLang="en-US" sz="2400" dirty="0" smtClean="0"/>
              <a:t>測試。 並舉出三</a:t>
            </a:r>
            <a:r>
              <a:rPr lang="zh-TW" altLang="en-US" sz="2400" dirty="0"/>
              <a:t>個理由</a:t>
            </a:r>
            <a:r>
              <a:rPr lang="zh-TW" altLang="en-US" sz="2400" dirty="0" smtClean="0"/>
              <a:t>說明你</a:t>
            </a:r>
            <a:r>
              <a:rPr lang="zh-TW" altLang="en-US" sz="2400" dirty="0"/>
              <a:t>的</a:t>
            </a:r>
            <a:r>
              <a:rPr lang="zh-TW" altLang="en-US" sz="2400" dirty="0" smtClean="0"/>
              <a:t>建議。</a:t>
            </a:r>
            <a:endParaRPr lang="en-US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C84FC9-51FB-0F4B-85E4-9428C09AEE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58264" y="3026970"/>
            <a:ext cx="4994633" cy="35814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400" b="1" u="sng" dirty="0" smtClean="0"/>
              <a:t>問題二：</a:t>
            </a:r>
            <a:endParaRPr lang="en-US" sz="2400" b="1" u="sng" dirty="0"/>
          </a:p>
          <a:p>
            <a:r>
              <a:rPr lang="zh-TW" altLang="en-US" sz="2400" dirty="0" smtClean="0"/>
              <a:t>為針織毛衣建議所</a:t>
            </a:r>
            <a:r>
              <a:rPr lang="zh-TW" altLang="en-US" sz="2400" dirty="0"/>
              <a:t>需的強度</a:t>
            </a:r>
            <a:r>
              <a:rPr lang="zh-TW" altLang="en-US" sz="2400" dirty="0" smtClean="0"/>
              <a:t>測試。 </a:t>
            </a:r>
            <a:r>
              <a:rPr lang="zh-TW" altLang="en-US" sz="2400" dirty="0"/>
              <a:t>並舉出三個理由說明你的建議。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4296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E55779-A3D5-4D36-9E21-DA94D8896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3963" y="1917290"/>
            <a:ext cx="4845391" cy="412954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zh-TW" altLang="en-US" sz="2400" dirty="0" smtClean="0">
                <a:ea typeface="+mn-lt"/>
                <a:cs typeface="+mn-lt"/>
              </a:rPr>
              <a:t>問題一：</a:t>
            </a:r>
            <a:r>
              <a:rPr lang="en-GB" sz="2400" dirty="0" smtClean="0">
                <a:ea typeface="+mn-lt"/>
                <a:cs typeface="+mn-lt"/>
              </a:rPr>
              <a:t> </a:t>
            </a:r>
          </a:p>
          <a:p>
            <a:pPr marL="0" indent="0">
              <a:buNone/>
            </a:pPr>
            <a:r>
              <a:rPr lang="zh-TW" altLang="en-US" sz="2400" dirty="0" smtClean="0">
                <a:ea typeface="+mn-lt"/>
                <a:cs typeface="+mn-lt"/>
              </a:rPr>
              <a:t>解釋鈎紗和起毛球的分別。</a:t>
            </a:r>
            <a:endParaRPr lang="en-GB" sz="2400" dirty="0"/>
          </a:p>
          <a:p>
            <a:pPr marL="0" indent="0">
              <a:buNone/>
            </a:pPr>
            <a:endParaRPr lang="en-GB" sz="2400" dirty="0" smtClean="0">
              <a:ea typeface="+mn-lt"/>
              <a:cs typeface="+mn-lt"/>
            </a:endParaRPr>
          </a:p>
          <a:p>
            <a:pPr marL="0" indent="0">
              <a:buNone/>
            </a:pPr>
            <a:r>
              <a:rPr lang="zh-TW" altLang="en-US" sz="2400" dirty="0" smtClean="0">
                <a:ea typeface="+mn-lt"/>
                <a:cs typeface="+mn-lt"/>
              </a:rPr>
              <a:t>問題二：</a:t>
            </a:r>
            <a:r>
              <a:rPr lang="en-GB" sz="2400" dirty="0" smtClean="0">
                <a:ea typeface="+mn-lt"/>
                <a:cs typeface="+mn-lt"/>
              </a:rPr>
              <a:t> </a:t>
            </a:r>
          </a:p>
          <a:p>
            <a:pPr marL="0" indent="0">
              <a:buNone/>
            </a:pPr>
            <a:r>
              <a:rPr lang="zh-TW" altLang="en-US" sz="2400" dirty="0">
                <a:ea typeface="+mn-lt"/>
                <a:cs typeface="+mn-lt"/>
              </a:rPr>
              <a:t>給出</a:t>
            </a:r>
            <a:r>
              <a:rPr lang="en-US" altLang="zh-TW" sz="2400" dirty="0">
                <a:ea typeface="+mn-lt"/>
                <a:cs typeface="+mn-lt"/>
              </a:rPr>
              <a:t>2</a:t>
            </a:r>
            <a:r>
              <a:rPr lang="zh-TW" altLang="en-US" sz="2400" dirty="0">
                <a:ea typeface="+mn-lt"/>
                <a:cs typeface="+mn-lt"/>
              </a:rPr>
              <a:t>個例子來說明磨損的後果（</a:t>
            </a:r>
            <a:r>
              <a:rPr lang="en-US" altLang="zh-TW" sz="2400" dirty="0">
                <a:ea typeface="+mn-lt"/>
                <a:cs typeface="+mn-lt"/>
              </a:rPr>
              <a:t>1</a:t>
            </a:r>
            <a:r>
              <a:rPr lang="zh-TW" altLang="en-US" sz="2400" dirty="0" smtClean="0">
                <a:ea typeface="+mn-lt"/>
                <a:cs typeface="+mn-lt"/>
              </a:rPr>
              <a:t>個與鈎紗有關，</a:t>
            </a:r>
            <a:r>
              <a:rPr lang="en-US" altLang="zh-TW" sz="2400" dirty="0">
                <a:ea typeface="+mn-lt"/>
                <a:cs typeface="+mn-lt"/>
              </a:rPr>
              <a:t>1</a:t>
            </a:r>
            <a:r>
              <a:rPr lang="zh-TW" altLang="en-US" sz="2400" dirty="0" smtClean="0">
                <a:ea typeface="+mn-lt"/>
                <a:cs typeface="+mn-lt"/>
              </a:rPr>
              <a:t>個與起毛球有關）</a:t>
            </a:r>
            <a:r>
              <a:rPr lang="zh-TW" altLang="en-US" sz="2400" dirty="0">
                <a:ea typeface="+mn-lt"/>
                <a:cs typeface="+mn-lt"/>
              </a:rPr>
              <a:t>並詳細說明原因</a:t>
            </a:r>
            <a:r>
              <a:rPr lang="zh-TW" altLang="en-US" sz="2400" dirty="0" smtClean="0">
                <a:ea typeface="+mn-lt"/>
                <a:cs typeface="+mn-lt"/>
              </a:rPr>
              <a:t>。</a:t>
            </a:r>
            <a:endParaRPr lang="en-GB" sz="2400" dirty="0"/>
          </a:p>
          <a:p>
            <a:pPr marL="0" indent="0">
              <a:buNone/>
            </a:pP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4" name="abrasion">
            <a:hlinkClick r:id="" action="ppaction://media"/>
            <a:extLst>
              <a:ext uri="{FF2B5EF4-FFF2-40B4-BE49-F238E27FC236}">
                <a16:creationId xmlns:a16="http://schemas.microsoft.com/office/drawing/2014/main" id="{EA227132-8BA3-4D35-884A-5331988055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66425" y="1710812"/>
            <a:ext cx="5925575" cy="333313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8E2E01F-C5FB-9845-9CDF-F3F552B9D45B}"/>
              </a:ext>
            </a:extLst>
          </p:cNvPr>
          <p:cNvSpPr txBox="1">
            <a:spLocks/>
          </p:cNvSpPr>
          <p:nvPr/>
        </p:nvSpPr>
        <p:spPr>
          <a:xfrm>
            <a:off x="1199535" y="587476"/>
            <a:ext cx="9601200" cy="82836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400" b="1" dirty="0" smtClean="0"/>
              <a:t>研習問題（二）：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998404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A2E40"/>
      </a:dk2>
      <a:lt2>
        <a:srgbClr val="EBE7DD"/>
      </a:lt2>
      <a:accent1>
        <a:srgbClr val="69A1AB"/>
      </a:accent1>
      <a:accent2>
        <a:srgbClr val="F2C418"/>
      </a:accent2>
      <a:accent3>
        <a:srgbClr val="87492C"/>
      </a:accent3>
      <a:accent4>
        <a:srgbClr val="4A845E"/>
      </a:accent4>
      <a:accent5>
        <a:srgbClr val="DC9528"/>
      </a:accent5>
      <a:accent6>
        <a:srgbClr val="9A5D78"/>
      </a:accent6>
      <a:hlink>
        <a:srgbClr val="66C8E3"/>
      </a:hlink>
      <a:folHlink>
        <a:srgbClr val="B162A1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17F9D331-421E-442F-B033-AF5B21A4485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TM10001105[[fn=裁剪]]</Template>
  <TotalTime>235</TotalTime>
  <Words>499</Words>
  <Application>Microsoft Office PowerPoint</Application>
  <PresentationFormat>寬螢幕</PresentationFormat>
  <Paragraphs>66</Paragraphs>
  <Slides>9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9</vt:i4>
      </vt:variant>
    </vt:vector>
  </HeadingPairs>
  <TitlesOfParts>
    <vt:vector size="14" baseType="lpstr">
      <vt:lpstr>メイリオ</vt:lpstr>
      <vt:lpstr>微軟正黑體</vt:lpstr>
      <vt:lpstr>Arial</vt:lpstr>
      <vt:lpstr>Franklin Gothic Book</vt:lpstr>
      <vt:lpstr>Crop</vt:lpstr>
      <vt:lpstr>科技與生活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研習問題（一）：  在我們的日常活動中，我們通常通過不同的動作對衣服施加壓力。 請回答以下問題：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Technology &amp; living</dc:title>
  <dc:creator>Jo Lau Yuk Lan</dc:creator>
  <cp:lastModifiedBy>POON, Suk-mei Cindy</cp:lastModifiedBy>
  <cp:revision>36</cp:revision>
  <dcterms:created xsi:type="dcterms:W3CDTF">2021-10-12T06:51:22Z</dcterms:created>
  <dcterms:modified xsi:type="dcterms:W3CDTF">2022-01-07T01:07:54Z</dcterms:modified>
</cp:coreProperties>
</file>