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6" r:id="rId5"/>
    <p:sldId id="279" r:id="rId6"/>
    <p:sldId id="291" r:id="rId7"/>
    <p:sldId id="262" r:id="rId8"/>
    <p:sldId id="282" r:id="rId9"/>
    <p:sldId id="283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5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1"/>
  </p:normalViewPr>
  <p:slideViewPr>
    <p:cSldViewPr snapToGrid="0">
      <p:cViewPr varScale="1">
        <p:scale>
          <a:sx n="93" d="100"/>
          <a:sy n="9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82706D-1EAF-C44A-90B4-2C6344357A7C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7F5F96-23C3-D34F-B4E2-20E153E149F3}">
      <dgm:prSet phldrT="[Text]"/>
      <dgm:spPr/>
      <dgm:t>
        <a:bodyPr/>
        <a:lstStyle/>
        <a:p>
          <a:r>
            <a:rPr lang="zh-TW" altLang="en-US" dirty="0"/>
            <a:t>香港 </a:t>
          </a:r>
          <a:r>
            <a:rPr lang="en-US" altLang="zh-TW" dirty="0"/>
            <a:t>– </a:t>
          </a:r>
          <a:r>
            <a:rPr lang="zh-TW" altLang="en-US" dirty="0"/>
            <a:t>總部負責控制中國、東亞和東南亞的業務和運營</a:t>
          </a:r>
          <a:endParaRPr lang="en-GB" dirty="0"/>
        </a:p>
      </dgm:t>
    </dgm:pt>
    <dgm:pt modelId="{C5208906-0E11-7048-B1DA-A388C7EFE926}" type="parTrans" cxnId="{480C696A-2073-704A-8A5C-DB7E2E0943CC}">
      <dgm:prSet/>
      <dgm:spPr/>
      <dgm:t>
        <a:bodyPr/>
        <a:lstStyle/>
        <a:p>
          <a:endParaRPr lang="en-GB"/>
        </a:p>
      </dgm:t>
    </dgm:pt>
    <dgm:pt modelId="{2A9018CE-4ABB-6B43-A284-AFC644ABC7C1}" type="sibTrans" cxnId="{480C696A-2073-704A-8A5C-DB7E2E0943CC}">
      <dgm:prSet/>
      <dgm:spPr/>
      <dgm:t>
        <a:bodyPr/>
        <a:lstStyle/>
        <a:p>
          <a:endParaRPr lang="en-GB"/>
        </a:p>
      </dgm:t>
    </dgm:pt>
    <dgm:pt modelId="{A8E9A89E-160A-474F-AA30-635BE4C3E5A1}">
      <dgm:prSet phldrT="[Text]" custT="1"/>
      <dgm:spPr>
        <a:solidFill>
          <a:srgbClr val="FF5E2A">
            <a:alpha val="50000"/>
          </a:srgbClr>
        </a:solidFill>
      </dgm:spPr>
      <dgm:t>
        <a:bodyPr/>
        <a:lstStyle/>
        <a:p>
          <a:r>
            <a:rPr lang="zh-TW" altLang="en-US" sz="1800" dirty="0" smtClean="0"/>
            <a:t>時裝品牌</a:t>
          </a:r>
          <a:endParaRPr lang="en-GB" sz="1800" dirty="0"/>
        </a:p>
      </dgm:t>
    </dgm:pt>
    <dgm:pt modelId="{500C32D7-6B77-224A-9A4F-D4EFC11886A6}" type="parTrans" cxnId="{5711255C-83CE-5C49-A2E3-A3DEE9B148FE}">
      <dgm:prSet/>
      <dgm:spPr/>
      <dgm:t>
        <a:bodyPr/>
        <a:lstStyle/>
        <a:p>
          <a:endParaRPr lang="en-GB"/>
        </a:p>
      </dgm:t>
    </dgm:pt>
    <dgm:pt modelId="{0A43A72C-AC96-9A4F-B264-4DDC0C1FF7D3}" type="sibTrans" cxnId="{5711255C-83CE-5C49-A2E3-A3DEE9B148FE}">
      <dgm:prSet/>
      <dgm:spPr/>
      <dgm:t>
        <a:bodyPr/>
        <a:lstStyle/>
        <a:p>
          <a:endParaRPr lang="en-GB"/>
        </a:p>
      </dgm:t>
    </dgm:pt>
    <dgm:pt modelId="{4D7FF81B-1DDE-1B4B-A163-C59386786AE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zh-TW" altLang="en-US" sz="1800" dirty="0"/>
            <a:t>纖維公司</a:t>
          </a:r>
          <a:endParaRPr lang="en-GB" sz="1800" dirty="0"/>
        </a:p>
      </dgm:t>
    </dgm:pt>
    <dgm:pt modelId="{644CE966-41B0-194F-ADCF-C127F2DC9794}" type="parTrans" cxnId="{A9765078-3A7D-604A-9E6D-58701BE216D5}">
      <dgm:prSet/>
      <dgm:spPr/>
      <dgm:t>
        <a:bodyPr/>
        <a:lstStyle/>
        <a:p>
          <a:endParaRPr lang="en-GB"/>
        </a:p>
      </dgm:t>
    </dgm:pt>
    <dgm:pt modelId="{3D7804E1-132C-2C43-AB5D-A316379DB013}" type="sibTrans" cxnId="{A9765078-3A7D-604A-9E6D-58701BE216D5}">
      <dgm:prSet/>
      <dgm:spPr/>
      <dgm:t>
        <a:bodyPr/>
        <a:lstStyle/>
        <a:p>
          <a:endParaRPr lang="en-GB"/>
        </a:p>
      </dgm:t>
    </dgm:pt>
    <dgm:pt modelId="{06FC8508-D204-2047-9BCB-F239BAB71A1E}">
      <dgm:prSet phldrT="[Text]" custT="1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zh-TW" altLang="en-US" sz="1800" dirty="0"/>
            <a:t>紗線公司</a:t>
          </a:r>
          <a:endParaRPr lang="en-GB" sz="1800" dirty="0"/>
        </a:p>
      </dgm:t>
    </dgm:pt>
    <dgm:pt modelId="{B7E4FADE-CAA2-4744-A1FA-530C67AF17DC}" type="parTrans" cxnId="{D22E798C-EEC6-6846-AC01-3FD26CFF72CF}">
      <dgm:prSet/>
      <dgm:spPr/>
      <dgm:t>
        <a:bodyPr/>
        <a:lstStyle/>
        <a:p>
          <a:endParaRPr lang="en-GB"/>
        </a:p>
      </dgm:t>
    </dgm:pt>
    <dgm:pt modelId="{4C9250CC-6F50-3742-96DA-56F0E1744C1E}" type="sibTrans" cxnId="{D22E798C-EEC6-6846-AC01-3FD26CFF72CF}">
      <dgm:prSet/>
      <dgm:spPr/>
      <dgm:t>
        <a:bodyPr/>
        <a:lstStyle/>
        <a:p>
          <a:endParaRPr lang="en-GB"/>
        </a:p>
      </dgm:t>
    </dgm:pt>
    <dgm:pt modelId="{D7F516D4-E177-AA4B-AE05-1B3A93324E82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zh-TW" altLang="en-US" sz="1800" dirty="0"/>
            <a:t>服裝採購公司</a:t>
          </a:r>
          <a:endParaRPr lang="en-GB" sz="1800" dirty="0"/>
        </a:p>
      </dgm:t>
    </dgm:pt>
    <dgm:pt modelId="{DE5AC32F-628A-6345-BE2E-A82D259B64DB}" type="parTrans" cxnId="{66DCC71C-DAE4-7647-B537-8FF9DDAFF8E2}">
      <dgm:prSet/>
      <dgm:spPr/>
      <dgm:t>
        <a:bodyPr/>
        <a:lstStyle/>
        <a:p>
          <a:endParaRPr lang="en-GB"/>
        </a:p>
      </dgm:t>
    </dgm:pt>
    <dgm:pt modelId="{D21FD5E9-2DC0-FC46-850C-A180FDA34835}" type="sibTrans" cxnId="{66DCC71C-DAE4-7647-B537-8FF9DDAFF8E2}">
      <dgm:prSet/>
      <dgm:spPr/>
      <dgm:t>
        <a:bodyPr/>
        <a:lstStyle/>
        <a:p>
          <a:endParaRPr lang="en-GB"/>
        </a:p>
      </dgm:t>
    </dgm:pt>
    <dgm:pt modelId="{8F0E4D01-7299-A346-9696-206D5FF24CB4}">
      <dgm:prSet phldrT="[Text]" custT="1"/>
      <dgm:spPr>
        <a:solidFill>
          <a:schemeClr val="accent2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zh-TW" altLang="en-US" sz="1600" dirty="0" smtClean="0"/>
            <a:t>服裝輔料／緣飾公司</a:t>
          </a:r>
          <a:r>
            <a:rPr lang="zh-TW" altLang="en-US" sz="1600" dirty="0"/>
            <a:t>，如拉鍊</a:t>
          </a:r>
          <a:r>
            <a:rPr lang="zh-TW" altLang="en-US" sz="1600" dirty="0" smtClean="0"/>
            <a:t>、鈕扣</a:t>
          </a:r>
          <a:r>
            <a:rPr lang="zh-TW" altLang="en-US" sz="1600" dirty="0"/>
            <a:t>、襯裡、襯布、包裝等</a:t>
          </a:r>
          <a:endParaRPr lang="en-GB" sz="1600" dirty="0"/>
        </a:p>
      </dgm:t>
    </dgm:pt>
    <dgm:pt modelId="{54C88FA7-F5CE-2F4F-952F-FE000926B25F}" type="parTrans" cxnId="{65D7A194-B714-8C41-A479-136134B902C7}">
      <dgm:prSet/>
      <dgm:spPr/>
      <dgm:t>
        <a:bodyPr/>
        <a:lstStyle/>
        <a:p>
          <a:endParaRPr lang="en-GB"/>
        </a:p>
      </dgm:t>
    </dgm:pt>
    <dgm:pt modelId="{870DE029-E2C0-A547-9E86-57686A692636}" type="sibTrans" cxnId="{65D7A194-B714-8C41-A479-136134B902C7}">
      <dgm:prSet/>
      <dgm:spPr/>
      <dgm:t>
        <a:bodyPr/>
        <a:lstStyle/>
        <a:p>
          <a:endParaRPr lang="en-GB"/>
        </a:p>
      </dgm:t>
    </dgm:pt>
    <dgm:pt modelId="{5DBDBA67-0154-184C-9BB9-C7E024653897}">
      <dgm:prSet phldrT="[Text]" custT="1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zh-TW" altLang="en-US" sz="1800" dirty="0" smtClean="0"/>
            <a:t>市場推廣和</a:t>
          </a:r>
          <a:r>
            <a:rPr lang="zh-TW" altLang="en-US" sz="1800" dirty="0"/>
            <a:t>廣告公司</a:t>
          </a:r>
          <a:endParaRPr lang="en-GB" sz="1800" dirty="0"/>
        </a:p>
      </dgm:t>
    </dgm:pt>
    <dgm:pt modelId="{55BB84E6-C862-D946-84B1-D7F92ECC48C7}" type="parTrans" cxnId="{03EEDA97-301D-DC49-8E0C-C46F79E2E605}">
      <dgm:prSet/>
      <dgm:spPr/>
      <dgm:t>
        <a:bodyPr/>
        <a:lstStyle/>
        <a:p>
          <a:endParaRPr lang="en-GB"/>
        </a:p>
      </dgm:t>
    </dgm:pt>
    <dgm:pt modelId="{35C2CC9C-85D7-9145-8375-5770645A9FF9}" type="sibTrans" cxnId="{03EEDA97-301D-DC49-8E0C-C46F79E2E605}">
      <dgm:prSet/>
      <dgm:spPr/>
      <dgm:t>
        <a:bodyPr/>
        <a:lstStyle/>
        <a:p>
          <a:endParaRPr lang="en-GB"/>
        </a:p>
      </dgm:t>
    </dgm:pt>
    <dgm:pt modelId="{508FB05A-8F6D-E047-972A-F2435074FE77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zh-TW" altLang="en-US" sz="1800" dirty="0" smtClean="0"/>
            <a:t>布料公司</a:t>
          </a:r>
          <a:endParaRPr lang="en-GB" sz="1800" dirty="0"/>
        </a:p>
      </dgm:t>
    </dgm:pt>
    <dgm:pt modelId="{FCC9C634-E2A2-ED47-8D29-1584039B1186}" type="parTrans" cxnId="{8EF3EBEE-005E-F147-8CA8-B3AD4CABEF59}">
      <dgm:prSet/>
      <dgm:spPr/>
      <dgm:t>
        <a:bodyPr/>
        <a:lstStyle/>
        <a:p>
          <a:endParaRPr lang="en-GB"/>
        </a:p>
      </dgm:t>
    </dgm:pt>
    <dgm:pt modelId="{33B8F2D0-FE9D-B54B-9DED-CC3D80EB572E}" type="sibTrans" cxnId="{8EF3EBEE-005E-F147-8CA8-B3AD4CABEF59}">
      <dgm:prSet/>
      <dgm:spPr/>
      <dgm:t>
        <a:bodyPr/>
        <a:lstStyle/>
        <a:p>
          <a:endParaRPr lang="en-GB"/>
        </a:p>
      </dgm:t>
    </dgm:pt>
    <dgm:pt modelId="{87BA004E-54A0-E44B-A2C2-9EC57F28EEE6}">
      <dgm:prSet phldrT="[Text]"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zh-TW" altLang="en-US" sz="1800" dirty="0"/>
            <a:t>教育培訓機構</a:t>
          </a:r>
          <a:endParaRPr lang="en-GB" sz="1800" dirty="0"/>
        </a:p>
      </dgm:t>
    </dgm:pt>
    <dgm:pt modelId="{F29A81F0-131C-A441-941C-80797979E4D7}" type="parTrans" cxnId="{462FDC10-B1D8-4841-AE27-BD086A6831E9}">
      <dgm:prSet/>
      <dgm:spPr/>
      <dgm:t>
        <a:bodyPr/>
        <a:lstStyle/>
        <a:p>
          <a:endParaRPr lang="en-GB"/>
        </a:p>
      </dgm:t>
    </dgm:pt>
    <dgm:pt modelId="{28CF352A-8FEC-B848-8598-1BB2C0C44C5F}" type="sibTrans" cxnId="{462FDC10-B1D8-4841-AE27-BD086A6831E9}">
      <dgm:prSet/>
      <dgm:spPr/>
      <dgm:t>
        <a:bodyPr/>
        <a:lstStyle/>
        <a:p>
          <a:endParaRPr lang="en-GB"/>
        </a:p>
      </dgm:t>
    </dgm:pt>
    <dgm:pt modelId="{8A2C43C7-2DC2-7443-858E-1E232FAE0E5B}" type="pres">
      <dgm:prSet presAssocID="{9082706D-1EAF-C44A-90B4-2C6344357A7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F0E0D33-8D45-8449-BE29-AA15420D6F6A}" type="pres">
      <dgm:prSet presAssocID="{9082706D-1EAF-C44A-90B4-2C6344357A7C}" presName="radial" presStyleCnt="0">
        <dgm:presLayoutVars>
          <dgm:animLvl val="ctr"/>
        </dgm:presLayoutVars>
      </dgm:prSet>
      <dgm:spPr/>
    </dgm:pt>
    <dgm:pt modelId="{0693F906-4242-BA41-ACB4-AEAFB8C1938B}" type="pres">
      <dgm:prSet presAssocID="{557F5F96-23C3-D34F-B4E2-20E153E149F3}" presName="centerShape" presStyleLbl="vennNode1" presStyleIdx="0" presStyleCnt="9"/>
      <dgm:spPr/>
      <dgm:t>
        <a:bodyPr/>
        <a:lstStyle/>
        <a:p>
          <a:endParaRPr lang="zh-TW" altLang="en-US"/>
        </a:p>
      </dgm:t>
    </dgm:pt>
    <dgm:pt modelId="{F6E62BF9-18E8-7B42-9464-CEAC35F42F63}" type="pres">
      <dgm:prSet presAssocID="{A8E9A89E-160A-474F-AA30-635BE4C3E5A1}" presName="node" presStyleLbl="vennNode1" presStyleIdx="1" presStyleCnt="9" custRadScaleRad="101654" custRadScaleInc="7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0B17C5-C5EF-6E48-88DC-2DE536F41C6B}" type="pres">
      <dgm:prSet presAssocID="{4D7FF81B-1DDE-1B4B-A163-C59386786AEB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C70C4A-9BC2-6340-AB1A-CEAE50460705}" type="pres">
      <dgm:prSet presAssocID="{06FC8508-D204-2047-9BCB-F239BAB71A1E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BC41F6-255A-C348-923C-E37762514391}" type="pres">
      <dgm:prSet presAssocID="{508FB05A-8F6D-E047-972A-F2435074FE77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2E46C2-3310-754D-9743-7E554C21AEBF}" type="pres">
      <dgm:prSet presAssocID="{D7F516D4-E177-AA4B-AE05-1B3A93324E82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4A768C-3CDF-C74E-9490-331B1F3B314A}" type="pres">
      <dgm:prSet presAssocID="{8F0E4D01-7299-A346-9696-206D5FF24CB4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039DBF-4E86-A144-ACAE-821024E28155}" type="pres">
      <dgm:prSet presAssocID="{5DBDBA67-0154-184C-9BB9-C7E024653897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00FA39-030B-C04C-BEB0-2AACF76BFBB1}" type="pres">
      <dgm:prSet presAssocID="{87BA004E-54A0-E44B-A2C2-9EC57F28EEE6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1604C62-8828-CF4D-87A6-1F8B02E1C027}" type="presOf" srcId="{A8E9A89E-160A-474F-AA30-635BE4C3E5A1}" destId="{F6E62BF9-18E8-7B42-9464-CEAC35F42F63}" srcOrd="0" destOrd="0" presId="urn:microsoft.com/office/officeart/2005/8/layout/radial3"/>
    <dgm:cxn modelId="{36C8C79F-BAFB-2A45-989A-A1551612782B}" type="presOf" srcId="{4D7FF81B-1DDE-1B4B-A163-C59386786AEB}" destId="{900B17C5-C5EF-6E48-88DC-2DE536F41C6B}" srcOrd="0" destOrd="0" presId="urn:microsoft.com/office/officeart/2005/8/layout/radial3"/>
    <dgm:cxn modelId="{B113D2B1-DC1C-384D-8DED-C2B3BAD062D4}" type="presOf" srcId="{508FB05A-8F6D-E047-972A-F2435074FE77}" destId="{B2BC41F6-255A-C348-923C-E37762514391}" srcOrd="0" destOrd="0" presId="urn:microsoft.com/office/officeart/2005/8/layout/radial3"/>
    <dgm:cxn modelId="{480C696A-2073-704A-8A5C-DB7E2E0943CC}" srcId="{9082706D-1EAF-C44A-90B4-2C6344357A7C}" destId="{557F5F96-23C3-D34F-B4E2-20E153E149F3}" srcOrd="0" destOrd="0" parTransId="{C5208906-0E11-7048-B1DA-A388C7EFE926}" sibTransId="{2A9018CE-4ABB-6B43-A284-AFC644ABC7C1}"/>
    <dgm:cxn modelId="{86F03EA8-EFD3-8F4B-B0BA-134492EDC9B1}" type="presOf" srcId="{06FC8508-D204-2047-9BCB-F239BAB71A1E}" destId="{FAC70C4A-9BC2-6340-AB1A-CEAE50460705}" srcOrd="0" destOrd="0" presId="urn:microsoft.com/office/officeart/2005/8/layout/radial3"/>
    <dgm:cxn modelId="{03EEDA97-301D-DC49-8E0C-C46F79E2E605}" srcId="{557F5F96-23C3-D34F-B4E2-20E153E149F3}" destId="{5DBDBA67-0154-184C-9BB9-C7E024653897}" srcOrd="6" destOrd="0" parTransId="{55BB84E6-C862-D946-84B1-D7F92ECC48C7}" sibTransId="{35C2CC9C-85D7-9145-8375-5770645A9FF9}"/>
    <dgm:cxn modelId="{7C1823DF-D8F9-5842-8E2F-2397A2BD5F82}" type="presOf" srcId="{5DBDBA67-0154-184C-9BB9-C7E024653897}" destId="{84039DBF-4E86-A144-ACAE-821024E28155}" srcOrd="0" destOrd="0" presId="urn:microsoft.com/office/officeart/2005/8/layout/radial3"/>
    <dgm:cxn modelId="{A9765078-3A7D-604A-9E6D-58701BE216D5}" srcId="{557F5F96-23C3-D34F-B4E2-20E153E149F3}" destId="{4D7FF81B-1DDE-1B4B-A163-C59386786AEB}" srcOrd="1" destOrd="0" parTransId="{644CE966-41B0-194F-ADCF-C127F2DC9794}" sibTransId="{3D7804E1-132C-2C43-AB5D-A316379DB013}"/>
    <dgm:cxn modelId="{1D52FE15-4149-3B48-A27C-3334AC3CCA69}" type="presOf" srcId="{557F5F96-23C3-D34F-B4E2-20E153E149F3}" destId="{0693F906-4242-BA41-ACB4-AEAFB8C1938B}" srcOrd="0" destOrd="0" presId="urn:microsoft.com/office/officeart/2005/8/layout/radial3"/>
    <dgm:cxn modelId="{B652B308-D9A7-C64B-A6B4-85E90E51C56B}" type="presOf" srcId="{87BA004E-54A0-E44B-A2C2-9EC57F28EEE6}" destId="{1E00FA39-030B-C04C-BEB0-2AACF76BFBB1}" srcOrd="0" destOrd="0" presId="urn:microsoft.com/office/officeart/2005/8/layout/radial3"/>
    <dgm:cxn modelId="{28CD245C-DD2A-3C41-A5C4-FF0E3A620677}" type="presOf" srcId="{9082706D-1EAF-C44A-90B4-2C6344357A7C}" destId="{8A2C43C7-2DC2-7443-858E-1E232FAE0E5B}" srcOrd="0" destOrd="0" presId="urn:microsoft.com/office/officeart/2005/8/layout/radial3"/>
    <dgm:cxn modelId="{5711255C-83CE-5C49-A2E3-A3DEE9B148FE}" srcId="{557F5F96-23C3-D34F-B4E2-20E153E149F3}" destId="{A8E9A89E-160A-474F-AA30-635BE4C3E5A1}" srcOrd="0" destOrd="0" parTransId="{500C32D7-6B77-224A-9A4F-D4EFC11886A6}" sibTransId="{0A43A72C-AC96-9A4F-B264-4DDC0C1FF7D3}"/>
    <dgm:cxn modelId="{7FC02ED4-26FC-1E49-86AB-0325EB80806D}" type="presOf" srcId="{8F0E4D01-7299-A346-9696-206D5FF24CB4}" destId="{674A768C-3CDF-C74E-9490-331B1F3B314A}" srcOrd="0" destOrd="0" presId="urn:microsoft.com/office/officeart/2005/8/layout/radial3"/>
    <dgm:cxn modelId="{8EF3EBEE-005E-F147-8CA8-B3AD4CABEF59}" srcId="{557F5F96-23C3-D34F-B4E2-20E153E149F3}" destId="{508FB05A-8F6D-E047-972A-F2435074FE77}" srcOrd="3" destOrd="0" parTransId="{FCC9C634-E2A2-ED47-8D29-1584039B1186}" sibTransId="{33B8F2D0-FE9D-B54B-9DED-CC3D80EB572E}"/>
    <dgm:cxn modelId="{BB92472D-F4B4-A54F-91B7-60EF274F3C36}" type="presOf" srcId="{D7F516D4-E177-AA4B-AE05-1B3A93324E82}" destId="{422E46C2-3310-754D-9743-7E554C21AEBF}" srcOrd="0" destOrd="0" presId="urn:microsoft.com/office/officeart/2005/8/layout/radial3"/>
    <dgm:cxn modelId="{65D7A194-B714-8C41-A479-136134B902C7}" srcId="{557F5F96-23C3-D34F-B4E2-20E153E149F3}" destId="{8F0E4D01-7299-A346-9696-206D5FF24CB4}" srcOrd="5" destOrd="0" parTransId="{54C88FA7-F5CE-2F4F-952F-FE000926B25F}" sibTransId="{870DE029-E2C0-A547-9E86-57686A692636}"/>
    <dgm:cxn modelId="{D22E798C-EEC6-6846-AC01-3FD26CFF72CF}" srcId="{557F5F96-23C3-D34F-B4E2-20E153E149F3}" destId="{06FC8508-D204-2047-9BCB-F239BAB71A1E}" srcOrd="2" destOrd="0" parTransId="{B7E4FADE-CAA2-4744-A1FA-530C67AF17DC}" sibTransId="{4C9250CC-6F50-3742-96DA-56F0E1744C1E}"/>
    <dgm:cxn modelId="{462FDC10-B1D8-4841-AE27-BD086A6831E9}" srcId="{557F5F96-23C3-D34F-B4E2-20E153E149F3}" destId="{87BA004E-54A0-E44B-A2C2-9EC57F28EEE6}" srcOrd="7" destOrd="0" parTransId="{F29A81F0-131C-A441-941C-80797979E4D7}" sibTransId="{28CF352A-8FEC-B848-8598-1BB2C0C44C5F}"/>
    <dgm:cxn modelId="{66DCC71C-DAE4-7647-B537-8FF9DDAFF8E2}" srcId="{557F5F96-23C3-D34F-B4E2-20E153E149F3}" destId="{D7F516D4-E177-AA4B-AE05-1B3A93324E82}" srcOrd="4" destOrd="0" parTransId="{DE5AC32F-628A-6345-BE2E-A82D259B64DB}" sibTransId="{D21FD5E9-2DC0-FC46-850C-A180FDA34835}"/>
    <dgm:cxn modelId="{FE6D3929-BC6F-8A49-8D79-63D2559DD096}" type="presParOf" srcId="{8A2C43C7-2DC2-7443-858E-1E232FAE0E5B}" destId="{EF0E0D33-8D45-8449-BE29-AA15420D6F6A}" srcOrd="0" destOrd="0" presId="urn:microsoft.com/office/officeart/2005/8/layout/radial3"/>
    <dgm:cxn modelId="{F79AE7DD-ED83-9C4B-AD14-CE8BCE4E4189}" type="presParOf" srcId="{EF0E0D33-8D45-8449-BE29-AA15420D6F6A}" destId="{0693F906-4242-BA41-ACB4-AEAFB8C1938B}" srcOrd="0" destOrd="0" presId="urn:microsoft.com/office/officeart/2005/8/layout/radial3"/>
    <dgm:cxn modelId="{45200978-0D75-7A4B-BD3B-E7730737C218}" type="presParOf" srcId="{EF0E0D33-8D45-8449-BE29-AA15420D6F6A}" destId="{F6E62BF9-18E8-7B42-9464-CEAC35F42F63}" srcOrd="1" destOrd="0" presId="urn:microsoft.com/office/officeart/2005/8/layout/radial3"/>
    <dgm:cxn modelId="{80A542B6-A6A6-0B48-99A5-F2F6C4C117E6}" type="presParOf" srcId="{EF0E0D33-8D45-8449-BE29-AA15420D6F6A}" destId="{900B17C5-C5EF-6E48-88DC-2DE536F41C6B}" srcOrd="2" destOrd="0" presId="urn:microsoft.com/office/officeart/2005/8/layout/radial3"/>
    <dgm:cxn modelId="{C8A34E47-DC8C-4D49-8AF3-4158C8B76F24}" type="presParOf" srcId="{EF0E0D33-8D45-8449-BE29-AA15420D6F6A}" destId="{FAC70C4A-9BC2-6340-AB1A-CEAE50460705}" srcOrd="3" destOrd="0" presId="urn:microsoft.com/office/officeart/2005/8/layout/radial3"/>
    <dgm:cxn modelId="{6471EE42-1BEB-EA48-84B2-3EDB10B370E7}" type="presParOf" srcId="{EF0E0D33-8D45-8449-BE29-AA15420D6F6A}" destId="{B2BC41F6-255A-C348-923C-E37762514391}" srcOrd="4" destOrd="0" presId="urn:microsoft.com/office/officeart/2005/8/layout/radial3"/>
    <dgm:cxn modelId="{071CCA1E-07AA-4E4D-842D-B871F5C611FE}" type="presParOf" srcId="{EF0E0D33-8D45-8449-BE29-AA15420D6F6A}" destId="{422E46C2-3310-754D-9743-7E554C21AEBF}" srcOrd="5" destOrd="0" presId="urn:microsoft.com/office/officeart/2005/8/layout/radial3"/>
    <dgm:cxn modelId="{2E5EE771-BB99-C449-AB9D-C00FB0E505F3}" type="presParOf" srcId="{EF0E0D33-8D45-8449-BE29-AA15420D6F6A}" destId="{674A768C-3CDF-C74E-9490-331B1F3B314A}" srcOrd="6" destOrd="0" presId="urn:microsoft.com/office/officeart/2005/8/layout/radial3"/>
    <dgm:cxn modelId="{E03E9BF8-E589-B448-BEF6-D7EE6CC6F6EC}" type="presParOf" srcId="{EF0E0D33-8D45-8449-BE29-AA15420D6F6A}" destId="{84039DBF-4E86-A144-ACAE-821024E28155}" srcOrd="7" destOrd="0" presId="urn:microsoft.com/office/officeart/2005/8/layout/radial3"/>
    <dgm:cxn modelId="{D5718392-D7CA-D840-9A47-5FBAE1FAA8E9}" type="presParOf" srcId="{EF0E0D33-8D45-8449-BE29-AA15420D6F6A}" destId="{1E00FA39-030B-C04C-BEB0-2AACF76BFBB1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3F906-4242-BA41-ACB4-AEAFB8C1938B}">
      <dsp:nvSpPr>
        <dsp:cNvPr id="0" name=""/>
        <dsp:cNvSpPr/>
      </dsp:nvSpPr>
      <dsp:spPr>
        <a:xfrm>
          <a:off x="1367366" y="1206500"/>
          <a:ext cx="3005666" cy="30056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/>
            <a:t>香港 </a:t>
          </a:r>
          <a:r>
            <a:rPr lang="en-US" altLang="zh-TW" sz="2700" kern="1200" dirty="0"/>
            <a:t>– </a:t>
          </a:r>
          <a:r>
            <a:rPr lang="zh-TW" altLang="en-US" sz="2700" kern="1200" dirty="0"/>
            <a:t>總部負責控制中國、東亞和東南亞的業務和運營</a:t>
          </a:r>
          <a:endParaRPr lang="en-GB" sz="2700" kern="1200" dirty="0"/>
        </a:p>
      </dsp:txBody>
      <dsp:txXfrm>
        <a:off x="1807536" y="1646670"/>
        <a:ext cx="2125326" cy="2125326"/>
      </dsp:txXfrm>
    </dsp:sp>
    <dsp:sp modelId="{F6E62BF9-18E8-7B42-9464-CEAC35F42F63}">
      <dsp:nvSpPr>
        <dsp:cNvPr id="0" name=""/>
        <dsp:cNvSpPr/>
      </dsp:nvSpPr>
      <dsp:spPr>
        <a:xfrm>
          <a:off x="2130191" y="0"/>
          <a:ext cx="1502833" cy="1502833"/>
        </a:xfrm>
        <a:prstGeom prst="ellipse">
          <a:avLst/>
        </a:prstGeom>
        <a:solidFill>
          <a:srgbClr val="FF5E2A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時裝品牌</a:t>
          </a:r>
          <a:endParaRPr lang="en-GB" sz="1800" kern="1200" dirty="0"/>
        </a:p>
      </dsp:txBody>
      <dsp:txXfrm>
        <a:off x="2350276" y="220085"/>
        <a:ext cx="1062663" cy="1062663"/>
      </dsp:txXfrm>
    </dsp:sp>
    <dsp:sp modelId="{900B17C5-C5EF-6E48-88DC-2DE536F41C6B}">
      <dsp:nvSpPr>
        <dsp:cNvPr id="0" name=""/>
        <dsp:cNvSpPr/>
      </dsp:nvSpPr>
      <dsp:spPr>
        <a:xfrm>
          <a:off x="3502860" y="573839"/>
          <a:ext cx="1502833" cy="1502833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纖維公司</a:t>
          </a:r>
          <a:endParaRPr lang="en-GB" sz="1800" kern="1200" dirty="0"/>
        </a:p>
      </dsp:txBody>
      <dsp:txXfrm>
        <a:off x="3722945" y="793924"/>
        <a:ext cx="1062663" cy="1062663"/>
      </dsp:txXfrm>
    </dsp:sp>
    <dsp:sp modelId="{FAC70C4A-9BC2-6340-AB1A-CEAE50460705}">
      <dsp:nvSpPr>
        <dsp:cNvPr id="0" name=""/>
        <dsp:cNvSpPr/>
      </dsp:nvSpPr>
      <dsp:spPr>
        <a:xfrm>
          <a:off x="4076163" y="1957916"/>
          <a:ext cx="1502833" cy="1502833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紗線公司</a:t>
          </a:r>
          <a:endParaRPr lang="en-GB" sz="1800" kern="1200" dirty="0"/>
        </a:p>
      </dsp:txBody>
      <dsp:txXfrm>
        <a:off x="4296248" y="2178001"/>
        <a:ext cx="1062663" cy="1062663"/>
      </dsp:txXfrm>
    </dsp:sp>
    <dsp:sp modelId="{B2BC41F6-255A-C348-923C-E37762514391}">
      <dsp:nvSpPr>
        <dsp:cNvPr id="0" name=""/>
        <dsp:cNvSpPr/>
      </dsp:nvSpPr>
      <dsp:spPr>
        <a:xfrm>
          <a:off x="3502860" y="3341993"/>
          <a:ext cx="1502833" cy="1502833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布料公司</a:t>
          </a:r>
          <a:endParaRPr lang="en-GB" sz="1800" kern="1200" dirty="0"/>
        </a:p>
      </dsp:txBody>
      <dsp:txXfrm>
        <a:off x="3722945" y="3562078"/>
        <a:ext cx="1062663" cy="1062663"/>
      </dsp:txXfrm>
    </dsp:sp>
    <dsp:sp modelId="{422E46C2-3310-754D-9743-7E554C21AEBF}">
      <dsp:nvSpPr>
        <dsp:cNvPr id="0" name=""/>
        <dsp:cNvSpPr/>
      </dsp:nvSpPr>
      <dsp:spPr>
        <a:xfrm>
          <a:off x="2118783" y="3915297"/>
          <a:ext cx="1502833" cy="1502833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服裝採購公司</a:t>
          </a:r>
          <a:endParaRPr lang="en-GB" sz="1800" kern="1200" dirty="0"/>
        </a:p>
      </dsp:txBody>
      <dsp:txXfrm>
        <a:off x="2338868" y="4135382"/>
        <a:ext cx="1062663" cy="1062663"/>
      </dsp:txXfrm>
    </dsp:sp>
    <dsp:sp modelId="{674A768C-3CDF-C74E-9490-331B1F3B314A}">
      <dsp:nvSpPr>
        <dsp:cNvPr id="0" name=""/>
        <dsp:cNvSpPr/>
      </dsp:nvSpPr>
      <dsp:spPr>
        <a:xfrm>
          <a:off x="734706" y="3341993"/>
          <a:ext cx="1502833" cy="1502833"/>
        </a:xfrm>
        <a:prstGeom prst="ellipse">
          <a:avLst/>
        </a:prstGeom>
        <a:solidFill>
          <a:schemeClr val="accent2">
            <a:lumMod val="20000"/>
            <a:lumOff val="8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服裝輔料／緣飾公司</a:t>
          </a:r>
          <a:r>
            <a:rPr lang="zh-TW" altLang="en-US" sz="1600" kern="1200" dirty="0"/>
            <a:t>，如拉鍊</a:t>
          </a:r>
          <a:r>
            <a:rPr lang="zh-TW" altLang="en-US" sz="1600" kern="1200" dirty="0" smtClean="0"/>
            <a:t>、鈕扣</a:t>
          </a:r>
          <a:r>
            <a:rPr lang="zh-TW" altLang="en-US" sz="1600" kern="1200" dirty="0"/>
            <a:t>、襯裡、襯布、包裝等</a:t>
          </a:r>
          <a:endParaRPr lang="en-GB" sz="1600" kern="1200" dirty="0"/>
        </a:p>
      </dsp:txBody>
      <dsp:txXfrm>
        <a:off x="954791" y="3562078"/>
        <a:ext cx="1062663" cy="1062663"/>
      </dsp:txXfrm>
    </dsp:sp>
    <dsp:sp modelId="{84039DBF-4E86-A144-ACAE-821024E28155}">
      <dsp:nvSpPr>
        <dsp:cNvPr id="0" name=""/>
        <dsp:cNvSpPr/>
      </dsp:nvSpPr>
      <dsp:spPr>
        <a:xfrm>
          <a:off x="161402" y="1957916"/>
          <a:ext cx="1502833" cy="1502833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市場推廣和</a:t>
          </a:r>
          <a:r>
            <a:rPr lang="zh-TW" altLang="en-US" sz="1800" kern="1200" dirty="0"/>
            <a:t>廣告公司</a:t>
          </a:r>
          <a:endParaRPr lang="en-GB" sz="1800" kern="1200" dirty="0"/>
        </a:p>
      </dsp:txBody>
      <dsp:txXfrm>
        <a:off x="381487" y="2178001"/>
        <a:ext cx="1062663" cy="1062663"/>
      </dsp:txXfrm>
    </dsp:sp>
    <dsp:sp modelId="{1E00FA39-030B-C04C-BEB0-2AACF76BFBB1}">
      <dsp:nvSpPr>
        <dsp:cNvPr id="0" name=""/>
        <dsp:cNvSpPr/>
      </dsp:nvSpPr>
      <dsp:spPr>
        <a:xfrm>
          <a:off x="734706" y="573839"/>
          <a:ext cx="1502833" cy="1502833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教育培訓機構</a:t>
          </a:r>
          <a:endParaRPr lang="en-GB" sz="1800" kern="1200" dirty="0"/>
        </a:p>
      </dsp:txBody>
      <dsp:txXfrm>
        <a:off x="954791" y="793924"/>
        <a:ext cx="1062663" cy="1062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C338B-B256-7F46-AA91-D1EB4776CD4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1282D-E639-084A-9E3C-AEEDA206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72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D00D3-26F3-3924-83C6-B9FF13724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4A7EC-E73F-9798-222A-E158951B3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2F8E0-7D73-50E5-9B26-7C8A7B33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1CCB-B271-44E6-BE6B-111389023DCA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7C707-2466-8CFA-1EF8-5954C8A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2F056-0383-8D18-4EF3-508A3400D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9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2ACA-C398-6F76-0D45-FCC64518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8E9ADB-BFF0-F1DE-C510-2603487CF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38E75-A053-D18E-A2C2-35017C84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4D29-8211-44A1-B2D2-4129C97D1857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14D08-DB04-26E8-CAD6-D847E4520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402FF-DCD5-4E34-000F-1AF12131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F1E0C2-FC76-9D55-6EF4-99CE5A239F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65647-D67F-2D5E-CB55-018CD4F38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BE707-7C7C-AE4A-51CA-2BC5065DD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BCCB-B2E0-47D1-8251-0C3FB8B86161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B673-B9A9-5E6C-394B-6871E096F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2F3A1-F277-9DE2-9648-835D2EC3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1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C940-A357-B8EA-8D68-52ACF4A6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366BA-6E8D-0919-A594-5B93BEA8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340A9-61ED-C1B8-A0DF-23C0FD4E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31FE-E8CA-44AA-AFAE-1EA3E546EC30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EBC68-C2F5-FE0D-6C73-30AE98123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EB521-FE94-7B29-FB6C-271E1BBF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5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8B58-1A02-8E10-2EA8-3A2AE4BE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6E9B9-0FE0-26E0-E086-3AA0298FD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2F66C-E9EC-DD3D-C853-D9481030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9C8-04EC-4301-876C-05FED8E4E56C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E3644-4C92-0EF2-4B8A-8DA76F98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EBCBE-0F9C-A7BD-1545-2AE78E01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8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41D5-07FD-4CDC-2D95-598EA4880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AA2C3-C353-34B9-1CC2-D89E85CE6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CA017-A4DD-2B0E-9FB4-3B9B32223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F00DD-6EF4-AEC7-2F78-A61D67C3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EB21-1A0E-4504-B5D7-E1A87B5917EF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D03FD-604B-B6F7-F955-6342546F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7B988-8583-D1FC-F22D-E665B00E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0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16D5-F929-6E5E-800B-82F6182C0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CB430-9C9A-ECB7-C03D-EF891FF2B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DCF6C-E187-1A79-7C58-E295EE0BA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2CDAFB-C0D9-878D-B256-87D2294CE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14CAA-01E8-755F-1D8E-0247C1EAF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D4437-878A-29CC-0167-943CD427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E425-0A34-4076-897D-9662E89BA864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9B9BC6-536C-2A21-5EFD-F26DFA90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5069F-1CC6-B080-B67B-C76EBFF6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D37A-331B-808F-88CF-F11F3893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7F0F6-5549-D690-0DD0-4100620D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5BE4-E982-4784-A410-6ACAC1FD15E7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160863-798D-50EB-A84C-14D42301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D0B6F-A627-5EDC-F61B-D28F6EB17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0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0154A2-48E4-4B8E-20E9-2BF96135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BEC5-56D4-469F-96DA-C739E855AAB0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E91EA-0BDA-93F9-B904-67A20D1B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6CE5D-2D3A-2723-4DF9-4F259C57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2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F0449-262E-B316-C2B8-4AF3CAC48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773D0-D495-5B95-98E6-51DF6F5D7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0C0E2-8324-F6BE-E795-727E016AF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5E2C8-2688-E840-0361-02EA6565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98BA-4A70-4F23-B4EB-512D7671B53A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9CAF5-FCD7-AE31-1A3A-6C2631BC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1D77E-B946-3194-E48B-4567F96C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7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A09CE-FBEB-4A36-867A-24FD8304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5DA3D2-E651-8A32-D129-C8F33A86A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33ADE-A361-327D-21A5-5B8239B54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DAC25-789B-BFB4-3EBC-AC9F1C459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156D-47E2-40EF-88F4-7283F0936917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ED5BD-EEC1-2280-C0F3-F103EB54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D4C9C-ACE0-C53D-48DA-14DB41EC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FF8C5E-C501-6B96-564E-0CF166DC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DAE82-AE6E-B516-70F4-70A7E6DE7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9E5D3-807D-757D-B2B8-E1DAB718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C8593-CD40-4128-89C5-DC68DE3F0570}" type="datetime1">
              <a:rPr lang="en-US" altLang="zh-TW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363-299B-2BA2-CC7D-A895CD577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8E089-0DBD-3273-C2C3-2FBFDBD41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C278-6606-6543-BEBF-0ECA03C1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5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E44FA5-10A2-70C5-6B93-8CFCEAB1FB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157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5" y="-1524511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ABF38-CFC0-60C5-2A9D-03C085C07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666" y="1991563"/>
            <a:ext cx="9078562" cy="2874873"/>
          </a:xfrm>
        </p:spPr>
        <p:txBody>
          <a:bodyPr>
            <a:noAutofit/>
          </a:bodyPr>
          <a:lstStyle/>
          <a:p>
            <a:pPr algn="l"/>
            <a:r>
              <a:rPr lang="zh-TW" altLang="en-US" sz="5400" b="1" i="1" dirty="0">
                <a:solidFill>
                  <a:schemeClr val="bg1"/>
                </a:solidFill>
              </a:rPr>
              <a:t>影響香港紡織、 製衣及相關產業發展及地位的當代因素</a:t>
            </a:r>
            <a:endParaRPr lang="en-US" sz="5400" b="1" i="1" dirty="0">
              <a:solidFill>
                <a:schemeClr val="bg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2273D-DA6F-9930-BD83-FC7E53226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zh-TW" altLang="en-US" sz="2800" b="1" dirty="0" smtClean="0">
                <a:solidFill>
                  <a:schemeClr val="bg1"/>
                </a:solidFill>
              </a:rPr>
              <a:t>成衣工業 </a:t>
            </a:r>
            <a:r>
              <a:rPr lang="en-US" altLang="zh-TW" sz="2800" b="1" dirty="0">
                <a:solidFill>
                  <a:schemeClr val="bg1"/>
                </a:solidFill>
              </a:rPr>
              <a:t>– </a:t>
            </a:r>
            <a:r>
              <a:rPr lang="zh-TW" altLang="en-US" sz="2800" b="1" dirty="0">
                <a:solidFill>
                  <a:schemeClr val="bg1"/>
                </a:solidFill>
              </a:rPr>
              <a:t>營商環境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5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8D9C07-2D98-D692-40F7-994D00D7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TW" altLang="en-US" dirty="0"/>
              <a:t>香港不可替代的角色</a:t>
            </a:r>
            <a:endParaRPr 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C3471E-E970-0DA1-E8FF-A7EEF563E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00" y="1553739"/>
            <a:ext cx="10515600" cy="480261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香港是</a:t>
            </a:r>
            <a:r>
              <a:rPr lang="zh-TW" altLang="en-US" dirty="0">
                <a:solidFill>
                  <a:srgbClr val="FF0000"/>
                </a:solidFill>
              </a:rPr>
              <a:t>亞洲的區域樞紐</a:t>
            </a:r>
            <a:r>
              <a:rPr lang="zh-TW" altLang="en-US" dirty="0"/>
              <a:t>，也</a:t>
            </a:r>
            <a:r>
              <a:rPr lang="zh-TW" altLang="en-US" dirty="0">
                <a:solidFill>
                  <a:srgbClr val="FF0000"/>
                </a:solidFill>
              </a:rPr>
              <a:t>與世界緊密相連</a:t>
            </a:r>
            <a:r>
              <a:rPr lang="zh-TW" altLang="en-US" dirty="0" smtClean="0"/>
              <a:t>。它</a:t>
            </a:r>
            <a:r>
              <a:rPr lang="zh-TW" altLang="en-US" dirty="0"/>
              <a:t>是管理紡織</a:t>
            </a:r>
            <a:r>
              <a:rPr lang="zh-TW" altLang="en-US" dirty="0" smtClean="0"/>
              <a:t>和成衣工業</a:t>
            </a:r>
            <a:r>
              <a:rPr lang="zh-TW" altLang="en-US" dirty="0"/>
              <a:t>供應鏈的理想地點</a:t>
            </a:r>
            <a:endParaRPr lang="en-HK" dirty="0"/>
          </a:p>
          <a:p>
            <a:pPr>
              <a:lnSpc>
                <a:spcPct val="120000"/>
              </a:lnSpc>
            </a:pPr>
            <a:r>
              <a:rPr lang="zh-TW" altLang="en-US" dirty="0" smtClean="0"/>
              <a:t>紡織和成衣工業是</a:t>
            </a:r>
            <a:r>
              <a:rPr lang="zh-TW" altLang="en-US" dirty="0"/>
              <a:t>一個勞動密集型</a:t>
            </a:r>
            <a:r>
              <a:rPr lang="zh-TW" altLang="en-US" dirty="0" smtClean="0"/>
              <a:t>工業，因此低</a:t>
            </a:r>
            <a:r>
              <a:rPr lang="zh-TW" altLang="en-US" dirty="0"/>
              <a:t>勞動力和運營成本至關重要</a:t>
            </a:r>
            <a:endParaRPr lang="en-HK" dirty="0"/>
          </a:p>
          <a:p>
            <a:pPr>
              <a:lnSpc>
                <a:spcPct val="120000"/>
              </a:lnSpc>
            </a:pPr>
            <a:r>
              <a:rPr lang="zh-TW" altLang="en-US" dirty="0"/>
              <a:t>由於香港土地有限，加上各種商業業務的發展導致營運成本增加，許多紡織</a:t>
            </a:r>
            <a:r>
              <a:rPr lang="zh-TW" altLang="en-US" dirty="0" smtClean="0"/>
              <a:t>及</a:t>
            </a:r>
            <a:r>
              <a:rPr lang="zh-TW" altLang="en-US" dirty="0"/>
              <a:t>製</a:t>
            </a:r>
            <a:r>
              <a:rPr lang="zh-TW" altLang="en-US" dirty="0" smtClean="0"/>
              <a:t>衣</a:t>
            </a:r>
            <a:r>
              <a:rPr lang="zh-TW" altLang="en-US" dirty="0"/>
              <a:t>廠於</a:t>
            </a:r>
            <a:r>
              <a:rPr lang="en-US" altLang="zh-TW" dirty="0"/>
              <a:t>1990</a:t>
            </a:r>
            <a:r>
              <a:rPr lang="zh-TW" altLang="en-US" dirty="0"/>
              <a:t>年代起遷</a:t>
            </a:r>
            <a:r>
              <a:rPr lang="zh-TW" altLang="en-US" dirty="0" smtClean="0"/>
              <a:t>往</a:t>
            </a:r>
            <a:r>
              <a:rPr lang="zh-TW" altLang="en-US" dirty="0" smtClean="0">
                <a:solidFill>
                  <a:srgbClr val="FF0000"/>
                </a:solidFill>
              </a:rPr>
              <a:t>內地</a:t>
            </a:r>
            <a:r>
              <a:rPr lang="zh-TW" altLang="en-US" dirty="0" smtClean="0"/>
              <a:t>。目前</a:t>
            </a:r>
            <a:r>
              <a:rPr lang="zh-TW" altLang="en-US" dirty="0"/>
              <a:t>，隨著中國經濟的繁榮，勞動力和運營成本已上升到一定水平， 以致許多工廠再次從</a:t>
            </a:r>
            <a:r>
              <a:rPr lang="zh-TW" altLang="en-US" dirty="0" smtClean="0"/>
              <a:t>內地</a:t>
            </a:r>
            <a:r>
              <a:rPr lang="zh-TW" altLang="en-US" dirty="0" smtClean="0">
                <a:solidFill>
                  <a:srgbClr val="FF0000"/>
                </a:solidFill>
              </a:rPr>
              <a:t>搬遷</a:t>
            </a:r>
            <a:r>
              <a:rPr lang="zh-TW" altLang="en-US" dirty="0">
                <a:solidFill>
                  <a:srgbClr val="FF0000"/>
                </a:solidFill>
              </a:rPr>
              <a:t>到東南亞</a:t>
            </a:r>
            <a:r>
              <a:rPr lang="zh-TW" altLang="en-US" dirty="0"/>
              <a:t>其他製造中心</a:t>
            </a:r>
            <a:endParaRPr lang="en-HK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dirty="0"/>
              <a:t>香港的角色仍然不可替代，它變得更加重要</a:t>
            </a:r>
            <a:r>
              <a:rPr lang="zh-TW" altLang="en-US" dirty="0" smtClean="0"/>
              <a:t>。</a:t>
            </a:r>
            <a:r>
              <a:rPr lang="zh-TW" altLang="en-US" dirty="0" smtClean="0">
                <a:solidFill>
                  <a:srgbClr val="FF0000"/>
                </a:solidFill>
              </a:rPr>
              <a:t>香港</a:t>
            </a:r>
            <a:r>
              <a:rPr lang="zh-TW" altLang="en-US" dirty="0">
                <a:solidFill>
                  <a:srgbClr val="FF0000"/>
                </a:solidFill>
              </a:rPr>
              <a:t>保持其作為監管供應鏈的最佳地點的地位</a:t>
            </a:r>
            <a:r>
              <a:rPr lang="zh-TW" altLang="en-US" dirty="0"/>
              <a:t>。 </a:t>
            </a:r>
            <a:r>
              <a:rPr lang="zh-TW" altLang="en-US" dirty="0" smtClean="0"/>
              <a:t>香港能夠</a:t>
            </a:r>
            <a:r>
              <a:rPr lang="zh-TW" altLang="en-US" dirty="0"/>
              <a:t>與區內建立聯繫，是因為香港的</a:t>
            </a:r>
            <a:r>
              <a:rPr lang="zh-TW" altLang="en-US" dirty="0">
                <a:solidFill>
                  <a:srgbClr val="FF0000"/>
                </a:solidFill>
              </a:rPr>
              <a:t>管理技能和技術專長</a:t>
            </a:r>
            <a:r>
              <a:rPr lang="zh-TW" altLang="en-US" dirty="0" smtClean="0"/>
              <a:t>仍然能在本地，為</a:t>
            </a:r>
            <a:r>
              <a:rPr lang="zh-TW" altLang="en-US" dirty="0"/>
              <a:t>業界</a:t>
            </a:r>
            <a:r>
              <a:rPr lang="zh-TW" altLang="en-US" dirty="0">
                <a:solidFill>
                  <a:srgbClr val="FF0000"/>
                </a:solidFill>
              </a:rPr>
              <a:t>提供快速和有效的支援</a:t>
            </a:r>
            <a:endParaRPr lang="en-HK" dirty="0">
              <a:solidFill>
                <a:srgbClr val="FF000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4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E6D5-B135-DD35-65AD-8E93798D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587547"/>
            <a:ext cx="11142785" cy="1325563"/>
          </a:xfrm>
        </p:spPr>
        <p:txBody>
          <a:bodyPr>
            <a:normAutofit/>
          </a:bodyPr>
          <a:lstStyle/>
          <a:p>
            <a:r>
              <a:rPr lang="zh-TW" altLang="en-US" dirty="0"/>
              <a:t>香港是國際</a:t>
            </a:r>
            <a:r>
              <a:rPr lang="zh-TW" altLang="en-US" dirty="0" smtClean="0"/>
              <a:t>時裝品牌</a:t>
            </a:r>
            <a:r>
              <a:rPr lang="zh-TW" altLang="en-US" dirty="0"/>
              <a:t>的樞紐，以及供應</a:t>
            </a:r>
            <a:r>
              <a:rPr lang="zh-TW" altLang="en-US" dirty="0" smtClean="0"/>
              <a:t>鏈內所有</a:t>
            </a:r>
            <a:r>
              <a:rPr lang="zh-TW" altLang="en-US" dirty="0"/>
              <a:t>相關的運營業務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C4B71-5C19-71F0-EE4B-0660B86E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43" y="2281216"/>
            <a:ext cx="5525530" cy="37070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2400" dirty="0"/>
              <a:t>許多國際時裝品牌、紡織品公司和相關業務已在香港設立地區總部，以協調其</a:t>
            </a:r>
            <a:r>
              <a:rPr lang="zh-TW" altLang="en-US" sz="2400" dirty="0" smtClean="0"/>
              <a:t>在內地和</a:t>
            </a:r>
            <a:r>
              <a:rPr lang="zh-TW" altLang="en-US" sz="2400" dirty="0"/>
              <a:t>亞洲的業務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zh-TW" altLang="en-US" sz="2400" dirty="0"/>
              <a:t>香港擁有訓練有素的人才、世界級的金融服務、全局性略思維、簡單的</a:t>
            </a:r>
            <a:r>
              <a:rPr lang="zh-TW" altLang="en-US" sz="2400" dirty="0" smtClean="0"/>
              <a:t>稅制、</a:t>
            </a:r>
            <a:r>
              <a:rPr lang="zh-TW" altLang="en-US" sz="2400" dirty="0"/>
              <a:t>全球交通樞紐和最新的技術</a:t>
            </a:r>
            <a:endParaRPr lang="en-US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467E37-C7B0-7996-96E6-5781A1A649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5069083"/>
              </p:ext>
            </p:extLst>
          </p:nvPr>
        </p:nvGraphicFramePr>
        <p:xfrm>
          <a:off x="6096000" y="1417115"/>
          <a:ext cx="57404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6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5699F3-51B6-0F43-9201-BB48EC3CB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zh-TW" altLang="en-US" sz="6000" dirty="0"/>
              <a:t>全球化和本地化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3BCA4F-3481-9966-480A-46F9A31D9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178" y="2370512"/>
            <a:ext cx="9798907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zh-TW" altLang="en-US" sz="6400" dirty="0"/>
              <a:t>什麼是全球化？</a:t>
            </a:r>
            <a:r>
              <a:rPr lang="en-US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zh-TW" altLang="en-US" sz="3200" dirty="0">
                <a:solidFill>
                  <a:srgbClr val="202124"/>
                </a:solidFill>
                <a:latin typeface="arial" panose="020B0604020202020204" pitchFamily="34" charset="0"/>
              </a:rPr>
              <a:t>這是企業</a:t>
            </a:r>
            <a:r>
              <a:rPr lang="zh-TW" altLang="en-US" sz="3200" dirty="0" smtClean="0">
                <a:solidFill>
                  <a:srgbClr val="202124"/>
                </a:solidFill>
                <a:latin typeface="arial" panose="020B0604020202020204" pitchFamily="34" charset="0"/>
              </a:rPr>
              <a:t>或</a:t>
            </a:r>
            <a:r>
              <a:rPr lang="zh-TW" altLang="en-US" sz="3200" dirty="0">
                <a:solidFill>
                  <a:srgbClr val="202124"/>
                </a:solidFill>
                <a:latin typeface="arial" panose="020B0604020202020204" pitchFamily="34" charset="0"/>
              </a:rPr>
              <a:t>機構發展</a:t>
            </a:r>
            <a:r>
              <a:rPr lang="zh-TW" altLang="en-US" sz="3200" dirty="0" smtClean="0">
                <a:solidFill>
                  <a:srgbClr val="202124"/>
                </a:solidFill>
                <a:latin typeface="arial" panose="020B0604020202020204" pitchFamily="34" charset="0"/>
              </a:rPr>
              <a:t>國際性影響力</a:t>
            </a:r>
            <a:r>
              <a:rPr lang="zh-TW" altLang="en-US" sz="3200" dirty="0">
                <a:solidFill>
                  <a:srgbClr val="202124"/>
                </a:solidFill>
                <a:latin typeface="arial" panose="020B0604020202020204" pitchFamily="34" charset="0"/>
              </a:rPr>
              <a:t>或</a:t>
            </a:r>
            <a:r>
              <a:rPr lang="zh-TW" altLang="en-US" sz="3200" dirty="0" smtClean="0">
                <a:solidFill>
                  <a:srgbClr val="202124"/>
                </a:solidFill>
                <a:latin typeface="arial" panose="020B0604020202020204" pitchFamily="34" charset="0"/>
              </a:rPr>
              <a:t>開始以</a:t>
            </a:r>
            <a:r>
              <a:rPr lang="zh-TW" altLang="en-US" sz="3200" dirty="0">
                <a:solidFill>
                  <a:srgbClr val="202124"/>
                </a:solidFill>
                <a:latin typeface="arial" panose="020B0604020202020204" pitchFamily="34" charset="0"/>
              </a:rPr>
              <a:t>國際標準運營的過程。其意念、知識、資訊、商品和服務遍佈世界各地。</a:t>
            </a:r>
            <a:endParaRPr lang="en-US" sz="6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0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BB9744-964A-FE75-DB92-59A0BC5CA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994" y="803290"/>
            <a:ext cx="9328560" cy="49191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7200" dirty="0"/>
              <a:t>什麼是本地化？</a:t>
            </a:r>
            <a:r>
              <a:rPr lang="en-HK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HK" sz="3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以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滿足特定地方的</a:t>
            </a: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需求，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調整產品或服務</a:t>
            </a: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。本地化策略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是公司</a:t>
            </a: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為應對購買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習慣</a:t>
            </a: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、消費者行為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和整體文化偏好而採取的一種</a:t>
            </a:r>
            <a:r>
              <a:rPr lang="zh-TW" altLang="en-US" sz="3600" dirty="0" smtClean="0">
                <a:solidFill>
                  <a:srgbClr val="4D5156"/>
                </a:solidFill>
                <a:latin typeface="Google Sans"/>
              </a:rPr>
              <a:t>市場推廣方法</a:t>
            </a:r>
            <a:r>
              <a:rPr lang="zh-TW" altLang="en-US" sz="3600" dirty="0">
                <a:solidFill>
                  <a:srgbClr val="4D5156"/>
                </a:solidFill>
                <a:latin typeface="Google Sans"/>
              </a:rPr>
              <a:t>。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3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holding a globe">
            <a:extLst>
              <a:ext uri="{FF2B5EF4-FFF2-40B4-BE49-F238E27FC236}">
                <a16:creationId xmlns:a16="http://schemas.microsoft.com/office/drawing/2014/main" id="{15702C2A-0FE4-B02A-2D2E-8ED93D0138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77" r="762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2F5F7-BA95-178E-12B7-AAA3B688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TW" altLang="en-US" sz="4000" dirty="0"/>
              <a:t>本地化是新的全球化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614F9-20BE-F665-39D5-6052DD5A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更精準</a:t>
            </a:r>
            <a:r>
              <a:rPr lang="zh-TW" altLang="en-US" sz="2000" dirty="0" smtClean="0"/>
              <a:t>地</a:t>
            </a:r>
            <a:r>
              <a:rPr lang="zh-TW" altLang="en-US" sz="2000" dirty="0"/>
              <a:t>滿足目標市場的</a:t>
            </a:r>
            <a:r>
              <a:rPr lang="zh-TW" altLang="en-US" sz="2000" dirty="0" smtClean="0"/>
              <a:t>需求</a:t>
            </a:r>
            <a:r>
              <a:rPr lang="zh-TW" altLang="en-US" sz="2000" dirty="0"/>
              <a:t>，與客戶建立更深層次的聯繫</a:t>
            </a:r>
            <a:endParaRPr lang="en-US" sz="2000" dirty="0"/>
          </a:p>
          <a:p>
            <a:r>
              <a:rPr lang="zh-TW" altLang="en-US" sz="2000" dirty="0"/>
              <a:t>新一代客戶需要個人化的產品和服務來應對「個人主義」的全球趨勢</a:t>
            </a:r>
            <a:endParaRPr lang="en-US" sz="2000" dirty="0"/>
          </a:p>
          <a:p>
            <a:r>
              <a:rPr lang="zh-TW" altLang="en-US" sz="2000" dirty="0"/>
              <a:t>許多</a:t>
            </a:r>
            <a:r>
              <a:rPr lang="zh-TW" altLang="en-US" sz="2000" dirty="0" smtClean="0"/>
              <a:t>時裝品牌</a:t>
            </a:r>
            <a:r>
              <a:rPr lang="zh-TW" altLang="en-US" sz="2000" dirty="0"/>
              <a:t>在其業務中採用了個人化策略</a:t>
            </a:r>
            <a:endParaRPr lang="en-US" sz="2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C278-6606-6543-BEBF-0ECA03C13E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6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8334433E7034A9CC9A355465A71CA" ma:contentTypeVersion="16" ma:contentTypeDescription="Create a new document." ma:contentTypeScope="" ma:versionID="18a703978099cf0faf3d32b5898d6f80">
  <xsd:schema xmlns:xsd="http://www.w3.org/2001/XMLSchema" xmlns:xs="http://www.w3.org/2001/XMLSchema" xmlns:p="http://schemas.microsoft.com/office/2006/metadata/properties" xmlns:ns3="d42717ba-50ed-468f-93dc-e4362b887862" xmlns:ns4="52152eb0-db6c-4db9-b22e-091c35862b51" targetNamespace="http://schemas.microsoft.com/office/2006/metadata/properties" ma:root="true" ma:fieldsID="5224a9d305de9f89ce098a44fc473a67" ns3:_="" ns4:_="">
    <xsd:import namespace="d42717ba-50ed-468f-93dc-e4362b887862"/>
    <xsd:import namespace="52152eb0-db6c-4db9-b22e-091c35862b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717ba-50ed-468f-93dc-e4362b887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52eb0-db6c-4db9-b22e-091c35862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2717ba-50ed-468f-93dc-e4362b887862" xsi:nil="true"/>
  </documentManagement>
</p:properties>
</file>

<file path=customXml/itemProps1.xml><?xml version="1.0" encoding="utf-8"?>
<ds:datastoreItem xmlns:ds="http://schemas.openxmlformats.org/officeDocument/2006/customXml" ds:itemID="{BF90355C-6F5C-4881-8610-F3FD2D0EC0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58898E-1503-4DBC-AFBC-918AA44AAF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717ba-50ed-468f-93dc-e4362b887862"/>
    <ds:schemaRef ds:uri="52152eb0-db6c-4db9-b22e-091c35862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A3ACD8-D3D2-4A14-AFD5-21F58C05BA1D}">
  <ds:schemaRefs>
    <ds:schemaRef ds:uri="http://purl.org/dc/elements/1.1/"/>
    <ds:schemaRef ds:uri="http://schemas.microsoft.com/office/infopath/2007/PartnerControls"/>
    <ds:schemaRef ds:uri="52152eb0-db6c-4db9-b22e-091c35862b51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d42717ba-50ed-468f-93dc-e4362b88786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455</Words>
  <Application>Microsoft Office PowerPoint</Application>
  <PresentationFormat>寬螢幕</PresentationFormat>
  <Paragraphs>33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Google Sans</vt:lpstr>
      <vt:lpstr>新細明體</vt:lpstr>
      <vt:lpstr>Arial</vt:lpstr>
      <vt:lpstr>Arial</vt:lpstr>
      <vt:lpstr>Calibri</vt:lpstr>
      <vt:lpstr>Calibri Light</vt:lpstr>
      <vt:lpstr>Office Theme</vt:lpstr>
      <vt:lpstr>影響香港紡織、 製衣及相關產業發展及地位的當代因素</vt:lpstr>
      <vt:lpstr>香港不可替代的角色</vt:lpstr>
      <vt:lpstr>香港是國際時裝品牌的樞紐，以及供應鏈內所有相關的運營業務</vt:lpstr>
      <vt:lpstr>全球化和本地化</vt:lpstr>
      <vt:lpstr>什麼是全球化？ 這是企業或機構發展國際性影響力或開始以國際標準運營的過程。其意念、知識、資訊、商品和服務遍佈世界各地。</vt:lpstr>
      <vt:lpstr>什麼是本地化？ 以滿足特定地方的需求，調整產品或服務。本地化策略是公司為應對購買習慣、消費者行為和整體文化偏好而採取的一種市場推廣方法。</vt:lpstr>
      <vt:lpstr>本地化是新的全球化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Apparel Manufacturing Trends</dc:title>
  <dc:creator>Candace Leung</dc:creator>
  <cp:lastModifiedBy>POON, Suk-mei Cindy</cp:lastModifiedBy>
  <cp:revision>257</cp:revision>
  <dcterms:created xsi:type="dcterms:W3CDTF">2023-08-24T18:04:03Z</dcterms:created>
  <dcterms:modified xsi:type="dcterms:W3CDTF">2024-01-23T02:53:17Z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0x0101001408334433E7034A9CC9A355465A71CA</vt:lpwstr>
  </property>
</Properties>
</file>