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20"/>
  </p:notesMasterIdLst>
  <p:sldIdLst>
    <p:sldId id="1938" r:id="rId5"/>
    <p:sldId id="1939" r:id="rId6"/>
    <p:sldId id="1947" r:id="rId7"/>
    <p:sldId id="1942" r:id="rId8"/>
    <p:sldId id="1943" r:id="rId9"/>
    <p:sldId id="1944" r:id="rId10"/>
    <p:sldId id="1946" r:id="rId11"/>
    <p:sldId id="1945" r:id="rId12"/>
    <p:sldId id="1940" r:id="rId13"/>
    <p:sldId id="262" r:id="rId14"/>
    <p:sldId id="268" r:id="rId15"/>
    <p:sldId id="1948" r:id="rId16"/>
    <p:sldId id="1949" r:id="rId17"/>
    <p:sldId id="1950" r:id="rId18"/>
    <p:sldId id="195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59164"/>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snapToGrid="0">
      <p:cViewPr varScale="1">
        <p:scale>
          <a:sx n="101" d="100"/>
          <a:sy n="101" d="100"/>
        </p:scale>
        <p:origin x="582" y="1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192AE-C5F8-487B-82A4-79BEDF88E2D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HK"/>
        </a:p>
      </dgm:t>
    </dgm:pt>
    <dgm:pt modelId="{CF3076AE-05F2-41AB-B956-543F30AF75B5}">
      <dgm:prSet phldrT="[Text]" custT="1"/>
      <dgm:spPr/>
      <dgm:t>
        <a:bodyPr/>
        <a:lstStyle/>
        <a:p>
          <a:pPr algn="ctr">
            <a:spcAft>
              <a:spcPts val="0"/>
            </a:spcAft>
          </a:pPr>
          <a:endParaRPr lang="en-US" altLang="zh-TW" sz="2000" b="1" dirty="0" smtClean="0">
            <a:solidFill>
              <a:srgbClr val="FF0000"/>
            </a:solidFill>
          </a:endParaRPr>
        </a:p>
        <a:p>
          <a:pPr algn="ctr">
            <a:spcAft>
              <a:spcPts val="0"/>
            </a:spcAft>
          </a:pPr>
          <a:r>
            <a:rPr lang="zh-TW" altLang="en-US" sz="2000" b="1" dirty="0" smtClean="0">
              <a:solidFill>
                <a:srgbClr val="FF0000"/>
              </a:solidFill>
            </a:rPr>
            <a:t>社交</a:t>
          </a:r>
          <a:r>
            <a:rPr lang="zh-TW" altLang="en-US" sz="2000" b="1" dirty="0">
              <a:solidFill>
                <a:srgbClr val="FF0000"/>
              </a:solidFill>
            </a:rPr>
            <a:t>媒體</a:t>
          </a:r>
          <a:r>
            <a:rPr lang="zh-TW" altLang="en-US" sz="2000" b="1" dirty="0" smtClean="0">
              <a:solidFill>
                <a:srgbClr val="FF0000"/>
              </a:solidFill>
            </a:rPr>
            <a:t>店面</a:t>
          </a:r>
          <a:endParaRPr lang="en-US" altLang="zh-TW" sz="2000" b="1" dirty="0" smtClean="0">
            <a:solidFill>
              <a:srgbClr val="FF0000"/>
            </a:solidFill>
          </a:endParaRPr>
        </a:p>
        <a:p>
          <a:pPr algn="ctr">
            <a:spcAft>
              <a:spcPts val="0"/>
            </a:spcAft>
          </a:pPr>
          <a:endParaRPr lang="en-US" sz="2000" b="1" dirty="0" smtClean="0">
            <a:solidFill>
              <a:srgbClr val="FF0000"/>
            </a:solidFill>
          </a:endParaRPr>
        </a:p>
        <a:p>
          <a:pPr algn="l">
            <a:spcAft>
              <a:spcPts val="0"/>
            </a:spcAft>
          </a:pPr>
          <a:r>
            <a:rPr lang="en-US" sz="2000" dirty="0" smtClean="0"/>
            <a:t>- Facebook</a:t>
          </a:r>
          <a:r>
            <a:rPr lang="zh-TW" altLang="en-US" sz="2000" dirty="0"/>
            <a:t>業務頁面</a:t>
          </a:r>
          <a:endParaRPr lang="en-US" sz="2000" dirty="0"/>
        </a:p>
        <a:p>
          <a:pPr algn="l">
            <a:spcAft>
              <a:spcPts val="0"/>
            </a:spcAft>
          </a:pPr>
          <a:r>
            <a:rPr lang="en-US" sz="2000" dirty="0"/>
            <a:t>- Instagram </a:t>
          </a:r>
          <a:r>
            <a:rPr lang="zh-TW" altLang="en-US" sz="2000" dirty="0"/>
            <a:t>企業版</a:t>
          </a:r>
          <a:endParaRPr lang="en-US" sz="2000" dirty="0"/>
        </a:p>
        <a:p>
          <a:pPr algn="l">
            <a:spcAft>
              <a:spcPts val="0"/>
            </a:spcAft>
          </a:pPr>
          <a:r>
            <a:rPr lang="en-US" sz="2000" dirty="0"/>
            <a:t>- </a:t>
          </a:r>
          <a:r>
            <a:rPr lang="en-US" sz="2000" dirty="0" err="1"/>
            <a:t>Carousell</a:t>
          </a:r>
          <a:endParaRPr lang="en-US" sz="2000" dirty="0"/>
        </a:p>
        <a:p>
          <a:pPr algn="ctr">
            <a:spcAft>
              <a:spcPct val="35000"/>
            </a:spcAft>
          </a:pPr>
          <a:endParaRPr lang="en-US" sz="1100" dirty="0"/>
        </a:p>
      </dgm:t>
    </dgm:pt>
    <dgm:pt modelId="{042C76B3-0025-4913-A944-CC94BEB46F73}" type="parTrans" cxnId="{6EE20BFD-D1F4-4809-AEEC-E512D0954B54}">
      <dgm:prSet/>
      <dgm:spPr/>
      <dgm:t>
        <a:bodyPr/>
        <a:lstStyle/>
        <a:p>
          <a:endParaRPr lang="en-HK"/>
        </a:p>
      </dgm:t>
    </dgm:pt>
    <dgm:pt modelId="{56C7FA03-8DD8-4CC8-A77B-E460F3F9084D}" type="sibTrans" cxnId="{6EE20BFD-D1F4-4809-AEEC-E512D0954B54}">
      <dgm:prSet/>
      <dgm:spPr/>
      <dgm:t>
        <a:bodyPr/>
        <a:lstStyle/>
        <a:p>
          <a:endParaRPr lang="en-HK"/>
        </a:p>
      </dgm:t>
    </dgm:pt>
    <dgm:pt modelId="{AC226FDA-3337-423A-BD93-0278AFCAC0E7}">
      <dgm:prSet phldrT="[Text]" custT="1"/>
      <dgm:spPr/>
      <dgm:t>
        <a:bodyPr/>
        <a:lstStyle/>
        <a:p>
          <a:pPr algn="ctr">
            <a:spcAft>
              <a:spcPts val="0"/>
            </a:spcAft>
          </a:pPr>
          <a:r>
            <a:rPr lang="zh-TW" altLang="zh-TW" sz="2000" b="1" dirty="0">
              <a:solidFill>
                <a:srgbClr val="FF0000"/>
              </a:solidFill>
            </a:rPr>
            <a:t>大型</a:t>
          </a:r>
          <a:r>
            <a:rPr lang="zh-TW" altLang="zh-TW" sz="2000" b="1" dirty="0" smtClean="0">
              <a:solidFill>
                <a:srgbClr val="FF0000"/>
              </a:solidFill>
            </a:rPr>
            <a:t>網上銷售平</a:t>
          </a:r>
          <a:r>
            <a:rPr lang="zh-TW" altLang="en-US" sz="2000" b="1" dirty="0" smtClean="0">
              <a:solidFill>
                <a:srgbClr val="FF0000"/>
              </a:solidFill>
            </a:rPr>
            <a:t>台</a:t>
          </a:r>
          <a:endParaRPr lang="en-US" altLang="zh-TW" sz="2000" b="1" dirty="0" smtClean="0">
            <a:solidFill>
              <a:srgbClr val="FF0000"/>
            </a:solidFill>
          </a:endParaRPr>
        </a:p>
        <a:p>
          <a:pPr algn="ctr">
            <a:spcAft>
              <a:spcPts val="0"/>
            </a:spcAft>
          </a:pPr>
          <a:r>
            <a:rPr lang="en-US" altLang="zh-TW" sz="2400" b="1" dirty="0" smtClean="0">
              <a:solidFill>
                <a:srgbClr val="FF0000"/>
              </a:solidFill>
            </a:rPr>
            <a:t> </a:t>
          </a:r>
          <a:endParaRPr lang="en-US" altLang="zh-TW" sz="2400" b="1" dirty="0">
            <a:solidFill>
              <a:srgbClr val="FF0000"/>
            </a:solidFill>
          </a:endParaRPr>
        </a:p>
        <a:p>
          <a:pPr algn="l">
            <a:spcAft>
              <a:spcPts val="0"/>
            </a:spcAft>
          </a:pPr>
          <a:r>
            <a:rPr lang="en-US" altLang="zh-TW" sz="2400" b="1" dirty="0" smtClean="0">
              <a:solidFill>
                <a:schemeClr val="tx1"/>
              </a:solidFill>
            </a:rPr>
            <a:t>- </a:t>
          </a:r>
          <a:r>
            <a:rPr lang="en-US" sz="2000" dirty="0" smtClean="0"/>
            <a:t>Amazon</a:t>
          </a:r>
          <a:endParaRPr lang="en-US" sz="2000" dirty="0"/>
        </a:p>
        <a:p>
          <a:pPr algn="l">
            <a:spcAft>
              <a:spcPts val="0"/>
            </a:spcAft>
          </a:pPr>
          <a:r>
            <a:rPr lang="en-US" sz="2000" dirty="0"/>
            <a:t>- </a:t>
          </a:r>
          <a:r>
            <a:rPr lang="en-US" sz="2000" dirty="0" smtClean="0"/>
            <a:t> </a:t>
          </a:r>
          <a:r>
            <a:rPr lang="en-US" sz="2000" dirty="0" err="1" smtClean="0"/>
            <a:t>HKTVMall</a:t>
          </a:r>
          <a:endParaRPr lang="en-US" sz="2000" dirty="0"/>
        </a:p>
        <a:p>
          <a:pPr algn="l">
            <a:spcAft>
              <a:spcPts val="0"/>
            </a:spcAft>
          </a:pPr>
          <a:r>
            <a:rPr lang="en-US" sz="2000" dirty="0"/>
            <a:t>- Zalora</a:t>
          </a:r>
          <a:endParaRPr lang="en-HK" sz="2000" dirty="0"/>
        </a:p>
      </dgm:t>
    </dgm:pt>
    <dgm:pt modelId="{241EDDAD-66BD-417B-9E16-2FCDCD7B51EC}" type="parTrans" cxnId="{8D07BDFB-BDDA-422C-AF4E-3A943C0A00CD}">
      <dgm:prSet/>
      <dgm:spPr/>
      <dgm:t>
        <a:bodyPr/>
        <a:lstStyle/>
        <a:p>
          <a:endParaRPr lang="en-HK"/>
        </a:p>
      </dgm:t>
    </dgm:pt>
    <dgm:pt modelId="{8EB05F98-0AFC-43FC-A8AE-9BA352D10AC2}" type="sibTrans" cxnId="{8D07BDFB-BDDA-422C-AF4E-3A943C0A00CD}">
      <dgm:prSet/>
      <dgm:spPr/>
      <dgm:t>
        <a:bodyPr/>
        <a:lstStyle/>
        <a:p>
          <a:endParaRPr lang="en-HK"/>
        </a:p>
      </dgm:t>
    </dgm:pt>
    <dgm:pt modelId="{39B19E2D-E0C9-427C-A4EC-D571C1481F8B}">
      <dgm:prSet phldrT="[Text]" custT="1"/>
      <dgm:spPr/>
      <dgm:t>
        <a:bodyPr/>
        <a:lstStyle/>
        <a:p>
          <a:pPr algn="ctr">
            <a:spcAft>
              <a:spcPts val="0"/>
            </a:spcAft>
          </a:pPr>
          <a:r>
            <a:rPr lang="zh-TW" altLang="en-US" sz="2000" b="1" dirty="0">
              <a:solidFill>
                <a:srgbClr val="FF0000"/>
              </a:solidFill>
            </a:rPr>
            <a:t>電子商務</a:t>
          </a:r>
          <a:r>
            <a:rPr lang="zh-TW" altLang="en-US" sz="2000" b="1" dirty="0" smtClean="0">
              <a:solidFill>
                <a:srgbClr val="FF0000"/>
              </a:solidFill>
            </a:rPr>
            <a:t>平台</a:t>
          </a:r>
          <a:endParaRPr lang="en-US" altLang="zh-TW" sz="2000" b="1" dirty="0" smtClean="0">
            <a:solidFill>
              <a:srgbClr val="FF0000"/>
            </a:solidFill>
          </a:endParaRPr>
        </a:p>
        <a:p>
          <a:pPr algn="ctr">
            <a:spcAft>
              <a:spcPts val="0"/>
            </a:spcAft>
          </a:pPr>
          <a:endParaRPr lang="en-US" altLang="zh-TW" sz="2100" b="1" dirty="0">
            <a:solidFill>
              <a:srgbClr val="FF0000"/>
            </a:solidFill>
          </a:endParaRPr>
        </a:p>
        <a:p>
          <a:pPr algn="l">
            <a:spcAft>
              <a:spcPts val="0"/>
            </a:spcAft>
          </a:pPr>
          <a:r>
            <a:rPr lang="en-US" sz="2100" dirty="0"/>
            <a:t>- </a:t>
          </a:r>
          <a:r>
            <a:rPr lang="en-US" sz="2000" dirty="0"/>
            <a:t>Shopify</a:t>
          </a:r>
        </a:p>
        <a:p>
          <a:pPr algn="l">
            <a:spcAft>
              <a:spcPts val="0"/>
            </a:spcAft>
          </a:pPr>
          <a:r>
            <a:rPr lang="en-US" sz="2000" dirty="0" smtClean="0"/>
            <a:t>- </a:t>
          </a:r>
          <a:r>
            <a:rPr lang="en-US" sz="2000" dirty="0" err="1" smtClean="0"/>
            <a:t>Shopline</a:t>
          </a:r>
          <a:endParaRPr lang="en-US" sz="2000" dirty="0"/>
        </a:p>
        <a:p>
          <a:pPr algn="l">
            <a:spcAft>
              <a:spcPts val="0"/>
            </a:spcAft>
          </a:pPr>
          <a:r>
            <a:rPr lang="en-US" sz="2000" dirty="0" smtClean="0"/>
            <a:t>- </a:t>
          </a:r>
          <a:r>
            <a:rPr lang="en-US" sz="2000" dirty="0" err="1" smtClean="0"/>
            <a:t>Boutir</a:t>
          </a:r>
          <a:endParaRPr lang="en-US" sz="2000" dirty="0"/>
        </a:p>
        <a:p>
          <a:pPr algn="ctr">
            <a:spcAft>
              <a:spcPct val="35000"/>
            </a:spcAft>
          </a:pPr>
          <a:endParaRPr lang="en-HK" sz="2100" dirty="0"/>
        </a:p>
      </dgm:t>
    </dgm:pt>
    <dgm:pt modelId="{9512C033-4AE6-47AF-8893-3CE0141C68AA}" type="parTrans" cxnId="{F84233C1-244C-45C9-BD1D-67EBC93D43BF}">
      <dgm:prSet/>
      <dgm:spPr/>
      <dgm:t>
        <a:bodyPr/>
        <a:lstStyle/>
        <a:p>
          <a:endParaRPr lang="en-HK"/>
        </a:p>
      </dgm:t>
    </dgm:pt>
    <dgm:pt modelId="{4F676417-EC79-499C-90F3-A8CA1C144964}" type="sibTrans" cxnId="{F84233C1-244C-45C9-BD1D-67EBC93D43BF}">
      <dgm:prSet/>
      <dgm:spPr/>
      <dgm:t>
        <a:bodyPr/>
        <a:lstStyle/>
        <a:p>
          <a:endParaRPr lang="en-HK"/>
        </a:p>
      </dgm:t>
    </dgm:pt>
    <dgm:pt modelId="{3D03D18C-41CF-4168-8D1D-5DA8EFFF4013}">
      <dgm:prSet phldrT="[Text]" custT="1"/>
      <dgm:spPr/>
      <dgm:t>
        <a:bodyPr/>
        <a:lstStyle/>
        <a:p>
          <a:pPr>
            <a:spcAft>
              <a:spcPts val="0"/>
            </a:spcAft>
          </a:pPr>
          <a:r>
            <a:rPr lang="zh-TW" altLang="en-US" sz="2000" b="1" dirty="0">
              <a:solidFill>
                <a:srgbClr val="FF0000"/>
              </a:solidFill>
            </a:rPr>
            <a:t>建立自己的網站</a:t>
          </a:r>
          <a:endParaRPr lang="en-HK" sz="2000" b="1" dirty="0">
            <a:solidFill>
              <a:srgbClr val="FF0000"/>
            </a:solidFill>
          </a:endParaRPr>
        </a:p>
      </dgm:t>
    </dgm:pt>
    <dgm:pt modelId="{7F4AED41-1FAB-42E5-A76A-7A6257DD3EFB}" type="parTrans" cxnId="{F5345ECA-0AB0-4680-ABEF-44B37EE7E1D9}">
      <dgm:prSet/>
      <dgm:spPr/>
      <dgm:t>
        <a:bodyPr/>
        <a:lstStyle/>
        <a:p>
          <a:endParaRPr lang="en-HK"/>
        </a:p>
      </dgm:t>
    </dgm:pt>
    <dgm:pt modelId="{743E70C0-475E-4863-86F7-FF2F6B75A472}" type="sibTrans" cxnId="{F5345ECA-0AB0-4680-ABEF-44B37EE7E1D9}">
      <dgm:prSet/>
      <dgm:spPr/>
      <dgm:t>
        <a:bodyPr/>
        <a:lstStyle/>
        <a:p>
          <a:endParaRPr lang="en-HK"/>
        </a:p>
      </dgm:t>
    </dgm:pt>
    <dgm:pt modelId="{0520D4C5-276C-490D-9092-7CF37AC2AACB}" type="pres">
      <dgm:prSet presAssocID="{A89192AE-C5F8-487B-82A4-79BEDF88E2DB}" presName="Name0" presStyleCnt="0">
        <dgm:presLayoutVars>
          <dgm:dir/>
          <dgm:resizeHandles val="exact"/>
        </dgm:presLayoutVars>
      </dgm:prSet>
      <dgm:spPr/>
      <dgm:t>
        <a:bodyPr/>
        <a:lstStyle/>
        <a:p>
          <a:endParaRPr lang="zh-TW" altLang="en-US"/>
        </a:p>
      </dgm:t>
    </dgm:pt>
    <dgm:pt modelId="{B97D0624-9E76-4452-9140-737A11C2B7FF}" type="pres">
      <dgm:prSet presAssocID="{CF3076AE-05F2-41AB-B956-543F30AF75B5}" presName="Name5" presStyleLbl="vennNode1" presStyleIdx="0" presStyleCnt="4" custScaleX="132921" custScaleY="162340">
        <dgm:presLayoutVars>
          <dgm:bulletEnabled val="1"/>
        </dgm:presLayoutVars>
      </dgm:prSet>
      <dgm:spPr/>
      <dgm:t>
        <a:bodyPr/>
        <a:lstStyle/>
        <a:p>
          <a:endParaRPr lang="zh-TW" altLang="en-US"/>
        </a:p>
      </dgm:t>
    </dgm:pt>
    <dgm:pt modelId="{948C4105-4890-446E-96B3-C92871B0C55C}" type="pres">
      <dgm:prSet presAssocID="{56C7FA03-8DD8-4CC8-A77B-E460F3F9084D}" presName="space" presStyleCnt="0"/>
      <dgm:spPr/>
    </dgm:pt>
    <dgm:pt modelId="{04D5A331-3049-4B03-8F76-C02F602049A1}" type="pres">
      <dgm:prSet presAssocID="{AC226FDA-3337-423A-BD93-0278AFCAC0E7}" presName="Name5" presStyleLbl="vennNode1" presStyleIdx="1" presStyleCnt="4" custScaleX="139301" custScaleY="159730">
        <dgm:presLayoutVars>
          <dgm:bulletEnabled val="1"/>
        </dgm:presLayoutVars>
      </dgm:prSet>
      <dgm:spPr/>
      <dgm:t>
        <a:bodyPr/>
        <a:lstStyle/>
        <a:p>
          <a:endParaRPr lang="zh-TW" altLang="en-US"/>
        </a:p>
      </dgm:t>
    </dgm:pt>
    <dgm:pt modelId="{D394C4FA-2B79-4FD5-87C1-A27880D8F56F}" type="pres">
      <dgm:prSet presAssocID="{8EB05F98-0AFC-43FC-A8AE-9BA352D10AC2}" presName="space" presStyleCnt="0"/>
      <dgm:spPr/>
    </dgm:pt>
    <dgm:pt modelId="{0916B178-E5D1-47A2-B5D9-06E90A1506D3}" type="pres">
      <dgm:prSet presAssocID="{39B19E2D-E0C9-427C-A4EC-D571C1481F8B}" presName="Name5" presStyleLbl="vennNode1" presStyleIdx="2" presStyleCnt="4" custScaleX="137712" custScaleY="165122">
        <dgm:presLayoutVars>
          <dgm:bulletEnabled val="1"/>
        </dgm:presLayoutVars>
      </dgm:prSet>
      <dgm:spPr/>
      <dgm:t>
        <a:bodyPr/>
        <a:lstStyle/>
        <a:p>
          <a:endParaRPr lang="zh-TW" altLang="en-US"/>
        </a:p>
      </dgm:t>
    </dgm:pt>
    <dgm:pt modelId="{42FEA9D7-A9EB-422C-9FC8-6CC6532A631F}" type="pres">
      <dgm:prSet presAssocID="{4F676417-EC79-499C-90F3-A8CA1C144964}" presName="space" presStyleCnt="0"/>
      <dgm:spPr/>
    </dgm:pt>
    <dgm:pt modelId="{0004192D-FB77-4562-A55C-E6642DA7D4F0}" type="pres">
      <dgm:prSet presAssocID="{3D03D18C-41CF-4168-8D1D-5DA8EFFF4013}" presName="Name5" presStyleLbl="vennNode1" presStyleIdx="3" presStyleCnt="4" custScaleX="130758" custScaleY="162584">
        <dgm:presLayoutVars>
          <dgm:bulletEnabled val="1"/>
        </dgm:presLayoutVars>
      </dgm:prSet>
      <dgm:spPr/>
      <dgm:t>
        <a:bodyPr/>
        <a:lstStyle/>
        <a:p>
          <a:endParaRPr lang="zh-TW" altLang="en-US"/>
        </a:p>
      </dgm:t>
    </dgm:pt>
  </dgm:ptLst>
  <dgm:cxnLst>
    <dgm:cxn modelId="{8D07BDFB-BDDA-422C-AF4E-3A943C0A00CD}" srcId="{A89192AE-C5F8-487B-82A4-79BEDF88E2DB}" destId="{AC226FDA-3337-423A-BD93-0278AFCAC0E7}" srcOrd="1" destOrd="0" parTransId="{241EDDAD-66BD-417B-9E16-2FCDCD7B51EC}" sibTransId="{8EB05F98-0AFC-43FC-A8AE-9BA352D10AC2}"/>
    <dgm:cxn modelId="{01CBF5CA-C243-4244-864A-A6BE6AAC29C3}" type="presOf" srcId="{39B19E2D-E0C9-427C-A4EC-D571C1481F8B}" destId="{0916B178-E5D1-47A2-B5D9-06E90A1506D3}" srcOrd="0" destOrd="0" presId="urn:microsoft.com/office/officeart/2005/8/layout/venn3"/>
    <dgm:cxn modelId="{B9E7BA17-473E-40A2-BBEC-6ED20CD1F4BC}" type="presOf" srcId="{AC226FDA-3337-423A-BD93-0278AFCAC0E7}" destId="{04D5A331-3049-4B03-8F76-C02F602049A1}" srcOrd="0" destOrd="0" presId="urn:microsoft.com/office/officeart/2005/8/layout/venn3"/>
    <dgm:cxn modelId="{6EE20BFD-D1F4-4809-AEEC-E512D0954B54}" srcId="{A89192AE-C5F8-487B-82A4-79BEDF88E2DB}" destId="{CF3076AE-05F2-41AB-B956-543F30AF75B5}" srcOrd="0" destOrd="0" parTransId="{042C76B3-0025-4913-A944-CC94BEB46F73}" sibTransId="{56C7FA03-8DD8-4CC8-A77B-E460F3F9084D}"/>
    <dgm:cxn modelId="{F5345ECA-0AB0-4680-ABEF-44B37EE7E1D9}" srcId="{A89192AE-C5F8-487B-82A4-79BEDF88E2DB}" destId="{3D03D18C-41CF-4168-8D1D-5DA8EFFF4013}" srcOrd="3" destOrd="0" parTransId="{7F4AED41-1FAB-42E5-A76A-7A6257DD3EFB}" sibTransId="{743E70C0-475E-4863-86F7-FF2F6B75A472}"/>
    <dgm:cxn modelId="{F84233C1-244C-45C9-BD1D-67EBC93D43BF}" srcId="{A89192AE-C5F8-487B-82A4-79BEDF88E2DB}" destId="{39B19E2D-E0C9-427C-A4EC-D571C1481F8B}" srcOrd="2" destOrd="0" parTransId="{9512C033-4AE6-47AF-8893-3CE0141C68AA}" sibTransId="{4F676417-EC79-499C-90F3-A8CA1C144964}"/>
    <dgm:cxn modelId="{B55410F3-1628-47E1-B51B-B9EB458EC98E}" type="presOf" srcId="{3D03D18C-41CF-4168-8D1D-5DA8EFFF4013}" destId="{0004192D-FB77-4562-A55C-E6642DA7D4F0}" srcOrd="0" destOrd="0" presId="urn:microsoft.com/office/officeart/2005/8/layout/venn3"/>
    <dgm:cxn modelId="{888E6456-C02C-4293-B103-B71E1408D668}" type="presOf" srcId="{CF3076AE-05F2-41AB-B956-543F30AF75B5}" destId="{B97D0624-9E76-4452-9140-737A11C2B7FF}" srcOrd="0" destOrd="0" presId="urn:microsoft.com/office/officeart/2005/8/layout/venn3"/>
    <dgm:cxn modelId="{3E25D144-AC01-4719-9C3C-DFBB5C9117AB}" type="presOf" srcId="{A89192AE-C5F8-487B-82A4-79BEDF88E2DB}" destId="{0520D4C5-276C-490D-9092-7CF37AC2AACB}" srcOrd="0" destOrd="0" presId="urn:microsoft.com/office/officeart/2005/8/layout/venn3"/>
    <dgm:cxn modelId="{98F21C37-4C40-4447-BF1A-0DDBD1EAE769}" type="presParOf" srcId="{0520D4C5-276C-490D-9092-7CF37AC2AACB}" destId="{B97D0624-9E76-4452-9140-737A11C2B7FF}" srcOrd="0" destOrd="0" presId="urn:microsoft.com/office/officeart/2005/8/layout/venn3"/>
    <dgm:cxn modelId="{E92E70A5-6DEF-4411-988B-22ED297685FC}" type="presParOf" srcId="{0520D4C5-276C-490D-9092-7CF37AC2AACB}" destId="{948C4105-4890-446E-96B3-C92871B0C55C}" srcOrd="1" destOrd="0" presId="urn:microsoft.com/office/officeart/2005/8/layout/venn3"/>
    <dgm:cxn modelId="{1178793A-B57A-4158-A987-26B2C8CC3DC4}" type="presParOf" srcId="{0520D4C5-276C-490D-9092-7CF37AC2AACB}" destId="{04D5A331-3049-4B03-8F76-C02F602049A1}" srcOrd="2" destOrd="0" presId="urn:microsoft.com/office/officeart/2005/8/layout/venn3"/>
    <dgm:cxn modelId="{01FCF9C7-2966-496F-86BC-EEB36ECAB601}" type="presParOf" srcId="{0520D4C5-276C-490D-9092-7CF37AC2AACB}" destId="{D394C4FA-2B79-4FD5-87C1-A27880D8F56F}" srcOrd="3" destOrd="0" presId="urn:microsoft.com/office/officeart/2005/8/layout/venn3"/>
    <dgm:cxn modelId="{F86A0909-2635-49E8-AA9D-F9859A9CC6CD}" type="presParOf" srcId="{0520D4C5-276C-490D-9092-7CF37AC2AACB}" destId="{0916B178-E5D1-47A2-B5D9-06E90A1506D3}" srcOrd="4" destOrd="0" presId="urn:microsoft.com/office/officeart/2005/8/layout/venn3"/>
    <dgm:cxn modelId="{15F6785D-077C-435D-8D5C-9ED35DDA2E18}" type="presParOf" srcId="{0520D4C5-276C-490D-9092-7CF37AC2AACB}" destId="{42FEA9D7-A9EB-422C-9FC8-6CC6532A631F}" srcOrd="5" destOrd="0" presId="urn:microsoft.com/office/officeart/2005/8/layout/venn3"/>
    <dgm:cxn modelId="{B0EA6D36-D266-4971-9FBD-108621480CA5}" type="presParOf" srcId="{0520D4C5-276C-490D-9092-7CF37AC2AACB}" destId="{0004192D-FB77-4562-A55C-E6642DA7D4F0}"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D0624-9E76-4452-9140-737A11C2B7FF}">
      <dsp:nvSpPr>
        <dsp:cNvPr id="0" name=""/>
        <dsp:cNvSpPr/>
      </dsp:nvSpPr>
      <dsp:spPr>
        <a:xfrm>
          <a:off x="568" y="1301829"/>
          <a:ext cx="2552768" cy="31177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692" tIns="25400" rIns="105692" bIns="25400" numCol="1" spcCol="1270" anchor="ctr" anchorCtr="0">
          <a:noAutofit/>
        </a:bodyPr>
        <a:lstStyle/>
        <a:p>
          <a:pPr lvl="0" algn="ctr" defTabSz="889000">
            <a:lnSpc>
              <a:spcPct val="90000"/>
            </a:lnSpc>
            <a:spcBef>
              <a:spcPct val="0"/>
            </a:spcBef>
            <a:spcAft>
              <a:spcPts val="0"/>
            </a:spcAft>
          </a:pPr>
          <a:endParaRPr lang="en-US" altLang="zh-TW" sz="2000" b="1" kern="1200" dirty="0" smtClean="0">
            <a:solidFill>
              <a:srgbClr val="FF0000"/>
            </a:solidFill>
          </a:endParaRPr>
        </a:p>
        <a:p>
          <a:pPr lvl="0" algn="ctr" defTabSz="889000">
            <a:lnSpc>
              <a:spcPct val="90000"/>
            </a:lnSpc>
            <a:spcBef>
              <a:spcPct val="0"/>
            </a:spcBef>
            <a:spcAft>
              <a:spcPts val="0"/>
            </a:spcAft>
          </a:pPr>
          <a:r>
            <a:rPr lang="zh-TW" altLang="en-US" sz="2000" b="1" kern="1200" dirty="0" smtClean="0">
              <a:solidFill>
                <a:srgbClr val="FF0000"/>
              </a:solidFill>
            </a:rPr>
            <a:t>社交</a:t>
          </a:r>
          <a:r>
            <a:rPr lang="zh-TW" altLang="en-US" sz="2000" b="1" kern="1200" dirty="0">
              <a:solidFill>
                <a:srgbClr val="FF0000"/>
              </a:solidFill>
            </a:rPr>
            <a:t>媒體</a:t>
          </a:r>
          <a:r>
            <a:rPr lang="zh-TW" altLang="en-US" sz="2000" b="1" kern="1200" dirty="0" smtClean="0">
              <a:solidFill>
                <a:srgbClr val="FF0000"/>
              </a:solidFill>
            </a:rPr>
            <a:t>店面</a:t>
          </a:r>
          <a:endParaRPr lang="en-US" altLang="zh-TW" sz="2000" b="1" kern="1200" dirty="0" smtClean="0">
            <a:solidFill>
              <a:srgbClr val="FF0000"/>
            </a:solidFill>
          </a:endParaRPr>
        </a:p>
        <a:p>
          <a:pPr lvl="0" algn="ctr" defTabSz="889000">
            <a:lnSpc>
              <a:spcPct val="90000"/>
            </a:lnSpc>
            <a:spcBef>
              <a:spcPct val="0"/>
            </a:spcBef>
            <a:spcAft>
              <a:spcPts val="0"/>
            </a:spcAft>
          </a:pPr>
          <a:endParaRPr lang="en-US" sz="2000" b="1" kern="1200" dirty="0" smtClean="0">
            <a:solidFill>
              <a:srgbClr val="FF0000"/>
            </a:solidFill>
          </a:endParaRPr>
        </a:p>
        <a:p>
          <a:pPr lvl="0" algn="l" defTabSz="889000">
            <a:lnSpc>
              <a:spcPct val="90000"/>
            </a:lnSpc>
            <a:spcBef>
              <a:spcPct val="0"/>
            </a:spcBef>
            <a:spcAft>
              <a:spcPts val="0"/>
            </a:spcAft>
          </a:pPr>
          <a:r>
            <a:rPr lang="en-US" sz="2000" kern="1200" dirty="0" smtClean="0"/>
            <a:t>- Facebook</a:t>
          </a:r>
          <a:r>
            <a:rPr lang="zh-TW" altLang="en-US" sz="2000" kern="1200" dirty="0"/>
            <a:t>業務頁面</a:t>
          </a:r>
          <a:endParaRPr lang="en-US" sz="2000" kern="1200" dirty="0"/>
        </a:p>
        <a:p>
          <a:pPr lvl="0" algn="l" defTabSz="889000">
            <a:lnSpc>
              <a:spcPct val="90000"/>
            </a:lnSpc>
            <a:spcBef>
              <a:spcPct val="0"/>
            </a:spcBef>
            <a:spcAft>
              <a:spcPts val="0"/>
            </a:spcAft>
          </a:pPr>
          <a:r>
            <a:rPr lang="en-US" sz="2000" kern="1200" dirty="0"/>
            <a:t>- Instagram </a:t>
          </a:r>
          <a:r>
            <a:rPr lang="zh-TW" altLang="en-US" sz="2000" kern="1200" dirty="0"/>
            <a:t>企業版</a:t>
          </a:r>
          <a:endParaRPr lang="en-US" sz="2000" kern="1200" dirty="0"/>
        </a:p>
        <a:p>
          <a:pPr lvl="0" algn="l" defTabSz="889000">
            <a:lnSpc>
              <a:spcPct val="90000"/>
            </a:lnSpc>
            <a:spcBef>
              <a:spcPct val="0"/>
            </a:spcBef>
            <a:spcAft>
              <a:spcPts val="0"/>
            </a:spcAft>
          </a:pPr>
          <a:r>
            <a:rPr lang="en-US" sz="2000" kern="1200" dirty="0"/>
            <a:t>- </a:t>
          </a:r>
          <a:r>
            <a:rPr lang="en-US" sz="2000" kern="1200" dirty="0" err="1"/>
            <a:t>Carousell</a:t>
          </a:r>
          <a:endParaRPr lang="en-US" sz="2000" kern="1200" dirty="0"/>
        </a:p>
        <a:p>
          <a:pPr lvl="0" algn="ctr" defTabSz="889000">
            <a:lnSpc>
              <a:spcPct val="90000"/>
            </a:lnSpc>
            <a:spcBef>
              <a:spcPct val="0"/>
            </a:spcBef>
            <a:spcAft>
              <a:spcPct val="35000"/>
            </a:spcAft>
          </a:pPr>
          <a:endParaRPr lang="en-US" sz="1100" kern="1200" dirty="0"/>
        </a:p>
      </dsp:txBody>
      <dsp:txXfrm>
        <a:off x="374412" y="1758415"/>
        <a:ext cx="1805080" cy="2204592"/>
      </dsp:txXfrm>
    </dsp:sp>
    <dsp:sp modelId="{04D5A331-3049-4B03-8F76-C02F602049A1}">
      <dsp:nvSpPr>
        <dsp:cNvPr id="0" name=""/>
        <dsp:cNvSpPr/>
      </dsp:nvSpPr>
      <dsp:spPr>
        <a:xfrm>
          <a:off x="2169233" y="1326892"/>
          <a:ext cx="2675297" cy="30676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692" tIns="25400" rIns="105692" bIns="25400" numCol="1" spcCol="1270" anchor="ctr" anchorCtr="0">
          <a:noAutofit/>
        </a:bodyPr>
        <a:lstStyle/>
        <a:p>
          <a:pPr lvl="0" algn="ctr" defTabSz="889000">
            <a:lnSpc>
              <a:spcPct val="90000"/>
            </a:lnSpc>
            <a:spcBef>
              <a:spcPct val="0"/>
            </a:spcBef>
            <a:spcAft>
              <a:spcPts val="0"/>
            </a:spcAft>
          </a:pPr>
          <a:r>
            <a:rPr lang="zh-TW" altLang="zh-TW" sz="2000" b="1" kern="1200" dirty="0">
              <a:solidFill>
                <a:srgbClr val="FF0000"/>
              </a:solidFill>
            </a:rPr>
            <a:t>大型</a:t>
          </a:r>
          <a:r>
            <a:rPr lang="zh-TW" altLang="zh-TW" sz="2000" b="1" kern="1200" dirty="0" smtClean="0">
              <a:solidFill>
                <a:srgbClr val="FF0000"/>
              </a:solidFill>
            </a:rPr>
            <a:t>網上銷售平</a:t>
          </a:r>
          <a:r>
            <a:rPr lang="zh-TW" altLang="en-US" sz="2000" b="1" kern="1200" dirty="0" smtClean="0">
              <a:solidFill>
                <a:srgbClr val="FF0000"/>
              </a:solidFill>
            </a:rPr>
            <a:t>台</a:t>
          </a:r>
          <a:endParaRPr lang="en-US" altLang="zh-TW" sz="2000" b="1" kern="1200" dirty="0" smtClean="0">
            <a:solidFill>
              <a:srgbClr val="FF0000"/>
            </a:solidFill>
          </a:endParaRPr>
        </a:p>
        <a:p>
          <a:pPr lvl="0" algn="ctr" defTabSz="889000">
            <a:lnSpc>
              <a:spcPct val="90000"/>
            </a:lnSpc>
            <a:spcBef>
              <a:spcPct val="0"/>
            </a:spcBef>
            <a:spcAft>
              <a:spcPts val="0"/>
            </a:spcAft>
          </a:pPr>
          <a:r>
            <a:rPr lang="en-US" altLang="zh-TW" sz="2400" b="1" kern="1200" dirty="0" smtClean="0">
              <a:solidFill>
                <a:srgbClr val="FF0000"/>
              </a:solidFill>
            </a:rPr>
            <a:t> </a:t>
          </a:r>
          <a:endParaRPr lang="en-US" altLang="zh-TW" sz="2400" b="1" kern="1200" dirty="0">
            <a:solidFill>
              <a:srgbClr val="FF0000"/>
            </a:solidFill>
          </a:endParaRPr>
        </a:p>
        <a:p>
          <a:pPr lvl="0" algn="l" defTabSz="889000">
            <a:lnSpc>
              <a:spcPct val="90000"/>
            </a:lnSpc>
            <a:spcBef>
              <a:spcPct val="0"/>
            </a:spcBef>
            <a:spcAft>
              <a:spcPts val="0"/>
            </a:spcAft>
          </a:pPr>
          <a:r>
            <a:rPr lang="en-US" altLang="zh-TW" sz="2400" b="1" kern="1200" dirty="0" smtClean="0">
              <a:solidFill>
                <a:schemeClr val="tx1"/>
              </a:solidFill>
            </a:rPr>
            <a:t>- </a:t>
          </a:r>
          <a:r>
            <a:rPr lang="en-US" sz="2000" kern="1200" dirty="0" smtClean="0"/>
            <a:t>Amazon</a:t>
          </a:r>
          <a:endParaRPr lang="en-US" sz="2000" kern="1200" dirty="0"/>
        </a:p>
        <a:p>
          <a:pPr lvl="0" algn="l" defTabSz="889000">
            <a:lnSpc>
              <a:spcPct val="90000"/>
            </a:lnSpc>
            <a:spcBef>
              <a:spcPct val="0"/>
            </a:spcBef>
            <a:spcAft>
              <a:spcPts val="0"/>
            </a:spcAft>
          </a:pPr>
          <a:r>
            <a:rPr lang="en-US" sz="2000" kern="1200" dirty="0"/>
            <a:t>- </a:t>
          </a:r>
          <a:r>
            <a:rPr lang="en-US" sz="2000" kern="1200" dirty="0" smtClean="0"/>
            <a:t> </a:t>
          </a:r>
          <a:r>
            <a:rPr lang="en-US" sz="2000" kern="1200" dirty="0" err="1" smtClean="0"/>
            <a:t>HKTVMall</a:t>
          </a:r>
          <a:endParaRPr lang="en-US" sz="2000" kern="1200" dirty="0"/>
        </a:p>
        <a:p>
          <a:pPr lvl="0" algn="l" defTabSz="889000">
            <a:lnSpc>
              <a:spcPct val="90000"/>
            </a:lnSpc>
            <a:spcBef>
              <a:spcPct val="0"/>
            </a:spcBef>
            <a:spcAft>
              <a:spcPts val="0"/>
            </a:spcAft>
          </a:pPr>
          <a:r>
            <a:rPr lang="en-US" sz="2000" kern="1200" dirty="0"/>
            <a:t>- Zalora</a:t>
          </a:r>
          <a:endParaRPr lang="en-HK" sz="2000" kern="1200" dirty="0"/>
        </a:p>
      </dsp:txBody>
      <dsp:txXfrm>
        <a:off x="2561021" y="1776137"/>
        <a:ext cx="1891721" cy="2169149"/>
      </dsp:txXfrm>
    </dsp:sp>
    <dsp:sp modelId="{0916B178-E5D1-47A2-B5D9-06E90A1506D3}">
      <dsp:nvSpPr>
        <dsp:cNvPr id="0" name=""/>
        <dsp:cNvSpPr/>
      </dsp:nvSpPr>
      <dsp:spPr>
        <a:xfrm>
          <a:off x="4460427" y="1275115"/>
          <a:ext cx="2644780" cy="317119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692" tIns="25400" rIns="105692" bIns="25400" numCol="1" spcCol="1270" anchor="ctr" anchorCtr="0">
          <a:noAutofit/>
        </a:bodyPr>
        <a:lstStyle/>
        <a:p>
          <a:pPr lvl="0" algn="ctr" defTabSz="889000">
            <a:lnSpc>
              <a:spcPct val="90000"/>
            </a:lnSpc>
            <a:spcBef>
              <a:spcPct val="0"/>
            </a:spcBef>
            <a:spcAft>
              <a:spcPts val="0"/>
            </a:spcAft>
          </a:pPr>
          <a:r>
            <a:rPr lang="zh-TW" altLang="en-US" sz="2000" b="1" kern="1200" dirty="0">
              <a:solidFill>
                <a:srgbClr val="FF0000"/>
              </a:solidFill>
            </a:rPr>
            <a:t>電子商務</a:t>
          </a:r>
          <a:r>
            <a:rPr lang="zh-TW" altLang="en-US" sz="2000" b="1" kern="1200" dirty="0" smtClean="0">
              <a:solidFill>
                <a:srgbClr val="FF0000"/>
              </a:solidFill>
            </a:rPr>
            <a:t>平台</a:t>
          </a:r>
          <a:endParaRPr lang="en-US" altLang="zh-TW" sz="2000" b="1" kern="1200" dirty="0" smtClean="0">
            <a:solidFill>
              <a:srgbClr val="FF0000"/>
            </a:solidFill>
          </a:endParaRPr>
        </a:p>
        <a:p>
          <a:pPr lvl="0" algn="ctr" defTabSz="889000">
            <a:lnSpc>
              <a:spcPct val="90000"/>
            </a:lnSpc>
            <a:spcBef>
              <a:spcPct val="0"/>
            </a:spcBef>
            <a:spcAft>
              <a:spcPts val="0"/>
            </a:spcAft>
          </a:pPr>
          <a:endParaRPr lang="en-US" altLang="zh-TW" sz="2100" b="1" kern="1200" dirty="0">
            <a:solidFill>
              <a:srgbClr val="FF0000"/>
            </a:solidFill>
          </a:endParaRPr>
        </a:p>
        <a:p>
          <a:pPr lvl="0" algn="l" defTabSz="889000">
            <a:lnSpc>
              <a:spcPct val="90000"/>
            </a:lnSpc>
            <a:spcBef>
              <a:spcPct val="0"/>
            </a:spcBef>
            <a:spcAft>
              <a:spcPts val="0"/>
            </a:spcAft>
          </a:pPr>
          <a:r>
            <a:rPr lang="en-US" sz="2100" kern="1200" dirty="0"/>
            <a:t>- </a:t>
          </a:r>
          <a:r>
            <a:rPr lang="en-US" sz="2000" kern="1200" dirty="0"/>
            <a:t>Shopify</a:t>
          </a:r>
        </a:p>
        <a:p>
          <a:pPr lvl="0" algn="l" defTabSz="889000">
            <a:lnSpc>
              <a:spcPct val="90000"/>
            </a:lnSpc>
            <a:spcBef>
              <a:spcPct val="0"/>
            </a:spcBef>
            <a:spcAft>
              <a:spcPts val="0"/>
            </a:spcAft>
          </a:pPr>
          <a:r>
            <a:rPr lang="en-US" sz="2000" kern="1200" dirty="0" smtClean="0"/>
            <a:t>- </a:t>
          </a:r>
          <a:r>
            <a:rPr lang="en-US" sz="2000" kern="1200" dirty="0" err="1" smtClean="0"/>
            <a:t>Shopline</a:t>
          </a:r>
          <a:endParaRPr lang="en-US" sz="2000" kern="1200" dirty="0"/>
        </a:p>
        <a:p>
          <a:pPr lvl="0" algn="l" defTabSz="889000">
            <a:lnSpc>
              <a:spcPct val="90000"/>
            </a:lnSpc>
            <a:spcBef>
              <a:spcPct val="0"/>
            </a:spcBef>
            <a:spcAft>
              <a:spcPts val="0"/>
            </a:spcAft>
          </a:pPr>
          <a:r>
            <a:rPr lang="en-US" sz="2000" kern="1200" dirty="0" smtClean="0"/>
            <a:t>- </a:t>
          </a:r>
          <a:r>
            <a:rPr lang="en-US" sz="2000" kern="1200" dirty="0" err="1" smtClean="0"/>
            <a:t>Boutir</a:t>
          </a:r>
          <a:endParaRPr lang="en-US" sz="2000" kern="1200" dirty="0"/>
        </a:p>
        <a:p>
          <a:pPr lvl="0" algn="ctr" defTabSz="889000">
            <a:lnSpc>
              <a:spcPct val="90000"/>
            </a:lnSpc>
            <a:spcBef>
              <a:spcPct val="0"/>
            </a:spcBef>
            <a:spcAft>
              <a:spcPct val="35000"/>
            </a:spcAft>
          </a:pPr>
          <a:endParaRPr lang="en-HK" sz="2100" kern="1200" dirty="0"/>
        </a:p>
      </dsp:txBody>
      <dsp:txXfrm>
        <a:off x="4847746" y="1739525"/>
        <a:ext cx="1870142" cy="2242373"/>
      </dsp:txXfrm>
    </dsp:sp>
    <dsp:sp modelId="{0004192D-FB77-4562-A55C-E6642DA7D4F0}">
      <dsp:nvSpPr>
        <dsp:cNvPr id="0" name=""/>
        <dsp:cNvSpPr/>
      </dsp:nvSpPr>
      <dsp:spPr>
        <a:xfrm>
          <a:off x="6721104" y="1299486"/>
          <a:ext cx="2511227" cy="31224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692" tIns="25400" rIns="105692" bIns="25400" numCol="1" spcCol="1270" anchor="ctr" anchorCtr="0">
          <a:noAutofit/>
        </a:bodyPr>
        <a:lstStyle/>
        <a:p>
          <a:pPr lvl="0" algn="ctr" defTabSz="889000">
            <a:lnSpc>
              <a:spcPct val="90000"/>
            </a:lnSpc>
            <a:spcBef>
              <a:spcPct val="0"/>
            </a:spcBef>
            <a:spcAft>
              <a:spcPts val="0"/>
            </a:spcAft>
          </a:pPr>
          <a:r>
            <a:rPr lang="zh-TW" altLang="en-US" sz="2000" b="1" kern="1200" dirty="0">
              <a:solidFill>
                <a:srgbClr val="FF0000"/>
              </a:solidFill>
            </a:rPr>
            <a:t>建立自己的網站</a:t>
          </a:r>
          <a:endParaRPr lang="en-HK" sz="2000" b="1" kern="1200" dirty="0">
            <a:solidFill>
              <a:srgbClr val="FF0000"/>
            </a:solidFill>
          </a:endParaRPr>
        </a:p>
      </dsp:txBody>
      <dsp:txXfrm>
        <a:off x="7088865" y="1756758"/>
        <a:ext cx="1775705" cy="220790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9E6FB-3BBB-4F23-BC6D-42F799395CE7}" type="datetimeFigureOut">
              <a:rPr lang="zh-TW" altLang="en-US" smtClean="0"/>
              <a:t>2024/1/29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B3E337-959F-4FC2-8DD9-C7D492F96FBF}" type="slidenum">
              <a:rPr lang="zh-TW" altLang="en-US" smtClean="0"/>
              <a:t>‹#›</a:t>
            </a:fld>
            <a:endParaRPr lang="zh-TW" altLang="en-US"/>
          </a:p>
        </p:txBody>
      </p:sp>
    </p:spTree>
    <p:extLst>
      <p:ext uri="{BB962C8B-B14F-4D97-AF65-F5344CB8AC3E}">
        <p14:creationId xmlns:p14="http://schemas.microsoft.com/office/powerpoint/2010/main" val="227112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Consignment Shops e.g. Sogo.  The store landlord rents out the space to different brands to run the business individually, but they will have central cashier control and the brands need to give an agreed rental and commission to the landlord.</a:t>
            </a:r>
          </a:p>
        </p:txBody>
      </p:sp>
      <p:sp>
        <p:nvSpPr>
          <p:cNvPr id="4" name="Slide Number Placeholder 3"/>
          <p:cNvSpPr>
            <a:spLocks noGrp="1"/>
          </p:cNvSpPr>
          <p:nvPr>
            <p:ph type="sldNum" sz="quarter" idx="5"/>
          </p:nvPr>
        </p:nvSpPr>
        <p:spPr/>
        <p:txBody>
          <a:bodyPr/>
          <a:lstStyle/>
          <a:p>
            <a:fld id="{2DB3E337-959F-4FC2-8DD9-C7D492F96FBF}" type="slidenum">
              <a:rPr lang="zh-TW" altLang="en-US" smtClean="0"/>
              <a:t>3</a:t>
            </a:fld>
            <a:endParaRPr lang="zh-TW" altLang="en-US"/>
          </a:p>
        </p:txBody>
      </p:sp>
    </p:spTree>
    <p:extLst>
      <p:ext uri="{BB962C8B-B14F-4D97-AF65-F5344CB8AC3E}">
        <p14:creationId xmlns:p14="http://schemas.microsoft.com/office/powerpoint/2010/main" val="352907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B2B e.g. Alibaba</a:t>
            </a:r>
          </a:p>
          <a:p>
            <a:r>
              <a:rPr lang="en-US" dirty="0"/>
              <a:t>B2C e.g. Taobao, Zalora, </a:t>
            </a:r>
            <a:r>
              <a:rPr lang="en-US" dirty="0" err="1"/>
              <a:t>mydress</a:t>
            </a:r>
            <a:r>
              <a:rPr lang="en-US" dirty="0"/>
              <a:t>, HBX</a:t>
            </a:r>
          </a:p>
          <a:p>
            <a:r>
              <a:rPr lang="en-US" dirty="0"/>
              <a:t>C2B e.g. Upwork</a:t>
            </a:r>
          </a:p>
          <a:p>
            <a:r>
              <a:rPr lang="en-US" dirty="0"/>
              <a:t>C2C e.g. Carousell, </a:t>
            </a:r>
            <a:r>
              <a:rPr lang="en-US" dirty="0" err="1"/>
              <a:t>ebay</a:t>
            </a:r>
            <a:endParaRPr lang="en-US" dirty="0"/>
          </a:p>
          <a:p>
            <a:r>
              <a:rPr lang="en-US" dirty="0"/>
              <a:t>C2B e.g. Upwork for “Slashers”</a:t>
            </a:r>
          </a:p>
        </p:txBody>
      </p:sp>
      <p:sp>
        <p:nvSpPr>
          <p:cNvPr id="4" name="Slide Number Placeholder 3"/>
          <p:cNvSpPr>
            <a:spLocks noGrp="1"/>
          </p:cNvSpPr>
          <p:nvPr>
            <p:ph type="sldNum" sz="quarter" idx="5"/>
          </p:nvPr>
        </p:nvSpPr>
        <p:spPr/>
        <p:txBody>
          <a:bodyPr/>
          <a:lstStyle/>
          <a:p>
            <a:fld id="{2DB3E337-959F-4FC2-8DD9-C7D492F96FBF}" type="slidenum">
              <a:rPr lang="zh-TW" altLang="en-US" smtClean="0"/>
              <a:t>10</a:t>
            </a:fld>
            <a:endParaRPr lang="zh-TW" altLang="en-US"/>
          </a:p>
        </p:txBody>
      </p:sp>
    </p:spTree>
    <p:extLst>
      <p:ext uri="{BB962C8B-B14F-4D97-AF65-F5344CB8AC3E}">
        <p14:creationId xmlns:p14="http://schemas.microsoft.com/office/powerpoint/2010/main" val="238850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D71A2050-1B14-4FCC-A504-7D1B4F9AFF69}" type="datetime1">
              <a:rPr lang="en-US" altLang="zh-TW" smtClean="0"/>
              <a:t>1/29/2024</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5655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C5372526-543B-4646-8635-90EE99791481}" type="datetime1">
              <a:rPr lang="en-US" altLang="zh-TW" smtClean="0"/>
              <a:t>1/29/2024</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1337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7DE317F8-3088-4F92-AACD-7D8249A9759A}" type="datetime1">
              <a:rPr lang="en-US" altLang="zh-TW" smtClean="0"/>
              <a:t>1/29/2024</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07269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7B25E0E4-8ACC-45C0-A2AF-9B377783C3CD}" type="datetime1">
              <a:rPr lang="en-US" altLang="zh-TW" smtClean="0"/>
              <a:t>1/29/2024</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00570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57CD2EA2-21C0-4D6F-83AC-55FF6E7467D4}" type="datetime1">
              <a:rPr lang="en-US" altLang="zh-TW" smtClean="0"/>
              <a:t>1/29/2024</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85406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8A70C4F9-A4D5-4A4C-A26B-8CE3099DFC30}" type="datetime1">
              <a:rPr lang="en-US" altLang="zh-TW" smtClean="0"/>
              <a:t>1/29/2024</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1793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5A6F1B9E-B2FB-4AAB-93DF-FC6EE53C69B3}" type="datetime1">
              <a:rPr lang="en-US" altLang="zh-TW" smtClean="0"/>
              <a:t>1/29/2024</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55404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002E3840-EFA6-4197-9CD8-EC00D50EB9C9}" type="datetime1">
              <a:rPr lang="en-US" altLang="zh-TW" smtClean="0"/>
              <a:t>1/29/2024</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72352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898CE71D-83C6-41BC-B63D-C53BAEAECC5C}" type="datetime1">
              <a:rPr lang="en-US" altLang="zh-TW" smtClean="0"/>
              <a:t>1/29/2024</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8628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BB822944-B9D5-44B0-BC5F-5FD996DF94A0}" type="datetime1">
              <a:rPr lang="en-US" altLang="zh-TW" smtClean="0"/>
              <a:t>1/29/2024</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80476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C77D3CE5-DAC5-4FA1-8318-A66FC862C54E}" type="datetime1">
              <a:rPr lang="en-US" altLang="zh-TW" smtClean="0"/>
              <a:t>1/29/2024</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32116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5D338C8A-55BF-4D0F-9C86-F5546F1451CC}" type="datetime1">
              <a:rPr lang="en-US" altLang="zh-TW" smtClean="0"/>
              <a:t>1/29/2024</a:t>
            </a:fld>
            <a:endParaRPr lang="en-US"/>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40066825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hf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22CA4-1D16-C7CA-CA5B-273B41032DD4}"/>
              </a:ext>
            </a:extLst>
          </p:cNvPr>
          <p:cNvSpPr>
            <a:spLocks noGrp="1"/>
          </p:cNvSpPr>
          <p:nvPr>
            <p:ph type="ctrTitle"/>
          </p:nvPr>
        </p:nvSpPr>
        <p:spPr>
          <a:xfrm>
            <a:off x="478859" y="3405568"/>
            <a:ext cx="6202099" cy="2617679"/>
          </a:xfrm>
        </p:spPr>
        <p:txBody>
          <a:bodyPr anchor="t">
            <a:normAutofit/>
          </a:bodyPr>
          <a:lstStyle/>
          <a:p>
            <a:pPr algn="l"/>
            <a:r>
              <a:rPr lang="zh-TW" altLang="en-US" b="1" i="1" dirty="0"/>
              <a:t>服裝供應鏈和</a:t>
            </a:r>
            <a:r>
              <a:rPr lang="zh-TW" altLang="en-US" b="1" i="1" dirty="0" smtClean="0"/>
              <a:t>時裝零售</a:t>
            </a:r>
            <a:r>
              <a:rPr lang="zh-TW" altLang="en-US" b="1" i="1" dirty="0"/>
              <a:t>形勢的演變</a:t>
            </a:r>
            <a:endParaRPr lang="en-US" b="1" i="1" dirty="0"/>
          </a:p>
        </p:txBody>
      </p:sp>
      <p:sp>
        <p:nvSpPr>
          <p:cNvPr id="3" name="Subtitle 2">
            <a:extLst>
              <a:ext uri="{FF2B5EF4-FFF2-40B4-BE49-F238E27FC236}">
                <a16:creationId xmlns:a16="http://schemas.microsoft.com/office/drawing/2014/main" id="{055393B4-9F21-ED00-2F76-911B166B1ACD}"/>
              </a:ext>
            </a:extLst>
          </p:cNvPr>
          <p:cNvSpPr>
            <a:spLocks noGrp="1"/>
          </p:cNvSpPr>
          <p:nvPr>
            <p:ph type="subTitle" idx="1"/>
          </p:nvPr>
        </p:nvSpPr>
        <p:spPr>
          <a:xfrm>
            <a:off x="478859" y="946148"/>
            <a:ext cx="5555624" cy="1197445"/>
          </a:xfrm>
        </p:spPr>
        <p:txBody>
          <a:bodyPr anchor="b">
            <a:normAutofit/>
          </a:bodyPr>
          <a:lstStyle/>
          <a:p>
            <a:pPr algn="l"/>
            <a:r>
              <a:rPr lang="zh-TW" altLang="en-US" sz="2800" b="1" dirty="0" smtClean="0"/>
              <a:t>成衣工業 </a:t>
            </a:r>
            <a:r>
              <a:rPr lang="en-US" altLang="zh-TW" sz="2800" b="1" dirty="0"/>
              <a:t>- </a:t>
            </a:r>
            <a:r>
              <a:rPr lang="zh-TW" altLang="en-US" sz="2800" b="1" dirty="0"/>
              <a:t>營商環境</a:t>
            </a:r>
            <a:endParaRPr lang="en-US" sz="2800" b="1" dirty="0"/>
          </a:p>
        </p:txBody>
      </p:sp>
      <p:pic>
        <p:nvPicPr>
          <p:cNvPr id="4" name="Picture 3" descr="Colourful leaf patterns">
            <a:extLst>
              <a:ext uri="{FF2B5EF4-FFF2-40B4-BE49-F238E27FC236}">
                <a16:creationId xmlns:a16="http://schemas.microsoft.com/office/drawing/2014/main" id="{BBAF9CCE-78E9-37C0-5412-389F22C52AE4}"/>
              </a:ext>
            </a:extLst>
          </p:cNvPr>
          <p:cNvPicPr>
            <a:picLocks noChangeAspect="1"/>
          </p:cNvPicPr>
          <p:nvPr/>
        </p:nvPicPr>
        <p:blipFill rotWithShape="1">
          <a:blip r:embed="rId2"/>
          <a:srcRect l="14295" r="25528"/>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投影片編號版面配置區 4"/>
          <p:cNvSpPr>
            <a:spLocks noGrp="1"/>
          </p:cNvSpPr>
          <p:nvPr>
            <p:ph type="sldNum" sz="quarter" idx="12"/>
          </p:nvPr>
        </p:nvSpPr>
        <p:spPr/>
        <p:txBody>
          <a:bodyPr/>
          <a:lstStyle/>
          <a:p>
            <a:fld id="{11A71338-8BA2-4C79-A6C5-5A8E30081D0C}" type="slidenum">
              <a:rPr lang="en-US" smtClean="0"/>
              <a:t>1</a:t>
            </a:fld>
            <a:endParaRPr lang="en-US"/>
          </a:p>
        </p:txBody>
      </p:sp>
    </p:spTree>
    <p:extLst>
      <p:ext uri="{BB962C8B-B14F-4D97-AF65-F5344CB8AC3E}">
        <p14:creationId xmlns:p14="http://schemas.microsoft.com/office/powerpoint/2010/main" val="12252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350B2-B3FD-494D-BAAF-27FBCB463680}"/>
              </a:ext>
            </a:extLst>
          </p:cNvPr>
          <p:cNvSpPr>
            <a:spLocks noGrp="1"/>
          </p:cNvSpPr>
          <p:nvPr>
            <p:ph type="title"/>
          </p:nvPr>
        </p:nvSpPr>
        <p:spPr>
          <a:xfrm>
            <a:off x="342900" y="96838"/>
            <a:ext cx="10972800" cy="1143000"/>
          </a:xfrm>
        </p:spPr>
        <p:txBody>
          <a:bodyPr/>
          <a:lstStyle/>
          <a:p>
            <a:r>
              <a:rPr lang="zh-TW" altLang="en-US" dirty="0"/>
              <a:t>電子商務商業模式</a:t>
            </a:r>
            <a:endParaRPr lang="en-HK" dirty="0"/>
          </a:p>
        </p:txBody>
      </p:sp>
      <p:sp>
        <p:nvSpPr>
          <p:cNvPr id="4" name="Content Placeholder 3">
            <a:extLst>
              <a:ext uri="{FF2B5EF4-FFF2-40B4-BE49-F238E27FC236}">
                <a16:creationId xmlns:a16="http://schemas.microsoft.com/office/drawing/2014/main" id="{B1FDC3DA-CEFE-68AD-2824-EAB9DC317DCE}"/>
              </a:ext>
            </a:extLst>
          </p:cNvPr>
          <p:cNvSpPr>
            <a:spLocks noGrp="1"/>
          </p:cNvSpPr>
          <p:nvPr>
            <p:ph idx="1"/>
          </p:nvPr>
        </p:nvSpPr>
        <p:spPr>
          <a:xfrm>
            <a:off x="469676" y="1378152"/>
            <a:ext cx="10972800" cy="5146448"/>
          </a:xfrm>
        </p:spPr>
        <p:txBody>
          <a:bodyPr>
            <a:normAutofit/>
          </a:bodyPr>
          <a:lstStyle/>
          <a:p>
            <a:r>
              <a:rPr lang="en-US" dirty="0">
                <a:solidFill>
                  <a:schemeClr val="tx1"/>
                </a:solidFill>
              </a:rPr>
              <a:t>B2B – </a:t>
            </a:r>
            <a:r>
              <a:rPr lang="zh-TW" altLang="en-US" dirty="0">
                <a:solidFill>
                  <a:schemeClr val="tx1"/>
                </a:solidFill>
              </a:rPr>
              <a:t>企業對企業</a:t>
            </a:r>
            <a:endParaRPr lang="en-US" dirty="0">
              <a:solidFill>
                <a:schemeClr val="tx1"/>
              </a:solidFill>
            </a:endParaRPr>
          </a:p>
          <a:p>
            <a:pPr marL="539750" lvl="5" indent="-269875"/>
            <a:r>
              <a:rPr lang="zh-TW" altLang="en-US" dirty="0"/>
              <a:t>它是指企業之間交換產品、服務或資訊的商業貿易</a:t>
            </a:r>
            <a:r>
              <a:rPr lang="zh-TW" altLang="en-US" dirty="0" smtClean="0"/>
              <a:t>平台</a:t>
            </a:r>
            <a:endParaRPr lang="en-US" altLang="zh-TW" dirty="0" smtClean="0"/>
          </a:p>
          <a:p>
            <a:pPr marL="539750" lvl="5" indent="-269875"/>
            <a:r>
              <a:rPr lang="zh-TW" altLang="en-US" dirty="0" smtClean="0"/>
              <a:t>這種商業模式通常涉及製造商和批發商或零售商，或製造商對製造商</a:t>
            </a:r>
            <a:endParaRPr lang="en-US" dirty="0" smtClean="0">
              <a:solidFill>
                <a:schemeClr val="tx1"/>
              </a:solidFill>
            </a:endParaRPr>
          </a:p>
          <a:p>
            <a:r>
              <a:rPr lang="en-US" dirty="0" smtClean="0">
                <a:solidFill>
                  <a:schemeClr val="tx1"/>
                </a:solidFill>
              </a:rPr>
              <a:t>B2C </a:t>
            </a:r>
            <a:r>
              <a:rPr lang="en-US" dirty="0">
                <a:solidFill>
                  <a:schemeClr val="tx1"/>
                </a:solidFill>
              </a:rPr>
              <a:t>– </a:t>
            </a:r>
            <a:r>
              <a:rPr lang="zh-TW" altLang="en-US" dirty="0">
                <a:solidFill>
                  <a:schemeClr val="tx1"/>
                </a:solidFill>
              </a:rPr>
              <a:t>企業對消費者</a:t>
            </a:r>
            <a:endParaRPr lang="en-US" dirty="0">
              <a:solidFill>
                <a:schemeClr val="tx1"/>
              </a:solidFill>
            </a:endParaRPr>
          </a:p>
          <a:p>
            <a:pPr marL="539750" lvl="5" indent="-269875"/>
            <a:r>
              <a:rPr lang="zh-TW" altLang="en-US" dirty="0"/>
              <a:t>它涉及企業的網上業務與個人消費者</a:t>
            </a:r>
            <a:r>
              <a:rPr lang="en-US" altLang="zh-TW" dirty="0"/>
              <a:t>/</a:t>
            </a:r>
            <a:r>
              <a:rPr lang="zh-TW" altLang="en-US" dirty="0"/>
              <a:t>最終使用者之間的銷售</a:t>
            </a:r>
            <a:endParaRPr lang="en-US" dirty="0"/>
          </a:p>
          <a:p>
            <a:r>
              <a:rPr lang="en-US" dirty="0">
                <a:solidFill>
                  <a:schemeClr val="tx1"/>
                </a:solidFill>
              </a:rPr>
              <a:t>C2C – </a:t>
            </a:r>
            <a:r>
              <a:rPr lang="zh-TW" altLang="en-US" dirty="0">
                <a:solidFill>
                  <a:schemeClr val="tx1"/>
                </a:solidFill>
              </a:rPr>
              <a:t>消費者對消費者</a:t>
            </a:r>
            <a:endParaRPr lang="en-US" dirty="0">
              <a:solidFill>
                <a:schemeClr val="tx1"/>
              </a:solidFill>
            </a:endParaRPr>
          </a:p>
          <a:p>
            <a:pPr marL="539750" lvl="5"/>
            <a:r>
              <a:rPr lang="zh-TW" altLang="en-US" dirty="0"/>
              <a:t>這是一個人直接在網上向另一個人銷售的商業模式</a:t>
            </a:r>
            <a:endParaRPr lang="en-US" dirty="0"/>
          </a:p>
          <a:p>
            <a:pPr marL="539750" lvl="5"/>
            <a:r>
              <a:rPr lang="zh-TW" altLang="en-US" dirty="0"/>
              <a:t>除使用電子商務平台介紹他們的產品或服務外，通常不透過中間商進行</a:t>
            </a:r>
            <a:r>
              <a:rPr lang="zh-TW" altLang="en-US" dirty="0" smtClean="0"/>
              <a:t>銷售，</a:t>
            </a:r>
            <a:endParaRPr lang="en-US" altLang="zh-TW" dirty="0" smtClean="0"/>
          </a:p>
          <a:p>
            <a:pPr marL="228600" lvl="5">
              <a:lnSpc>
                <a:spcPct val="110000"/>
              </a:lnSpc>
              <a:spcBef>
                <a:spcPts val="1000"/>
              </a:spcBef>
              <a:buClr>
                <a:schemeClr val="bg1"/>
              </a:buClr>
              <a:buSzPct val="75000"/>
            </a:pPr>
            <a:r>
              <a:rPr lang="en-US" sz="2800" dirty="0"/>
              <a:t>C2B – </a:t>
            </a:r>
            <a:r>
              <a:rPr lang="zh-TW" altLang="en-US" sz="2800" dirty="0"/>
              <a:t>消費者對企業</a:t>
            </a:r>
            <a:endParaRPr lang="en-US" sz="2800" dirty="0"/>
          </a:p>
          <a:p>
            <a:pPr marL="539750" lvl="5"/>
            <a:r>
              <a:rPr lang="zh-TW" altLang="en-US" dirty="0"/>
              <a:t>在這種商業模式中，消費者成為公司或機構的收費服務或產品供應商</a:t>
            </a:r>
            <a:endParaRPr lang="en-US" dirty="0"/>
          </a:p>
          <a:p>
            <a:pPr marL="539750" lvl="5"/>
            <a:r>
              <a:rPr lang="zh-TW" altLang="en-US" dirty="0"/>
              <a:t>例如：自由職業者，如攝影師、社交媒體內容作家或資訊技術 （</a:t>
            </a:r>
            <a:r>
              <a:rPr lang="en-US" dirty="0"/>
              <a:t>IT） </a:t>
            </a:r>
            <a:r>
              <a:rPr lang="zh-TW" altLang="en-US" dirty="0"/>
              <a:t>專家</a:t>
            </a:r>
            <a:endParaRPr lang="en-US" dirty="0">
              <a:solidFill>
                <a:schemeClr val="tx1"/>
              </a:solidFill>
            </a:endParaRPr>
          </a:p>
        </p:txBody>
      </p:sp>
      <p:sp>
        <p:nvSpPr>
          <p:cNvPr id="2" name="投影片編號版面配置區 1"/>
          <p:cNvSpPr>
            <a:spLocks noGrp="1"/>
          </p:cNvSpPr>
          <p:nvPr>
            <p:ph type="sldNum" sz="quarter" idx="12"/>
          </p:nvPr>
        </p:nvSpPr>
        <p:spPr/>
        <p:txBody>
          <a:bodyPr/>
          <a:lstStyle/>
          <a:p>
            <a:fld id="{11A71338-8BA2-4C79-A6C5-5A8E30081D0C}" type="slidenum">
              <a:rPr lang="en-US" smtClean="0"/>
              <a:t>10</a:t>
            </a:fld>
            <a:endParaRPr lang="en-US"/>
          </a:p>
        </p:txBody>
      </p:sp>
    </p:spTree>
    <p:extLst>
      <p:ext uri="{BB962C8B-B14F-4D97-AF65-F5344CB8AC3E}">
        <p14:creationId xmlns:p14="http://schemas.microsoft.com/office/powerpoint/2010/main" val="53808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7BBD1B-43C5-4063-A27D-58C825DB0D4C}"/>
              </a:ext>
            </a:extLst>
          </p:cNvPr>
          <p:cNvSpPr>
            <a:spLocks noGrp="1"/>
          </p:cNvSpPr>
          <p:nvPr>
            <p:ph idx="1"/>
          </p:nvPr>
        </p:nvSpPr>
        <p:spPr/>
        <p:txBody>
          <a:bodyPr>
            <a:normAutofit/>
          </a:bodyPr>
          <a:lstStyle/>
          <a:p>
            <a:pPr marL="109728" indent="0">
              <a:buNone/>
            </a:pPr>
            <a:endParaRPr lang="en-US" dirty="0"/>
          </a:p>
          <a:p>
            <a:pPr marL="109728" indent="0">
              <a:buNone/>
            </a:pPr>
            <a:endParaRPr lang="en-US" dirty="0"/>
          </a:p>
          <a:p>
            <a:endParaRPr lang="en-US" dirty="0"/>
          </a:p>
          <a:p>
            <a:endParaRPr lang="en-HK" dirty="0"/>
          </a:p>
        </p:txBody>
      </p:sp>
      <p:sp>
        <p:nvSpPr>
          <p:cNvPr id="3" name="Title 2">
            <a:extLst>
              <a:ext uri="{FF2B5EF4-FFF2-40B4-BE49-F238E27FC236}">
                <a16:creationId xmlns:a16="http://schemas.microsoft.com/office/drawing/2014/main" id="{99652929-4F8B-4703-9EA1-5370B9C64284}"/>
              </a:ext>
            </a:extLst>
          </p:cNvPr>
          <p:cNvSpPr>
            <a:spLocks noGrp="1"/>
          </p:cNvSpPr>
          <p:nvPr>
            <p:ph type="title"/>
          </p:nvPr>
        </p:nvSpPr>
        <p:spPr>
          <a:xfrm>
            <a:off x="457199" y="365125"/>
            <a:ext cx="11270343" cy="1325563"/>
          </a:xfrm>
        </p:spPr>
        <p:txBody>
          <a:bodyPr>
            <a:normAutofit/>
          </a:bodyPr>
          <a:lstStyle/>
          <a:p>
            <a:r>
              <a:rPr lang="en-US" altLang="zh-TW" dirty="0"/>
              <a:t>4</a:t>
            </a:r>
            <a:r>
              <a:rPr lang="zh-TW" altLang="en-US" dirty="0"/>
              <a:t>種電子商務互聯網</a:t>
            </a:r>
            <a:r>
              <a:rPr lang="zh-TW" altLang="en-US" dirty="0" smtClean="0"/>
              <a:t>平台</a:t>
            </a:r>
            <a:endParaRPr lang="en-HK" dirty="0"/>
          </a:p>
        </p:txBody>
      </p:sp>
      <p:graphicFrame>
        <p:nvGraphicFramePr>
          <p:cNvPr id="5" name="Diagram 4">
            <a:extLst>
              <a:ext uri="{FF2B5EF4-FFF2-40B4-BE49-F238E27FC236}">
                <a16:creationId xmlns:a16="http://schemas.microsoft.com/office/drawing/2014/main" id="{E489555D-E220-42CD-8AC1-297B23ECFFDD}"/>
              </a:ext>
            </a:extLst>
          </p:cNvPr>
          <p:cNvGraphicFramePr/>
          <p:nvPr>
            <p:extLst>
              <p:ext uri="{D42A27DB-BD31-4B8C-83A1-F6EECF244321}">
                <p14:modId xmlns:p14="http://schemas.microsoft.com/office/powerpoint/2010/main" val="4271065731"/>
              </p:ext>
            </p:extLst>
          </p:nvPr>
        </p:nvGraphicFramePr>
        <p:xfrm>
          <a:off x="1739900" y="1034976"/>
          <a:ext cx="9232900" cy="5721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11A71338-8BA2-4C79-A6C5-5A8E30081D0C}" type="slidenum">
              <a:rPr lang="en-US" smtClean="0"/>
              <a:t>11</a:t>
            </a:fld>
            <a:endParaRPr lang="en-US"/>
          </a:p>
        </p:txBody>
      </p:sp>
    </p:spTree>
    <p:extLst>
      <p:ext uri="{BB962C8B-B14F-4D97-AF65-F5344CB8AC3E}">
        <p14:creationId xmlns:p14="http://schemas.microsoft.com/office/powerpoint/2010/main" val="191000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9C8D-BC96-41EE-E5AB-5D163BD667D3}"/>
              </a:ext>
            </a:extLst>
          </p:cNvPr>
          <p:cNvSpPr>
            <a:spLocks noGrp="1"/>
          </p:cNvSpPr>
          <p:nvPr>
            <p:ph type="title"/>
          </p:nvPr>
        </p:nvSpPr>
        <p:spPr/>
        <p:txBody>
          <a:bodyPr/>
          <a:lstStyle/>
          <a:p>
            <a:r>
              <a:rPr lang="zh-TW" altLang="en-US" dirty="0"/>
              <a:t>社交媒體店面</a:t>
            </a:r>
            <a:endParaRPr lang="en-US" dirty="0"/>
          </a:p>
        </p:txBody>
      </p:sp>
      <p:sp>
        <p:nvSpPr>
          <p:cNvPr id="3" name="Content Placeholder 2">
            <a:extLst>
              <a:ext uri="{FF2B5EF4-FFF2-40B4-BE49-F238E27FC236}">
                <a16:creationId xmlns:a16="http://schemas.microsoft.com/office/drawing/2014/main" id="{1C7F6F71-CCD8-0691-80FC-3D20B7E9721C}"/>
              </a:ext>
            </a:extLst>
          </p:cNvPr>
          <p:cNvSpPr>
            <a:spLocks noGrp="1"/>
          </p:cNvSpPr>
          <p:nvPr>
            <p:ph idx="1"/>
          </p:nvPr>
        </p:nvSpPr>
        <p:spPr/>
        <p:txBody>
          <a:bodyPr>
            <a:normAutofit/>
          </a:bodyPr>
          <a:lstStyle/>
          <a:p>
            <a:r>
              <a:rPr lang="zh-TW" altLang="en-US" dirty="0">
                <a:solidFill>
                  <a:schemeClr val="tx1"/>
                </a:solidFill>
              </a:rPr>
              <a:t>它們是品牌在社交媒體</a:t>
            </a:r>
            <a:r>
              <a:rPr lang="zh-TW" altLang="en-US" dirty="0" smtClean="0">
                <a:solidFill>
                  <a:schemeClr val="tx1"/>
                </a:solidFill>
              </a:rPr>
              <a:t>平台上</a:t>
            </a:r>
            <a:r>
              <a:rPr lang="zh-TW" altLang="en-US" dirty="0">
                <a:solidFill>
                  <a:schemeClr val="tx1"/>
                </a:solidFill>
              </a:rPr>
              <a:t>建立的業務網頁，用於與客戶溝通或尋找潛在客戶進行銷售。</a:t>
            </a:r>
            <a:endParaRPr lang="en-US" dirty="0">
              <a:solidFill>
                <a:schemeClr val="tx1"/>
              </a:solidFill>
            </a:endParaRPr>
          </a:p>
          <a:p>
            <a:r>
              <a:rPr lang="zh-TW" altLang="en-US" dirty="0" smtClean="0">
                <a:solidFill>
                  <a:schemeClr val="tx1"/>
                </a:solidFill>
              </a:rPr>
              <a:t>它</a:t>
            </a:r>
            <a:r>
              <a:rPr lang="zh-TW" altLang="en-US" dirty="0">
                <a:solidFill>
                  <a:schemeClr val="tx1"/>
                </a:solidFill>
              </a:rPr>
              <a:t>容易簡單，可以輕易地觸及目標客戶。 品牌可以用相對較低的成本推廣他們的服務</a:t>
            </a:r>
            <a:r>
              <a:rPr lang="en-US" altLang="zh-TW" dirty="0">
                <a:solidFill>
                  <a:schemeClr val="tx1"/>
                </a:solidFill>
              </a:rPr>
              <a:t>/</a:t>
            </a:r>
            <a:r>
              <a:rPr lang="zh-TW" altLang="en-US" dirty="0">
                <a:solidFill>
                  <a:schemeClr val="tx1"/>
                </a:solidFill>
              </a:rPr>
              <a:t>產品，因為社交媒體平台已經有一個很好的系統來支援品牌。</a:t>
            </a:r>
            <a:endParaRPr lang="en-US" dirty="0">
              <a:solidFill>
                <a:schemeClr val="tx1"/>
              </a:solidFill>
            </a:endParaRPr>
          </a:p>
          <a:p>
            <a:r>
              <a:rPr lang="zh-TW" altLang="en-US" dirty="0">
                <a:solidFill>
                  <a:schemeClr val="tx1"/>
                </a:solidFill>
              </a:rPr>
              <a:t>然而，社交媒體平台設計和運營政策會限制店面的品牌形象</a:t>
            </a:r>
            <a:r>
              <a:rPr lang="zh-TW" altLang="en-US" dirty="0" smtClean="0">
                <a:solidFill>
                  <a:schemeClr val="tx1"/>
                </a:solidFill>
              </a:rPr>
              <a:t>。</a:t>
            </a:r>
            <a:endParaRPr lang="en-US" dirty="0"/>
          </a:p>
        </p:txBody>
      </p:sp>
      <p:sp>
        <p:nvSpPr>
          <p:cNvPr id="4" name="Slide Number Placeholder 3">
            <a:extLst>
              <a:ext uri="{FF2B5EF4-FFF2-40B4-BE49-F238E27FC236}">
                <a16:creationId xmlns:a16="http://schemas.microsoft.com/office/drawing/2014/main" id="{7D36E57D-97A8-7103-0841-5D1613C0BBD6}"/>
              </a:ext>
            </a:extLst>
          </p:cNvPr>
          <p:cNvSpPr>
            <a:spLocks noGrp="1"/>
          </p:cNvSpPr>
          <p:nvPr>
            <p:ph type="sldNum" sz="quarter" idx="12"/>
          </p:nvPr>
        </p:nvSpPr>
        <p:spPr/>
        <p:txBody>
          <a:bodyPr/>
          <a:lstStyle/>
          <a:p>
            <a:fld id="{11A71338-8BA2-4C79-A6C5-5A8E30081D0C}" type="slidenum">
              <a:rPr lang="en-US" smtClean="0"/>
              <a:t>12</a:t>
            </a:fld>
            <a:endParaRPr lang="en-US"/>
          </a:p>
        </p:txBody>
      </p:sp>
    </p:spTree>
    <p:extLst>
      <p:ext uri="{BB962C8B-B14F-4D97-AF65-F5344CB8AC3E}">
        <p14:creationId xmlns:p14="http://schemas.microsoft.com/office/powerpoint/2010/main" val="287745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42F7-78D1-C414-BB0B-74395E979EFE}"/>
              </a:ext>
            </a:extLst>
          </p:cNvPr>
          <p:cNvSpPr>
            <a:spLocks noGrp="1"/>
          </p:cNvSpPr>
          <p:nvPr>
            <p:ph type="title"/>
          </p:nvPr>
        </p:nvSpPr>
        <p:spPr/>
        <p:txBody>
          <a:bodyPr/>
          <a:lstStyle/>
          <a:p>
            <a:r>
              <a:rPr lang="zh-TW" altLang="zh-TW" sz="4400" b="1" dirty="0">
                <a:solidFill>
                  <a:schemeClr val="bg1"/>
                </a:solidFill>
              </a:rPr>
              <a:t>大型網上銷售</a:t>
            </a:r>
            <a:r>
              <a:rPr lang="zh-TW" altLang="zh-TW" sz="4400" b="1" dirty="0" smtClean="0">
                <a:solidFill>
                  <a:schemeClr val="bg1"/>
                </a:solidFill>
              </a:rPr>
              <a:t>平</a:t>
            </a:r>
            <a:r>
              <a:rPr lang="zh-TW" altLang="en-US" sz="4400" b="1" dirty="0" smtClean="0">
                <a:solidFill>
                  <a:schemeClr val="bg1"/>
                </a:solidFill>
              </a:rPr>
              <a:t>台</a:t>
            </a:r>
            <a:r>
              <a:rPr lang="en-GB" dirty="0">
                <a:solidFill>
                  <a:schemeClr val="bg1"/>
                </a:solidFill>
              </a:rPr>
              <a:t/>
            </a:r>
            <a:br>
              <a:rPr lang="en-GB"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542D29B9-29FD-47A8-23DB-D17317900BCF}"/>
              </a:ext>
            </a:extLst>
          </p:cNvPr>
          <p:cNvSpPr>
            <a:spLocks noGrp="1"/>
          </p:cNvSpPr>
          <p:nvPr>
            <p:ph idx="1"/>
          </p:nvPr>
        </p:nvSpPr>
        <p:spPr/>
        <p:txBody>
          <a:bodyPr>
            <a:normAutofit/>
          </a:bodyPr>
          <a:lstStyle/>
          <a:p>
            <a:r>
              <a:rPr lang="zh-TW" altLang="en-US" dirty="0">
                <a:solidFill>
                  <a:schemeClr val="tx1"/>
                </a:solidFill>
              </a:rPr>
              <a:t>品牌在這種</a:t>
            </a:r>
            <a:r>
              <a:rPr lang="zh-TW" altLang="en-US" dirty="0" smtClean="0">
                <a:solidFill>
                  <a:schemeClr val="tx1"/>
                </a:solidFill>
              </a:rPr>
              <a:t>平台上的出現，就</a:t>
            </a:r>
            <a:r>
              <a:rPr lang="zh-TW" altLang="en-US" dirty="0">
                <a:solidFill>
                  <a:schemeClr val="tx1"/>
                </a:solidFill>
              </a:rPr>
              <a:t>像把他們的產品放在超市裡一樣</a:t>
            </a:r>
            <a:r>
              <a:rPr lang="en-US" dirty="0">
                <a:solidFill>
                  <a:schemeClr val="tx1"/>
                </a:solidFill>
              </a:rPr>
              <a:t>. </a:t>
            </a:r>
          </a:p>
          <a:p>
            <a:r>
              <a:rPr lang="zh-TW" altLang="en-US" dirty="0">
                <a:solidFill>
                  <a:schemeClr val="tx1"/>
                </a:solidFill>
              </a:rPr>
              <a:t>這些平台擁有良好的店面和基礎設施</a:t>
            </a:r>
            <a:r>
              <a:rPr lang="zh-TW" altLang="en-US" dirty="0" smtClean="0">
                <a:solidFill>
                  <a:schemeClr val="tx1"/>
                </a:solidFill>
              </a:rPr>
              <a:t>，能幫助品牌</a:t>
            </a:r>
            <a:r>
              <a:rPr lang="zh-TW" altLang="en-US" dirty="0">
                <a:solidFill>
                  <a:schemeClr val="tx1"/>
                </a:solidFill>
              </a:rPr>
              <a:t>開展業務。 他們只需要決定要銷售什麼樣的產品。</a:t>
            </a:r>
            <a:endParaRPr lang="en-US" dirty="0">
              <a:solidFill>
                <a:schemeClr val="tx1"/>
              </a:solidFill>
            </a:endParaRPr>
          </a:p>
          <a:p>
            <a:r>
              <a:rPr lang="zh-TW" altLang="en-US" dirty="0">
                <a:solidFill>
                  <a:schemeClr val="tx1"/>
                </a:solidFill>
              </a:rPr>
              <a:t>這些</a:t>
            </a:r>
            <a:r>
              <a:rPr lang="zh-TW" altLang="en-US" dirty="0" smtClean="0">
                <a:solidFill>
                  <a:schemeClr val="tx1"/>
                </a:solidFill>
              </a:rPr>
              <a:t>平台還</a:t>
            </a:r>
            <a:r>
              <a:rPr lang="zh-TW" altLang="en-US" dirty="0">
                <a:solidFill>
                  <a:schemeClr val="tx1"/>
                </a:solidFill>
              </a:rPr>
              <a:t>承擔了產品交付、處理技術問題和共同推廣的角色。</a:t>
            </a:r>
            <a:endParaRPr lang="en-US" dirty="0">
              <a:solidFill>
                <a:schemeClr val="tx1"/>
              </a:solidFill>
            </a:endParaRPr>
          </a:p>
          <a:p>
            <a:r>
              <a:rPr lang="zh-TW" altLang="en-US" dirty="0">
                <a:solidFill>
                  <a:schemeClr val="tx1"/>
                </a:solidFill>
              </a:rPr>
              <a:t>啟動成本</a:t>
            </a:r>
            <a:r>
              <a:rPr lang="zh-TW" altLang="en-US" dirty="0" smtClean="0">
                <a:solidFill>
                  <a:schemeClr val="tx1"/>
                </a:solidFill>
              </a:rPr>
              <a:t>和佣金</a:t>
            </a:r>
            <a:r>
              <a:rPr lang="zh-TW" altLang="en-US" dirty="0">
                <a:solidFill>
                  <a:schemeClr val="tx1"/>
                </a:solidFill>
              </a:rPr>
              <a:t>很高，但品牌可以從平台的客戶資料庫和流量中受益。</a:t>
            </a:r>
            <a:endParaRPr lang="en-US" dirty="0"/>
          </a:p>
        </p:txBody>
      </p:sp>
      <p:sp>
        <p:nvSpPr>
          <p:cNvPr id="4" name="Slide Number Placeholder 3">
            <a:extLst>
              <a:ext uri="{FF2B5EF4-FFF2-40B4-BE49-F238E27FC236}">
                <a16:creationId xmlns:a16="http://schemas.microsoft.com/office/drawing/2014/main" id="{28A12A55-4F66-61F2-89EF-D1AF8FF05AAD}"/>
              </a:ext>
            </a:extLst>
          </p:cNvPr>
          <p:cNvSpPr>
            <a:spLocks noGrp="1"/>
          </p:cNvSpPr>
          <p:nvPr>
            <p:ph type="sldNum" sz="quarter" idx="12"/>
          </p:nvPr>
        </p:nvSpPr>
        <p:spPr/>
        <p:txBody>
          <a:bodyPr/>
          <a:lstStyle/>
          <a:p>
            <a:fld id="{11A71338-8BA2-4C79-A6C5-5A8E30081D0C}" type="slidenum">
              <a:rPr lang="en-US" smtClean="0"/>
              <a:t>13</a:t>
            </a:fld>
            <a:endParaRPr lang="en-US"/>
          </a:p>
        </p:txBody>
      </p:sp>
    </p:spTree>
    <p:extLst>
      <p:ext uri="{BB962C8B-B14F-4D97-AF65-F5344CB8AC3E}">
        <p14:creationId xmlns:p14="http://schemas.microsoft.com/office/powerpoint/2010/main" val="233450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3D91C-6B1C-6596-147E-75389A85AE6B}"/>
              </a:ext>
            </a:extLst>
          </p:cNvPr>
          <p:cNvSpPr>
            <a:spLocks noGrp="1"/>
          </p:cNvSpPr>
          <p:nvPr>
            <p:ph type="title"/>
          </p:nvPr>
        </p:nvSpPr>
        <p:spPr/>
        <p:txBody>
          <a:bodyPr/>
          <a:lstStyle/>
          <a:p>
            <a:r>
              <a:rPr lang="zh-TW" altLang="en-US" dirty="0"/>
              <a:t>電子商務</a:t>
            </a:r>
            <a:r>
              <a:rPr lang="zh-TW" altLang="en-US" dirty="0" smtClean="0"/>
              <a:t>平台</a:t>
            </a:r>
            <a:endParaRPr lang="en-US" dirty="0"/>
          </a:p>
        </p:txBody>
      </p:sp>
      <p:sp>
        <p:nvSpPr>
          <p:cNvPr id="3" name="Content Placeholder 2">
            <a:extLst>
              <a:ext uri="{FF2B5EF4-FFF2-40B4-BE49-F238E27FC236}">
                <a16:creationId xmlns:a16="http://schemas.microsoft.com/office/drawing/2014/main" id="{AD4EA4CD-7B40-ECE8-F26F-B0F3AE26B0A4}"/>
              </a:ext>
            </a:extLst>
          </p:cNvPr>
          <p:cNvSpPr>
            <a:spLocks noGrp="1"/>
          </p:cNvSpPr>
          <p:nvPr>
            <p:ph idx="1"/>
          </p:nvPr>
        </p:nvSpPr>
        <p:spPr/>
        <p:txBody>
          <a:bodyPr/>
          <a:lstStyle/>
          <a:p>
            <a:r>
              <a:rPr lang="zh-TW" altLang="en-US" dirty="0">
                <a:solidFill>
                  <a:schemeClr val="tx1"/>
                </a:solidFill>
              </a:rPr>
              <a:t>這些</a:t>
            </a:r>
            <a:r>
              <a:rPr lang="zh-TW" altLang="en-US" dirty="0" smtClean="0">
                <a:solidFill>
                  <a:schemeClr val="tx1"/>
                </a:solidFill>
              </a:rPr>
              <a:t>平台為品牌運營線上業務時，提供</a:t>
            </a:r>
            <a:r>
              <a:rPr lang="zh-TW" altLang="en-US" dirty="0">
                <a:solidFill>
                  <a:schemeClr val="tx1"/>
                </a:solidFill>
              </a:rPr>
              <a:t>了良好的基礎設施和支援。</a:t>
            </a:r>
            <a:endParaRPr lang="en-US" dirty="0">
              <a:solidFill>
                <a:schemeClr val="tx1"/>
              </a:solidFill>
            </a:endParaRPr>
          </a:p>
          <a:p>
            <a:r>
              <a:rPr lang="zh-TW" altLang="en-US" dirty="0">
                <a:solidFill>
                  <a:schemeClr val="tx1"/>
                </a:solidFill>
              </a:rPr>
              <a:t>然而，這些品牌</a:t>
            </a:r>
            <a:r>
              <a:rPr lang="zh-TW" altLang="en-US" dirty="0" smtClean="0">
                <a:solidFill>
                  <a:schemeClr val="tx1"/>
                </a:solidFill>
              </a:rPr>
              <a:t>需要在</a:t>
            </a:r>
            <a:r>
              <a:rPr lang="zh-TW" altLang="en-US" dirty="0">
                <a:solidFill>
                  <a:schemeClr val="tx1"/>
                </a:solidFill>
              </a:rPr>
              <a:t>設計</a:t>
            </a:r>
            <a:r>
              <a:rPr lang="zh-TW" altLang="en-US" dirty="0" smtClean="0">
                <a:solidFill>
                  <a:schemeClr val="tx1"/>
                </a:solidFill>
              </a:rPr>
              <a:t>、</a:t>
            </a:r>
            <a:r>
              <a:rPr lang="zh-TW" altLang="en-US" dirty="0">
                <a:solidFill>
                  <a:schemeClr val="tx1"/>
                </a:solidFill>
              </a:rPr>
              <a:t>打造和維持自己的店面和運營。 他們將像購物中心的租戶一樣，在平台上經營業務。</a:t>
            </a:r>
            <a:endParaRPr lang="en-US" dirty="0">
              <a:solidFill>
                <a:schemeClr val="tx1"/>
              </a:solidFill>
            </a:endParaRPr>
          </a:p>
        </p:txBody>
      </p:sp>
      <p:sp>
        <p:nvSpPr>
          <p:cNvPr id="4" name="Slide Number Placeholder 3">
            <a:extLst>
              <a:ext uri="{FF2B5EF4-FFF2-40B4-BE49-F238E27FC236}">
                <a16:creationId xmlns:a16="http://schemas.microsoft.com/office/drawing/2014/main" id="{5E03252F-BD96-C10F-0C62-25F6932FA5F6}"/>
              </a:ext>
            </a:extLst>
          </p:cNvPr>
          <p:cNvSpPr>
            <a:spLocks noGrp="1"/>
          </p:cNvSpPr>
          <p:nvPr>
            <p:ph type="sldNum" sz="quarter" idx="12"/>
          </p:nvPr>
        </p:nvSpPr>
        <p:spPr/>
        <p:txBody>
          <a:bodyPr/>
          <a:lstStyle/>
          <a:p>
            <a:fld id="{11A71338-8BA2-4C79-A6C5-5A8E30081D0C}" type="slidenum">
              <a:rPr lang="en-US" smtClean="0"/>
              <a:t>14</a:t>
            </a:fld>
            <a:endParaRPr lang="en-US"/>
          </a:p>
        </p:txBody>
      </p:sp>
    </p:spTree>
    <p:extLst>
      <p:ext uri="{BB962C8B-B14F-4D97-AF65-F5344CB8AC3E}">
        <p14:creationId xmlns:p14="http://schemas.microsoft.com/office/powerpoint/2010/main" val="219241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CFF3-DA38-61B1-1E2D-6569B009ED27}"/>
              </a:ext>
            </a:extLst>
          </p:cNvPr>
          <p:cNvSpPr>
            <a:spLocks noGrp="1"/>
          </p:cNvSpPr>
          <p:nvPr>
            <p:ph type="title"/>
          </p:nvPr>
        </p:nvSpPr>
        <p:spPr/>
        <p:txBody>
          <a:bodyPr/>
          <a:lstStyle/>
          <a:p>
            <a:r>
              <a:rPr lang="zh-TW" altLang="en-US" dirty="0"/>
              <a:t>建立自己的網站</a:t>
            </a:r>
            <a:endParaRPr lang="en-US" dirty="0"/>
          </a:p>
        </p:txBody>
      </p:sp>
      <p:sp>
        <p:nvSpPr>
          <p:cNvPr id="3" name="Content Placeholder 2">
            <a:extLst>
              <a:ext uri="{FF2B5EF4-FFF2-40B4-BE49-F238E27FC236}">
                <a16:creationId xmlns:a16="http://schemas.microsoft.com/office/drawing/2014/main" id="{276EEEF6-6B06-02A3-3F95-745A404A94D6}"/>
              </a:ext>
            </a:extLst>
          </p:cNvPr>
          <p:cNvSpPr>
            <a:spLocks noGrp="1"/>
          </p:cNvSpPr>
          <p:nvPr>
            <p:ph idx="1"/>
          </p:nvPr>
        </p:nvSpPr>
        <p:spPr/>
        <p:txBody>
          <a:bodyPr/>
          <a:lstStyle/>
          <a:p>
            <a:r>
              <a:rPr lang="zh-TW" altLang="en-US" dirty="0">
                <a:solidFill>
                  <a:schemeClr val="tx1"/>
                </a:solidFill>
              </a:rPr>
              <a:t>許多品牌，尤其是知名品牌，都會建立自己的獨立網站。</a:t>
            </a:r>
            <a:endParaRPr lang="en-US" dirty="0">
              <a:solidFill>
                <a:schemeClr val="tx1"/>
              </a:solidFill>
            </a:endParaRPr>
          </a:p>
          <a:p>
            <a:r>
              <a:rPr lang="zh-TW" altLang="en-US" dirty="0">
                <a:solidFill>
                  <a:schemeClr val="tx1"/>
                </a:solidFill>
              </a:rPr>
              <a:t>它非常適合</a:t>
            </a:r>
            <a:r>
              <a:rPr lang="zh-TW" altLang="en-US" dirty="0" smtClean="0">
                <a:solidFill>
                  <a:schemeClr val="tx1"/>
                </a:solidFill>
              </a:rPr>
              <a:t>品牌</a:t>
            </a:r>
            <a:r>
              <a:rPr lang="zh-TW" altLang="en-US" dirty="0">
                <a:solidFill>
                  <a:schemeClr val="tx1"/>
                </a:solidFill>
              </a:rPr>
              <a:t>打造和創建品牌形象。</a:t>
            </a:r>
            <a:endParaRPr lang="en-US" altLang="zh-TW" dirty="0">
              <a:solidFill>
                <a:schemeClr val="tx1"/>
              </a:solidFill>
            </a:endParaRPr>
          </a:p>
          <a:p>
            <a:r>
              <a:rPr lang="zh-TW" altLang="en-US" dirty="0">
                <a:solidFill>
                  <a:schemeClr val="tx1"/>
                </a:solidFill>
              </a:rPr>
              <a:t>然而，打造、經營和維持品牌的成本非常高。</a:t>
            </a:r>
            <a:endParaRPr lang="en-US" dirty="0">
              <a:solidFill>
                <a:schemeClr val="tx1"/>
              </a:solidFill>
            </a:endParaRPr>
          </a:p>
        </p:txBody>
      </p:sp>
      <p:sp>
        <p:nvSpPr>
          <p:cNvPr id="4" name="Slide Number Placeholder 3">
            <a:extLst>
              <a:ext uri="{FF2B5EF4-FFF2-40B4-BE49-F238E27FC236}">
                <a16:creationId xmlns:a16="http://schemas.microsoft.com/office/drawing/2014/main" id="{84FF4D4D-D96D-3936-43EF-B3EEBAEF53D5}"/>
              </a:ext>
            </a:extLst>
          </p:cNvPr>
          <p:cNvSpPr>
            <a:spLocks noGrp="1"/>
          </p:cNvSpPr>
          <p:nvPr>
            <p:ph type="sldNum" sz="quarter" idx="12"/>
          </p:nvPr>
        </p:nvSpPr>
        <p:spPr/>
        <p:txBody>
          <a:bodyPr/>
          <a:lstStyle/>
          <a:p>
            <a:fld id="{11A71338-8BA2-4C79-A6C5-5A8E30081D0C}" type="slidenum">
              <a:rPr lang="en-US" smtClean="0"/>
              <a:t>15</a:t>
            </a:fld>
            <a:endParaRPr lang="en-US"/>
          </a:p>
        </p:txBody>
      </p:sp>
    </p:spTree>
    <p:extLst>
      <p:ext uri="{BB962C8B-B14F-4D97-AF65-F5344CB8AC3E}">
        <p14:creationId xmlns:p14="http://schemas.microsoft.com/office/powerpoint/2010/main" val="193983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C582B07-D0F0-4B6B-A5D9-D2F192CB3A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ABA85E54-7EE4-4C8C-BB57-F26707EEE2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ight Triangle 16">
            <a:extLst>
              <a:ext uri="{FF2B5EF4-FFF2-40B4-BE49-F238E27FC236}">
                <a16:creationId xmlns:a16="http://schemas.microsoft.com/office/drawing/2014/main" id="{DA1A4301-6FFC-4C82-A1FA-7634D8CAA8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5255" y="-27798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96E5B1B-A929-490A-B6DA-BEF2BA3C7F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425" y="0"/>
            <a:ext cx="1578527" cy="1740960"/>
          </a:xfrm>
          <a:custGeom>
            <a:avLst/>
            <a:gdLst>
              <a:gd name="connsiteX0" fmla="*/ 0 w 1578527"/>
              <a:gd name="connsiteY0" fmla="*/ 0 h 1740960"/>
              <a:gd name="connsiteX1" fmla="*/ 854254 w 1578527"/>
              <a:gd name="connsiteY1" fmla="*/ 0 h 1740960"/>
              <a:gd name="connsiteX2" fmla="*/ 877272 w 1578527"/>
              <a:gd name="connsiteY2" fmla="*/ 62889 h 1740960"/>
              <a:gd name="connsiteX3" fmla="*/ 1467989 w 1578527"/>
              <a:gd name="connsiteY3" fmla="*/ 780234 h 1740960"/>
              <a:gd name="connsiteX4" fmla="*/ 1578527 w 1578527"/>
              <a:gd name="connsiteY4" fmla="*/ 847388 h 1740960"/>
              <a:gd name="connsiteX5" fmla="*/ 1578527 w 1578527"/>
              <a:gd name="connsiteY5" fmla="*/ 1740960 h 1740960"/>
              <a:gd name="connsiteX6" fmla="*/ 1426154 w 1578527"/>
              <a:gd name="connsiteY6" fmla="*/ 1685191 h 1740960"/>
              <a:gd name="connsiteX7" fmla="*/ 40275 w 1578527"/>
              <a:gd name="connsiteY7" fmla="*/ 156635 h 174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527" h="1740960">
                <a:moveTo>
                  <a:pt x="0" y="0"/>
                </a:moveTo>
                <a:lnTo>
                  <a:pt x="854254" y="0"/>
                </a:lnTo>
                <a:lnTo>
                  <a:pt x="877272" y="62889"/>
                </a:lnTo>
                <a:cubicBezTo>
                  <a:pt x="1001029" y="355484"/>
                  <a:pt x="1207769" y="604433"/>
                  <a:pt x="1467989" y="780234"/>
                </a:cubicBezTo>
                <a:lnTo>
                  <a:pt x="1578527" y="847388"/>
                </a:lnTo>
                <a:lnTo>
                  <a:pt x="1578527" y="1740960"/>
                </a:lnTo>
                <a:lnTo>
                  <a:pt x="1426154" y="1685191"/>
                </a:lnTo>
                <a:cubicBezTo>
                  <a:pt x="766801" y="1406308"/>
                  <a:pt x="254977" y="846925"/>
                  <a:pt x="40275" y="156635"/>
                </a:cubicBezTo>
                <a:close/>
              </a:path>
            </a:pathLst>
          </a:cu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21" name="Group 20">
            <a:extLst>
              <a:ext uri="{FF2B5EF4-FFF2-40B4-BE49-F238E27FC236}">
                <a16:creationId xmlns:a16="http://schemas.microsoft.com/office/drawing/2014/main" id="{B3024AAA-4D9F-4A0A-89F8-552E0B39CFF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2" name="Straight Connector 21">
              <a:extLst>
                <a:ext uri="{FF2B5EF4-FFF2-40B4-BE49-F238E27FC236}">
                  <a16:creationId xmlns:a16="http://schemas.microsoft.com/office/drawing/2014/main" id="{2833ABA6-809D-4533-93B2-DB674CDD628D}"/>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C3F862-75C7-4944-AE88-17E5A3996DC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328143-C650-4DE4-A799-497DB1974D7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0ADB29-58DC-4274-B4BA-3A3C9DD0D56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DE02AE-DBD2-41B3-A694-3CDBB85FD78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1012B3C-0585-4B7C-BEA7-67465E16EFB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965775-97E7-4138-A445-0711E6799584}"/>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F98E328-EF6A-46B3-84B5-BB8C7F08E76E}"/>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FD2DE4-9B9D-4664-B2D8-A348F5C64A8A}"/>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5F1D3E4-0CF8-4A22-97CD-36BB800CC2D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445E6C-BB8F-47B3-A21C-41A052FD35D7}"/>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266989-7085-40BB-A27B-822A465FBBD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6933B7-16F9-4C1D-994B-51528F9C582C}"/>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1495DB-2113-41C1-B3CD-80AC161228E7}"/>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AE61E3-79FA-4EE1-BE36-73A8DA3FEC98}"/>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326012A-174F-4AEF-A743-FFC5B6CB1DF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6790FF-94DF-4197-A847-AC03DE1AE19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37778E0-8D7D-4BBB-84D6-67EF5DA04D6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84A77C-0E9D-4CB6-BAEC-0F077653F20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8EA8ED5-3B15-471D-ABA0-80702ECCAA4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6D30775-12E7-4EB0-912B-B59C86948C0A}"/>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D665C78-55C7-4AF4-8CB9-2578E24F8F4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2D237B7-078E-439C-BA48-9805CB3D8A0D}"/>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ADD4C5E-AB4D-4BB5-8942-72ABDE72E00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F386B9E-A686-42CE-A660-55FA88FFEDC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1C371E-AC52-4A0C-AFAD-F6326409B76C}"/>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855202-652B-422C-9058-DA0779A9B674}"/>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AB72CC4-A933-4BB0-BFA7-AFD0DF86A78A}"/>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AC08427-3087-4762-8701-CAAFE2314A16}"/>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3F1F7BA-CF9D-B934-0278-BC9E3954D15A}"/>
              </a:ext>
            </a:extLst>
          </p:cNvPr>
          <p:cNvSpPr>
            <a:spLocks noGrp="1"/>
          </p:cNvSpPr>
          <p:nvPr>
            <p:ph type="title"/>
          </p:nvPr>
        </p:nvSpPr>
        <p:spPr>
          <a:xfrm>
            <a:off x="457199" y="732348"/>
            <a:ext cx="5747015" cy="2211993"/>
          </a:xfrm>
        </p:spPr>
        <p:txBody>
          <a:bodyPr anchor="t">
            <a:normAutofit/>
          </a:bodyPr>
          <a:lstStyle/>
          <a:p>
            <a:r>
              <a:rPr lang="zh-TW" altLang="en-US" dirty="0"/>
              <a:t>實體</a:t>
            </a:r>
            <a:r>
              <a:rPr lang="zh-TW" altLang="en-US" dirty="0" smtClean="0"/>
              <a:t>零售店的發展</a:t>
            </a:r>
            <a:endParaRPr lang="en-US" dirty="0"/>
          </a:p>
        </p:txBody>
      </p:sp>
      <p:sp>
        <p:nvSpPr>
          <p:cNvPr id="3" name="Content Placeholder 2">
            <a:extLst>
              <a:ext uri="{FF2B5EF4-FFF2-40B4-BE49-F238E27FC236}">
                <a16:creationId xmlns:a16="http://schemas.microsoft.com/office/drawing/2014/main" id="{646C0468-F75C-071C-231E-370B205E54A4}"/>
              </a:ext>
            </a:extLst>
          </p:cNvPr>
          <p:cNvSpPr>
            <a:spLocks noGrp="1"/>
          </p:cNvSpPr>
          <p:nvPr>
            <p:ph idx="1"/>
          </p:nvPr>
        </p:nvSpPr>
        <p:spPr>
          <a:xfrm>
            <a:off x="5613235" y="732347"/>
            <a:ext cx="6121565" cy="2221879"/>
          </a:xfrm>
        </p:spPr>
        <p:txBody>
          <a:bodyPr anchor="t">
            <a:noAutofit/>
          </a:bodyPr>
          <a:lstStyle/>
          <a:p>
            <a:r>
              <a:rPr lang="zh-TW" altLang="en-US" sz="3200" dirty="0">
                <a:solidFill>
                  <a:schemeClr val="tx1"/>
                </a:solidFill>
              </a:rPr>
              <a:t>實體店是指實體零售店的位置</a:t>
            </a:r>
            <a:endParaRPr lang="en-US" altLang="zh-TW" sz="3200" dirty="0">
              <a:solidFill>
                <a:schemeClr val="tx1"/>
              </a:solidFill>
            </a:endParaRPr>
          </a:p>
          <a:p>
            <a:r>
              <a:rPr lang="zh-TW" altLang="en-US" sz="3200" dirty="0">
                <a:solidFill>
                  <a:schemeClr val="tx1"/>
                </a:solidFill>
              </a:rPr>
              <a:t>這是零售業的傳統運營模式</a:t>
            </a:r>
            <a:endParaRPr lang="en-US" sz="3200" dirty="0">
              <a:solidFill>
                <a:schemeClr val="tx1"/>
              </a:solidFill>
            </a:endParaRPr>
          </a:p>
        </p:txBody>
      </p:sp>
      <p:pic>
        <p:nvPicPr>
          <p:cNvPr id="8" name="Picture 7" descr="A person standing in a store&#10;&#10;Description automatically generated">
            <a:extLst>
              <a:ext uri="{FF2B5EF4-FFF2-40B4-BE49-F238E27FC236}">
                <a16:creationId xmlns:a16="http://schemas.microsoft.com/office/drawing/2014/main" id="{2793EB85-DB84-6873-56EE-1DCC323AA9A6}"/>
              </a:ext>
            </a:extLst>
          </p:cNvPr>
          <p:cNvPicPr>
            <a:picLocks noChangeAspect="1"/>
          </p:cNvPicPr>
          <p:nvPr/>
        </p:nvPicPr>
        <p:blipFill rotWithShape="1">
          <a:blip r:embed="rId2"/>
          <a:srcRect r="3" b="2636"/>
          <a:stretch/>
        </p:blipFill>
        <p:spPr>
          <a:xfrm>
            <a:off x="20" y="3550949"/>
            <a:ext cx="6102219" cy="3342113"/>
          </a:xfrm>
          <a:custGeom>
            <a:avLst/>
            <a:gdLst/>
            <a:ahLst/>
            <a:cxnLst/>
            <a:rect l="l" t="t" r="r" b="b"/>
            <a:pathLst>
              <a:path w="6102239" h="3342113">
                <a:moveTo>
                  <a:pt x="6102239" y="0"/>
                </a:moveTo>
                <a:lnTo>
                  <a:pt x="6102239" y="3342113"/>
                </a:lnTo>
                <a:lnTo>
                  <a:pt x="0" y="3342113"/>
                </a:lnTo>
                <a:lnTo>
                  <a:pt x="0" y="690066"/>
                </a:lnTo>
                <a:cubicBezTo>
                  <a:pt x="3047238" y="690066"/>
                  <a:pt x="4570857" y="288707"/>
                  <a:pt x="6094476" y="1371"/>
                </a:cubicBezTo>
                <a:close/>
              </a:path>
            </a:pathLst>
          </a:custGeom>
        </p:spPr>
      </p:pic>
      <p:pic>
        <p:nvPicPr>
          <p:cNvPr id="6" name="Picture 5" descr="A store with a sign on the front&#10;&#10;Description automatically generated">
            <a:extLst>
              <a:ext uri="{FF2B5EF4-FFF2-40B4-BE49-F238E27FC236}">
                <a16:creationId xmlns:a16="http://schemas.microsoft.com/office/drawing/2014/main" id="{DDFABAE3-B095-417E-D215-981B22934BC1}"/>
              </a:ext>
            </a:extLst>
          </p:cNvPr>
          <p:cNvPicPr>
            <a:picLocks noChangeAspect="1"/>
          </p:cNvPicPr>
          <p:nvPr/>
        </p:nvPicPr>
        <p:blipFill rotWithShape="1">
          <a:blip r:embed="rId3"/>
          <a:srcRect r="5608" b="-3"/>
          <a:stretch/>
        </p:blipFill>
        <p:spPr>
          <a:xfrm>
            <a:off x="6099145" y="3267369"/>
            <a:ext cx="6089807" cy="3629135"/>
          </a:xfrm>
          <a:custGeom>
            <a:avLst/>
            <a:gdLst/>
            <a:ahLst/>
            <a:cxnLst/>
            <a:rect l="l" t="t" r="r" b="b"/>
            <a:pathLst>
              <a:path w="6089807" h="3629135">
                <a:moveTo>
                  <a:pt x="2837610" y="30"/>
                </a:moveTo>
                <a:cubicBezTo>
                  <a:pt x="3715104" y="1783"/>
                  <a:pt x="4756640" y="80851"/>
                  <a:pt x="6089807" y="280390"/>
                </a:cubicBezTo>
                <a:lnTo>
                  <a:pt x="6089807" y="3629135"/>
                </a:lnTo>
                <a:lnTo>
                  <a:pt x="0" y="3629135"/>
                </a:lnTo>
                <a:lnTo>
                  <a:pt x="0" y="284126"/>
                </a:lnTo>
                <a:lnTo>
                  <a:pt x="569664" y="183551"/>
                </a:lnTo>
                <a:cubicBezTo>
                  <a:pt x="1246663" y="73836"/>
                  <a:pt x="1960115" y="-1724"/>
                  <a:pt x="2837610" y="30"/>
                </a:cubicBezTo>
                <a:close/>
              </a:path>
            </a:pathLst>
          </a:custGeom>
        </p:spPr>
      </p:pic>
      <p:sp>
        <p:nvSpPr>
          <p:cNvPr id="4" name="Slide Number Placeholder 3">
            <a:extLst>
              <a:ext uri="{FF2B5EF4-FFF2-40B4-BE49-F238E27FC236}">
                <a16:creationId xmlns:a16="http://schemas.microsoft.com/office/drawing/2014/main" id="{D952F34D-73D8-9AED-FA53-EEF00F619F9E}"/>
              </a:ext>
            </a:extLst>
          </p:cNvPr>
          <p:cNvSpPr>
            <a:spLocks noGrp="1"/>
          </p:cNvSpPr>
          <p:nvPr>
            <p:ph type="sldNum" sz="quarter" idx="12"/>
          </p:nvPr>
        </p:nvSpPr>
        <p:spPr>
          <a:xfrm>
            <a:off x="11192560" y="6324600"/>
            <a:ext cx="799078" cy="365125"/>
          </a:xfrm>
        </p:spPr>
        <p:txBody>
          <a:bodyPr>
            <a:normAutofit/>
          </a:bodyPr>
          <a:lstStyle/>
          <a:p>
            <a:pPr>
              <a:spcAft>
                <a:spcPts val="600"/>
              </a:spcAft>
            </a:pPr>
            <a:fld id="{11A71338-8BA2-4C79-A6C5-5A8E30081D0C}" type="slidenum">
              <a:rPr lang="en-US" smtClean="0"/>
              <a:pPr>
                <a:spcAft>
                  <a:spcPts val="600"/>
                </a:spcAft>
              </a:pPr>
              <a:t>2</a:t>
            </a:fld>
            <a:endParaRPr lang="en-US"/>
          </a:p>
        </p:txBody>
      </p:sp>
      <p:sp>
        <p:nvSpPr>
          <p:cNvPr id="51" name="Rectangle 14">
            <a:extLst>
              <a:ext uri="{FF2B5EF4-FFF2-40B4-BE49-F238E27FC236}">
                <a16:creationId xmlns:a16="http://schemas.microsoft.com/office/drawing/2014/main" id="{93EE50DE-2895-47E9-8F59-A719EB45FA0B}"/>
              </a:ext>
            </a:extLst>
          </p:cNvPr>
          <p:cNvSpPr/>
          <p:nvPr/>
        </p:nvSpPr>
        <p:spPr>
          <a:xfrm>
            <a:off x="188046" y="6528591"/>
            <a:ext cx="3363421" cy="276999"/>
          </a:xfrm>
          <a:prstGeom prst="rect">
            <a:avLst/>
          </a:prstGeom>
        </p:spPr>
        <p:txBody>
          <a:bodyPr wrap="square">
            <a:spAutoFit/>
          </a:bodyPr>
          <a:lstStyle/>
          <a:p>
            <a:r>
              <a:rPr lang="zh-TW" altLang="en-US" sz="1200" dirty="0" smtClean="0"/>
              <a:t>相片</a:t>
            </a:r>
            <a:r>
              <a:rPr lang="zh-TW" altLang="en-US" sz="1200" dirty="0"/>
              <a:t>由香港知專設計學院</a:t>
            </a:r>
            <a:r>
              <a:rPr lang="zh-TW" altLang="en-US" sz="1200" dirty="0" smtClean="0"/>
              <a:t>提供</a:t>
            </a:r>
            <a:endParaRPr lang="zh-TW" altLang="en-US" sz="1200" dirty="0"/>
          </a:p>
        </p:txBody>
      </p:sp>
    </p:spTree>
    <p:extLst>
      <p:ext uri="{BB962C8B-B14F-4D97-AF65-F5344CB8AC3E}">
        <p14:creationId xmlns:p14="http://schemas.microsoft.com/office/powerpoint/2010/main" val="327785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7943-BD75-3E69-005C-284B8833F8F3}"/>
              </a:ext>
            </a:extLst>
          </p:cNvPr>
          <p:cNvSpPr>
            <a:spLocks noGrp="1"/>
          </p:cNvSpPr>
          <p:nvPr>
            <p:ph type="title"/>
          </p:nvPr>
        </p:nvSpPr>
        <p:spPr>
          <a:xfrm>
            <a:off x="467874" y="0"/>
            <a:ext cx="10722932" cy="1325563"/>
          </a:xfrm>
        </p:spPr>
        <p:txBody>
          <a:bodyPr/>
          <a:lstStyle/>
          <a:p>
            <a:r>
              <a:rPr lang="zh-TW" altLang="en-US" dirty="0"/>
              <a:t>零售店的類型和趨勢</a:t>
            </a:r>
            <a:endParaRPr lang="en-US" dirty="0"/>
          </a:p>
        </p:txBody>
      </p:sp>
      <p:sp>
        <p:nvSpPr>
          <p:cNvPr id="3" name="Content Placeholder 2">
            <a:extLst>
              <a:ext uri="{FF2B5EF4-FFF2-40B4-BE49-F238E27FC236}">
                <a16:creationId xmlns:a16="http://schemas.microsoft.com/office/drawing/2014/main" id="{0E08024B-205B-1052-F6A8-7AAAE82E68A4}"/>
              </a:ext>
            </a:extLst>
          </p:cNvPr>
          <p:cNvSpPr>
            <a:spLocks noGrp="1"/>
          </p:cNvSpPr>
          <p:nvPr>
            <p:ph idx="1"/>
          </p:nvPr>
        </p:nvSpPr>
        <p:spPr>
          <a:xfrm>
            <a:off x="467874" y="1154242"/>
            <a:ext cx="11194474" cy="5703758"/>
          </a:xfrm>
        </p:spPr>
        <p:txBody>
          <a:bodyPr>
            <a:normAutofit fontScale="92500" lnSpcReduction="20000"/>
          </a:bodyPr>
          <a:lstStyle/>
          <a:p>
            <a:r>
              <a:rPr lang="zh-TW" altLang="en-US" b="1" dirty="0">
                <a:solidFill>
                  <a:schemeClr val="tx1"/>
                </a:solidFill>
              </a:rPr>
              <a:t>單一品牌商店</a:t>
            </a:r>
            <a:endParaRPr lang="en-US" b="1" dirty="0">
              <a:solidFill>
                <a:schemeClr val="tx1"/>
              </a:solidFill>
            </a:endParaRPr>
          </a:p>
          <a:p>
            <a:pPr marL="539750">
              <a:buFontTx/>
              <a:buChar char="-"/>
            </a:pPr>
            <a:r>
              <a:rPr lang="zh-TW" altLang="en-US" dirty="0">
                <a:solidFill>
                  <a:schemeClr val="tx1"/>
                </a:solidFill>
              </a:rPr>
              <a:t>本地或國際品牌，產品來自單一商標</a:t>
            </a:r>
            <a:endParaRPr lang="en-US" dirty="0">
              <a:solidFill>
                <a:schemeClr val="tx1"/>
              </a:solidFill>
            </a:endParaRPr>
          </a:p>
          <a:p>
            <a:r>
              <a:rPr lang="zh-TW" altLang="en-US" b="1" dirty="0">
                <a:solidFill>
                  <a:schemeClr val="tx1"/>
                </a:solidFill>
              </a:rPr>
              <a:t>多品牌「</a:t>
            </a:r>
            <a:r>
              <a:rPr lang="zh-TW" altLang="en-US" b="1" dirty="0" smtClean="0">
                <a:solidFill>
                  <a:schemeClr val="tx1"/>
                </a:solidFill>
              </a:rPr>
              <a:t>時裝</a:t>
            </a:r>
            <a:r>
              <a:rPr lang="zh-TW" altLang="en-US" sz="2800" b="1" dirty="0" smtClean="0">
                <a:solidFill>
                  <a:schemeClr val="tx1"/>
                </a:solidFill>
              </a:rPr>
              <a:t>精選</a:t>
            </a:r>
            <a:r>
              <a:rPr lang="zh-TW" altLang="en-US" sz="2800" b="1" dirty="0">
                <a:solidFill>
                  <a:schemeClr val="tx1"/>
                </a:solidFill>
              </a:rPr>
              <a:t>商</a:t>
            </a:r>
            <a:r>
              <a:rPr lang="zh-TW" altLang="en-US" b="1" dirty="0">
                <a:solidFill>
                  <a:schemeClr val="tx1"/>
                </a:solidFill>
                <a:latin typeface="+mn-ea"/>
              </a:rPr>
              <a:t>店</a:t>
            </a:r>
            <a:r>
              <a:rPr lang="zh-TW" altLang="en-US" b="1" dirty="0">
                <a:solidFill>
                  <a:schemeClr val="tx1"/>
                </a:solidFill>
              </a:rPr>
              <a:t>」</a:t>
            </a:r>
            <a:endParaRPr lang="en-US" b="1" dirty="0">
              <a:solidFill>
                <a:schemeClr val="tx1"/>
              </a:solidFill>
            </a:endParaRPr>
          </a:p>
          <a:p>
            <a:pPr marL="539750" lvl="5">
              <a:lnSpc>
                <a:spcPct val="110000"/>
              </a:lnSpc>
              <a:spcBef>
                <a:spcPts val="1000"/>
              </a:spcBef>
              <a:buClr>
                <a:schemeClr val="bg1"/>
              </a:buClr>
              <a:buSzPct val="75000"/>
              <a:buFontTx/>
              <a:buChar char="-"/>
            </a:pPr>
            <a:r>
              <a:rPr lang="zh-TW" altLang="en-US" sz="2800" dirty="0"/>
              <a:t>百貨公司</a:t>
            </a:r>
            <a:endParaRPr lang="en-US" altLang="zh-TW" sz="2800" dirty="0"/>
          </a:p>
          <a:p>
            <a:pPr marL="539750" lvl="5">
              <a:lnSpc>
                <a:spcPct val="110000"/>
              </a:lnSpc>
              <a:spcBef>
                <a:spcPts val="1000"/>
              </a:spcBef>
              <a:buClr>
                <a:schemeClr val="bg1"/>
              </a:buClr>
              <a:buSzPct val="75000"/>
              <a:buFontTx/>
              <a:buChar char="-"/>
            </a:pPr>
            <a:r>
              <a:rPr lang="zh-TW" altLang="en-US" sz="2800" dirty="0"/>
              <a:t>設計師品牌「精選商店」</a:t>
            </a:r>
            <a:endParaRPr lang="en-US" sz="2800" dirty="0"/>
          </a:p>
          <a:p>
            <a:r>
              <a:rPr lang="zh-TW" altLang="en-US" b="1" dirty="0">
                <a:solidFill>
                  <a:schemeClr val="tx1"/>
                </a:solidFill>
              </a:rPr>
              <a:t>寄賣店</a:t>
            </a:r>
            <a:endParaRPr lang="en-US" b="1" dirty="0">
              <a:solidFill>
                <a:schemeClr val="tx1"/>
              </a:solidFill>
            </a:endParaRPr>
          </a:p>
          <a:p>
            <a:pPr marL="539750" lvl="0">
              <a:buFontTx/>
              <a:buChar char="-"/>
            </a:pPr>
            <a:r>
              <a:rPr lang="zh-TW" altLang="en-US" dirty="0">
                <a:solidFill>
                  <a:schemeClr val="tx1"/>
                </a:solidFill>
              </a:rPr>
              <a:t>零售寄賣方同意在商品售出後向託賣人（賣方）付款。</a:t>
            </a:r>
            <a:endParaRPr lang="en-US" altLang="zh-TW" dirty="0">
              <a:solidFill>
                <a:schemeClr val="tx1"/>
              </a:solidFill>
            </a:endParaRPr>
          </a:p>
          <a:p>
            <a:pPr marL="539750" lvl="0">
              <a:buFontTx/>
              <a:buChar char="-"/>
            </a:pPr>
            <a:r>
              <a:rPr lang="zh-TW" altLang="en-US" dirty="0">
                <a:solidFill>
                  <a:schemeClr val="tx1"/>
                </a:solidFill>
              </a:rPr>
              <a:t>零售寄賣方進行寄售安排，典型的拆分範圍從 </a:t>
            </a:r>
            <a:r>
              <a:rPr lang="en-US" altLang="zh-TW" dirty="0">
                <a:solidFill>
                  <a:schemeClr val="tx1"/>
                </a:solidFill>
              </a:rPr>
              <a:t>50/50 </a:t>
            </a:r>
            <a:r>
              <a:rPr lang="zh-TW" altLang="en-US" dirty="0">
                <a:solidFill>
                  <a:schemeClr val="tx1"/>
                </a:solidFill>
              </a:rPr>
              <a:t>到 </a:t>
            </a:r>
            <a:r>
              <a:rPr lang="en-US" altLang="zh-TW" dirty="0">
                <a:solidFill>
                  <a:schemeClr val="tx1"/>
                </a:solidFill>
              </a:rPr>
              <a:t>40/60</a:t>
            </a:r>
            <a:r>
              <a:rPr lang="zh-TW" altLang="en-US" dirty="0">
                <a:solidFill>
                  <a:schemeClr val="tx1"/>
                </a:solidFill>
              </a:rPr>
              <a:t>。</a:t>
            </a:r>
            <a:endParaRPr lang="en-US" altLang="zh-TW" dirty="0">
              <a:solidFill>
                <a:schemeClr val="tx1"/>
              </a:solidFill>
            </a:endParaRPr>
          </a:p>
          <a:p>
            <a:pPr marL="539750" lvl="0">
              <a:buFontTx/>
              <a:buChar char="-"/>
            </a:pPr>
            <a:r>
              <a:rPr lang="zh-TW" altLang="en-US" dirty="0">
                <a:solidFill>
                  <a:schemeClr val="tx1"/>
                </a:solidFill>
              </a:rPr>
              <a:t>零售寄賣方在商品售出之前無需付款</a:t>
            </a:r>
            <a:r>
              <a:rPr lang="zh-TW" altLang="en-US" dirty="0" smtClean="0">
                <a:solidFill>
                  <a:schemeClr val="tx1"/>
                </a:solidFill>
              </a:rPr>
              <a:t>。他們</a:t>
            </a:r>
            <a:r>
              <a:rPr lang="zh-TW" altLang="en-US" dirty="0">
                <a:solidFill>
                  <a:schemeClr val="tx1"/>
                </a:solidFill>
              </a:rPr>
              <a:t>必須依靠</a:t>
            </a:r>
            <a:r>
              <a:rPr lang="zh-TW" altLang="en-US" dirty="0">
                <a:solidFill>
                  <a:schemeClr val="tx1"/>
                </a:solidFill>
              </a:rPr>
              <a:t>託</a:t>
            </a:r>
            <a:r>
              <a:rPr lang="zh-TW" altLang="en-US" dirty="0">
                <a:solidFill>
                  <a:schemeClr val="tx1"/>
                </a:solidFill>
              </a:rPr>
              <a:t>賣</a:t>
            </a:r>
            <a:r>
              <a:rPr lang="zh-TW" altLang="en-US" dirty="0" smtClean="0">
                <a:solidFill>
                  <a:schemeClr val="tx1"/>
                </a:solidFill>
              </a:rPr>
              <a:t>人</a:t>
            </a:r>
            <a:r>
              <a:rPr lang="zh-TW" altLang="en-US" dirty="0">
                <a:solidFill>
                  <a:schemeClr val="tx1"/>
                </a:solidFill>
              </a:rPr>
              <a:t>來提供穩定的商品供應。</a:t>
            </a:r>
            <a:endParaRPr lang="en-US" altLang="zh-TW" dirty="0">
              <a:solidFill>
                <a:schemeClr val="tx1"/>
              </a:solidFill>
            </a:endParaRPr>
          </a:p>
          <a:p>
            <a:pPr marL="539750" lvl="0">
              <a:buFontTx/>
              <a:buChar char="-"/>
            </a:pPr>
            <a:r>
              <a:rPr lang="zh-TW" altLang="en-US" dirty="0">
                <a:solidFill>
                  <a:schemeClr val="tx1"/>
                </a:solidFill>
              </a:rPr>
              <a:t>託賣人可以降低前期成本和風險。</a:t>
            </a:r>
            <a:r>
              <a:rPr lang="en-US" altLang="zh-TW" dirty="0">
                <a:solidFill>
                  <a:schemeClr val="tx1"/>
                </a:solidFill>
              </a:rPr>
              <a:t> </a:t>
            </a:r>
            <a:r>
              <a:rPr lang="zh-TW" altLang="en-US" dirty="0">
                <a:solidFill>
                  <a:schemeClr val="tx1"/>
                </a:solidFill>
              </a:rPr>
              <a:t>但零售寄賣方可能會延遲付款。</a:t>
            </a:r>
            <a:endParaRPr lang="en-US" dirty="0">
              <a:solidFill>
                <a:schemeClr val="tx1"/>
              </a:solidFill>
            </a:endParaRPr>
          </a:p>
          <a:p>
            <a:r>
              <a:rPr lang="zh-TW" altLang="en-US" b="1" dirty="0">
                <a:solidFill>
                  <a:schemeClr val="tx1"/>
                </a:solidFill>
              </a:rPr>
              <a:t>折扣</a:t>
            </a:r>
            <a:r>
              <a:rPr lang="zh-TW" altLang="en-US" b="1" dirty="0" smtClean="0">
                <a:solidFill>
                  <a:schemeClr val="tx1"/>
                </a:solidFill>
              </a:rPr>
              <a:t>店</a:t>
            </a:r>
            <a:endParaRPr lang="en-US" b="1" dirty="0">
              <a:solidFill>
                <a:schemeClr val="tx1"/>
              </a:solidFill>
            </a:endParaRPr>
          </a:p>
        </p:txBody>
      </p:sp>
      <p:sp>
        <p:nvSpPr>
          <p:cNvPr id="4" name="Slide Number Placeholder 3">
            <a:extLst>
              <a:ext uri="{FF2B5EF4-FFF2-40B4-BE49-F238E27FC236}">
                <a16:creationId xmlns:a16="http://schemas.microsoft.com/office/drawing/2014/main" id="{A445A26A-876D-A606-7C5F-9043CC304DD9}"/>
              </a:ext>
            </a:extLst>
          </p:cNvPr>
          <p:cNvSpPr>
            <a:spLocks noGrp="1"/>
          </p:cNvSpPr>
          <p:nvPr>
            <p:ph type="sldNum" sz="quarter" idx="12"/>
          </p:nvPr>
        </p:nvSpPr>
        <p:spPr/>
        <p:txBody>
          <a:bodyPr/>
          <a:lstStyle/>
          <a:p>
            <a:fld id="{11A71338-8BA2-4C79-A6C5-5A8E30081D0C}" type="slidenum">
              <a:rPr lang="en-US" smtClean="0"/>
              <a:t>3</a:t>
            </a:fld>
            <a:endParaRPr lang="en-US"/>
          </a:p>
        </p:txBody>
      </p:sp>
    </p:spTree>
    <p:extLst>
      <p:ext uri="{BB962C8B-B14F-4D97-AF65-F5344CB8AC3E}">
        <p14:creationId xmlns:p14="http://schemas.microsoft.com/office/powerpoint/2010/main" val="373608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C85150-646B-4AB7-9F43-FC7AB7E6D6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1C582B07-D0F0-4B6B-A5D9-D2F192CB3A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323DD1D-77DE-48B2-A0A0-6265801531E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5F19C13-A536-A917-2C63-E77B23D9F78D}"/>
              </a:ext>
            </a:extLst>
          </p:cNvPr>
          <p:cNvSpPr>
            <a:spLocks noGrp="1"/>
          </p:cNvSpPr>
          <p:nvPr>
            <p:ph type="title"/>
          </p:nvPr>
        </p:nvSpPr>
        <p:spPr>
          <a:xfrm>
            <a:off x="482864" y="229290"/>
            <a:ext cx="4952999" cy="2247616"/>
          </a:xfrm>
        </p:spPr>
        <p:txBody>
          <a:bodyPr>
            <a:normAutofit/>
          </a:bodyPr>
          <a:lstStyle/>
          <a:p>
            <a:r>
              <a:rPr lang="zh-TW" altLang="en-US" sz="3700" dirty="0"/>
              <a:t>香港熱門零售店的種類</a:t>
            </a:r>
            <a:endParaRPr lang="en-US" sz="3700" dirty="0"/>
          </a:p>
        </p:txBody>
      </p:sp>
      <p:sp>
        <p:nvSpPr>
          <p:cNvPr id="3" name="Content Placeholder 2">
            <a:extLst>
              <a:ext uri="{FF2B5EF4-FFF2-40B4-BE49-F238E27FC236}">
                <a16:creationId xmlns:a16="http://schemas.microsoft.com/office/drawing/2014/main" id="{25B16965-765C-D845-1FBA-DC5A90082D23}"/>
              </a:ext>
            </a:extLst>
          </p:cNvPr>
          <p:cNvSpPr>
            <a:spLocks noGrp="1"/>
          </p:cNvSpPr>
          <p:nvPr>
            <p:ph idx="1"/>
          </p:nvPr>
        </p:nvSpPr>
        <p:spPr>
          <a:xfrm>
            <a:off x="561367" y="2476906"/>
            <a:ext cx="4445086" cy="3961279"/>
          </a:xfrm>
        </p:spPr>
        <p:txBody>
          <a:bodyPr>
            <a:noAutofit/>
          </a:bodyPr>
          <a:lstStyle/>
          <a:p>
            <a:r>
              <a:rPr lang="zh-TW" altLang="en-US" dirty="0">
                <a:solidFill>
                  <a:schemeClr val="tx1"/>
                </a:solidFill>
              </a:rPr>
              <a:t>街上的獨立商店</a:t>
            </a:r>
            <a:endParaRPr lang="en-US" dirty="0">
              <a:solidFill>
                <a:schemeClr val="tx1"/>
              </a:solidFill>
            </a:endParaRPr>
          </a:p>
          <a:p>
            <a:r>
              <a:rPr lang="zh-TW" altLang="en-US" dirty="0">
                <a:solidFill>
                  <a:schemeClr val="tx1"/>
                </a:solidFill>
              </a:rPr>
              <a:t>購物中心內的獨立商店</a:t>
            </a:r>
            <a:endParaRPr lang="en-US" dirty="0">
              <a:solidFill>
                <a:schemeClr val="tx1"/>
              </a:solidFill>
            </a:endParaRPr>
          </a:p>
          <a:p>
            <a:r>
              <a:rPr lang="zh-TW" altLang="en-US" dirty="0">
                <a:solidFill>
                  <a:schemeClr val="tx1"/>
                </a:solidFill>
              </a:rPr>
              <a:t>百貨公司</a:t>
            </a:r>
            <a:endParaRPr lang="en-US" dirty="0">
              <a:solidFill>
                <a:schemeClr val="tx1"/>
              </a:solidFill>
            </a:endParaRPr>
          </a:p>
          <a:p>
            <a:r>
              <a:rPr lang="zh-TW" altLang="en-US" dirty="0">
                <a:solidFill>
                  <a:schemeClr val="tx1"/>
                </a:solidFill>
              </a:rPr>
              <a:t>快閃店</a:t>
            </a:r>
            <a:endParaRPr lang="en-US" dirty="0">
              <a:solidFill>
                <a:schemeClr val="tx1"/>
              </a:solidFill>
            </a:endParaRPr>
          </a:p>
          <a:p>
            <a:r>
              <a:rPr lang="zh-TW" altLang="en-US" dirty="0">
                <a:solidFill>
                  <a:schemeClr val="tx1"/>
                </a:solidFill>
              </a:rPr>
              <a:t>樓上商店</a:t>
            </a:r>
            <a:endParaRPr lang="en-US" dirty="0">
              <a:solidFill>
                <a:schemeClr val="tx1"/>
              </a:solidFill>
            </a:endParaRPr>
          </a:p>
        </p:txBody>
      </p:sp>
      <p:pic>
        <p:nvPicPr>
          <p:cNvPr id="6" name="Picture 5" descr="Abstract blurred background of department store">
            <a:extLst>
              <a:ext uri="{FF2B5EF4-FFF2-40B4-BE49-F238E27FC236}">
                <a16:creationId xmlns:a16="http://schemas.microsoft.com/office/drawing/2014/main" id="{D4DF78CC-2159-3C21-8859-DDC57CDDD4C2}"/>
              </a:ext>
            </a:extLst>
          </p:cNvPr>
          <p:cNvPicPr>
            <a:picLocks noChangeAspect="1"/>
          </p:cNvPicPr>
          <p:nvPr/>
        </p:nvPicPr>
        <p:blipFill rotWithShape="1">
          <a:blip r:embed="rId2"/>
          <a:srcRect l="14230" r="26142" b="-1"/>
          <a:stretch/>
        </p:blipFill>
        <p:spPr>
          <a:xfrm>
            <a:off x="6075730" y="-3440"/>
            <a:ext cx="6129239" cy="6861439"/>
          </a:xfrm>
          <a:prstGeom prst="rect">
            <a:avLst/>
          </a:prstGeom>
        </p:spPr>
      </p:pic>
      <p:sp>
        <p:nvSpPr>
          <p:cNvPr id="4" name="Slide Number Placeholder 3">
            <a:extLst>
              <a:ext uri="{FF2B5EF4-FFF2-40B4-BE49-F238E27FC236}">
                <a16:creationId xmlns:a16="http://schemas.microsoft.com/office/drawing/2014/main" id="{2DC8AE9C-5EF0-13EC-F6B8-7CD3AB4C8683}"/>
              </a:ext>
            </a:extLst>
          </p:cNvPr>
          <p:cNvSpPr>
            <a:spLocks noGrp="1"/>
          </p:cNvSpPr>
          <p:nvPr>
            <p:ph type="sldNum" sz="quarter" idx="12"/>
          </p:nvPr>
        </p:nvSpPr>
        <p:spPr>
          <a:xfrm>
            <a:off x="11190806" y="6324600"/>
            <a:ext cx="799078" cy="365125"/>
          </a:xfrm>
        </p:spPr>
        <p:txBody>
          <a:bodyPr>
            <a:normAutofit/>
          </a:bodyPr>
          <a:lstStyle/>
          <a:p>
            <a:pPr>
              <a:spcAft>
                <a:spcPts val="600"/>
              </a:spcAft>
            </a:pPr>
            <a:fld id="{11A71338-8BA2-4C79-A6C5-5A8E30081D0C}" type="slidenum">
              <a:rPr lang="en-US" smtClean="0"/>
              <a:pPr>
                <a:spcAft>
                  <a:spcPts val="600"/>
                </a:spcAft>
              </a:pPr>
              <a:t>4</a:t>
            </a:fld>
            <a:endParaRPr lang="en-US"/>
          </a:p>
        </p:txBody>
      </p:sp>
    </p:spTree>
    <p:extLst>
      <p:ext uri="{BB962C8B-B14F-4D97-AF65-F5344CB8AC3E}">
        <p14:creationId xmlns:p14="http://schemas.microsoft.com/office/powerpoint/2010/main" val="18907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4F7D-36A5-BA24-04DF-D95D7080D300}"/>
              </a:ext>
            </a:extLst>
          </p:cNvPr>
          <p:cNvSpPr>
            <a:spLocks noGrp="1"/>
          </p:cNvSpPr>
          <p:nvPr>
            <p:ph type="title"/>
          </p:nvPr>
        </p:nvSpPr>
        <p:spPr/>
        <p:txBody>
          <a:bodyPr/>
          <a:lstStyle/>
          <a:p>
            <a:r>
              <a:rPr lang="zh-TW" altLang="en-US" dirty="0" smtClean="0"/>
              <a:t>時裝精選</a:t>
            </a:r>
            <a:r>
              <a:rPr lang="zh-TW" altLang="en-US" dirty="0"/>
              <a:t>商店</a:t>
            </a:r>
            <a:endParaRPr lang="en-US" dirty="0"/>
          </a:p>
        </p:txBody>
      </p:sp>
      <p:sp>
        <p:nvSpPr>
          <p:cNvPr id="3" name="Content Placeholder 2">
            <a:extLst>
              <a:ext uri="{FF2B5EF4-FFF2-40B4-BE49-F238E27FC236}">
                <a16:creationId xmlns:a16="http://schemas.microsoft.com/office/drawing/2014/main" id="{E1339D90-F3A7-8120-C65D-1EF0645A831D}"/>
              </a:ext>
            </a:extLst>
          </p:cNvPr>
          <p:cNvSpPr>
            <a:spLocks noGrp="1"/>
          </p:cNvSpPr>
          <p:nvPr>
            <p:ph idx="1"/>
          </p:nvPr>
        </p:nvSpPr>
        <p:spPr/>
        <p:txBody>
          <a:bodyPr>
            <a:normAutofit/>
          </a:bodyPr>
          <a:lstStyle/>
          <a:p>
            <a:r>
              <a:rPr lang="zh-TW" altLang="en-US" dirty="0">
                <a:solidFill>
                  <a:schemeClr val="tx1"/>
                </a:solidFill>
                <a:latin typeface="+mn-ea"/>
              </a:rPr>
              <a:t>精選商店是一種零售形式，零售商採購和銷售各種品牌的</a:t>
            </a:r>
            <a:r>
              <a:rPr lang="zh-TW" altLang="en-US" dirty="0" smtClean="0">
                <a:solidFill>
                  <a:schemeClr val="tx1"/>
                </a:solidFill>
                <a:latin typeface="+mn-ea"/>
              </a:rPr>
              <a:t>時裝和</a:t>
            </a:r>
            <a:r>
              <a:rPr lang="en-US" altLang="zh-TW" dirty="0" smtClean="0">
                <a:solidFill>
                  <a:schemeClr val="tx1"/>
                </a:solidFill>
                <a:latin typeface="+mn-ea"/>
              </a:rPr>
              <a:t> </a:t>
            </a:r>
            <a:r>
              <a:rPr lang="zh-TW" altLang="en-US" dirty="0">
                <a:solidFill>
                  <a:schemeClr val="tx1"/>
                </a:solidFill>
                <a:latin typeface="+mn-ea"/>
              </a:rPr>
              <a:t>有生活品味的產品</a:t>
            </a:r>
            <a:endParaRPr lang="en-HK" b="0" i="0" u="none" strike="noStrike" dirty="0">
              <a:solidFill>
                <a:schemeClr val="tx1"/>
              </a:solidFill>
              <a:effectLst/>
              <a:latin typeface="+mn-ea"/>
            </a:endParaRPr>
          </a:p>
          <a:p>
            <a:r>
              <a:rPr lang="zh-TW" altLang="en-US" dirty="0" smtClean="0">
                <a:solidFill>
                  <a:schemeClr val="tx1"/>
                </a:solidFill>
                <a:latin typeface="+mn-ea"/>
              </a:rPr>
              <a:t>時裝買</a:t>
            </a:r>
            <a:r>
              <a:rPr lang="zh-TW" altLang="en-US" dirty="0">
                <a:solidFill>
                  <a:schemeClr val="tx1"/>
                </a:solidFill>
                <a:latin typeface="+mn-ea"/>
              </a:rPr>
              <a:t>手以獨特的設計審美標準在世界各地採購</a:t>
            </a:r>
            <a:endParaRPr lang="en-US" altLang="zh-TW" dirty="0">
              <a:solidFill>
                <a:schemeClr val="tx1"/>
              </a:solidFill>
              <a:latin typeface="+mn-ea"/>
            </a:endParaRPr>
          </a:p>
          <a:p>
            <a:r>
              <a:rPr lang="zh-TW" altLang="en-US" dirty="0">
                <a:solidFill>
                  <a:schemeClr val="tx1"/>
                </a:solidFill>
                <a:latin typeface="+mn-ea"/>
              </a:rPr>
              <a:t>該商店的設計和</a:t>
            </a:r>
            <a:r>
              <a:rPr lang="zh-TW" altLang="en-US" dirty="0">
                <a:solidFill>
                  <a:schemeClr val="tx1"/>
                </a:solidFill>
                <a:latin typeface="+mn-ea"/>
              </a:rPr>
              <a:t>產品佈置被</a:t>
            </a:r>
            <a:r>
              <a:rPr lang="zh-TW" altLang="en-US" dirty="0">
                <a:solidFill>
                  <a:schemeClr val="tx1"/>
                </a:solidFill>
                <a:latin typeface="+mn-ea"/>
              </a:rPr>
              <a:t>認為</a:t>
            </a:r>
            <a:r>
              <a:rPr lang="zh-TW" altLang="en-US" dirty="0">
                <a:solidFill>
                  <a:schemeClr val="tx1"/>
                </a:solidFill>
                <a:latin typeface="+mn-ea"/>
              </a:rPr>
              <a:t>更具藝術性，並具有敏銳的</a:t>
            </a:r>
            <a:r>
              <a:rPr lang="zh-TW" altLang="en-US" dirty="0" smtClean="0">
                <a:solidFill>
                  <a:schemeClr val="tx1"/>
                </a:solidFill>
                <a:latin typeface="+mn-ea"/>
              </a:rPr>
              <a:t>時尚和</a:t>
            </a:r>
            <a:r>
              <a:rPr lang="zh-TW" altLang="en-US" dirty="0">
                <a:solidFill>
                  <a:schemeClr val="tx1"/>
                </a:solidFill>
                <a:latin typeface="+mn-ea"/>
              </a:rPr>
              <a:t>設計感</a:t>
            </a:r>
            <a:endParaRPr lang="en-HK" dirty="0">
              <a:solidFill>
                <a:schemeClr val="tx1"/>
              </a:solidFill>
              <a:latin typeface="+mn-ea"/>
            </a:endParaRPr>
          </a:p>
          <a:p>
            <a:r>
              <a:rPr lang="zh-TW" altLang="en-US" dirty="0">
                <a:solidFill>
                  <a:schemeClr val="tx1"/>
                </a:solidFill>
                <a:latin typeface="+mn-ea"/>
              </a:rPr>
              <a:t>它為顧客提供了非常愉快的購物體驗，就像在博物館裡欣賞</a:t>
            </a:r>
            <a:r>
              <a:rPr lang="zh-TW" altLang="en-US" dirty="0" smtClean="0">
                <a:solidFill>
                  <a:schemeClr val="tx1"/>
                </a:solidFill>
                <a:latin typeface="+mn-ea"/>
              </a:rPr>
              <a:t>藝術品一樣</a:t>
            </a:r>
            <a:endParaRPr lang="en-US" dirty="0">
              <a:solidFill>
                <a:schemeClr val="tx1"/>
              </a:solidFill>
              <a:latin typeface="+mn-ea"/>
            </a:endParaRPr>
          </a:p>
        </p:txBody>
      </p:sp>
      <p:sp>
        <p:nvSpPr>
          <p:cNvPr id="4" name="Slide Number Placeholder 3">
            <a:extLst>
              <a:ext uri="{FF2B5EF4-FFF2-40B4-BE49-F238E27FC236}">
                <a16:creationId xmlns:a16="http://schemas.microsoft.com/office/drawing/2014/main" id="{E2E70627-DA0C-337A-3A29-50E37DA314D5}"/>
              </a:ext>
            </a:extLst>
          </p:cNvPr>
          <p:cNvSpPr>
            <a:spLocks noGrp="1"/>
          </p:cNvSpPr>
          <p:nvPr>
            <p:ph type="sldNum" sz="quarter" idx="12"/>
          </p:nvPr>
        </p:nvSpPr>
        <p:spPr/>
        <p:txBody>
          <a:bodyPr/>
          <a:lstStyle/>
          <a:p>
            <a:fld id="{11A71338-8BA2-4C79-A6C5-5A8E30081D0C}" type="slidenum">
              <a:rPr lang="en-US" smtClean="0"/>
              <a:t>5</a:t>
            </a:fld>
            <a:endParaRPr lang="en-US"/>
          </a:p>
        </p:txBody>
      </p:sp>
    </p:spTree>
    <p:extLst>
      <p:ext uri="{BB962C8B-B14F-4D97-AF65-F5344CB8AC3E}">
        <p14:creationId xmlns:p14="http://schemas.microsoft.com/office/powerpoint/2010/main" val="50964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526C-497F-50CD-639B-2A019F939D8B}"/>
              </a:ext>
            </a:extLst>
          </p:cNvPr>
          <p:cNvSpPr>
            <a:spLocks noGrp="1"/>
          </p:cNvSpPr>
          <p:nvPr>
            <p:ph type="title"/>
          </p:nvPr>
        </p:nvSpPr>
        <p:spPr/>
        <p:txBody>
          <a:bodyPr/>
          <a:lstStyle/>
          <a:p>
            <a:r>
              <a:rPr lang="zh-TW" altLang="en-US" dirty="0"/>
              <a:t>樓上時裝店</a:t>
            </a:r>
            <a:endParaRPr lang="en-US" dirty="0"/>
          </a:p>
        </p:txBody>
      </p:sp>
      <p:sp>
        <p:nvSpPr>
          <p:cNvPr id="3" name="Content Placeholder 2">
            <a:extLst>
              <a:ext uri="{FF2B5EF4-FFF2-40B4-BE49-F238E27FC236}">
                <a16:creationId xmlns:a16="http://schemas.microsoft.com/office/drawing/2014/main" id="{93F9EE2B-AC73-F444-0D90-BACA020BE910}"/>
              </a:ext>
            </a:extLst>
          </p:cNvPr>
          <p:cNvSpPr>
            <a:spLocks noGrp="1"/>
          </p:cNvSpPr>
          <p:nvPr>
            <p:ph idx="1"/>
          </p:nvPr>
        </p:nvSpPr>
        <p:spPr/>
        <p:txBody>
          <a:bodyPr/>
          <a:lstStyle/>
          <a:p>
            <a:r>
              <a:rPr lang="zh-TW" altLang="en-US" dirty="0">
                <a:solidFill>
                  <a:schemeClr val="tx1"/>
                </a:solidFill>
              </a:rPr>
              <a:t>因為香港地鋪租金昂貴，樓上</a:t>
            </a:r>
            <a:r>
              <a:rPr lang="zh-TW" altLang="en-US" dirty="0">
                <a:solidFill>
                  <a:schemeClr val="tx1"/>
                </a:solidFill>
              </a:rPr>
              <a:t>時裝店是香港一種獨特的零售經營</a:t>
            </a:r>
            <a:r>
              <a:rPr lang="zh-TW" altLang="en-US" dirty="0">
                <a:solidFill>
                  <a:schemeClr val="tx1"/>
                </a:solidFill>
              </a:rPr>
              <a:t>方式</a:t>
            </a:r>
            <a:endParaRPr lang="en-US" altLang="zh-TW" dirty="0">
              <a:solidFill>
                <a:schemeClr val="tx1"/>
              </a:solidFill>
            </a:endParaRPr>
          </a:p>
          <a:p>
            <a:r>
              <a:rPr lang="zh-TW" altLang="en-US" dirty="0" smtClean="0">
                <a:solidFill>
                  <a:schemeClr val="tx1"/>
                </a:solidFill>
              </a:rPr>
              <a:t>顧客一般是</a:t>
            </a:r>
            <a:r>
              <a:rPr lang="zh-TW" altLang="en-US" dirty="0">
                <a:solidFill>
                  <a:schemeClr val="tx1"/>
                </a:solidFill>
              </a:rPr>
              <a:t>通過朋友或網上推薦或廣告才會到訪這些樓上的時裝店</a:t>
            </a:r>
            <a:endParaRPr lang="en-US" dirty="0">
              <a:solidFill>
                <a:schemeClr val="tx1"/>
              </a:solidFill>
            </a:endParaRPr>
          </a:p>
          <a:p>
            <a:r>
              <a:rPr lang="zh-TW" altLang="en-US" dirty="0">
                <a:solidFill>
                  <a:schemeClr val="tx1"/>
                </a:solidFill>
              </a:rPr>
              <a:t>這些店鋪主要銷售中低價位的多品牌產品</a:t>
            </a:r>
            <a:endParaRPr lang="en-US" dirty="0">
              <a:solidFill>
                <a:schemeClr val="tx1"/>
              </a:solidFill>
            </a:endParaRPr>
          </a:p>
        </p:txBody>
      </p:sp>
      <p:sp>
        <p:nvSpPr>
          <p:cNvPr id="4" name="Slide Number Placeholder 3">
            <a:extLst>
              <a:ext uri="{FF2B5EF4-FFF2-40B4-BE49-F238E27FC236}">
                <a16:creationId xmlns:a16="http://schemas.microsoft.com/office/drawing/2014/main" id="{32FAED8E-CFC7-7B6E-513E-4C743093EB77}"/>
              </a:ext>
            </a:extLst>
          </p:cNvPr>
          <p:cNvSpPr>
            <a:spLocks noGrp="1"/>
          </p:cNvSpPr>
          <p:nvPr>
            <p:ph type="sldNum" sz="quarter" idx="12"/>
          </p:nvPr>
        </p:nvSpPr>
        <p:spPr/>
        <p:txBody>
          <a:bodyPr/>
          <a:lstStyle/>
          <a:p>
            <a:fld id="{11A71338-8BA2-4C79-A6C5-5A8E30081D0C}" type="slidenum">
              <a:rPr lang="en-US" smtClean="0"/>
              <a:t>6</a:t>
            </a:fld>
            <a:endParaRPr lang="en-US"/>
          </a:p>
        </p:txBody>
      </p:sp>
    </p:spTree>
    <p:extLst>
      <p:ext uri="{BB962C8B-B14F-4D97-AF65-F5344CB8AC3E}">
        <p14:creationId xmlns:p14="http://schemas.microsoft.com/office/powerpoint/2010/main" val="400697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C162-0400-94F2-C0A4-99DEBD696317}"/>
              </a:ext>
            </a:extLst>
          </p:cNvPr>
          <p:cNvSpPr>
            <a:spLocks noGrp="1"/>
          </p:cNvSpPr>
          <p:nvPr>
            <p:ph type="title"/>
          </p:nvPr>
        </p:nvSpPr>
        <p:spPr/>
        <p:txBody>
          <a:bodyPr/>
          <a:lstStyle/>
          <a:p>
            <a:r>
              <a:rPr lang="zh-TW" altLang="en-US" dirty="0"/>
              <a:t>快閃時裝店</a:t>
            </a:r>
            <a:endParaRPr lang="en-US" dirty="0"/>
          </a:p>
        </p:txBody>
      </p:sp>
      <p:sp>
        <p:nvSpPr>
          <p:cNvPr id="3" name="Content Placeholder 2">
            <a:extLst>
              <a:ext uri="{FF2B5EF4-FFF2-40B4-BE49-F238E27FC236}">
                <a16:creationId xmlns:a16="http://schemas.microsoft.com/office/drawing/2014/main" id="{6010F5D3-C0EE-87A1-FFAB-50575D8FA27A}"/>
              </a:ext>
            </a:extLst>
          </p:cNvPr>
          <p:cNvSpPr>
            <a:spLocks noGrp="1"/>
          </p:cNvSpPr>
          <p:nvPr>
            <p:ph idx="1"/>
          </p:nvPr>
        </p:nvSpPr>
        <p:spPr/>
        <p:txBody>
          <a:bodyPr/>
          <a:lstStyle/>
          <a:p>
            <a:r>
              <a:rPr lang="zh-TW" altLang="en-US" dirty="0">
                <a:solidFill>
                  <a:schemeClr val="tx1"/>
                </a:solidFill>
              </a:rPr>
              <a:t>這是</a:t>
            </a:r>
            <a:r>
              <a:rPr lang="zh-TW" altLang="en-US" dirty="0" smtClean="0">
                <a:solidFill>
                  <a:schemeClr val="tx1"/>
                </a:solidFill>
              </a:rPr>
              <a:t>時裝零售業</a:t>
            </a:r>
            <a:r>
              <a:rPr lang="zh-TW" altLang="en-US" dirty="0">
                <a:solidFill>
                  <a:schemeClr val="tx1"/>
                </a:solidFill>
              </a:rPr>
              <a:t>的</a:t>
            </a:r>
            <a:r>
              <a:rPr lang="zh-TW" altLang="en-US" dirty="0" smtClean="0">
                <a:solidFill>
                  <a:schemeClr val="tx1"/>
                </a:solidFill>
              </a:rPr>
              <a:t>一個</a:t>
            </a:r>
            <a:r>
              <a:rPr lang="zh-TW" altLang="en-US" dirty="0" smtClean="0">
                <a:solidFill>
                  <a:srgbClr val="0000CC"/>
                </a:solidFill>
              </a:rPr>
              <a:t>大</a:t>
            </a:r>
            <a:r>
              <a:rPr lang="zh-TW" altLang="en-US" dirty="0" smtClean="0">
                <a:solidFill>
                  <a:schemeClr val="tx1"/>
                </a:solidFill>
              </a:rPr>
              <a:t>趨勢</a:t>
            </a:r>
            <a:endParaRPr lang="en-US" dirty="0">
              <a:solidFill>
                <a:schemeClr val="tx1"/>
              </a:solidFill>
            </a:endParaRPr>
          </a:p>
          <a:p>
            <a:r>
              <a:rPr lang="zh-TW" altLang="en-US" dirty="0">
                <a:solidFill>
                  <a:schemeClr val="tx1"/>
                </a:solidFill>
              </a:rPr>
              <a:t>快閃時裝店是一個臨時的實驗性零售空間，用於推出</a:t>
            </a:r>
            <a:r>
              <a:rPr lang="zh-TW" altLang="en-US" dirty="0">
                <a:solidFill>
                  <a:schemeClr val="tx1"/>
                </a:solidFill>
              </a:rPr>
              <a:t>新產品的宣</a:t>
            </a:r>
            <a:r>
              <a:rPr lang="zh-TW" altLang="en-US" dirty="0" smtClean="0">
                <a:solidFill>
                  <a:srgbClr val="0000CC"/>
                </a:solidFill>
              </a:rPr>
              <a:t>傳</a:t>
            </a:r>
            <a:r>
              <a:rPr lang="zh-TW" altLang="en-US" dirty="0" smtClean="0">
                <a:solidFill>
                  <a:schemeClr val="tx1"/>
                </a:solidFill>
              </a:rPr>
              <a:t>活動、給</a:t>
            </a:r>
            <a:r>
              <a:rPr lang="zh-TW" altLang="en-US" dirty="0">
                <a:solidFill>
                  <a:schemeClr val="tx1"/>
                </a:solidFill>
              </a:rPr>
              <a:t>消費者一個意想不到的購物</a:t>
            </a:r>
            <a:r>
              <a:rPr lang="zh-TW" altLang="en-US" dirty="0" smtClean="0">
                <a:solidFill>
                  <a:schemeClr val="tx1"/>
                </a:solidFill>
              </a:rPr>
              <a:t>體驗或</a:t>
            </a:r>
            <a:r>
              <a:rPr lang="zh-TW" altLang="en-US" dirty="0">
                <a:solidFill>
                  <a:schemeClr val="tx1"/>
                </a:solidFill>
              </a:rPr>
              <a:t>測試</a:t>
            </a:r>
            <a:r>
              <a:rPr lang="zh-TW" altLang="en-US" dirty="0" smtClean="0">
                <a:solidFill>
                  <a:schemeClr val="tx1"/>
                </a:solidFill>
              </a:rPr>
              <a:t>市場</a:t>
            </a:r>
            <a:r>
              <a:rPr lang="zh-TW" altLang="en-US" dirty="0">
                <a:solidFill>
                  <a:schemeClr val="tx1"/>
                </a:solidFill>
              </a:rPr>
              <a:t>／</a:t>
            </a:r>
            <a:r>
              <a:rPr lang="zh-TW" altLang="en-US" dirty="0" smtClean="0">
                <a:solidFill>
                  <a:schemeClr val="tx1"/>
                </a:solidFill>
              </a:rPr>
              <a:t>經營</a:t>
            </a:r>
            <a:r>
              <a:rPr lang="zh-TW" altLang="en-US" dirty="0">
                <a:solidFill>
                  <a:schemeClr val="tx1"/>
                </a:solidFill>
              </a:rPr>
              <a:t>地點是否</a:t>
            </a:r>
            <a:r>
              <a:rPr lang="zh-TW" altLang="en-US" dirty="0" smtClean="0">
                <a:solidFill>
                  <a:schemeClr val="tx1"/>
                </a:solidFill>
              </a:rPr>
              <a:t>適合</a:t>
            </a:r>
            <a:endParaRPr lang="en-US" altLang="zh-TW" dirty="0">
              <a:solidFill>
                <a:schemeClr val="tx1"/>
              </a:solidFill>
            </a:endParaRPr>
          </a:p>
          <a:p>
            <a:r>
              <a:rPr lang="zh-TW" altLang="en-US" dirty="0">
                <a:solidFill>
                  <a:schemeClr val="tx1"/>
                </a:solidFill>
              </a:rPr>
              <a:t>在香港，快閃時裝店有時是零售空間不足的替代選擇，並盡量減少對長期租賃的投資</a:t>
            </a:r>
            <a:endParaRPr lang="en-US" dirty="0">
              <a:solidFill>
                <a:schemeClr val="tx1"/>
              </a:solidFill>
            </a:endParaRPr>
          </a:p>
        </p:txBody>
      </p:sp>
      <p:sp>
        <p:nvSpPr>
          <p:cNvPr id="4" name="Slide Number Placeholder 3">
            <a:extLst>
              <a:ext uri="{FF2B5EF4-FFF2-40B4-BE49-F238E27FC236}">
                <a16:creationId xmlns:a16="http://schemas.microsoft.com/office/drawing/2014/main" id="{597795AE-9561-5088-E16D-9E9C3EBA2DE3}"/>
              </a:ext>
            </a:extLst>
          </p:cNvPr>
          <p:cNvSpPr>
            <a:spLocks noGrp="1"/>
          </p:cNvSpPr>
          <p:nvPr>
            <p:ph type="sldNum" sz="quarter" idx="12"/>
          </p:nvPr>
        </p:nvSpPr>
        <p:spPr/>
        <p:txBody>
          <a:bodyPr/>
          <a:lstStyle/>
          <a:p>
            <a:fld id="{11A71338-8BA2-4C79-A6C5-5A8E30081D0C}" type="slidenum">
              <a:rPr lang="en-US" smtClean="0"/>
              <a:t>7</a:t>
            </a:fld>
            <a:endParaRPr lang="en-US"/>
          </a:p>
        </p:txBody>
      </p:sp>
    </p:spTree>
    <p:extLst>
      <p:ext uri="{BB962C8B-B14F-4D97-AF65-F5344CB8AC3E}">
        <p14:creationId xmlns:p14="http://schemas.microsoft.com/office/powerpoint/2010/main" val="100968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FE3F-9FB6-729D-961B-AA24BC539F4A}"/>
              </a:ext>
            </a:extLst>
          </p:cNvPr>
          <p:cNvSpPr>
            <a:spLocks noGrp="1"/>
          </p:cNvSpPr>
          <p:nvPr>
            <p:ph type="title"/>
          </p:nvPr>
        </p:nvSpPr>
        <p:spPr/>
        <p:txBody>
          <a:bodyPr/>
          <a:lstStyle/>
          <a:p>
            <a:r>
              <a:rPr lang="en-US" dirty="0"/>
              <a:t> </a:t>
            </a:r>
            <a:r>
              <a:rPr lang="zh-TW" altLang="en-US" dirty="0"/>
              <a:t>折扣</a:t>
            </a:r>
            <a:r>
              <a:rPr lang="zh-TW" altLang="en-US" dirty="0" smtClean="0"/>
              <a:t>店</a:t>
            </a:r>
            <a:endParaRPr lang="en-US" dirty="0"/>
          </a:p>
        </p:txBody>
      </p:sp>
      <p:sp>
        <p:nvSpPr>
          <p:cNvPr id="3" name="Content Placeholder 2">
            <a:extLst>
              <a:ext uri="{FF2B5EF4-FFF2-40B4-BE49-F238E27FC236}">
                <a16:creationId xmlns:a16="http://schemas.microsoft.com/office/drawing/2014/main" id="{A3EC45EE-0E24-40B7-41B9-1D5B2DACC63D}"/>
              </a:ext>
            </a:extLst>
          </p:cNvPr>
          <p:cNvSpPr>
            <a:spLocks noGrp="1"/>
          </p:cNvSpPr>
          <p:nvPr>
            <p:ph idx="1"/>
          </p:nvPr>
        </p:nvSpPr>
        <p:spPr>
          <a:xfrm>
            <a:off x="467874" y="1628775"/>
            <a:ext cx="10722932" cy="4864100"/>
          </a:xfrm>
        </p:spPr>
        <p:txBody>
          <a:bodyPr>
            <a:normAutofit lnSpcReduction="10000"/>
          </a:bodyPr>
          <a:lstStyle/>
          <a:p>
            <a:r>
              <a:rPr lang="zh-TW" altLang="en-US" dirty="0" smtClean="0">
                <a:solidFill>
                  <a:schemeClr val="tx1"/>
                </a:solidFill>
              </a:rPr>
              <a:t>時裝折扣</a:t>
            </a:r>
            <a:r>
              <a:rPr lang="zh-TW" altLang="en-US" dirty="0">
                <a:solidFill>
                  <a:schemeClr val="tx1"/>
                </a:solidFill>
              </a:rPr>
              <a:t>店也是零售業的一個大趨勢</a:t>
            </a:r>
            <a:endParaRPr lang="en-US" altLang="zh-TW" dirty="0">
              <a:solidFill>
                <a:schemeClr val="tx1"/>
              </a:solidFill>
            </a:endParaRPr>
          </a:p>
          <a:p>
            <a:r>
              <a:rPr lang="zh-TW" altLang="en-US" dirty="0" smtClean="0">
                <a:solidFill>
                  <a:schemeClr val="tx1"/>
                </a:solidFill>
              </a:rPr>
              <a:t>時裝品牌</a:t>
            </a:r>
            <a:r>
              <a:rPr lang="zh-TW" altLang="en-US" dirty="0">
                <a:solidFill>
                  <a:schemeClr val="tx1"/>
                </a:solidFill>
              </a:rPr>
              <a:t>以折扣價出售其淡季商品以清理庫存</a:t>
            </a:r>
            <a:endParaRPr lang="en-US" dirty="0">
              <a:solidFill>
                <a:schemeClr val="tx1"/>
              </a:solidFill>
            </a:endParaRPr>
          </a:p>
          <a:p>
            <a:r>
              <a:rPr lang="zh-TW" altLang="en-US" dirty="0">
                <a:solidFill>
                  <a:schemeClr val="tx1"/>
                </a:solidFill>
              </a:rPr>
              <a:t>具有競爭力的零售價格吸引了許多顧客到時裝店消費，並成為</a:t>
            </a:r>
            <a:r>
              <a:rPr lang="zh-TW" altLang="en-US" dirty="0" smtClean="0">
                <a:solidFill>
                  <a:schemeClr val="tx1"/>
                </a:solidFill>
              </a:rPr>
              <a:t>時裝品牌</a:t>
            </a:r>
            <a:r>
              <a:rPr lang="zh-TW" altLang="en-US" dirty="0">
                <a:solidFill>
                  <a:schemeClr val="tx1"/>
                </a:solidFill>
              </a:rPr>
              <a:t>的另一個收入來源</a:t>
            </a:r>
            <a:endParaRPr lang="en-US" dirty="0">
              <a:solidFill>
                <a:schemeClr val="tx1"/>
              </a:solidFill>
            </a:endParaRPr>
          </a:p>
          <a:p>
            <a:r>
              <a:rPr lang="zh-TW" altLang="en-US" dirty="0">
                <a:solidFill>
                  <a:schemeClr val="tx1"/>
                </a:solidFill>
              </a:rPr>
              <a:t>著名</a:t>
            </a:r>
            <a:r>
              <a:rPr lang="zh-TW" altLang="en-US" dirty="0" smtClean="0">
                <a:solidFill>
                  <a:schemeClr val="tx1"/>
                </a:solidFill>
              </a:rPr>
              <a:t>時裝折扣</a:t>
            </a:r>
            <a:r>
              <a:rPr lang="zh-TW" altLang="en-US" dirty="0">
                <a:solidFill>
                  <a:schemeClr val="tx1"/>
                </a:solidFill>
              </a:rPr>
              <a:t>店的例子：</a:t>
            </a:r>
            <a:r>
              <a:rPr lang="en-US" altLang="zh-TW" dirty="0">
                <a:solidFill>
                  <a:schemeClr val="tx1"/>
                </a:solidFill>
              </a:rPr>
              <a:t>-</a:t>
            </a:r>
            <a:endParaRPr lang="en-US" dirty="0">
              <a:solidFill>
                <a:schemeClr val="tx1"/>
              </a:solidFill>
            </a:endParaRPr>
          </a:p>
          <a:p>
            <a:pPr lvl="5"/>
            <a:r>
              <a:rPr lang="zh-TW" altLang="en-US" sz="2800" dirty="0"/>
              <a:t>香港</a:t>
            </a:r>
            <a:r>
              <a:rPr lang="en-US" altLang="zh-TW" sz="2800" dirty="0"/>
              <a:t> </a:t>
            </a:r>
            <a:r>
              <a:rPr lang="en-US" sz="2800" dirty="0"/>
              <a:t>– </a:t>
            </a:r>
            <a:r>
              <a:rPr lang="zh-TW" altLang="en-US" sz="2800" dirty="0"/>
              <a:t>東涌東薈城</a:t>
            </a:r>
            <a:endParaRPr lang="en-US" sz="2800" dirty="0"/>
          </a:p>
          <a:p>
            <a:pPr lvl="5"/>
            <a:r>
              <a:rPr lang="zh-TW" altLang="en-US" sz="2800" dirty="0"/>
              <a:t>英國</a:t>
            </a:r>
            <a:r>
              <a:rPr lang="en-US" sz="2800" dirty="0"/>
              <a:t> – </a:t>
            </a:r>
            <a:r>
              <a:rPr lang="zh-TW" altLang="en-US" sz="2800" dirty="0"/>
              <a:t>比斯特購物</a:t>
            </a:r>
            <a:r>
              <a:rPr lang="zh-TW" altLang="en-US" sz="2800" dirty="0" smtClean="0"/>
              <a:t>村</a:t>
            </a:r>
            <a:r>
              <a:rPr lang="zh-HK" altLang="zh-TW"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Bicester Village</a:t>
            </a:r>
            <a:r>
              <a:rPr lang="zh-HK" altLang="zh-TW" sz="2800" dirty="0">
                <a:latin typeface="Times New Roman" panose="02020603050405020304" pitchFamily="18" charset="0"/>
                <a:cs typeface="Times New Roman" panose="02020603050405020304" pitchFamily="18" charset="0"/>
              </a:rPr>
              <a:t>） </a:t>
            </a:r>
            <a:r>
              <a:rPr lang="zh-TW" altLang="en-US" sz="2800" dirty="0" smtClean="0"/>
              <a:t>，牛津郡</a:t>
            </a:r>
            <a:r>
              <a:rPr lang="zh-HK" altLang="zh-TW" sz="2800" dirty="0">
                <a:latin typeface="Times New Roman" panose="02020603050405020304" pitchFamily="18" charset="0"/>
                <a:cs typeface="Times New Roman" panose="02020603050405020304" pitchFamily="18" charset="0"/>
              </a:rPr>
              <a:t>（</a:t>
            </a:r>
            <a:r>
              <a:rPr lang="en-US" altLang="zh-TW" sz="2800" dirty="0" err="1">
                <a:latin typeface="Times New Roman" panose="02020603050405020304" pitchFamily="18" charset="0"/>
                <a:cs typeface="Times New Roman" panose="02020603050405020304" pitchFamily="18" charset="0"/>
              </a:rPr>
              <a:t>Oxfordshire</a:t>
            </a:r>
            <a:r>
              <a:rPr lang="zh-HK" altLang="zh-TW"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5"/>
            <a:r>
              <a:rPr lang="zh-TW" altLang="en-US" sz="2800" dirty="0"/>
              <a:t>美國</a:t>
            </a:r>
            <a:r>
              <a:rPr lang="en-US" sz="2800" dirty="0"/>
              <a:t> – </a:t>
            </a:r>
            <a:r>
              <a:rPr lang="zh-TW" altLang="en-US" sz="2800" dirty="0"/>
              <a:t>尼亞加拉大瀑布時尚</a:t>
            </a:r>
            <a:r>
              <a:rPr lang="zh-TW" altLang="en-US" sz="2800" dirty="0" smtClean="0"/>
              <a:t>購物中心</a:t>
            </a:r>
            <a:r>
              <a:rPr lang="zh-HK" altLang="zh-TW"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Niagara Falls Fashion Outlet</a:t>
            </a:r>
            <a:r>
              <a:rPr lang="zh-HK" altLang="zh-TW"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5"/>
            <a:endParaRPr lang="en-US" dirty="0"/>
          </a:p>
          <a:p>
            <a:endParaRPr lang="en-US" dirty="0"/>
          </a:p>
        </p:txBody>
      </p:sp>
      <p:sp>
        <p:nvSpPr>
          <p:cNvPr id="4" name="Slide Number Placeholder 3">
            <a:extLst>
              <a:ext uri="{FF2B5EF4-FFF2-40B4-BE49-F238E27FC236}">
                <a16:creationId xmlns:a16="http://schemas.microsoft.com/office/drawing/2014/main" id="{CCEFB233-1AAD-C117-FCC2-FF65E7A17FFA}"/>
              </a:ext>
            </a:extLst>
          </p:cNvPr>
          <p:cNvSpPr>
            <a:spLocks noGrp="1"/>
          </p:cNvSpPr>
          <p:nvPr>
            <p:ph type="sldNum" sz="quarter" idx="12"/>
          </p:nvPr>
        </p:nvSpPr>
        <p:spPr/>
        <p:txBody>
          <a:bodyPr/>
          <a:lstStyle/>
          <a:p>
            <a:fld id="{11A71338-8BA2-4C79-A6C5-5A8E30081D0C}" type="slidenum">
              <a:rPr lang="en-US" smtClean="0"/>
              <a:t>8</a:t>
            </a:fld>
            <a:endParaRPr lang="en-US"/>
          </a:p>
        </p:txBody>
      </p:sp>
    </p:spTree>
    <p:extLst>
      <p:ext uri="{BB962C8B-B14F-4D97-AF65-F5344CB8AC3E}">
        <p14:creationId xmlns:p14="http://schemas.microsoft.com/office/powerpoint/2010/main" val="3990402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3B7B-DFA2-0D3E-7911-C49B6159DDBC}"/>
              </a:ext>
            </a:extLst>
          </p:cNvPr>
          <p:cNvSpPr>
            <a:spLocks noGrp="1"/>
          </p:cNvSpPr>
          <p:nvPr>
            <p:ph type="title"/>
          </p:nvPr>
        </p:nvSpPr>
        <p:spPr>
          <a:xfrm>
            <a:off x="457200" y="365125"/>
            <a:ext cx="4605867" cy="1325563"/>
          </a:xfrm>
        </p:spPr>
        <p:txBody>
          <a:bodyPr anchor="t">
            <a:normAutofit/>
          </a:bodyPr>
          <a:lstStyle/>
          <a:p>
            <a:r>
              <a:rPr lang="zh-TW" altLang="en-US" dirty="0"/>
              <a:t>電子商務發展</a:t>
            </a:r>
            <a:endParaRPr lang="en-US" dirty="0"/>
          </a:p>
        </p:txBody>
      </p:sp>
      <p:sp>
        <p:nvSpPr>
          <p:cNvPr id="5" name="Content Placeholder 4">
            <a:extLst>
              <a:ext uri="{FF2B5EF4-FFF2-40B4-BE49-F238E27FC236}">
                <a16:creationId xmlns:a16="http://schemas.microsoft.com/office/drawing/2014/main" id="{71D3DA50-C225-7957-CB88-8A68483C2B57}"/>
              </a:ext>
            </a:extLst>
          </p:cNvPr>
          <p:cNvSpPr>
            <a:spLocks noGrp="1"/>
          </p:cNvSpPr>
          <p:nvPr>
            <p:ph idx="1"/>
          </p:nvPr>
        </p:nvSpPr>
        <p:spPr>
          <a:xfrm>
            <a:off x="5239657" y="606955"/>
            <a:ext cx="6495143" cy="1949978"/>
          </a:xfrm>
        </p:spPr>
        <p:txBody>
          <a:bodyPr>
            <a:normAutofit/>
          </a:bodyPr>
          <a:lstStyle/>
          <a:p>
            <a:r>
              <a:rPr lang="en-US" altLang="zh-TW" sz="3200" dirty="0">
                <a:solidFill>
                  <a:schemeClr val="tx1"/>
                </a:solidFill>
                <a:latin typeface="+mn-ea"/>
              </a:rPr>
              <a:t>“</a:t>
            </a:r>
            <a:r>
              <a:rPr lang="zh-TW" altLang="en-US" sz="3200" dirty="0">
                <a:solidFill>
                  <a:schemeClr val="tx1"/>
                </a:solidFill>
                <a:latin typeface="+mn-ea"/>
              </a:rPr>
              <a:t>電子商務</a:t>
            </a:r>
            <a:r>
              <a:rPr lang="en-US" altLang="zh-TW" sz="3200" dirty="0">
                <a:solidFill>
                  <a:schemeClr val="tx1"/>
                </a:solidFill>
                <a:latin typeface="+mn-ea"/>
              </a:rPr>
              <a:t>”</a:t>
            </a:r>
            <a:r>
              <a:rPr lang="zh-TW" altLang="en-US" sz="3200" dirty="0">
                <a:solidFill>
                  <a:schemeClr val="tx1"/>
                </a:solidFill>
                <a:latin typeface="+mn-ea"/>
              </a:rPr>
              <a:t>是指在互聯網上買賣商品或服務</a:t>
            </a:r>
            <a:endParaRPr lang="en-US" sz="3200" dirty="0">
              <a:solidFill>
                <a:schemeClr val="tx1"/>
              </a:solidFill>
              <a:latin typeface="+mn-ea"/>
            </a:endParaRPr>
          </a:p>
          <a:p>
            <a:r>
              <a:rPr lang="zh-TW" altLang="en-US" sz="3200" dirty="0">
                <a:solidFill>
                  <a:schemeClr val="tx1"/>
                </a:solidFill>
                <a:latin typeface="+mn-ea"/>
              </a:rPr>
              <a:t>付款也是在線上完成的</a:t>
            </a:r>
            <a:endParaRPr lang="en-US" sz="3200" dirty="0">
              <a:solidFill>
                <a:schemeClr val="tx1"/>
              </a:solidFill>
              <a:latin typeface="+mn-ea"/>
            </a:endParaRPr>
          </a:p>
        </p:txBody>
      </p:sp>
      <p:sp>
        <p:nvSpPr>
          <p:cNvPr id="4" name="Slide Number Placeholder 3">
            <a:extLst>
              <a:ext uri="{FF2B5EF4-FFF2-40B4-BE49-F238E27FC236}">
                <a16:creationId xmlns:a16="http://schemas.microsoft.com/office/drawing/2014/main" id="{BB0282D4-4B7F-9DC2-CA61-25AF3B7D5EA7}"/>
              </a:ext>
            </a:extLst>
          </p:cNvPr>
          <p:cNvSpPr>
            <a:spLocks noGrp="1"/>
          </p:cNvSpPr>
          <p:nvPr>
            <p:ph type="sldNum" sz="quarter" idx="12"/>
          </p:nvPr>
        </p:nvSpPr>
        <p:spPr/>
        <p:txBody>
          <a:bodyPr>
            <a:normAutofit/>
          </a:bodyPr>
          <a:lstStyle/>
          <a:p>
            <a:pPr>
              <a:spcAft>
                <a:spcPts val="600"/>
              </a:spcAft>
            </a:pPr>
            <a:fld id="{11A71338-8BA2-4C79-A6C5-5A8E30081D0C}" type="slidenum">
              <a:rPr lang="en-US" smtClean="0"/>
              <a:pPr>
                <a:spcAft>
                  <a:spcPts val="600"/>
                </a:spcAft>
              </a:pPr>
              <a:t>9</a:t>
            </a:fld>
            <a:endParaRPr lang="en-US"/>
          </a:p>
        </p:txBody>
      </p:sp>
      <p:pic>
        <p:nvPicPr>
          <p:cNvPr id="6" name="Picture 5" descr="Computer script on a screen">
            <a:extLst>
              <a:ext uri="{FF2B5EF4-FFF2-40B4-BE49-F238E27FC236}">
                <a16:creationId xmlns:a16="http://schemas.microsoft.com/office/drawing/2014/main" id="{EE67BD64-61AB-8535-6244-D8AC64258312}"/>
              </a:ext>
            </a:extLst>
          </p:cNvPr>
          <p:cNvPicPr>
            <a:picLocks noChangeAspect="1"/>
          </p:cNvPicPr>
          <p:nvPr/>
        </p:nvPicPr>
        <p:blipFill rotWithShape="1">
          <a:blip r:embed="rId2"/>
          <a:srcRect t="26012" r="2" b="29782"/>
          <a:stretch/>
        </p:blipFill>
        <p:spPr>
          <a:xfrm>
            <a:off x="1" y="3271957"/>
            <a:ext cx="12198212" cy="3599364"/>
          </a:xfrm>
          <a:custGeom>
            <a:avLst/>
            <a:gdLst/>
            <a:ahLst/>
            <a:cxnLst/>
            <a:rect l="l" t="t" r="r" b="b"/>
            <a:pathLst>
              <a:path w="12178449" h="3424057">
                <a:moveTo>
                  <a:pt x="8778628" y="0"/>
                </a:moveTo>
                <a:lnTo>
                  <a:pt x="9096995" y="0"/>
                </a:lnTo>
                <a:lnTo>
                  <a:pt x="9540073" y="10341"/>
                </a:lnTo>
                <a:cubicBezTo>
                  <a:pt x="10154127" y="37036"/>
                  <a:pt x="10847400" y="104023"/>
                  <a:pt x="11653844" y="224215"/>
                </a:cubicBezTo>
                <a:lnTo>
                  <a:pt x="12178449" y="307575"/>
                </a:lnTo>
                <a:lnTo>
                  <a:pt x="12178449" y="3424056"/>
                </a:lnTo>
                <a:lnTo>
                  <a:pt x="0" y="3424057"/>
                </a:lnTo>
                <a:lnTo>
                  <a:pt x="0" y="1093185"/>
                </a:lnTo>
                <a:lnTo>
                  <a:pt x="851945" y="1080793"/>
                </a:lnTo>
                <a:cubicBezTo>
                  <a:pt x="4637202" y="967650"/>
                  <a:pt x="5848483" y="115490"/>
                  <a:pt x="8385751" y="7749"/>
                </a:cubicBezTo>
                <a:close/>
              </a:path>
            </a:pathLst>
          </a:custGeom>
        </p:spPr>
      </p:pic>
    </p:spTree>
    <p:extLst>
      <p:ext uri="{BB962C8B-B14F-4D97-AF65-F5344CB8AC3E}">
        <p14:creationId xmlns:p14="http://schemas.microsoft.com/office/powerpoint/2010/main" val="1544142531"/>
      </p:ext>
    </p:extLst>
  </p:cSld>
  <p:clrMapOvr>
    <a:masterClrMapping/>
  </p:clrMapOvr>
</p:sld>
</file>

<file path=ppt/theme/theme1.xml><?xml version="1.0" encoding="utf-8"?>
<a:theme xmlns:a="http://schemas.openxmlformats.org/drawingml/2006/main" name="SineVTI">
  <a:themeElements>
    <a:clrScheme name="AnalogousFromLightSeed_2SEEDS">
      <a:dk1>
        <a:srgbClr val="000000"/>
      </a:dk1>
      <a:lt1>
        <a:srgbClr val="FFFFFF"/>
      </a:lt1>
      <a:dk2>
        <a:srgbClr val="413024"/>
      </a:dk2>
      <a:lt2>
        <a:srgbClr val="E2E6E8"/>
      </a:lt2>
      <a:accent1>
        <a:srgbClr val="D59164"/>
      </a:accent1>
      <a:accent2>
        <a:srgbClr val="DC8081"/>
      </a:accent2>
      <a:accent3>
        <a:srgbClr val="AFA266"/>
      </a:accent3>
      <a:accent4>
        <a:srgbClr val="52AFAF"/>
      </a:accent4>
      <a:accent5>
        <a:srgbClr val="69A8D6"/>
      </a:accent5>
      <a:accent6>
        <a:srgbClr val="6476D5"/>
      </a:accent6>
      <a:hlink>
        <a:srgbClr val="5986A5"/>
      </a:hlink>
      <a:folHlink>
        <a:srgbClr val="7F7F7F"/>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42717ba-50ed-468f-93dc-e4362b8878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08334433E7034A9CC9A355465A71CA" ma:contentTypeVersion="16" ma:contentTypeDescription="Create a new document." ma:contentTypeScope="" ma:versionID="18a703978099cf0faf3d32b5898d6f80">
  <xsd:schema xmlns:xsd="http://www.w3.org/2001/XMLSchema" xmlns:xs="http://www.w3.org/2001/XMLSchema" xmlns:p="http://schemas.microsoft.com/office/2006/metadata/properties" xmlns:ns3="d42717ba-50ed-468f-93dc-e4362b887862" xmlns:ns4="52152eb0-db6c-4db9-b22e-091c35862b51" targetNamespace="http://schemas.microsoft.com/office/2006/metadata/properties" ma:root="true" ma:fieldsID="5224a9d305de9f89ce098a44fc473a67" ns3:_="" ns4:_="">
    <xsd:import namespace="d42717ba-50ed-468f-93dc-e4362b887862"/>
    <xsd:import namespace="52152eb0-db6c-4db9-b22e-091c35862b5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717ba-50ed-468f-93dc-e4362b887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152eb0-db6c-4db9-b22e-091c35862b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139A82-CC77-4728-A7DD-312EC677A2AB}">
  <ds:schemaRefs>
    <ds:schemaRef ds:uri="http://schemas.openxmlformats.org/package/2006/metadata/core-properties"/>
    <ds:schemaRef ds:uri="http://purl.org/dc/elements/1.1/"/>
    <ds:schemaRef ds:uri="http://schemas.microsoft.com/office/infopath/2007/PartnerControls"/>
    <ds:schemaRef ds:uri="52152eb0-db6c-4db9-b22e-091c35862b51"/>
    <ds:schemaRef ds:uri="http://schemas.microsoft.com/office/2006/metadata/properties"/>
    <ds:schemaRef ds:uri="http://purl.org/dc/terms/"/>
    <ds:schemaRef ds:uri="d42717ba-50ed-468f-93dc-e4362b887862"/>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5DE3999B-FBD2-47EB-8671-807FAEA75E47}">
  <ds:schemaRefs>
    <ds:schemaRef ds:uri="http://schemas.microsoft.com/sharepoint/v3/contenttype/forms"/>
  </ds:schemaRefs>
</ds:datastoreItem>
</file>

<file path=customXml/itemProps3.xml><?xml version="1.0" encoding="utf-8"?>
<ds:datastoreItem xmlns:ds="http://schemas.openxmlformats.org/officeDocument/2006/customXml" ds:itemID="{289B144C-6F55-4D64-A83E-EA27DD7091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717ba-50ed-468f-93dc-e4362b887862"/>
    <ds:schemaRef ds:uri="52152eb0-db6c-4db9-b22e-091c35862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1994</TotalTime>
  <Words>1022</Words>
  <Application>Microsoft Office PowerPoint</Application>
  <PresentationFormat>寬螢幕</PresentationFormat>
  <Paragraphs>119</Paragraphs>
  <Slides>15</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15</vt:i4>
      </vt:variant>
    </vt:vector>
  </HeadingPairs>
  <TitlesOfParts>
    <vt:vector size="21" baseType="lpstr">
      <vt:lpstr>新細明體</vt:lpstr>
      <vt:lpstr>Arial</vt:lpstr>
      <vt:lpstr>Calibri</vt:lpstr>
      <vt:lpstr>Candara</vt:lpstr>
      <vt:lpstr>Times New Roman</vt:lpstr>
      <vt:lpstr>SineVTI</vt:lpstr>
      <vt:lpstr>服裝供應鏈和時裝零售形勢的演變</vt:lpstr>
      <vt:lpstr>實體零售店的發展</vt:lpstr>
      <vt:lpstr>零售店的類型和趨勢</vt:lpstr>
      <vt:lpstr>香港熱門零售店的種類</vt:lpstr>
      <vt:lpstr>時裝精選商店</vt:lpstr>
      <vt:lpstr>樓上時裝店</vt:lpstr>
      <vt:lpstr>快閃時裝店</vt:lpstr>
      <vt:lpstr> 折扣店</vt:lpstr>
      <vt:lpstr>電子商務發展</vt:lpstr>
      <vt:lpstr>電子商務商業模式</vt:lpstr>
      <vt:lpstr>4種電子商務互聯網平台</vt:lpstr>
      <vt:lpstr>社交媒體店面</vt:lpstr>
      <vt:lpstr>大型網上銷售平台 </vt:lpstr>
      <vt:lpstr>電子商務平台</vt:lpstr>
      <vt:lpstr>建立自己的網站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Candace Leung</dc:creator>
  <cp:lastModifiedBy>POON, Suk-mei Cindy</cp:lastModifiedBy>
  <cp:revision>112</cp:revision>
  <dcterms:created xsi:type="dcterms:W3CDTF">2023-07-25T04:35:12Z</dcterms:created>
  <dcterms:modified xsi:type="dcterms:W3CDTF">2024-01-29T00:42:36Z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0x0101001408334433E7034A9CC9A355465A71CA</vt:lpwstr>
  </property>
</Properties>
</file>