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65" r:id="rId5"/>
    <p:sldId id="258" r:id="rId6"/>
    <p:sldId id="267" r:id="rId7"/>
    <p:sldId id="306" r:id="rId8"/>
    <p:sldId id="307" r:id="rId9"/>
    <p:sldId id="270" r:id="rId10"/>
    <p:sldId id="305" r:id="rId11"/>
    <p:sldId id="311" r:id="rId12"/>
    <p:sldId id="295" r:id="rId13"/>
    <p:sldId id="314" r:id="rId14"/>
    <p:sldId id="315" r:id="rId15"/>
    <p:sldId id="303" r:id="rId16"/>
    <p:sldId id="299" r:id="rId17"/>
    <p:sldId id="308" r:id="rId18"/>
    <p:sldId id="298" r:id="rId19"/>
    <p:sldId id="269" r:id="rId20"/>
    <p:sldId id="301" r:id="rId21"/>
    <p:sldId id="302" r:id="rId22"/>
    <p:sldId id="310" r:id="rId23"/>
    <p:sldId id="297" r:id="rId24"/>
    <p:sldId id="309" r:id="rId25"/>
    <p:sldId id="300" r:id="rId26"/>
    <p:sldId id="273" r:id="rId27"/>
    <p:sldId id="272" r:id="rId28"/>
    <p:sldId id="259" r:id="rId29"/>
    <p:sldId id="276" r:id="rId30"/>
    <p:sldId id="284" r:id="rId31"/>
    <p:sldId id="285" r:id="rId32"/>
    <p:sldId id="286" r:id="rId33"/>
    <p:sldId id="312" r:id="rId34"/>
    <p:sldId id="287" r:id="rId35"/>
    <p:sldId id="288" r:id="rId36"/>
    <p:sldId id="290" r:id="rId37"/>
    <p:sldId id="31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2A"/>
    <a:srgbClr val="00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14" autoAdjust="0"/>
  </p:normalViewPr>
  <p:slideViewPr>
    <p:cSldViewPr snapToGrid="0">
      <p:cViewPr varScale="1">
        <p:scale>
          <a:sx n="78" d="100"/>
          <a:sy n="78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svg"/><Relationship Id="rId1" Type="http://schemas.openxmlformats.org/officeDocument/2006/relationships/image" Target="../media/image32.png"/><Relationship Id="rId6" Type="http://schemas.openxmlformats.org/officeDocument/2006/relationships/image" Target="../media/image40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svg"/><Relationship Id="rId1" Type="http://schemas.openxmlformats.org/officeDocument/2006/relationships/image" Target="../media/image32.png"/><Relationship Id="rId6" Type="http://schemas.openxmlformats.org/officeDocument/2006/relationships/image" Target="../media/image40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B83C9-4A0C-2C45-90C9-220EABA81A68}" type="doc">
      <dgm:prSet loTypeId="urn:microsoft.com/office/officeart/2005/8/layout/orgChart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6DED59A-6B9E-F145-99B6-F24590B8E7A2}">
      <dgm:prSet phldrT="[Text]"/>
      <dgm:spPr/>
      <dgm:t>
        <a:bodyPr/>
        <a:lstStyle/>
        <a:p>
          <a:r>
            <a:rPr lang="zh-TW" altLang="en-US" dirty="0"/>
            <a:t>紡織纖維</a:t>
          </a:r>
          <a:endParaRPr lang="en-GB" dirty="0"/>
        </a:p>
      </dgm:t>
    </dgm:pt>
    <dgm:pt modelId="{8112C0F6-1416-914B-B52A-B5618658C027}" type="parTrans" cxnId="{A55F1C08-24E7-9C4D-A940-7E5D7D27C34C}">
      <dgm:prSet/>
      <dgm:spPr/>
      <dgm:t>
        <a:bodyPr/>
        <a:lstStyle/>
        <a:p>
          <a:endParaRPr lang="en-GB"/>
        </a:p>
      </dgm:t>
    </dgm:pt>
    <dgm:pt modelId="{4ECED459-388B-8441-B5E8-E8CCFDB389A4}" type="sibTrans" cxnId="{A55F1C08-24E7-9C4D-A940-7E5D7D27C34C}">
      <dgm:prSet/>
      <dgm:spPr/>
      <dgm:t>
        <a:bodyPr/>
        <a:lstStyle/>
        <a:p>
          <a:endParaRPr lang="en-GB"/>
        </a:p>
      </dgm:t>
    </dgm:pt>
    <dgm:pt modelId="{4F2DF8D1-071B-7D40-88AB-FA5FBF9EEF9D}">
      <dgm:prSet phldrT="[Text]"/>
      <dgm:spPr/>
      <dgm:t>
        <a:bodyPr/>
        <a:lstStyle/>
        <a:p>
          <a:r>
            <a:rPr lang="zh-TW" altLang="en-US" dirty="0"/>
            <a:t>天然纖維</a:t>
          </a:r>
          <a:endParaRPr lang="en-GB" dirty="0"/>
        </a:p>
      </dgm:t>
    </dgm:pt>
    <dgm:pt modelId="{6727C22E-E95D-C349-82D8-737C0FE799B4}" type="parTrans" cxnId="{DBA6B747-35EE-5B4B-A8C1-65285D99AEA1}">
      <dgm:prSet/>
      <dgm:spPr/>
      <dgm:t>
        <a:bodyPr/>
        <a:lstStyle/>
        <a:p>
          <a:endParaRPr lang="en-GB"/>
        </a:p>
      </dgm:t>
    </dgm:pt>
    <dgm:pt modelId="{9C4E4E0B-CFFD-9042-BF24-1C3846F6C045}" type="sibTrans" cxnId="{DBA6B747-35EE-5B4B-A8C1-65285D99AEA1}">
      <dgm:prSet/>
      <dgm:spPr/>
      <dgm:t>
        <a:bodyPr/>
        <a:lstStyle/>
        <a:p>
          <a:endParaRPr lang="en-GB"/>
        </a:p>
      </dgm:t>
    </dgm:pt>
    <dgm:pt modelId="{D9E0960B-84C0-2D46-9079-2BD2B7ED3C5E}">
      <dgm:prSet phldrT="[Text]"/>
      <dgm:spPr/>
      <dgm:t>
        <a:bodyPr/>
        <a:lstStyle/>
        <a:p>
          <a:r>
            <a:rPr lang="zh-TW" altLang="en-US" dirty="0"/>
            <a:t>人造（合成）纖維</a:t>
          </a:r>
          <a:endParaRPr lang="en-GB" dirty="0"/>
        </a:p>
      </dgm:t>
    </dgm:pt>
    <dgm:pt modelId="{015FB016-D865-B946-8E67-1B9C84E92847}" type="parTrans" cxnId="{0A455780-BFC6-9A41-A921-9DC593C5E4D8}">
      <dgm:prSet/>
      <dgm:spPr/>
      <dgm:t>
        <a:bodyPr/>
        <a:lstStyle/>
        <a:p>
          <a:endParaRPr lang="en-GB"/>
        </a:p>
      </dgm:t>
    </dgm:pt>
    <dgm:pt modelId="{78E49F40-F873-9643-9340-085CEB8616BC}" type="sibTrans" cxnId="{0A455780-BFC6-9A41-A921-9DC593C5E4D8}">
      <dgm:prSet/>
      <dgm:spPr/>
      <dgm:t>
        <a:bodyPr/>
        <a:lstStyle/>
        <a:p>
          <a:endParaRPr lang="en-GB"/>
        </a:p>
      </dgm:t>
    </dgm:pt>
    <dgm:pt modelId="{D8291CE1-7D2E-134B-BE0C-CEFDBE8A1AAA}">
      <dgm:prSet phldrT="[Text]"/>
      <dgm:spPr/>
      <dgm:t>
        <a:bodyPr/>
        <a:lstStyle/>
        <a:p>
          <a:r>
            <a:rPr lang="zh-TW" altLang="en-US" dirty="0"/>
            <a:t>植物纖維</a:t>
          </a:r>
          <a:endParaRPr lang="en-GB" dirty="0"/>
        </a:p>
      </dgm:t>
    </dgm:pt>
    <dgm:pt modelId="{935D9759-6542-DE45-892A-A8414107C273}" type="parTrans" cxnId="{9090312A-8F4B-5F41-9000-1BED2331DC4A}">
      <dgm:prSet/>
      <dgm:spPr/>
      <dgm:t>
        <a:bodyPr/>
        <a:lstStyle/>
        <a:p>
          <a:endParaRPr lang="en-GB"/>
        </a:p>
      </dgm:t>
    </dgm:pt>
    <dgm:pt modelId="{0CB34916-A8ED-1D47-88F9-CC8074A86F64}" type="sibTrans" cxnId="{9090312A-8F4B-5F41-9000-1BED2331DC4A}">
      <dgm:prSet/>
      <dgm:spPr/>
      <dgm:t>
        <a:bodyPr/>
        <a:lstStyle/>
        <a:p>
          <a:endParaRPr lang="en-GB"/>
        </a:p>
      </dgm:t>
    </dgm:pt>
    <dgm:pt modelId="{5033FABA-A629-1240-A7F5-871CFF6B8EE7}">
      <dgm:prSet phldrT="[Text]"/>
      <dgm:spPr/>
      <dgm:t>
        <a:bodyPr/>
        <a:lstStyle/>
        <a:p>
          <a:r>
            <a:rPr lang="zh-TW" altLang="en-US" dirty="0"/>
            <a:t>動物纖維</a:t>
          </a:r>
          <a:endParaRPr lang="en-GB" dirty="0"/>
        </a:p>
      </dgm:t>
    </dgm:pt>
    <dgm:pt modelId="{FA90EC41-DFD4-C042-950D-B2B557475B17}" type="parTrans" cxnId="{088FCF6C-B64D-2F40-B5EB-98302EFF72E9}">
      <dgm:prSet/>
      <dgm:spPr/>
      <dgm:t>
        <a:bodyPr/>
        <a:lstStyle/>
        <a:p>
          <a:endParaRPr lang="en-GB"/>
        </a:p>
      </dgm:t>
    </dgm:pt>
    <dgm:pt modelId="{7C19862F-0C4E-4D49-92D5-D1ED45342BB3}" type="sibTrans" cxnId="{088FCF6C-B64D-2F40-B5EB-98302EFF72E9}">
      <dgm:prSet/>
      <dgm:spPr/>
      <dgm:t>
        <a:bodyPr/>
        <a:lstStyle/>
        <a:p>
          <a:endParaRPr lang="en-GB"/>
        </a:p>
      </dgm:t>
    </dgm:pt>
    <dgm:pt modelId="{4138A0E3-C5B5-A645-85E5-06F0FBBAC614}" type="pres">
      <dgm:prSet presAssocID="{32CB83C9-4A0C-2C45-90C9-220EABA81A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6A9632E-5169-934B-A5C4-23AFF6385181}" type="pres">
      <dgm:prSet presAssocID="{C6DED59A-6B9E-F145-99B6-F24590B8E7A2}" presName="hierRoot1" presStyleCnt="0">
        <dgm:presLayoutVars>
          <dgm:hierBranch val="init"/>
        </dgm:presLayoutVars>
      </dgm:prSet>
      <dgm:spPr/>
    </dgm:pt>
    <dgm:pt modelId="{7D09432B-06C3-E748-B7CB-6C09E69A470B}" type="pres">
      <dgm:prSet presAssocID="{C6DED59A-6B9E-F145-99B6-F24590B8E7A2}" presName="rootComposite1" presStyleCnt="0"/>
      <dgm:spPr/>
    </dgm:pt>
    <dgm:pt modelId="{62F5F75D-76C3-774E-9867-542345B11C83}" type="pres">
      <dgm:prSet presAssocID="{C6DED59A-6B9E-F145-99B6-F24590B8E7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D6A04F-0B7B-F84B-9806-6FCF682D559A}" type="pres">
      <dgm:prSet presAssocID="{C6DED59A-6B9E-F145-99B6-F24590B8E7A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43E46B4-5214-ED49-A457-039B80F9A6EF}" type="pres">
      <dgm:prSet presAssocID="{C6DED59A-6B9E-F145-99B6-F24590B8E7A2}" presName="hierChild2" presStyleCnt="0"/>
      <dgm:spPr/>
    </dgm:pt>
    <dgm:pt modelId="{4D90986E-E59E-E740-AB98-3D7B9FEEAF3B}" type="pres">
      <dgm:prSet presAssocID="{6727C22E-E95D-C349-82D8-737C0FE799B4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B3EAACD7-F0A8-294D-9C86-18F80DE5657A}" type="pres">
      <dgm:prSet presAssocID="{4F2DF8D1-071B-7D40-88AB-FA5FBF9EEF9D}" presName="hierRoot2" presStyleCnt="0">
        <dgm:presLayoutVars>
          <dgm:hierBranch val="init"/>
        </dgm:presLayoutVars>
      </dgm:prSet>
      <dgm:spPr/>
    </dgm:pt>
    <dgm:pt modelId="{4C35AAED-6551-B048-8B74-46FF56129C31}" type="pres">
      <dgm:prSet presAssocID="{4F2DF8D1-071B-7D40-88AB-FA5FBF9EEF9D}" presName="rootComposite" presStyleCnt="0"/>
      <dgm:spPr/>
    </dgm:pt>
    <dgm:pt modelId="{A44A6474-ED47-6A4A-BE37-EDC17E7DED1B}" type="pres">
      <dgm:prSet presAssocID="{4F2DF8D1-071B-7D40-88AB-FA5FBF9EEF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D55DD1-61F1-104D-9508-A455B060CFC9}" type="pres">
      <dgm:prSet presAssocID="{4F2DF8D1-071B-7D40-88AB-FA5FBF9EEF9D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C020CFE6-F1C5-A242-848C-FB1005DA5691}" type="pres">
      <dgm:prSet presAssocID="{4F2DF8D1-071B-7D40-88AB-FA5FBF9EEF9D}" presName="hierChild4" presStyleCnt="0"/>
      <dgm:spPr/>
    </dgm:pt>
    <dgm:pt modelId="{6DC2CC28-C801-5D48-8AC7-80C0586FEB12}" type="pres">
      <dgm:prSet presAssocID="{935D9759-6542-DE45-892A-A8414107C273}" presName="Name37" presStyleLbl="parChTrans1D3" presStyleIdx="0" presStyleCnt="2"/>
      <dgm:spPr/>
      <dgm:t>
        <a:bodyPr/>
        <a:lstStyle/>
        <a:p>
          <a:endParaRPr lang="zh-TW" altLang="en-US"/>
        </a:p>
      </dgm:t>
    </dgm:pt>
    <dgm:pt modelId="{A9E2448F-C292-294F-8A3F-D3654E68F150}" type="pres">
      <dgm:prSet presAssocID="{D8291CE1-7D2E-134B-BE0C-CEFDBE8A1AAA}" presName="hierRoot2" presStyleCnt="0">
        <dgm:presLayoutVars>
          <dgm:hierBranch val="init"/>
        </dgm:presLayoutVars>
      </dgm:prSet>
      <dgm:spPr/>
    </dgm:pt>
    <dgm:pt modelId="{653DF5D4-5C53-DC4F-B3A9-97728C8E3C83}" type="pres">
      <dgm:prSet presAssocID="{D8291CE1-7D2E-134B-BE0C-CEFDBE8A1AAA}" presName="rootComposite" presStyleCnt="0"/>
      <dgm:spPr/>
    </dgm:pt>
    <dgm:pt modelId="{2DF107C7-E66C-DC48-A2F8-111AEF070C42}" type="pres">
      <dgm:prSet presAssocID="{D8291CE1-7D2E-134B-BE0C-CEFDBE8A1AA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D3B732-02CD-2C4F-933A-8EBA3A394884}" type="pres">
      <dgm:prSet presAssocID="{D8291CE1-7D2E-134B-BE0C-CEFDBE8A1AAA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9A7ACA1F-6F7A-B44D-A5B0-0829FB6DDEE1}" type="pres">
      <dgm:prSet presAssocID="{D8291CE1-7D2E-134B-BE0C-CEFDBE8A1AAA}" presName="hierChild4" presStyleCnt="0"/>
      <dgm:spPr/>
    </dgm:pt>
    <dgm:pt modelId="{1642CBD7-F0EA-1743-A65D-2D90675F621A}" type="pres">
      <dgm:prSet presAssocID="{D8291CE1-7D2E-134B-BE0C-CEFDBE8A1AAA}" presName="hierChild5" presStyleCnt="0"/>
      <dgm:spPr/>
    </dgm:pt>
    <dgm:pt modelId="{A703ACAA-E092-F945-A48C-6796D8AAEE04}" type="pres">
      <dgm:prSet presAssocID="{FA90EC41-DFD4-C042-950D-B2B557475B17}" presName="Name37" presStyleLbl="parChTrans1D3" presStyleIdx="1" presStyleCnt="2"/>
      <dgm:spPr/>
      <dgm:t>
        <a:bodyPr/>
        <a:lstStyle/>
        <a:p>
          <a:endParaRPr lang="zh-TW" altLang="en-US"/>
        </a:p>
      </dgm:t>
    </dgm:pt>
    <dgm:pt modelId="{1C84265D-AB82-F049-A6A0-DC647FE14C1B}" type="pres">
      <dgm:prSet presAssocID="{5033FABA-A629-1240-A7F5-871CFF6B8EE7}" presName="hierRoot2" presStyleCnt="0">
        <dgm:presLayoutVars>
          <dgm:hierBranch val="init"/>
        </dgm:presLayoutVars>
      </dgm:prSet>
      <dgm:spPr/>
    </dgm:pt>
    <dgm:pt modelId="{6866AA16-66C1-3045-B106-2FE640D9F3D3}" type="pres">
      <dgm:prSet presAssocID="{5033FABA-A629-1240-A7F5-871CFF6B8EE7}" presName="rootComposite" presStyleCnt="0"/>
      <dgm:spPr/>
    </dgm:pt>
    <dgm:pt modelId="{EA432C03-6226-CC4E-8BF4-EAD25237E29A}" type="pres">
      <dgm:prSet presAssocID="{5033FABA-A629-1240-A7F5-871CFF6B8EE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2CC85F-DB1E-044E-9496-005C2D64AE66}" type="pres">
      <dgm:prSet presAssocID="{5033FABA-A629-1240-A7F5-871CFF6B8EE7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EA4D3C2E-9006-7848-B361-61F50C322757}" type="pres">
      <dgm:prSet presAssocID="{5033FABA-A629-1240-A7F5-871CFF6B8EE7}" presName="hierChild4" presStyleCnt="0"/>
      <dgm:spPr/>
    </dgm:pt>
    <dgm:pt modelId="{141B35C0-6703-7B4B-956A-AE8ED888613B}" type="pres">
      <dgm:prSet presAssocID="{5033FABA-A629-1240-A7F5-871CFF6B8EE7}" presName="hierChild5" presStyleCnt="0"/>
      <dgm:spPr/>
    </dgm:pt>
    <dgm:pt modelId="{5EC003D2-9CF6-3842-A176-6B7F11F6E72A}" type="pres">
      <dgm:prSet presAssocID="{4F2DF8D1-071B-7D40-88AB-FA5FBF9EEF9D}" presName="hierChild5" presStyleCnt="0"/>
      <dgm:spPr/>
    </dgm:pt>
    <dgm:pt modelId="{91731257-3989-CF43-BE2C-DB6FA9FF8C34}" type="pres">
      <dgm:prSet presAssocID="{015FB016-D865-B946-8E67-1B9C84E92847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9215159B-AD36-E04C-ADA4-C5F6EC75CDFD}" type="pres">
      <dgm:prSet presAssocID="{D9E0960B-84C0-2D46-9079-2BD2B7ED3C5E}" presName="hierRoot2" presStyleCnt="0">
        <dgm:presLayoutVars>
          <dgm:hierBranch val="init"/>
        </dgm:presLayoutVars>
      </dgm:prSet>
      <dgm:spPr/>
    </dgm:pt>
    <dgm:pt modelId="{B6DC1501-C516-E748-B924-CC0422549064}" type="pres">
      <dgm:prSet presAssocID="{D9E0960B-84C0-2D46-9079-2BD2B7ED3C5E}" presName="rootComposite" presStyleCnt="0"/>
      <dgm:spPr/>
    </dgm:pt>
    <dgm:pt modelId="{59812D84-E297-E547-B55F-6E76E3BE116E}" type="pres">
      <dgm:prSet presAssocID="{D9E0960B-84C0-2D46-9079-2BD2B7ED3C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AC6711-6386-E445-B0D0-2426F59513F8}" type="pres">
      <dgm:prSet presAssocID="{D9E0960B-84C0-2D46-9079-2BD2B7ED3C5E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0B07E03E-FF74-8846-9EF4-4F448AE959AF}" type="pres">
      <dgm:prSet presAssocID="{D9E0960B-84C0-2D46-9079-2BD2B7ED3C5E}" presName="hierChild4" presStyleCnt="0"/>
      <dgm:spPr/>
    </dgm:pt>
    <dgm:pt modelId="{6340ADED-6FCF-214E-8C16-F122287E62C7}" type="pres">
      <dgm:prSet presAssocID="{D9E0960B-84C0-2D46-9079-2BD2B7ED3C5E}" presName="hierChild5" presStyleCnt="0"/>
      <dgm:spPr/>
    </dgm:pt>
    <dgm:pt modelId="{A99CC1B2-72E9-9444-9E5E-B0CD9F58FBA1}" type="pres">
      <dgm:prSet presAssocID="{C6DED59A-6B9E-F145-99B6-F24590B8E7A2}" presName="hierChild3" presStyleCnt="0"/>
      <dgm:spPr/>
    </dgm:pt>
  </dgm:ptLst>
  <dgm:cxnLst>
    <dgm:cxn modelId="{DD82B495-CE45-FD4F-BE36-F630E55817BD}" type="presOf" srcId="{935D9759-6542-DE45-892A-A8414107C273}" destId="{6DC2CC28-C801-5D48-8AC7-80C0586FEB12}" srcOrd="0" destOrd="0" presId="urn:microsoft.com/office/officeart/2005/8/layout/orgChart1"/>
    <dgm:cxn modelId="{0A455780-BFC6-9A41-A921-9DC593C5E4D8}" srcId="{C6DED59A-6B9E-F145-99B6-F24590B8E7A2}" destId="{D9E0960B-84C0-2D46-9079-2BD2B7ED3C5E}" srcOrd="1" destOrd="0" parTransId="{015FB016-D865-B946-8E67-1B9C84E92847}" sibTransId="{78E49F40-F873-9643-9340-085CEB8616BC}"/>
    <dgm:cxn modelId="{27A53A07-0058-7B4D-BD60-EC4EAA2CB830}" type="presOf" srcId="{D9E0960B-84C0-2D46-9079-2BD2B7ED3C5E}" destId="{1BAC6711-6386-E445-B0D0-2426F59513F8}" srcOrd="1" destOrd="0" presId="urn:microsoft.com/office/officeart/2005/8/layout/orgChart1"/>
    <dgm:cxn modelId="{F32F3C52-DFF8-8D42-9894-D5BD85C0ED84}" type="presOf" srcId="{5033FABA-A629-1240-A7F5-871CFF6B8EE7}" destId="{B02CC85F-DB1E-044E-9496-005C2D64AE66}" srcOrd="1" destOrd="0" presId="urn:microsoft.com/office/officeart/2005/8/layout/orgChart1"/>
    <dgm:cxn modelId="{99A44B42-8C65-734E-BDD5-B327A713786D}" type="presOf" srcId="{D8291CE1-7D2E-134B-BE0C-CEFDBE8A1AAA}" destId="{2DF107C7-E66C-DC48-A2F8-111AEF070C42}" srcOrd="0" destOrd="0" presId="urn:microsoft.com/office/officeart/2005/8/layout/orgChart1"/>
    <dgm:cxn modelId="{088FCF6C-B64D-2F40-B5EB-98302EFF72E9}" srcId="{4F2DF8D1-071B-7D40-88AB-FA5FBF9EEF9D}" destId="{5033FABA-A629-1240-A7F5-871CFF6B8EE7}" srcOrd="1" destOrd="0" parTransId="{FA90EC41-DFD4-C042-950D-B2B557475B17}" sibTransId="{7C19862F-0C4E-4D49-92D5-D1ED45342BB3}"/>
    <dgm:cxn modelId="{8513B749-4DE9-9E40-94C7-A95BC9CFE0ED}" type="presOf" srcId="{C6DED59A-6B9E-F145-99B6-F24590B8E7A2}" destId="{62F5F75D-76C3-774E-9867-542345B11C83}" srcOrd="0" destOrd="0" presId="urn:microsoft.com/office/officeart/2005/8/layout/orgChart1"/>
    <dgm:cxn modelId="{C797B146-72C8-E44D-B007-F950C70CF72A}" type="presOf" srcId="{4F2DF8D1-071B-7D40-88AB-FA5FBF9EEF9D}" destId="{A44A6474-ED47-6A4A-BE37-EDC17E7DED1B}" srcOrd="0" destOrd="0" presId="urn:microsoft.com/office/officeart/2005/8/layout/orgChart1"/>
    <dgm:cxn modelId="{374BB9EC-2AAE-104B-BA02-FE483E698470}" type="presOf" srcId="{015FB016-D865-B946-8E67-1B9C84E92847}" destId="{91731257-3989-CF43-BE2C-DB6FA9FF8C34}" srcOrd="0" destOrd="0" presId="urn:microsoft.com/office/officeart/2005/8/layout/orgChart1"/>
    <dgm:cxn modelId="{694A58DB-5B83-714C-8EB4-32371D325E65}" type="presOf" srcId="{D8291CE1-7D2E-134B-BE0C-CEFDBE8A1AAA}" destId="{BFD3B732-02CD-2C4F-933A-8EBA3A394884}" srcOrd="1" destOrd="0" presId="urn:microsoft.com/office/officeart/2005/8/layout/orgChart1"/>
    <dgm:cxn modelId="{DBA6B747-35EE-5B4B-A8C1-65285D99AEA1}" srcId="{C6DED59A-6B9E-F145-99B6-F24590B8E7A2}" destId="{4F2DF8D1-071B-7D40-88AB-FA5FBF9EEF9D}" srcOrd="0" destOrd="0" parTransId="{6727C22E-E95D-C349-82D8-737C0FE799B4}" sibTransId="{9C4E4E0B-CFFD-9042-BF24-1C3846F6C045}"/>
    <dgm:cxn modelId="{A55F1C08-24E7-9C4D-A940-7E5D7D27C34C}" srcId="{32CB83C9-4A0C-2C45-90C9-220EABA81A68}" destId="{C6DED59A-6B9E-F145-99B6-F24590B8E7A2}" srcOrd="0" destOrd="0" parTransId="{8112C0F6-1416-914B-B52A-B5618658C027}" sibTransId="{4ECED459-388B-8441-B5E8-E8CCFDB389A4}"/>
    <dgm:cxn modelId="{550AA7E8-0FD2-A544-8096-E613D855D81E}" type="presOf" srcId="{D9E0960B-84C0-2D46-9079-2BD2B7ED3C5E}" destId="{59812D84-E297-E547-B55F-6E76E3BE116E}" srcOrd="0" destOrd="0" presId="urn:microsoft.com/office/officeart/2005/8/layout/orgChart1"/>
    <dgm:cxn modelId="{9FED4C38-3384-BB4D-A88F-EEE28FA4BEC2}" type="presOf" srcId="{4F2DF8D1-071B-7D40-88AB-FA5FBF9EEF9D}" destId="{1DD55DD1-61F1-104D-9508-A455B060CFC9}" srcOrd="1" destOrd="0" presId="urn:microsoft.com/office/officeart/2005/8/layout/orgChart1"/>
    <dgm:cxn modelId="{9090312A-8F4B-5F41-9000-1BED2331DC4A}" srcId="{4F2DF8D1-071B-7D40-88AB-FA5FBF9EEF9D}" destId="{D8291CE1-7D2E-134B-BE0C-CEFDBE8A1AAA}" srcOrd="0" destOrd="0" parTransId="{935D9759-6542-DE45-892A-A8414107C273}" sibTransId="{0CB34916-A8ED-1D47-88F9-CC8074A86F64}"/>
    <dgm:cxn modelId="{6CE147DC-E227-1B4A-853A-285E65D2F3D2}" type="presOf" srcId="{C6DED59A-6B9E-F145-99B6-F24590B8E7A2}" destId="{B6D6A04F-0B7B-F84B-9806-6FCF682D559A}" srcOrd="1" destOrd="0" presId="urn:microsoft.com/office/officeart/2005/8/layout/orgChart1"/>
    <dgm:cxn modelId="{05D69467-AF87-C748-9820-EF0275C39168}" type="presOf" srcId="{5033FABA-A629-1240-A7F5-871CFF6B8EE7}" destId="{EA432C03-6226-CC4E-8BF4-EAD25237E29A}" srcOrd="0" destOrd="0" presId="urn:microsoft.com/office/officeart/2005/8/layout/orgChart1"/>
    <dgm:cxn modelId="{E517F3E9-205F-7542-A692-63CAE280EB4A}" type="presOf" srcId="{FA90EC41-DFD4-C042-950D-B2B557475B17}" destId="{A703ACAA-E092-F945-A48C-6796D8AAEE04}" srcOrd="0" destOrd="0" presId="urn:microsoft.com/office/officeart/2005/8/layout/orgChart1"/>
    <dgm:cxn modelId="{F98B10A4-25F3-6D4C-8C82-625B74FA0A6E}" type="presOf" srcId="{32CB83C9-4A0C-2C45-90C9-220EABA81A68}" destId="{4138A0E3-C5B5-A645-85E5-06F0FBBAC614}" srcOrd="0" destOrd="0" presId="urn:microsoft.com/office/officeart/2005/8/layout/orgChart1"/>
    <dgm:cxn modelId="{F41C9F52-87C3-A64C-8C70-3E49426F07E9}" type="presOf" srcId="{6727C22E-E95D-C349-82D8-737C0FE799B4}" destId="{4D90986E-E59E-E740-AB98-3D7B9FEEAF3B}" srcOrd="0" destOrd="0" presId="urn:microsoft.com/office/officeart/2005/8/layout/orgChart1"/>
    <dgm:cxn modelId="{877269A8-8D27-B343-878C-851D97D5CC5F}" type="presParOf" srcId="{4138A0E3-C5B5-A645-85E5-06F0FBBAC614}" destId="{B6A9632E-5169-934B-A5C4-23AFF6385181}" srcOrd="0" destOrd="0" presId="urn:microsoft.com/office/officeart/2005/8/layout/orgChart1"/>
    <dgm:cxn modelId="{E627CEE1-E8B5-9D4F-BE7B-ABB3F5D707DA}" type="presParOf" srcId="{B6A9632E-5169-934B-A5C4-23AFF6385181}" destId="{7D09432B-06C3-E748-B7CB-6C09E69A470B}" srcOrd="0" destOrd="0" presId="urn:microsoft.com/office/officeart/2005/8/layout/orgChart1"/>
    <dgm:cxn modelId="{E5A8A102-270E-0349-8BDC-47241B907A54}" type="presParOf" srcId="{7D09432B-06C3-E748-B7CB-6C09E69A470B}" destId="{62F5F75D-76C3-774E-9867-542345B11C83}" srcOrd="0" destOrd="0" presId="urn:microsoft.com/office/officeart/2005/8/layout/orgChart1"/>
    <dgm:cxn modelId="{95ACDA1B-218B-BF41-BF62-17D50DCE745B}" type="presParOf" srcId="{7D09432B-06C3-E748-B7CB-6C09E69A470B}" destId="{B6D6A04F-0B7B-F84B-9806-6FCF682D559A}" srcOrd="1" destOrd="0" presId="urn:microsoft.com/office/officeart/2005/8/layout/orgChart1"/>
    <dgm:cxn modelId="{4E1140E6-074C-DA4A-9CE1-716C8EAE143F}" type="presParOf" srcId="{B6A9632E-5169-934B-A5C4-23AFF6385181}" destId="{043E46B4-5214-ED49-A457-039B80F9A6EF}" srcOrd="1" destOrd="0" presId="urn:microsoft.com/office/officeart/2005/8/layout/orgChart1"/>
    <dgm:cxn modelId="{EADDDE05-2F32-0348-AA3B-26976671CE2C}" type="presParOf" srcId="{043E46B4-5214-ED49-A457-039B80F9A6EF}" destId="{4D90986E-E59E-E740-AB98-3D7B9FEEAF3B}" srcOrd="0" destOrd="0" presId="urn:microsoft.com/office/officeart/2005/8/layout/orgChart1"/>
    <dgm:cxn modelId="{7D38C0A3-FD65-D145-B59E-67866A2AE4FD}" type="presParOf" srcId="{043E46B4-5214-ED49-A457-039B80F9A6EF}" destId="{B3EAACD7-F0A8-294D-9C86-18F80DE5657A}" srcOrd="1" destOrd="0" presId="urn:microsoft.com/office/officeart/2005/8/layout/orgChart1"/>
    <dgm:cxn modelId="{B48C021C-E974-AF41-A6A3-74D80D8728C5}" type="presParOf" srcId="{B3EAACD7-F0A8-294D-9C86-18F80DE5657A}" destId="{4C35AAED-6551-B048-8B74-46FF56129C31}" srcOrd="0" destOrd="0" presId="urn:microsoft.com/office/officeart/2005/8/layout/orgChart1"/>
    <dgm:cxn modelId="{6D5C76CB-0E3F-4941-B7B1-E11D61A4E977}" type="presParOf" srcId="{4C35AAED-6551-B048-8B74-46FF56129C31}" destId="{A44A6474-ED47-6A4A-BE37-EDC17E7DED1B}" srcOrd="0" destOrd="0" presId="urn:microsoft.com/office/officeart/2005/8/layout/orgChart1"/>
    <dgm:cxn modelId="{024E4B54-79CB-7A4A-A4E1-B457580E0301}" type="presParOf" srcId="{4C35AAED-6551-B048-8B74-46FF56129C31}" destId="{1DD55DD1-61F1-104D-9508-A455B060CFC9}" srcOrd="1" destOrd="0" presId="urn:microsoft.com/office/officeart/2005/8/layout/orgChart1"/>
    <dgm:cxn modelId="{5E555D29-FF09-AE44-9011-17911D972564}" type="presParOf" srcId="{B3EAACD7-F0A8-294D-9C86-18F80DE5657A}" destId="{C020CFE6-F1C5-A242-848C-FB1005DA5691}" srcOrd="1" destOrd="0" presId="urn:microsoft.com/office/officeart/2005/8/layout/orgChart1"/>
    <dgm:cxn modelId="{D7AA4F53-7664-0549-8C2A-ECF5A617BF06}" type="presParOf" srcId="{C020CFE6-F1C5-A242-848C-FB1005DA5691}" destId="{6DC2CC28-C801-5D48-8AC7-80C0586FEB12}" srcOrd="0" destOrd="0" presId="urn:microsoft.com/office/officeart/2005/8/layout/orgChart1"/>
    <dgm:cxn modelId="{0D40BEEF-4FD9-C347-8949-70A0B48E1344}" type="presParOf" srcId="{C020CFE6-F1C5-A242-848C-FB1005DA5691}" destId="{A9E2448F-C292-294F-8A3F-D3654E68F150}" srcOrd="1" destOrd="0" presId="urn:microsoft.com/office/officeart/2005/8/layout/orgChart1"/>
    <dgm:cxn modelId="{3C06D2AA-C2DD-3849-BD23-30F3F8FEFFE2}" type="presParOf" srcId="{A9E2448F-C292-294F-8A3F-D3654E68F150}" destId="{653DF5D4-5C53-DC4F-B3A9-97728C8E3C83}" srcOrd="0" destOrd="0" presId="urn:microsoft.com/office/officeart/2005/8/layout/orgChart1"/>
    <dgm:cxn modelId="{C6FBB44B-A04E-D348-818D-A9EFB76C9FC8}" type="presParOf" srcId="{653DF5D4-5C53-DC4F-B3A9-97728C8E3C83}" destId="{2DF107C7-E66C-DC48-A2F8-111AEF070C42}" srcOrd="0" destOrd="0" presId="urn:microsoft.com/office/officeart/2005/8/layout/orgChart1"/>
    <dgm:cxn modelId="{97AF4DC2-A3F0-2340-9F7B-A412FEAD1D30}" type="presParOf" srcId="{653DF5D4-5C53-DC4F-B3A9-97728C8E3C83}" destId="{BFD3B732-02CD-2C4F-933A-8EBA3A394884}" srcOrd="1" destOrd="0" presId="urn:microsoft.com/office/officeart/2005/8/layout/orgChart1"/>
    <dgm:cxn modelId="{DCFA647C-5CBF-694C-87FB-09BA554C25A3}" type="presParOf" srcId="{A9E2448F-C292-294F-8A3F-D3654E68F150}" destId="{9A7ACA1F-6F7A-B44D-A5B0-0829FB6DDEE1}" srcOrd="1" destOrd="0" presId="urn:microsoft.com/office/officeart/2005/8/layout/orgChart1"/>
    <dgm:cxn modelId="{C14017E9-48C4-BA48-BE2E-B04113387823}" type="presParOf" srcId="{A9E2448F-C292-294F-8A3F-D3654E68F150}" destId="{1642CBD7-F0EA-1743-A65D-2D90675F621A}" srcOrd="2" destOrd="0" presId="urn:microsoft.com/office/officeart/2005/8/layout/orgChart1"/>
    <dgm:cxn modelId="{3DD8B3C3-D956-3941-AE43-CDE5C9E52473}" type="presParOf" srcId="{C020CFE6-F1C5-A242-848C-FB1005DA5691}" destId="{A703ACAA-E092-F945-A48C-6796D8AAEE04}" srcOrd="2" destOrd="0" presId="urn:microsoft.com/office/officeart/2005/8/layout/orgChart1"/>
    <dgm:cxn modelId="{F742AE61-B835-4242-A0B6-A19325D1C0FE}" type="presParOf" srcId="{C020CFE6-F1C5-A242-848C-FB1005DA5691}" destId="{1C84265D-AB82-F049-A6A0-DC647FE14C1B}" srcOrd="3" destOrd="0" presId="urn:microsoft.com/office/officeart/2005/8/layout/orgChart1"/>
    <dgm:cxn modelId="{F1A6FB7B-8742-BF4D-A214-5E72F5B86735}" type="presParOf" srcId="{1C84265D-AB82-F049-A6A0-DC647FE14C1B}" destId="{6866AA16-66C1-3045-B106-2FE640D9F3D3}" srcOrd="0" destOrd="0" presId="urn:microsoft.com/office/officeart/2005/8/layout/orgChart1"/>
    <dgm:cxn modelId="{6E0A3B78-3848-9C49-80EC-8EAA1E03474E}" type="presParOf" srcId="{6866AA16-66C1-3045-B106-2FE640D9F3D3}" destId="{EA432C03-6226-CC4E-8BF4-EAD25237E29A}" srcOrd="0" destOrd="0" presId="urn:microsoft.com/office/officeart/2005/8/layout/orgChart1"/>
    <dgm:cxn modelId="{29F61731-9C3F-A842-8A79-930A2355F1BD}" type="presParOf" srcId="{6866AA16-66C1-3045-B106-2FE640D9F3D3}" destId="{B02CC85F-DB1E-044E-9496-005C2D64AE66}" srcOrd="1" destOrd="0" presId="urn:microsoft.com/office/officeart/2005/8/layout/orgChart1"/>
    <dgm:cxn modelId="{4C10787B-1402-C84A-9EDF-BE6899853C57}" type="presParOf" srcId="{1C84265D-AB82-F049-A6A0-DC647FE14C1B}" destId="{EA4D3C2E-9006-7848-B361-61F50C322757}" srcOrd="1" destOrd="0" presId="urn:microsoft.com/office/officeart/2005/8/layout/orgChart1"/>
    <dgm:cxn modelId="{25F2FE0B-51B1-9F49-B5AA-495F57E952FA}" type="presParOf" srcId="{1C84265D-AB82-F049-A6A0-DC647FE14C1B}" destId="{141B35C0-6703-7B4B-956A-AE8ED888613B}" srcOrd="2" destOrd="0" presId="urn:microsoft.com/office/officeart/2005/8/layout/orgChart1"/>
    <dgm:cxn modelId="{1FF85E4D-D1DF-9544-93A2-FDD80DAF04C6}" type="presParOf" srcId="{B3EAACD7-F0A8-294D-9C86-18F80DE5657A}" destId="{5EC003D2-9CF6-3842-A176-6B7F11F6E72A}" srcOrd="2" destOrd="0" presId="urn:microsoft.com/office/officeart/2005/8/layout/orgChart1"/>
    <dgm:cxn modelId="{8FF8212E-6C74-A841-9F1C-611E98E5D420}" type="presParOf" srcId="{043E46B4-5214-ED49-A457-039B80F9A6EF}" destId="{91731257-3989-CF43-BE2C-DB6FA9FF8C34}" srcOrd="2" destOrd="0" presId="urn:microsoft.com/office/officeart/2005/8/layout/orgChart1"/>
    <dgm:cxn modelId="{C660BE4E-BF24-D94A-93F9-DAF8F84EE135}" type="presParOf" srcId="{043E46B4-5214-ED49-A457-039B80F9A6EF}" destId="{9215159B-AD36-E04C-ADA4-C5F6EC75CDFD}" srcOrd="3" destOrd="0" presId="urn:microsoft.com/office/officeart/2005/8/layout/orgChart1"/>
    <dgm:cxn modelId="{DBD2F56A-7B72-534B-A5BF-622B4CD42D38}" type="presParOf" srcId="{9215159B-AD36-E04C-ADA4-C5F6EC75CDFD}" destId="{B6DC1501-C516-E748-B924-CC0422549064}" srcOrd="0" destOrd="0" presId="urn:microsoft.com/office/officeart/2005/8/layout/orgChart1"/>
    <dgm:cxn modelId="{1F44DC4E-D33C-254C-8BA0-50942D1A9AC7}" type="presParOf" srcId="{B6DC1501-C516-E748-B924-CC0422549064}" destId="{59812D84-E297-E547-B55F-6E76E3BE116E}" srcOrd="0" destOrd="0" presId="urn:microsoft.com/office/officeart/2005/8/layout/orgChart1"/>
    <dgm:cxn modelId="{F88C7268-A0A0-F845-B67E-70B427173879}" type="presParOf" srcId="{B6DC1501-C516-E748-B924-CC0422549064}" destId="{1BAC6711-6386-E445-B0D0-2426F59513F8}" srcOrd="1" destOrd="0" presId="urn:microsoft.com/office/officeart/2005/8/layout/orgChart1"/>
    <dgm:cxn modelId="{9413E254-BB75-864F-98A5-6FF9BB02807A}" type="presParOf" srcId="{9215159B-AD36-E04C-ADA4-C5F6EC75CDFD}" destId="{0B07E03E-FF74-8846-9EF4-4F448AE959AF}" srcOrd="1" destOrd="0" presId="urn:microsoft.com/office/officeart/2005/8/layout/orgChart1"/>
    <dgm:cxn modelId="{DE9F89E8-B7C0-D24E-B7ED-F7AEA916AFD7}" type="presParOf" srcId="{9215159B-AD36-E04C-ADA4-C5F6EC75CDFD}" destId="{6340ADED-6FCF-214E-8C16-F122287E62C7}" srcOrd="2" destOrd="0" presId="urn:microsoft.com/office/officeart/2005/8/layout/orgChart1"/>
    <dgm:cxn modelId="{1ED80B8D-82A7-CF4F-9E4F-2FECDFBE4970}" type="presParOf" srcId="{B6A9632E-5169-934B-A5C4-23AFF6385181}" destId="{A99CC1B2-72E9-9444-9E5E-B0CD9F58FB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F65DD-FFF7-4189-A152-B2A91D087DF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E12362-AA91-4FE9-802F-3EC436DEB3BA}">
      <dgm:prSet/>
      <dgm:spPr/>
      <dgm:t>
        <a:bodyPr/>
        <a:lstStyle/>
        <a:p>
          <a:r>
            <a:rPr lang="zh-TW" altLang="en-US" dirty="0"/>
            <a:t>植物纖維</a:t>
          </a:r>
          <a:endParaRPr lang="en-US" dirty="0"/>
        </a:p>
      </dgm:t>
    </dgm:pt>
    <dgm:pt modelId="{91541B2E-50DA-4970-AD79-2F42DF2AF583}" type="parTrans" cxnId="{8518B9D4-58EF-479C-B611-1A687002711D}">
      <dgm:prSet/>
      <dgm:spPr/>
      <dgm:t>
        <a:bodyPr/>
        <a:lstStyle/>
        <a:p>
          <a:endParaRPr lang="en-US"/>
        </a:p>
      </dgm:t>
    </dgm:pt>
    <dgm:pt modelId="{11E97799-1363-4144-B5D9-D3EDF9BD409B}" type="sibTrans" cxnId="{8518B9D4-58EF-479C-B611-1A687002711D}">
      <dgm:prSet/>
      <dgm:spPr/>
      <dgm:t>
        <a:bodyPr/>
        <a:lstStyle/>
        <a:p>
          <a:endParaRPr lang="en-US"/>
        </a:p>
      </dgm:t>
    </dgm:pt>
    <dgm:pt modelId="{569E8889-C656-4F35-A4B9-7A9044A871B2}">
      <dgm:prSet/>
      <dgm:spPr/>
      <dgm:t>
        <a:bodyPr/>
        <a:lstStyle/>
        <a:p>
          <a:r>
            <a:rPr lang="zh-TW" altLang="en-US" dirty="0" smtClean="0"/>
            <a:t>棉</a:t>
          </a:r>
          <a:endParaRPr lang="en-US" dirty="0"/>
        </a:p>
      </dgm:t>
    </dgm:pt>
    <dgm:pt modelId="{570F7174-8A01-44BC-8269-2D351D6C0412}" type="parTrans" cxnId="{D9AEC076-FEE4-470C-9FD6-9141B7AF05C6}">
      <dgm:prSet/>
      <dgm:spPr/>
      <dgm:t>
        <a:bodyPr/>
        <a:lstStyle/>
        <a:p>
          <a:endParaRPr lang="en-US"/>
        </a:p>
      </dgm:t>
    </dgm:pt>
    <dgm:pt modelId="{6746D08C-4140-4D57-86D7-A317E297ABDF}" type="sibTrans" cxnId="{D9AEC076-FEE4-470C-9FD6-9141B7AF05C6}">
      <dgm:prSet/>
      <dgm:spPr/>
      <dgm:t>
        <a:bodyPr/>
        <a:lstStyle/>
        <a:p>
          <a:endParaRPr lang="en-US"/>
        </a:p>
      </dgm:t>
    </dgm:pt>
    <dgm:pt modelId="{63D45AE7-A333-45EE-A3B7-68985DE7A250}">
      <dgm:prSet/>
      <dgm:spPr/>
      <dgm:t>
        <a:bodyPr/>
        <a:lstStyle/>
        <a:p>
          <a:r>
            <a:rPr lang="zh-TW" altLang="en-US" dirty="0" smtClean="0"/>
            <a:t>亞麻</a:t>
          </a:r>
          <a:endParaRPr lang="en-US" dirty="0"/>
        </a:p>
      </dgm:t>
    </dgm:pt>
    <dgm:pt modelId="{6347946A-36E6-4A56-9EC0-820A23975D9F}" type="parTrans" cxnId="{4E99BD50-1B44-4171-AF77-39406B9FCAE2}">
      <dgm:prSet/>
      <dgm:spPr/>
      <dgm:t>
        <a:bodyPr/>
        <a:lstStyle/>
        <a:p>
          <a:endParaRPr lang="en-US"/>
        </a:p>
      </dgm:t>
    </dgm:pt>
    <dgm:pt modelId="{8244B3BE-ECE8-41CE-9676-3F1C5312F6C3}" type="sibTrans" cxnId="{4E99BD50-1B44-4171-AF77-39406B9FCAE2}">
      <dgm:prSet/>
      <dgm:spPr/>
      <dgm:t>
        <a:bodyPr/>
        <a:lstStyle/>
        <a:p>
          <a:endParaRPr lang="en-US"/>
        </a:p>
      </dgm:t>
    </dgm:pt>
    <dgm:pt modelId="{049A6A3D-7D6C-4188-9078-1A3DF14519E0}">
      <dgm:prSet/>
      <dgm:spPr/>
      <dgm:t>
        <a:bodyPr/>
        <a:lstStyle/>
        <a:p>
          <a:r>
            <a:rPr lang="zh-TW" altLang="en-US" dirty="0"/>
            <a:t>動物纖維</a:t>
          </a:r>
          <a:endParaRPr lang="en-US" dirty="0"/>
        </a:p>
      </dgm:t>
    </dgm:pt>
    <dgm:pt modelId="{C5C8E186-C31E-45FA-88D7-5B362FE94E30}" type="parTrans" cxnId="{25D84F14-88F9-491C-9D3E-DB410E254886}">
      <dgm:prSet/>
      <dgm:spPr/>
      <dgm:t>
        <a:bodyPr/>
        <a:lstStyle/>
        <a:p>
          <a:endParaRPr lang="en-US"/>
        </a:p>
      </dgm:t>
    </dgm:pt>
    <dgm:pt modelId="{38933A6B-97B5-4FE9-B908-1B856D7D1B4B}" type="sibTrans" cxnId="{25D84F14-88F9-491C-9D3E-DB410E254886}">
      <dgm:prSet/>
      <dgm:spPr/>
      <dgm:t>
        <a:bodyPr/>
        <a:lstStyle/>
        <a:p>
          <a:endParaRPr lang="en-US"/>
        </a:p>
      </dgm:t>
    </dgm:pt>
    <dgm:pt modelId="{771A9B2A-8F97-47C7-A7CC-B7526B618306}">
      <dgm:prSet/>
      <dgm:spPr/>
      <dgm:t>
        <a:bodyPr/>
        <a:lstStyle/>
        <a:p>
          <a:r>
            <a:rPr lang="zh-TW" altLang="en-US" dirty="0"/>
            <a:t>羊毛</a:t>
          </a:r>
          <a:endParaRPr lang="en-US" dirty="0"/>
        </a:p>
      </dgm:t>
    </dgm:pt>
    <dgm:pt modelId="{C613C92C-C01C-41E0-B495-6537A7C959B6}" type="parTrans" cxnId="{2FBD73AE-8342-4BF3-842D-16F99DD3CBC2}">
      <dgm:prSet/>
      <dgm:spPr/>
      <dgm:t>
        <a:bodyPr/>
        <a:lstStyle/>
        <a:p>
          <a:endParaRPr lang="en-US"/>
        </a:p>
      </dgm:t>
    </dgm:pt>
    <dgm:pt modelId="{EC64396D-E035-427B-BBE3-75B089AAF30F}" type="sibTrans" cxnId="{2FBD73AE-8342-4BF3-842D-16F99DD3CBC2}">
      <dgm:prSet/>
      <dgm:spPr/>
      <dgm:t>
        <a:bodyPr/>
        <a:lstStyle/>
        <a:p>
          <a:endParaRPr lang="en-US"/>
        </a:p>
      </dgm:t>
    </dgm:pt>
    <dgm:pt modelId="{914DDFDF-5867-4643-B9EB-149DB15741FB}">
      <dgm:prSet/>
      <dgm:spPr/>
      <dgm:t>
        <a:bodyPr/>
        <a:lstStyle/>
        <a:p>
          <a:r>
            <a:rPr lang="zh-TW" altLang="en-US" dirty="0" smtClean="0"/>
            <a:t>絲</a:t>
          </a:r>
          <a:endParaRPr lang="en-US" dirty="0"/>
        </a:p>
      </dgm:t>
    </dgm:pt>
    <dgm:pt modelId="{32C4ADDD-4FFE-4D01-9C46-BD429E814B3C}" type="parTrans" cxnId="{8453C435-A65C-4756-AE63-F1B795C1C173}">
      <dgm:prSet/>
      <dgm:spPr/>
      <dgm:t>
        <a:bodyPr/>
        <a:lstStyle/>
        <a:p>
          <a:endParaRPr lang="en-US"/>
        </a:p>
      </dgm:t>
    </dgm:pt>
    <dgm:pt modelId="{B3FD79DA-E927-43CF-82D5-1788123F10ED}" type="sibTrans" cxnId="{8453C435-A65C-4756-AE63-F1B795C1C173}">
      <dgm:prSet/>
      <dgm:spPr/>
      <dgm:t>
        <a:bodyPr/>
        <a:lstStyle/>
        <a:p>
          <a:endParaRPr lang="en-US"/>
        </a:p>
      </dgm:t>
    </dgm:pt>
    <dgm:pt modelId="{F13D2AE0-E2C4-4C94-8A94-664480CC7C48}">
      <dgm:prSet/>
      <dgm:spPr/>
      <dgm:t>
        <a:bodyPr/>
        <a:lstStyle/>
        <a:p>
          <a:r>
            <a:rPr lang="zh-TW" altLang="en-US" dirty="0" smtClean="0"/>
            <a:t>毛絨／茄士咩</a:t>
          </a:r>
          <a:endParaRPr lang="en-US" dirty="0"/>
        </a:p>
      </dgm:t>
    </dgm:pt>
    <dgm:pt modelId="{A2EF0A46-CAE0-4B0E-B1ED-699D64CBFE0A}" type="parTrans" cxnId="{66B95A04-16D4-46BA-A5D2-E8590E76194C}">
      <dgm:prSet/>
      <dgm:spPr/>
      <dgm:t>
        <a:bodyPr/>
        <a:lstStyle/>
        <a:p>
          <a:endParaRPr lang="en-US"/>
        </a:p>
      </dgm:t>
    </dgm:pt>
    <dgm:pt modelId="{2F662288-865E-4425-BDE9-8307EECA206F}" type="sibTrans" cxnId="{66B95A04-16D4-46BA-A5D2-E8590E76194C}">
      <dgm:prSet/>
      <dgm:spPr/>
      <dgm:t>
        <a:bodyPr/>
        <a:lstStyle/>
        <a:p>
          <a:endParaRPr lang="en-US"/>
        </a:p>
      </dgm:t>
    </dgm:pt>
    <dgm:pt modelId="{D626A82B-697C-4E33-BE01-E55229CC1B50}">
      <dgm:prSet/>
      <dgm:spPr/>
      <dgm:t>
        <a:bodyPr/>
        <a:lstStyle/>
        <a:p>
          <a:r>
            <a:rPr lang="zh-TW" altLang="en-US" dirty="0"/>
            <a:t>羊駝</a:t>
          </a:r>
          <a:endParaRPr lang="en-US" dirty="0"/>
        </a:p>
      </dgm:t>
    </dgm:pt>
    <dgm:pt modelId="{03AA4C55-2E75-462A-B258-33CC147FEEF1}" type="parTrans" cxnId="{5F400434-6677-458F-8DF7-8E178E52AEC0}">
      <dgm:prSet/>
      <dgm:spPr/>
      <dgm:t>
        <a:bodyPr/>
        <a:lstStyle/>
        <a:p>
          <a:endParaRPr lang="en-US"/>
        </a:p>
      </dgm:t>
    </dgm:pt>
    <dgm:pt modelId="{0D79A956-7728-42BE-AB50-C699B41CC4A4}" type="sibTrans" cxnId="{5F400434-6677-458F-8DF7-8E178E52AEC0}">
      <dgm:prSet/>
      <dgm:spPr/>
      <dgm:t>
        <a:bodyPr/>
        <a:lstStyle/>
        <a:p>
          <a:endParaRPr lang="en-US"/>
        </a:p>
      </dgm:t>
    </dgm:pt>
    <dgm:pt modelId="{09CBBB17-4A57-BA46-A20C-62D693A69952}">
      <dgm:prSet/>
      <dgm:spPr/>
      <dgm:t>
        <a:bodyPr/>
        <a:lstStyle/>
        <a:p>
          <a:r>
            <a:rPr lang="zh-TW" altLang="en-US" dirty="0"/>
            <a:t>羽絨</a:t>
          </a:r>
          <a:endParaRPr lang="en-US" dirty="0"/>
        </a:p>
      </dgm:t>
    </dgm:pt>
    <dgm:pt modelId="{270B04B0-3CFE-2348-A70E-CBC7738EB8E4}" type="parTrans" cxnId="{F0F9F87E-C715-5B4A-A050-BBCA10411C87}">
      <dgm:prSet/>
      <dgm:spPr/>
    </dgm:pt>
    <dgm:pt modelId="{24227E17-AE0B-B94E-95FD-4AB6FB059691}" type="sibTrans" cxnId="{F0F9F87E-C715-5B4A-A050-BBCA10411C87}">
      <dgm:prSet/>
      <dgm:spPr/>
    </dgm:pt>
    <dgm:pt modelId="{FDF3E24A-E04B-1B43-8170-3AD2EF6F6A0E}" type="pres">
      <dgm:prSet presAssocID="{409F65DD-FFF7-4189-A152-B2A91D087D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2EA127-7B97-854E-8F0F-3A80E54A9CD9}" type="pres">
      <dgm:prSet presAssocID="{C6E12362-AA91-4FE9-802F-3EC436DEB3BA}" presName="composite" presStyleCnt="0"/>
      <dgm:spPr/>
    </dgm:pt>
    <dgm:pt modelId="{0C7EC247-674B-B94E-BBD2-F09E2F166421}" type="pres">
      <dgm:prSet presAssocID="{C6E12362-AA91-4FE9-802F-3EC436DEB3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8D3DB9-CBE5-AA4F-9477-0CBE25514C29}" type="pres">
      <dgm:prSet presAssocID="{C6E12362-AA91-4FE9-802F-3EC436DEB3B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A995CC-B599-F84D-92A4-62F382A8C14C}" type="pres">
      <dgm:prSet presAssocID="{11E97799-1363-4144-B5D9-D3EDF9BD409B}" presName="space" presStyleCnt="0"/>
      <dgm:spPr/>
    </dgm:pt>
    <dgm:pt modelId="{3597EBED-4C88-0246-B385-397DA472B8EC}" type="pres">
      <dgm:prSet presAssocID="{049A6A3D-7D6C-4188-9078-1A3DF14519E0}" presName="composite" presStyleCnt="0"/>
      <dgm:spPr/>
    </dgm:pt>
    <dgm:pt modelId="{5F502CCE-70E4-6B4B-804F-F6B1EFDAEE53}" type="pres">
      <dgm:prSet presAssocID="{049A6A3D-7D6C-4188-9078-1A3DF14519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365C3F-D56B-9140-AB77-C0A16500CF54}" type="pres">
      <dgm:prSet presAssocID="{049A6A3D-7D6C-4188-9078-1A3DF14519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D84F14-88F9-491C-9D3E-DB410E254886}" srcId="{409F65DD-FFF7-4189-A152-B2A91D087DFC}" destId="{049A6A3D-7D6C-4188-9078-1A3DF14519E0}" srcOrd="1" destOrd="0" parTransId="{C5C8E186-C31E-45FA-88D7-5B362FE94E30}" sibTransId="{38933A6B-97B5-4FE9-B908-1B856D7D1B4B}"/>
    <dgm:cxn modelId="{0F34E573-CFEA-4949-BCD8-A591D29533CF}" type="presOf" srcId="{771A9B2A-8F97-47C7-A7CC-B7526B618306}" destId="{CF365C3F-D56B-9140-AB77-C0A16500CF54}" srcOrd="0" destOrd="0" presId="urn:microsoft.com/office/officeart/2005/8/layout/hList1"/>
    <dgm:cxn modelId="{66B95A04-16D4-46BA-A5D2-E8590E76194C}" srcId="{049A6A3D-7D6C-4188-9078-1A3DF14519E0}" destId="{F13D2AE0-E2C4-4C94-8A94-664480CC7C48}" srcOrd="2" destOrd="0" parTransId="{A2EF0A46-CAE0-4B0E-B1ED-699D64CBFE0A}" sibTransId="{2F662288-865E-4425-BDE9-8307EECA206F}"/>
    <dgm:cxn modelId="{29DEF619-92DD-8D47-A222-644BCB501750}" type="presOf" srcId="{914DDFDF-5867-4643-B9EB-149DB15741FB}" destId="{CF365C3F-D56B-9140-AB77-C0A16500CF54}" srcOrd="0" destOrd="1" presId="urn:microsoft.com/office/officeart/2005/8/layout/hList1"/>
    <dgm:cxn modelId="{8453C435-A65C-4756-AE63-F1B795C1C173}" srcId="{049A6A3D-7D6C-4188-9078-1A3DF14519E0}" destId="{914DDFDF-5867-4643-B9EB-149DB15741FB}" srcOrd="1" destOrd="0" parTransId="{32C4ADDD-4FFE-4D01-9C46-BD429E814B3C}" sibTransId="{B3FD79DA-E927-43CF-82D5-1788123F10ED}"/>
    <dgm:cxn modelId="{5F400434-6677-458F-8DF7-8E178E52AEC0}" srcId="{049A6A3D-7D6C-4188-9078-1A3DF14519E0}" destId="{D626A82B-697C-4E33-BE01-E55229CC1B50}" srcOrd="4" destOrd="0" parTransId="{03AA4C55-2E75-462A-B258-33CC147FEEF1}" sibTransId="{0D79A956-7728-42BE-AB50-C699B41CC4A4}"/>
    <dgm:cxn modelId="{3D2F9DC7-8665-684F-B710-3FFC77A1032F}" type="presOf" srcId="{F13D2AE0-E2C4-4C94-8A94-664480CC7C48}" destId="{CF365C3F-D56B-9140-AB77-C0A16500CF54}" srcOrd="0" destOrd="2" presId="urn:microsoft.com/office/officeart/2005/8/layout/hList1"/>
    <dgm:cxn modelId="{B25014AC-35D0-724D-8EB4-84A45C96DFE6}" type="presOf" srcId="{049A6A3D-7D6C-4188-9078-1A3DF14519E0}" destId="{5F502CCE-70E4-6B4B-804F-F6B1EFDAEE53}" srcOrd="0" destOrd="0" presId="urn:microsoft.com/office/officeart/2005/8/layout/hList1"/>
    <dgm:cxn modelId="{38A65F4F-0302-5845-9D90-D5D219E358C3}" type="presOf" srcId="{09CBBB17-4A57-BA46-A20C-62D693A69952}" destId="{CF365C3F-D56B-9140-AB77-C0A16500CF54}" srcOrd="0" destOrd="3" presId="urn:microsoft.com/office/officeart/2005/8/layout/hList1"/>
    <dgm:cxn modelId="{2FBD73AE-8342-4BF3-842D-16F99DD3CBC2}" srcId="{049A6A3D-7D6C-4188-9078-1A3DF14519E0}" destId="{771A9B2A-8F97-47C7-A7CC-B7526B618306}" srcOrd="0" destOrd="0" parTransId="{C613C92C-C01C-41E0-B495-6537A7C959B6}" sibTransId="{EC64396D-E035-427B-BBE3-75B089AAF30F}"/>
    <dgm:cxn modelId="{D9AEC076-FEE4-470C-9FD6-9141B7AF05C6}" srcId="{C6E12362-AA91-4FE9-802F-3EC436DEB3BA}" destId="{569E8889-C656-4F35-A4B9-7A9044A871B2}" srcOrd="0" destOrd="0" parTransId="{570F7174-8A01-44BC-8269-2D351D6C0412}" sibTransId="{6746D08C-4140-4D57-86D7-A317E297ABDF}"/>
    <dgm:cxn modelId="{B468884E-4380-5745-8C4B-E16E0A651869}" type="presOf" srcId="{C6E12362-AA91-4FE9-802F-3EC436DEB3BA}" destId="{0C7EC247-674B-B94E-BBD2-F09E2F166421}" srcOrd="0" destOrd="0" presId="urn:microsoft.com/office/officeart/2005/8/layout/hList1"/>
    <dgm:cxn modelId="{2D8FCC8B-4675-794F-96C6-A1096DF671C3}" type="presOf" srcId="{63D45AE7-A333-45EE-A3B7-68985DE7A250}" destId="{088D3DB9-CBE5-AA4F-9477-0CBE25514C29}" srcOrd="0" destOrd="1" presId="urn:microsoft.com/office/officeart/2005/8/layout/hList1"/>
    <dgm:cxn modelId="{4E99BD50-1B44-4171-AF77-39406B9FCAE2}" srcId="{C6E12362-AA91-4FE9-802F-3EC436DEB3BA}" destId="{63D45AE7-A333-45EE-A3B7-68985DE7A250}" srcOrd="1" destOrd="0" parTransId="{6347946A-36E6-4A56-9EC0-820A23975D9F}" sibTransId="{8244B3BE-ECE8-41CE-9676-3F1C5312F6C3}"/>
    <dgm:cxn modelId="{906DE5B0-607C-C143-9E31-C13E30092AB8}" type="presOf" srcId="{409F65DD-FFF7-4189-A152-B2A91D087DFC}" destId="{FDF3E24A-E04B-1B43-8170-3AD2EF6F6A0E}" srcOrd="0" destOrd="0" presId="urn:microsoft.com/office/officeart/2005/8/layout/hList1"/>
    <dgm:cxn modelId="{8518B9D4-58EF-479C-B611-1A687002711D}" srcId="{409F65DD-FFF7-4189-A152-B2A91D087DFC}" destId="{C6E12362-AA91-4FE9-802F-3EC436DEB3BA}" srcOrd="0" destOrd="0" parTransId="{91541B2E-50DA-4970-AD79-2F42DF2AF583}" sibTransId="{11E97799-1363-4144-B5D9-D3EDF9BD409B}"/>
    <dgm:cxn modelId="{8131D80E-3810-E54A-BD0D-1330495AAE53}" type="presOf" srcId="{D626A82B-697C-4E33-BE01-E55229CC1B50}" destId="{CF365C3F-D56B-9140-AB77-C0A16500CF54}" srcOrd="0" destOrd="4" presId="urn:microsoft.com/office/officeart/2005/8/layout/hList1"/>
    <dgm:cxn modelId="{F0F9F87E-C715-5B4A-A050-BBCA10411C87}" srcId="{049A6A3D-7D6C-4188-9078-1A3DF14519E0}" destId="{09CBBB17-4A57-BA46-A20C-62D693A69952}" srcOrd="3" destOrd="0" parTransId="{270B04B0-3CFE-2348-A70E-CBC7738EB8E4}" sibTransId="{24227E17-AE0B-B94E-95FD-4AB6FB059691}"/>
    <dgm:cxn modelId="{6B20C582-C9E8-B74F-96E5-F935BC3B3FE5}" type="presOf" srcId="{569E8889-C656-4F35-A4B9-7A9044A871B2}" destId="{088D3DB9-CBE5-AA4F-9477-0CBE25514C29}" srcOrd="0" destOrd="0" presId="urn:microsoft.com/office/officeart/2005/8/layout/hList1"/>
    <dgm:cxn modelId="{FFE2389A-174D-7344-858D-B2D1CFCFFC2E}" type="presParOf" srcId="{FDF3E24A-E04B-1B43-8170-3AD2EF6F6A0E}" destId="{702EA127-7B97-854E-8F0F-3A80E54A9CD9}" srcOrd="0" destOrd="0" presId="urn:microsoft.com/office/officeart/2005/8/layout/hList1"/>
    <dgm:cxn modelId="{135CA971-3841-CA41-980F-2C77948D7610}" type="presParOf" srcId="{702EA127-7B97-854E-8F0F-3A80E54A9CD9}" destId="{0C7EC247-674B-B94E-BBD2-F09E2F166421}" srcOrd="0" destOrd="0" presId="urn:microsoft.com/office/officeart/2005/8/layout/hList1"/>
    <dgm:cxn modelId="{59997A93-8D49-8147-A08A-08743890E197}" type="presParOf" srcId="{702EA127-7B97-854E-8F0F-3A80E54A9CD9}" destId="{088D3DB9-CBE5-AA4F-9477-0CBE25514C29}" srcOrd="1" destOrd="0" presId="urn:microsoft.com/office/officeart/2005/8/layout/hList1"/>
    <dgm:cxn modelId="{A9F69E6E-E3DA-1640-B744-737C6407A3DD}" type="presParOf" srcId="{FDF3E24A-E04B-1B43-8170-3AD2EF6F6A0E}" destId="{59A995CC-B599-F84D-92A4-62F382A8C14C}" srcOrd="1" destOrd="0" presId="urn:microsoft.com/office/officeart/2005/8/layout/hList1"/>
    <dgm:cxn modelId="{AE8A72E1-1037-124A-ABA2-28C1ACDA443D}" type="presParOf" srcId="{FDF3E24A-E04B-1B43-8170-3AD2EF6F6A0E}" destId="{3597EBED-4C88-0246-B385-397DA472B8EC}" srcOrd="2" destOrd="0" presId="urn:microsoft.com/office/officeart/2005/8/layout/hList1"/>
    <dgm:cxn modelId="{29029A40-DB24-B846-8858-85B7A9F66003}" type="presParOf" srcId="{3597EBED-4C88-0246-B385-397DA472B8EC}" destId="{5F502CCE-70E4-6B4B-804F-F6B1EFDAEE53}" srcOrd="0" destOrd="0" presId="urn:microsoft.com/office/officeart/2005/8/layout/hList1"/>
    <dgm:cxn modelId="{408287B0-3486-4A44-8D9E-FC72BD127682}" type="presParOf" srcId="{3597EBED-4C88-0246-B385-397DA472B8EC}" destId="{CF365C3F-D56B-9140-AB77-C0A16500C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4EDBB-0950-F947-881C-056D2BDBC78F}" type="doc">
      <dgm:prSet loTypeId="urn:microsoft.com/office/officeart/2008/layout/BendingPictureCaption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1FDB7E-8709-5B4E-A8F2-593291A0ED47}">
      <dgm:prSet phldrT="[Text]" custT="1"/>
      <dgm:spPr/>
      <dgm:t>
        <a:bodyPr/>
        <a:lstStyle/>
        <a:p>
          <a:pPr algn="ctr"/>
          <a:r>
            <a:rPr lang="zh-TW" altLang="en-US" sz="2800" b="1" dirty="0">
              <a:solidFill>
                <a:srgbClr val="FFFF00"/>
              </a:solidFill>
            </a:rPr>
            <a:t>毛衣</a:t>
          </a:r>
          <a:endParaRPr lang="en-US" altLang="zh-TW" sz="2800" b="1" dirty="0">
            <a:solidFill>
              <a:srgbClr val="FFFF00"/>
            </a:solidFill>
          </a:endParaRPr>
        </a:p>
        <a:p>
          <a:pPr algn="l"/>
          <a:r>
            <a:rPr lang="en-GB" sz="2400" dirty="0" smtClean="0"/>
            <a:t>- </a:t>
          </a:r>
          <a:r>
            <a:rPr lang="zh-TW" sz="2400" dirty="0" smtClean="0"/>
            <a:t>使用針織設備</a:t>
          </a:r>
          <a:r>
            <a:rPr lang="zh-HK" sz="2400" dirty="0" smtClean="0"/>
            <a:t>造</a:t>
          </a:r>
          <a:r>
            <a:rPr lang="zh-TW" sz="2400" dirty="0" smtClean="0"/>
            <a:t>成紗線</a:t>
          </a:r>
          <a:r>
            <a:rPr lang="zh-HK" sz="2400" dirty="0" smtClean="0"/>
            <a:t>圈</a:t>
          </a:r>
          <a:r>
            <a:rPr lang="zh-TW" sz="2400" dirty="0" smtClean="0"/>
            <a:t>，然後將它們串在一起形成服裝各個部分的形狀</a:t>
          </a:r>
          <a:r>
            <a:rPr lang="zh-HK" sz="2400" dirty="0" smtClean="0"/>
            <a:t>，把</a:t>
          </a:r>
          <a:r>
            <a:rPr lang="zh-TW" sz="2400" dirty="0" smtClean="0"/>
            <a:t>這些部</a:t>
          </a:r>
          <a:r>
            <a:rPr lang="zh-HK" sz="2400" dirty="0" smtClean="0"/>
            <a:t>分</a:t>
          </a:r>
          <a:r>
            <a:rPr lang="zh-TW" sz="2400" dirty="0" smtClean="0"/>
            <a:t>縫合在一起</a:t>
          </a:r>
          <a:r>
            <a:rPr lang="zh-HK" sz="2400" dirty="0" smtClean="0"/>
            <a:t>製成毛衣</a:t>
          </a:r>
          <a:r>
            <a:rPr lang="zh-TW" sz="2400" dirty="0" smtClean="0"/>
            <a:t>。</a:t>
          </a:r>
          <a:endParaRPr lang="en-HK" sz="2400" dirty="0" smtClean="0"/>
        </a:p>
        <a:p>
          <a:pPr algn="l"/>
          <a:endParaRPr lang="en-HK" sz="2400" b="0" i="0" dirty="0" smtClean="0"/>
        </a:p>
        <a:p>
          <a:pPr algn="l"/>
          <a:r>
            <a:rPr lang="en-HK" sz="2400" b="0" i="0" dirty="0" smtClean="0"/>
            <a:t>- </a:t>
          </a:r>
          <a:r>
            <a:rPr lang="zh-TW" altLang="en-US" sz="2400" b="0" i="0" dirty="0"/>
            <a:t>生產毛衣的材料通常是羊毛、羊絨、合成或羊毛混紡</a:t>
          </a:r>
          <a:r>
            <a:rPr lang="zh-TW" altLang="en-US" sz="2400" b="0" i="0" dirty="0" smtClean="0"/>
            <a:t>紗線。</a:t>
          </a:r>
          <a:endParaRPr lang="en-GB" sz="2400" dirty="0"/>
        </a:p>
      </dgm:t>
    </dgm:pt>
    <dgm:pt modelId="{82C7433D-3FED-E941-8688-012E32F8709D}" type="parTrans" cxnId="{9D045ECC-731C-0B46-9E02-3F68BB34F5D1}">
      <dgm:prSet/>
      <dgm:spPr/>
      <dgm:t>
        <a:bodyPr/>
        <a:lstStyle/>
        <a:p>
          <a:endParaRPr lang="en-GB"/>
        </a:p>
      </dgm:t>
    </dgm:pt>
    <dgm:pt modelId="{0DB85C32-7B37-7F42-9F5D-327A6D30B3A4}" type="sibTrans" cxnId="{9D045ECC-731C-0B46-9E02-3F68BB34F5D1}">
      <dgm:prSet/>
      <dgm:spPr/>
      <dgm:t>
        <a:bodyPr/>
        <a:lstStyle/>
        <a:p>
          <a:endParaRPr lang="en-GB"/>
        </a:p>
      </dgm:t>
    </dgm:pt>
    <dgm:pt modelId="{36EC585D-B9A0-654F-93DF-EBEDFCE331AB}">
      <dgm:prSet custT="1"/>
      <dgm:spPr/>
      <dgm:t>
        <a:bodyPr/>
        <a:lstStyle/>
        <a:p>
          <a:pPr algn="l"/>
          <a:r>
            <a:rPr lang="zh-TW" altLang="en-US" sz="2800" b="1" dirty="0" smtClean="0">
              <a:solidFill>
                <a:srgbClr val="FFFF00"/>
              </a:solidFill>
            </a:rPr>
            <a:t>針織</a:t>
          </a:r>
          <a:r>
            <a:rPr lang="zh-HK" sz="2800" b="1" dirty="0" smtClean="0">
              <a:solidFill>
                <a:srgbClr val="FFFF00"/>
              </a:solidFill>
            </a:rPr>
            <a:t>布</a:t>
          </a:r>
          <a:r>
            <a:rPr lang="zh-HK" sz="2400" dirty="0" smtClean="0"/>
            <a:t>是通過編織程序製成的，布料經</a:t>
          </a:r>
          <a:r>
            <a:rPr lang="zh-TW" sz="2400" dirty="0" smtClean="0"/>
            <a:t>過「裁剪和縫製」</a:t>
          </a:r>
          <a:r>
            <a:rPr lang="zh-HK" sz="2400" dirty="0" smtClean="0"/>
            <a:t>程序</a:t>
          </a:r>
          <a:r>
            <a:rPr lang="zh-TW" sz="2400" dirty="0" smtClean="0"/>
            <a:t>製</a:t>
          </a:r>
          <a:r>
            <a:rPr lang="zh-HK" sz="2400" dirty="0" smtClean="0"/>
            <a:t>成服裝</a:t>
          </a:r>
          <a:r>
            <a:rPr lang="zh-TW" sz="2400" dirty="0" smtClean="0"/>
            <a:t>。針織</a:t>
          </a:r>
          <a:r>
            <a:rPr lang="zh-HK" sz="2400" dirty="0" smtClean="0"/>
            <a:t>布</a:t>
          </a:r>
          <a:r>
            <a:rPr lang="zh-TW" sz="2400" dirty="0" smtClean="0"/>
            <a:t>料</a:t>
          </a:r>
          <a:r>
            <a:rPr lang="zh-HK" sz="2400" dirty="0" smtClean="0"/>
            <a:t>一般由</a:t>
          </a:r>
          <a:r>
            <a:rPr lang="zh-TW" sz="2400" dirty="0" smtClean="0"/>
            <a:t>棉或合成</a:t>
          </a:r>
          <a:r>
            <a:rPr lang="zh-HK" sz="2400" dirty="0" smtClean="0"/>
            <a:t>物料織</a:t>
          </a:r>
          <a:r>
            <a:rPr lang="zh-TW" sz="2400" dirty="0" smtClean="0"/>
            <a:t>成</a:t>
          </a:r>
          <a:r>
            <a:rPr lang="zh-TW" altLang="en-US" sz="2400" dirty="0" smtClean="0"/>
            <a:t>。主要</a:t>
          </a:r>
          <a:r>
            <a:rPr lang="zh-TW" altLang="en-US" sz="2400" dirty="0"/>
            <a:t>用於製作</a:t>
          </a:r>
          <a:r>
            <a:rPr lang="en-GB" sz="2400" dirty="0"/>
            <a:t>T</a:t>
          </a:r>
          <a:r>
            <a:rPr lang="zh-TW" altLang="en-US" sz="2400" dirty="0"/>
            <a:t>恤。</a:t>
          </a:r>
          <a:endParaRPr lang="en-GB" sz="2400" dirty="0"/>
        </a:p>
      </dgm:t>
    </dgm:pt>
    <dgm:pt modelId="{3FE909EB-832C-2B40-9259-093E4E050D3A}" type="parTrans" cxnId="{6491C65B-B5D1-E44E-8BA6-AE23DBB96559}">
      <dgm:prSet/>
      <dgm:spPr/>
      <dgm:t>
        <a:bodyPr/>
        <a:lstStyle/>
        <a:p>
          <a:endParaRPr lang="en-GB"/>
        </a:p>
      </dgm:t>
    </dgm:pt>
    <dgm:pt modelId="{EEF38C06-F0DD-8243-952C-B1364CFDBD4A}" type="sibTrans" cxnId="{6491C65B-B5D1-E44E-8BA6-AE23DBB96559}">
      <dgm:prSet/>
      <dgm:spPr/>
      <dgm:t>
        <a:bodyPr/>
        <a:lstStyle/>
        <a:p>
          <a:endParaRPr lang="en-GB"/>
        </a:p>
      </dgm:t>
    </dgm:pt>
    <dgm:pt modelId="{A2B7CD58-133D-AB45-B76E-FB06D7BD47C6}" type="pres">
      <dgm:prSet presAssocID="{B374EDBB-0950-F947-881C-056D2BDBC78F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7F8BB98-A48C-4A45-9934-036AA4997C18}" type="pres">
      <dgm:prSet presAssocID="{F61FDB7E-8709-5B4E-A8F2-593291A0ED47}" presName="composite" presStyleCnt="0"/>
      <dgm:spPr/>
    </dgm:pt>
    <dgm:pt modelId="{2512BC0A-83E8-0341-A7E3-051FB7BE9057}" type="pres">
      <dgm:prSet presAssocID="{F61FDB7E-8709-5B4E-A8F2-593291A0ED47}" presName="Image" presStyleLbl="bgShp" presStyleIdx="0" presStyleCnt="2" custLinFactNeighborX="-10217" custLinFactNeighborY="-407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FFB8725-D99E-534D-820C-D687B6409030}" type="pres">
      <dgm:prSet presAssocID="{F61FDB7E-8709-5B4E-A8F2-593291A0ED47}" presName="Parent" presStyleLbl="node0" presStyleIdx="0" presStyleCnt="2" custScaleY="323428" custLinFactY="-23108" custLinFactNeighborX="310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040941-5443-024C-9D79-ADC87A5C6C0B}" type="pres">
      <dgm:prSet presAssocID="{0DB85C32-7B37-7F42-9F5D-327A6D30B3A4}" presName="sibTrans" presStyleCnt="0"/>
      <dgm:spPr/>
    </dgm:pt>
    <dgm:pt modelId="{4F11585E-CE55-CD43-955A-C19D792F5F34}" type="pres">
      <dgm:prSet presAssocID="{36EC585D-B9A0-654F-93DF-EBEDFCE331AB}" presName="composite" presStyleCnt="0"/>
      <dgm:spPr/>
    </dgm:pt>
    <dgm:pt modelId="{53CF6293-F38D-6546-B36B-B0442BEB4460}" type="pres">
      <dgm:prSet presAssocID="{36EC585D-B9A0-654F-93DF-EBEDFCE331AB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C70B7E7-B5BF-2941-A5AB-B4A0D4DCAE04}" type="pres">
      <dgm:prSet presAssocID="{36EC585D-B9A0-654F-93DF-EBEDFCE331AB}" presName="Parent" presStyleLbl="node0" presStyleIdx="1" presStyleCnt="2" custScaleY="250163" custLinFactNeighborX="-12512" custLinFactNeighborY="-573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F6F507-11D1-8D48-9994-C6A7E3E5C261}" type="presOf" srcId="{B374EDBB-0950-F947-881C-056D2BDBC78F}" destId="{A2B7CD58-133D-AB45-B76E-FB06D7BD47C6}" srcOrd="0" destOrd="0" presId="urn:microsoft.com/office/officeart/2008/layout/BendingPictureCaption"/>
    <dgm:cxn modelId="{9D045ECC-731C-0B46-9E02-3F68BB34F5D1}" srcId="{B374EDBB-0950-F947-881C-056D2BDBC78F}" destId="{F61FDB7E-8709-5B4E-A8F2-593291A0ED47}" srcOrd="0" destOrd="0" parTransId="{82C7433D-3FED-E941-8688-012E32F8709D}" sibTransId="{0DB85C32-7B37-7F42-9F5D-327A6D30B3A4}"/>
    <dgm:cxn modelId="{E05CB403-992B-1E47-9FC4-637425DFC1E6}" type="presOf" srcId="{F61FDB7E-8709-5B4E-A8F2-593291A0ED47}" destId="{4FFB8725-D99E-534D-820C-D687B6409030}" srcOrd="0" destOrd="0" presId="urn:microsoft.com/office/officeart/2008/layout/BendingPictureCaption"/>
    <dgm:cxn modelId="{E5B08E51-E2CC-FF4D-BB5A-77745006D079}" type="presOf" srcId="{36EC585D-B9A0-654F-93DF-EBEDFCE331AB}" destId="{EC70B7E7-B5BF-2941-A5AB-B4A0D4DCAE04}" srcOrd="0" destOrd="0" presId="urn:microsoft.com/office/officeart/2008/layout/BendingPictureCaption"/>
    <dgm:cxn modelId="{6491C65B-B5D1-E44E-8BA6-AE23DBB96559}" srcId="{B374EDBB-0950-F947-881C-056D2BDBC78F}" destId="{36EC585D-B9A0-654F-93DF-EBEDFCE331AB}" srcOrd="1" destOrd="0" parTransId="{3FE909EB-832C-2B40-9259-093E4E050D3A}" sibTransId="{EEF38C06-F0DD-8243-952C-B1364CFDBD4A}"/>
    <dgm:cxn modelId="{4F9B04E2-05A2-9F4A-B708-E7F36495400B}" type="presParOf" srcId="{A2B7CD58-133D-AB45-B76E-FB06D7BD47C6}" destId="{D7F8BB98-A48C-4A45-9934-036AA4997C18}" srcOrd="0" destOrd="0" presId="urn:microsoft.com/office/officeart/2008/layout/BendingPictureCaption"/>
    <dgm:cxn modelId="{B2C72142-E193-7A4C-B616-0539642512A5}" type="presParOf" srcId="{D7F8BB98-A48C-4A45-9934-036AA4997C18}" destId="{2512BC0A-83E8-0341-A7E3-051FB7BE9057}" srcOrd="0" destOrd="0" presId="urn:microsoft.com/office/officeart/2008/layout/BendingPictureCaption"/>
    <dgm:cxn modelId="{9A77D5A1-4409-6A42-8D86-C644145DA2C4}" type="presParOf" srcId="{D7F8BB98-A48C-4A45-9934-036AA4997C18}" destId="{4FFB8725-D99E-534D-820C-D687B6409030}" srcOrd="1" destOrd="0" presId="urn:microsoft.com/office/officeart/2008/layout/BendingPictureCaption"/>
    <dgm:cxn modelId="{E7599551-9AD4-984D-8F54-BA1B18D54D8A}" type="presParOf" srcId="{A2B7CD58-133D-AB45-B76E-FB06D7BD47C6}" destId="{EE040941-5443-024C-9D79-ADC87A5C6C0B}" srcOrd="1" destOrd="0" presId="urn:microsoft.com/office/officeart/2008/layout/BendingPictureCaption"/>
    <dgm:cxn modelId="{31437B4D-2454-D24A-848E-44918E73FA8A}" type="presParOf" srcId="{A2B7CD58-133D-AB45-B76E-FB06D7BD47C6}" destId="{4F11585E-CE55-CD43-955A-C19D792F5F34}" srcOrd="2" destOrd="0" presId="urn:microsoft.com/office/officeart/2008/layout/BendingPictureCaption"/>
    <dgm:cxn modelId="{8200DA03-01F5-9D48-A557-6401A3802637}" type="presParOf" srcId="{4F11585E-CE55-CD43-955A-C19D792F5F34}" destId="{53CF6293-F38D-6546-B36B-B0442BEB4460}" srcOrd="0" destOrd="0" presId="urn:microsoft.com/office/officeart/2008/layout/BendingPictureCaption"/>
    <dgm:cxn modelId="{21BBA6C8-C3AE-3541-BC64-7FC1F86A56DE}" type="presParOf" srcId="{4F11585E-CE55-CD43-955A-C19D792F5F34}" destId="{EC70B7E7-B5BF-2941-A5AB-B4A0D4DCAE0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08DE8-3E79-E04B-9144-0CDC12638C6C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AC4EABA-D68B-9A44-AAC2-078034A6B966}">
      <dgm:prSet phldrT="[Text]"/>
      <dgm:spPr/>
      <dgm:t>
        <a:bodyPr/>
        <a:lstStyle/>
        <a:p>
          <a:r>
            <a:rPr lang="zh-TW" altLang="en-US" dirty="0" smtClean="0">
              <a:latin typeface="SourceSansPro"/>
            </a:rPr>
            <a:t>環境</a:t>
          </a:r>
          <a:r>
            <a:rPr lang="en-HK" dirty="0" smtClean="0">
              <a:latin typeface="SourceSansPro"/>
            </a:rPr>
            <a:t> </a:t>
          </a:r>
          <a:endParaRPr lang="en-GB" dirty="0"/>
        </a:p>
      </dgm:t>
    </dgm:pt>
    <dgm:pt modelId="{4A56AB0E-E8AE-7144-AB81-37DEA4BE5A0E}" type="parTrans" cxnId="{67953A33-6993-2049-864D-322AFB219B73}">
      <dgm:prSet/>
      <dgm:spPr/>
      <dgm:t>
        <a:bodyPr/>
        <a:lstStyle/>
        <a:p>
          <a:endParaRPr lang="en-GB"/>
        </a:p>
      </dgm:t>
    </dgm:pt>
    <dgm:pt modelId="{48868A19-4F97-A240-B7BE-8E0B30DB4933}" type="sibTrans" cxnId="{67953A33-6993-2049-864D-322AFB219B73}">
      <dgm:prSet/>
      <dgm:spPr/>
      <dgm:t>
        <a:bodyPr/>
        <a:lstStyle/>
        <a:p>
          <a:endParaRPr lang="en-GB"/>
        </a:p>
      </dgm:t>
    </dgm:pt>
    <dgm:pt modelId="{64DD38F5-4500-9A4D-A643-3EDAE3F7FF32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該行業</a:t>
          </a:r>
          <a:r>
            <a:rPr lang="zh-TW" altLang="en-US" dirty="0" smtClean="0">
              <a:latin typeface="+mj-lt"/>
            </a:rPr>
            <a:t>如何減輕</a:t>
          </a:r>
          <a:r>
            <a:rPr lang="zh-TW" altLang="en-US" dirty="0">
              <a:latin typeface="+mj-lt"/>
            </a:rPr>
            <a:t>氣候變化的影響並保護環境</a:t>
          </a:r>
          <a:endParaRPr lang="en-GB" dirty="0">
            <a:latin typeface="+mj-lt"/>
          </a:endParaRPr>
        </a:p>
      </dgm:t>
    </dgm:pt>
    <dgm:pt modelId="{3506E060-92A7-9F4E-9408-175958945A65}" type="parTrans" cxnId="{D616D7E3-0BBD-AE4D-A99A-163E7CAF81EF}">
      <dgm:prSet/>
      <dgm:spPr/>
      <dgm:t>
        <a:bodyPr/>
        <a:lstStyle/>
        <a:p>
          <a:endParaRPr lang="en-GB"/>
        </a:p>
      </dgm:t>
    </dgm:pt>
    <dgm:pt modelId="{883D235E-09AF-5D43-8319-6CA11EDD67E7}" type="sibTrans" cxnId="{D616D7E3-0BBD-AE4D-A99A-163E7CAF81EF}">
      <dgm:prSet/>
      <dgm:spPr/>
      <dgm:t>
        <a:bodyPr/>
        <a:lstStyle/>
        <a:p>
          <a:endParaRPr lang="en-GB"/>
        </a:p>
      </dgm:t>
    </dgm:pt>
    <dgm:pt modelId="{F2AE97F5-53C2-1A40-82F1-F7B999F40A48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例如，減少廢物、減少碳足跡和提高能源效率</a:t>
          </a:r>
          <a:r>
            <a:rPr lang="en-HK" dirty="0">
              <a:latin typeface="+mj-lt"/>
            </a:rPr>
            <a:t/>
          </a:r>
          <a:br>
            <a:rPr lang="en-HK" dirty="0">
              <a:latin typeface="+mj-lt"/>
            </a:rPr>
          </a:br>
          <a:endParaRPr lang="en-GB" dirty="0">
            <a:latin typeface="+mj-lt"/>
          </a:endParaRPr>
        </a:p>
      </dgm:t>
    </dgm:pt>
    <dgm:pt modelId="{364B9921-DEE3-8D43-BF9C-2CD5BF33ECBA}" type="parTrans" cxnId="{112767A3-4C2F-3F48-9113-8D736DF9F08F}">
      <dgm:prSet/>
      <dgm:spPr/>
      <dgm:t>
        <a:bodyPr/>
        <a:lstStyle/>
        <a:p>
          <a:endParaRPr lang="en-GB"/>
        </a:p>
      </dgm:t>
    </dgm:pt>
    <dgm:pt modelId="{9C9B89B5-A20A-F44D-BCAA-D0DDABCC99AE}" type="sibTrans" cxnId="{112767A3-4C2F-3F48-9113-8D736DF9F08F}">
      <dgm:prSet/>
      <dgm:spPr/>
      <dgm:t>
        <a:bodyPr/>
        <a:lstStyle/>
        <a:p>
          <a:endParaRPr lang="en-GB"/>
        </a:p>
      </dgm:t>
    </dgm:pt>
    <dgm:pt modelId="{C9DBED6C-7D95-9F43-833E-C4773D8B457E}">
      <dgm:prSet phldrT="[Text]"/>
      <dgm:spPr/>
      <dgm:t>
        <a:bodyPr/>
        <a:lstStyle/>
        <a:p>
          <a:r>
            <a:rPr lang="zh-TW" altLang="en-US" dirty="0" smtClean="0">
              <a:latin typeface="SourceSansPro"/>
            </a:rPr>
            <a:t>社會</a:t>
          </a:r>
          <a:endParaRPr lang="en-GB" dirty="0"/>
        </a:p>
      </dgm:t>
    </dgm:pt>
    <dgm:pt modelId="{482A2659-F0B2-DC44-8A85-D3E998D6E800}" type="parTrans" cxnId="{1825A079-6FE8-BD43-8C29-4B37C3FA9B96}">
      <dgm:prSet/>
      <dgm:spPr/>
      <dgm:t>
        <a:bodyPr/>
        <a:lstStyle/>
        <a:p>
          <a:endParaRPr lang="en-GB"/>
        </a:p>
      </dgm:t>
    </dgm:pt>
    <dgm:pt modelId="{08C18418-2952-DA4F-BADB-F2AF0C2ADC32}" type="sibTrans" cxnId="{1825A079-6FE8-BD43-8C29-4B37C3FA9B96}">
      <dgm:prSet/>
      <dgm:spPr/>
      <dgm:t>
        <a:bodyPr/>
        <a:lstStyle/>
        <a:p>
          <a:endParaRPr lang="en-GB"/>
        </a:p>
      </dgm:t>
    </dgm:pt>
    <dgm:pt modelId="{24E52272-63CA-174A-8B8B-259AA510C80B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公司如何管理與員工、供應商和客戶的關係</a:t>
          </a:r>
          <a:endParaRPr lang="en-GB" dirty="0">
            <a:latin typeface="+mj-lt"/>
          </a:endParaRPr>
        </a:p>
      </dgm:t>
    </dgm:pt>
    <dgm:pt modelId="{DB3192FE-DB19-B843-B28C-62146CAD57CC}" type="parTrans" cxnId="{352625F8-65DF-454A-9136-96B7525DD9E1}">
      <dgm:prSet/>
      <dgm:spPr/>
      <dgm:t>
        <a:bodyPr/>
        <a:lstStyle/>
        <a:p>
          <a:endParaRPr lang="en-GB"/>
        </a:p>
      </dgm:t>
    </dgm:pt>
    <dgm:pt modelId="{313DEB29-72C7-F647-A6E8-FFE5B7E73F30}" type="sibTrans" cxnId="{352625F8-65DF-454A-9136-96B7525DD9E1}">
      <dgm:prSet/>
      <dgm:spPr/>
      <dgm:t>
        <a:bodyPr/>
        <a:lstStyle/>
        <a:p>
          <a:endParaRPr lang="en-GB"/>
        </a:p>
      </dgm:t>
    </dgm:pt>
    <dgm:pt modelId="{E161344A-D3AA-EC41-B66A-0FF9F1D771E9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例如：平等就業機會、工作場所健康與安全、公平薪酬和社區參與</a:t>
          </a:r>
          <a:endParaRPr lang="en-GB" dirty="0">
            <a:latin typeface="+mj-lt"/>
          </a:endParaRPr>
        </a:p>
      </dgm:t>
    </dgm:pt>
    <dgm:pt modelId="{7E8B5A22-E667-4049-B7F8-9E58670A5059}" type="parTrans" cxnId="{DF6B59A4-D127-6D42-96F0-DE8FEADD542B}">
      <dgm:prSet/>
      <dgm:spPr/>
      <dgm:t>
        <a:bodyPr/>
        <a:lstStyle/>
        <a:p>
          <a:endParaRPr lang="en-GB"/>
        </a:p>
      </dgm:t>
    </dgm:pt>
    <dgm:pt modelId="{CF73DAA9-2769-5144-9728-E53752EE73E4}" type="sibTrans" cxnId="{DF6B59A4-D127-6D42-96F0-DE8FEADD542B}">
      <dgm:prSet/>
      <dgm:spPr/>
      <dgm:t>
        <a:bodyPr/>
        <a:lstStyle/>
        <a:p>
          <a:endParaRPr lang="en-GB"/>
        </a:p>
      </dgm:t>
    </dgm:pt>
    <dgm:pt modelId="{0C2904F7-033C-6E4A-9E46-908B8332FA4B}">
      <dgm:prSet phldrT="[Text]"/>
      <dgm:spPr/>
      <dgm:t>
        <a:bodyPr/>
        <a:lstStyle/>
        <a:p>
          <a:r>
            <a:rPr lang="zh-TW" altLang="en-US" dirty="0" smtClean="0"/>
            <a:t>管理體系</a:t>
          </a:r>
          <a:endParaRPr lang="en-GB" dirty="0"/>
        </a:p>
      </dgm:t>
    </dgm:pt>
    <dgm:pt modelId="{2C84BAF2-E611-DA4A-BEB2-4460FFE267AA}" type="parTrans" cxnId="{E2F72F03-E2FB-CE4C-85F6-4FBB973AC780}">
      <dgm:prSet/>
      <dgm:spPr/>
      <dgm:t>
        <a:bodyPr/>
        <a:lstStyle/>
        <a:p>
          <a:endParaRPr lang="en-GB"/>
        </a:p>
      </dgm:t>
    </dgm:pt>
    <dgm:pt modelId="{ECFC28C6-2198-6449-A703-858D3C10E834}" type="sibTrans" cxnId="{E2F72F03-E2FB-CE4C-85F6-4FBB973AC780}">
      <dgm:prSet/>
      <dgm:spPr/>
      <dgm:t>
        <a:bodyPr/>
        <a:lstStyle/>
        <a:p>
          <a:endParaRPr lang="en-GB"/>
        </a:p>
      </dgm:t>
    </dgm:pt>
    <dgm:pt modelId="{1D036C1D-7062-874F-9245-082F225065EE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它涉及公司的領導層、內部控制、審計和股東權利</a:t>
          </a:r>
          <a:endParaRPr lang="en-GB" dirty="0">
            <a:latin typeface="+mj-lt"/>
          </a:endParaRPr>
        </a:p>
      </dgm:t>
    </dgm:pt>
    <dgm:pt modelId="{95CEB3E3-B48E-A949-862A-059E306AE8EB}" type="parTrans" cxnId="{8ECB859D-193F-7346-83E7-DAD10E7E2B68}">
      <dgm:prSet/>
      <dgm:spPr/>
      <dgm:t>
        <a:bodyPr/>
        <a:lstStyle/>
        <a:p>
          <a:endParaRPr lang="en-GB"/>
        </a:p>
      </dgm:t>
    </dgm:pt>
    <dgm:pt modelId="{9F0FCEE2-E9A5-E747-B685-EEB1DB73E860}" type="sibTrans" cxnId="{8ECB859D-193F-7346-83E7-DAD10E7E2B68}">
      <dgm:prSet/>
      <dgm:spPr/>
      <dgm:t>
        <a:bodyPr/>
        <a:lstStyle/>
        <a:p>
          <a:endParaRPr lang="en-GB"/>
        </a:p>
      </dgm:t>
    </dgm:pt>
    <dgm:pt modelId="{0A64E662-354E-2F46-A944-FF58D9394023}">
      <dgm:prSet phldrT="[Text]"/>
      <dgm:spPr/>
      <dgm:t>
        <a:bodyPr/>
        <a:lstStyle/>
        <a:p>
          <a:r>
            <a:rPr lang="zh-TW" altLang="en-US" dirty="0">
              <a:latin typeface="+mj-lt"/>
            </a:rPr>
            <a:t>例如風險</a:t>
          </a:r>
          <a:r>
            <a:rPr lang="zh-TW" altLang="en-US" dirty="0" smtClean="0">
              <a:latin typeface="+mj-lt"/>
            </a:rPr>
            <a:t>管理、避免</a:t>
          </a:r>
          <a:r>
            <a:rPr lang="zh-TW" altLang="en-US" dirty="0">
              <a:latin typeface="+mj-lt"/>
            </a:rPr>
            <a:t>利益</a:t>
          </a:r>
          <a:r>
            <a:rPr lang="zh-TW" altLang="en-US" dirty="0" smtClean="0">
              <a:latin typeface="+mj-lt"/>
            </a:rPr>
            <a:t>衝突、合乎</a:t>
          </a:r>
          <a:r>
            <a:rPr lang="zh-TW" altLang="en-US" dirty="0">
              <a:latin typeface="+mj-lt"/>
            </a:rPr>
            <a:t>道德的商業慣例和會計透明度</a:t>
          </a:r>
          <a:endParaRPr lang="en-GB" dirty="0">
            <a:latin typeface="+mj-lt"/>
          </a:endParaRPr>
        </a:p>
      </dgm:t>
    </dgm:pt>
    <dgm:pt modelId="{8CFFC92F-7566-F04C-868D-BCD3618E6908}" type="parTrans" cxnId="{8B6A663E-167B-EF4E-97AE-8F9681D61D30}">
      <dgm:prSet/>
      <dgm:spPr/>
      <dgm:t>
        <a:bodyPr/>
        <a:lstStyle/>
        <a:p>
          <a:endParaRPr lang="en-GB"/>
        </a:p>
      </dgm:t>
    </dgm:pt>
    <dgm:pt modelId="{B97B3175-1BC9-1948-ACF6-DFA82F427E1C}" type="sibTrans" cxnId="{8B6A663E-167B-EF4E-97AE-8F9681D61D30}">
      <dgm:prSet/>
      <dgm:spPr/>
      <dgm:t>
        <a:bodyPr/>
        <a:lstStyle/>
        <a:p>
          <a:endParaRPr lang="en-GB"/>
        </a:p>
      </dgm:t>
    </dgm:pt>
    <dgm:pt modelId="{07368EE5-F597-E847-8E32-9F9DDA5DC2A2}" type="pres">
      <dgm:prSet presAssocID="{C0F08DE8-3E79-E04B-9144-0CDC12638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DCB273-791F-D940-9A92-79F62DE40516}" type="pres">
      <dgm:prSet presAssocID="{7AC4EABA-D68B-9A44-AAC2-078034A6B966}" presName="composite" presStyleCnt="0"/>
      <dgm:spPr/>
    </dgm:pt>
    <dgm:pt modelId="{ACE01F87-DCA0-D44F-9CB0-CC0E1BE8F860}" type="pres">
      <dgm:prSet presAssocID="{7AC4EABA-D68B-9A44-AAC2-078034A6B966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46DB11C-30F5-0A46-9594-3E90B8E6FD67}" type="pres">
      <dgm:prSet presAssocID="{7AC4EABA-D68B-9A44-AAC2-078034A6B966}" presName="desTx" presStyleLbl="alignAccFollowNode1" presStyleIdx="0" presStyleCnt="3">
        <dgm:presLayoutVars/>
      </dgm:prSet>
      <dgm:spPr/>
      <dgm:t>
        <a:bodyPr/>
        <a:lstStyle/>
        <a:p>
          <a:endParaRPr lang="zh-TW" altLang="en-US"/>
        </a:p>
      </dgm:t>
    </dgm:pt>
    <dgm:pt modelId="{6C8A5B3E-28FC-9B43-BD28-48395BFE3816}" type="pres">
      <dgm:prSet presAssocID="{48868A19-4F97-A240-B7BE-8E0B30DB4933}" presName="space" presStyleCnt="0"/>
      <dgm:spPr/>
    </dgm:pt>
    <dgm:pt modelId="{00369003-5C1B-C246-881B-26E77EBF1698}" type="pres">
      <dgm:prSet presAssocID="{C9DBED6C-7D95-9F43-833E-C4773D8B457E}" presName="composite" presStyleCnt="0"/>
      <dgm:spPr/>
    </dgm:pt>
    <dgm:pt modelId="{7D780ABE-6067-A441-9DD3-E3C0265ECA95}" type="pres">
      <dgm:prSet presAssocID="{C9DBED6C-7D95-9F43-833E-C4773D8B457E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0C869B3-37DF-F145-B219-1AAC7BBA8D9C}" type="pres">
      <dgm:prSet presAssocID="{C9DBED6C-7D95-9F43-833E-C4773D8B457E}" presName="desTx" presStyleLbl="alignAccFollowNode1" presStyleIdx="1" presStyleCnt="3">
        <dgm:presLayoutVars/>
      </dgm:prSet>
      <dgm:spPr/>
      <dgm:t>
        <a:bodyPr/>
        <a:lstStyle/>
        <a:p>
          <a:endParaRPr lang="zh-TW" altLang="en-US"/>
        </a:p>
      </dgm:t>
    </dgm:pt>
    <dgm:pt modelId="{EF647D5B-89A6-2041-B28B-CEC4829AB0AE}" type="pres">
      <dgm:prSet presAssocID="{08C18418-2952-DA4F-BADB-F2AF0C2ADC32}" presName="space" presStyleCnt="0"/>
      <dgm:spPr/>
    </dgm:pt>
    <dgm:pt modelId="{EF7398B8-D154-7644-ADF2-57A78D3514E2}" type="pres">
      <dgm:prSet presAssocID="{0C2904F7-033C-6E4A-9E46-908B8332FA4B}" presName="composite" presStyleCnt="0"/>
      <dgm:spPr/>
    </dgm:pt>
    <dgm:pt modelId="{DB7A14E7-B90D-B541-9093-D1462D395A92}" type="pres">
      <dgm:prSet presAssocID="{0C2904F7-033C-6E4A-9E46-908B8332FA4B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92726C3-8650-484E-B8A7-7512B45AEF3C}" type="pres">
      <dgm:prSet presAssocID="{0C2904F7-033C-6E4A-9E46-908B8332FA4B}" presName="desTx" presStyleLbl="alignAccFollowNode1" presStyleIdx="2" presStyleCnt="3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90E8D051-4AC2-A54A-8E22-5C78AD598E3D}" type="presOf" srcId="{7AC4EABA-D68B-9A44-AAC2-078034A6B966}" destId="{ACE01F87-DCA0-D44F-9CB0-CC0E1BE8F860}" srcOrd="0" destOrd="0" presId="urn:microsoft.com/office/officeart/2016/7/layout/HorizontalActionList"/>
    <dgm:cxn modelId="{35B5FED0-CD9B-A746-A2B9-AF620C790264}" type="presOf" srcId="{24E52272-63CA-174A-8B8B-259AA510C80B}" destId="{E0C869B3-37DF-F145-B219-1AAC7BBA8D9C}" srcOrd="0" destOrd="0" presId="urn:microsoft.com/office/officeart/2016/7/layout/HorizontalActionList"/>
    <dgm:cxn modelId="{DF6B59A4-D127-6D42-96F0-DE8FEADD542B}" srcId="{C9DBED6C-7D95-9F43-833E-C4773D8B457E}" destId="{E161344A-D3AA-EC41-B66A-0FF9F1D771E9}" srcOrd="1" destOrd="0" parTransId="{7E8B5A22-E667-4049-B7F8-9E58670A5059}" sibTransId="{CF73DAA9-2769-5144-9728-E53752EE73E4}"/>
    <dgm:cxn modelId="{67953A33-6993-2049-864D-322AFB219B73}" srcId="{C0F08DE8-3E79-E04B-9144-0CDC12638C6C}" destId="{7AC4EABA-D68B-9A44-AAC2-078034A6B966}" srcOrd="0" destOrd="0" parTransId="{4A56AB0E-E8AE-7144-AB81-37DEA4BE5A0E}" sibTransId="{48868A19-4F97-A240-B7BE-8E0B30DB4933}"/>
    <dgm:cxn modelId="{07C2CC29-4F32-C247-A4F4-DDC126CCF504}" type="presOf" srcId="{C9DBED6C-7D95-9F43-833E-C4773D8B457E}" destId="{7D780ABE-6067-A441-9DD3-E3C0265ECA95}" srcOrd="0" destOrd="0" presId="urn:microsoft.com/office/officeart/2016/7/layout/HorizontalActionList"/>
    <dgm:cxn modelId="{475EB763-786F-FE4C-BD0B-76009A09D970}" type="presOf" srcId="{0C2904F7-033C-6E4A-9E46-908B8332FA4B}" destId="{DB7A14E7-B90D-B541-9093-D1462D395A92}" srcOrd="0" destOrd="0" presId="urn:microsoft.com/office/officeart/2016/7/layout/HorizontalActionList"/>
    <dgm:cxn modelId="{1825A079-6FE8-BD43-8C29-4B37C3FA9B96}" srcId="{C0F08DE8-3E79-E04B-9144-0CDC12638C6C}" destId="{C9DBED6C-7D95-9F43-833E-C4773D8B457E}" srcOrd="1" destOrd="0" parTransId="{482A2659-F0B2-DC44-8A85-D3E998D6E800}" sibTransId="{08C18418-2952-DA4F-BADB-F2AF0C2ADC32}"/>
    <dgm:cxn modelId="{35BA4280-A1B9-0846-A9E1-AB353F9E900D}" type="presOf" srcId="{E161344A-D3AA-EC41-B66A-0FF9F1D771E9}" destId="{E0C869B3-37DF-F145-B219-1AAC7BBA8D9C}" srcOrd="0" destOrd="1" presId="urn:microsoft.com/office/officeart/2016/7/layout/HorizontalActionList"/>
    <dgm:cxn modelId="{5D43F045-4335-BB4A-A20D-945F468247A9}" type="presOf" srcId="{64DD38F5-4500-9A4D-A643-3EDAE3F7FF32}" destId="{046DB11C-30F5-0A46-9594-3E90B8E6FD67}" srcOrd="0" destOrd="0" presId="urn:microsoft.com/office/officeart/2016/7/layout/HorizontalActionList"/>
    <dgm:cxn modelId="{112767A3-4C2F-3F48-9113-8D736DF9F08F}" srcId="{7AC4EABA-D68B-9A44-AAC2-078034A6B966}" destId="{F2AE97F5-53C2-1A40-82F1-F7B999F40A48}" srcOrd="1" destOrd="0" parTransId="{364B9921-DEE3-8D43-BF9C-2CD5BF33ECBA}" sibTransId="{9C9B89B5-A20A-F44D-BCAA-D0DDABCC99AE}"/>
    <dgm:cxn modelId="{D616D7E3-0BBD-AE4D-A99A-163E7CAF81EF}" srcId="{7AC4EABA-D68B-9A44-AAC2-078034A6B966}" destId="{64DD38F5-4500-9A4D-A643-3EDAE3F7FF32}" srcOrd="0" destOrd="0" parTransId="{3506E060-92A7-9F4E-9408-175958945A65}" sibTransId="{883D235E-09AF-5D43-8319-6CA11EDD67E7}"/>
    <dgm:cxn modelId="{AA2AB6A0-FF8F-F94A-B36A-9C823C5F175A}" type="presOf" srcId="{F2AE97F5-53C2-1A40-82F1-F7B999F40A48}" destId="{046DB11C-30F5-0A46-9594-3E90B8E6FD67}" srcOrd="0" destOrd="1" presId="urn:microsoft.com/office/officeart/2016/7/layout/HorizontalActionList"/>
    <dgm:cxn modelId="{58193280-B1A9-5D4F-B1BD-72D63EE1BB38}" type="presOf" srcId="{0A64E662-354E-2F46-A944-FF58D9394023}" destId="{992726C3-8650-484E-B8A7-7512B45AEF3C}" srcOrd="0" destOrd="1" presId="urn:microsoft.com/office/officeart/2016/7/layout/HorizontalActionList"/>
    <dgm:cxn modelId="{8B6A663E-167B-EF4E-97AE-8F9681D61D30}" srcId="{0C2904F7-033C-6E4A-9E46-908B8332FA4B}" destId="{0A64E662-354E-2F46-A944-FF58D9394023}" srcOrd="1" destOrd="0" parTransId="{8CFFC92F-7566-F04C-868D-BCD3618E6908}" sibTransId="{B97B3175-1BC9-1948-ACF6-DFA82F427E1C}"/>
    <dgm:cxn modelId="{352625F8-65DF-454A-9136-96B7525DD9E1}" srcId="{C9DBED6C-7D95-9F43-833E-C4773D8B457E}" destId="{24E52272-63CA-174A-8B8B-259AA510C80B}" srcOrd="0" destOrd="0" parTransId="{DB3192FE-DB19-B843-B28C-62146CAD57CC}" sibTransId="{313DEB29-72C7-F647-A6E8-FFE5B7E73F30}"/>
    <dgm:cxn modelId="{DD4B5F37-00A2-2442-B3E2-E6BC1BCE253B}" type="presOf" srcId="{1D036C1D-7062-874F-9245-082F225065EE}" destId="{992726C3-8650-484E-B8A7-7512B45AEF3C}" srcOrd="0" destOrd="0" presId="urn:microsoft.com/office/officeart/2016/7/layout/HorizontalActionList"/>
    <dgm:cxn modelId="{D62763C5-1FCF-E748-9AB8-4FA1335614E8}" type="presOf" srcId="{C0F08DE8-3E79-E04B-9144-0CDC12638C6C}" destId="{07368EE5-F597-E847-8E32-9F9DDA5DC2A2}" srcOrd="0" destOrd="0" presId="urn:microsoft.com/office/officeart/2016/7/layout/HorizontalActionList"/>
    <dgm:cxn modelId="{E2F72F03-E2FB-CE4C-85F6-4FBB973AC780}" srcId="{C0F08DE8-3E79-E04B-9144-0CDC12638C6C}" destId="{0C2904F7-033C-6E4A-9E46-908B8332FA4B}" srcOrd="2" destOrd="0" parTransId="{2C84BAF2-E611-DA4A-BEB2-4460FFE267AA}" sibTransId="{ECFC28C6-2198-6449-A703-858D3C10E834}"/>
    <dgm:cxn modelId="{8ECB859D-193F-7346-83E7-DAD10E7E2B68}" srcId="{0C2904F7-033C-6E4A-9E46-908B8332FA4B}" destId="{1D036C1D-7062-874F-9245-082F225065EE}" srcOrd="0" destOrd="0" parTransId="{95CEB3E3-B48E-A949-862A-059E306AE8EB}" sibTransId="{9F0FCEE2-E9A5-E747-B685-EEB1DB73E860}"/>
    <dgm:cxn modelId="{D589A282-A406-BE4A-A77C-D40F4A41E38F}" type="presParOf" srcId="{07368EE5-F597-E847-8E32-9F9DDA5DC2A2}" destId="{C7DCB273-791F-D940-9A92-79F62DE40516}" srcOrd="0" destOrd="0" presId="urn:microsoft.com/office/officeart/2016/7/layout/HorizontalActionList"/>
    <dgm:cxn modelId="{CC0A94CD-2D11-9E41-9F27-6EF8FDB2BF0E}" type="presParOf" srcId="{C7DCB273-791F-D940-9A92-79F62DE40516}" destId="{ACE01F87-DCA0-D44F-9CB0-CC0E1BE8F860}" srcOrd="0" destOrd="0" presId="urn:microsoft.com/office/officeart/2016/7/layout/HorizontalActionList"/>
    <dgm:cxn modelId="{5B17AA22-505D-2D43-A38F-F42D2FFD5C4F}" type="presParOf" srcId="{C7DCB273-791F-D940-9A92-79F62DE40516}" destId="{046DB11C-30F5-0A46-9594-3E90B8E6FD67}" srcOrd="1" destOrd="0" presId="urn:microsoft.com/office/officeart/2016/7/layout/HorizontalActionList"/>
    <dgm:cxn modelId="{8A1BB20E-946C-764E-AA25-EF626386E1F3}" type="presParOf" srcId="{07368EE5-F597-E847-8E32-9F9DDA5DC2A2}" destId="{6C8A5B3E-28FC-9B43-BD28-48395BFE3816}" srcOrd="1" destOrd="0" presId="urn:microsoft.com/office/officeart/2016/7/layout/HorizontalActionList"/>
    <dgm:cxn modelId="{03151141-AE2F-144E-A739-D74ED19D75EB}" type="presParOf" srcId="{07368EE5-F597-E847-8E32-9F9DDA5DC2A2}" destId="{00369003-5C1B-C246-881B-26E77EBF1698}" srcOrd="2" destOrd="0" presId="urn:microsoft.com/office/officeart/2016/7/layout/HorizontalActionList"/>
    <dgm:cxn modelId="{5F49B495-8D33-E44E-850C-99CAC85FA5F3}" type="presParOf" srcId="{00369003-5C1B-C246-881B-26E77EBF1698}" destId="{7D780ABE-6067-A441-9DD3-E3C0265ECA95}" srcOrd="0" destOrd="0" presId="urn:microsoft.com/office/officeart/2016/7/layout/HorizontalActionList"/>
    <dgm:cxn modelId="{A06F6720-3650-0547-993A-728BC06BAB92}" type="presParOf" srcId="{00369003-5C1B-C246-881B-26E77EBF1698}" destId="{E0C869B3-37DF-F145-B219-1AAC7BBA8D9C}" srcOrd="1" destOrd="0" presId="urn:microsoft.com/office/officeart/2016/7/layout/HorizontalActionList"/>
    <dgm:cxn modelId="{26DAD158-8D26-D749-95FB-28F3659BA3F0}" type="presParOf" srcId="{07368EE5-F597-E847-8E32-9F9DDA5DC2A2}" destId="{EF647D5B-89A6-2041-B28B-CEC4829AB0AE}" srcOrd="3" destOrd="0" presId="urn:microsoft.com/office/officeart/2016/7/layout/HorizontalActionList"/>
    <dgm:cxn modelId="{E055EFF1-2B89-5D48-B5B1-BD58757194B8}" type="presParOf" srcId="{07368EE5-F597-E847-8E32-9F9DDA5DC2A2}" destId="{EF7398B8-D154-7644-ADF2-57A78D3514E2}" srcOrd="4" destOrd="0" presId="urn:microsoft.com/office/officeart/2016/7/layout/HorizontalActionList"/>
    <dgm:cxn modelId="{64855E70-131B-E248-BD55-60F88F321178}" type="presParOf" srcId="{EF7398B8-D154-7644-ADF2-57A78D3514E2}" destId="{DB7A14E7-B90D-B541-9093-D1462D395A92}" srcOrd="0" destOrd="0" presId="urn:microsoft.com/office/officeart/2016/7/layout/HorizontalActionList"/>
    <dgm:cxn modelId="{1FE11727-BA26-074C-958C-B2EE71ACA355}" type="presParOf" srcId="{EF7398B8-D154-7644-ADF2-57A78D3514E2}" destId="{992726C3-8650-484E-B8A7-7512B45AEF3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DC412E-5017-E448-A102-231418B4148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952D5382-D091-764D-ACF7-B7606412751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zh-TW" altLang="en-US" dirty="0" smtClean="0"/>
            <a:t>環境</a:t>
          </a:r>
          <a:endParaRPr lang="en-GB" dirty="0"/>
        </a:p>
      </dgm:t>
    </dgm:pt>
    <dgm:pt modelId="{F14E2910-685C-8D48-8447-74BE9D339406}" type="parTrans" cxnId="{E96D5F34-FDB8-2D4A-912D-B52E5EEAE9E1}">
      <dgm:prSet/>
      <dgm:spPr/>
      <dgm:t>
        <a:bodyPr/>
        <a:lstStyle/>
        <a:p>
          <a:endParaRPr lang="en-GB"/>
        </a:p>
      </dgm:t>
    </dgm:pt>
    <dgm:pt modelId="{CFCD6ACF-E795-0545-A328-EA7A572EA2C9}" type="sibTrans" cxnId="{E96D5F34-FDB8-2D4A-912D-B52E5EEAE9E1}">
      <dgm:prSet/>
      <dgm:spPr/>
      <dgm:t>
        <a:bodyPr/>
        <a:lstStyle/>
        <a:p>
          <a:endParaRPr lang="en-GB"/>
        </a:p>
      </dgm:t>
    </dgm:pt>
    <dgm:pt modelId="{A8C7828A-D25D-DF4E-A128-A8A3984DF22A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使用再生纖維</a:t>
          </a:r>
          <a:endParaRPr lang="en-US" altLang="zh-TW" dirty="0"/>
        </a:p>
      </dgm:t>
    </dgm:pt>
    <dgm:pt modelId="{BBB63CAC-69E8-FC43-97AE-EB55ADF9F42C}" type="parTrans" cxnId="{C7E427D3-E3A1-644A-8B86-96DB3755B17A}">
      <dgm:prSet/>
      <dgm:spPr/>
      <dgm:t>
        <a:bodyPr/>
        <a:lstStyle/>
        <a:p>
          <a:endParaRPr lang="en-GB"/>
        </a:p>
      </dgm:t>
    </dgm:pt>
    <dgm:pt modelId="{CE831631-C764-2941-89A4-9DCF48860224}" type="sibTrans" cxnId="{C7E427D3-E3A1-644A-8B86-96DB3755B17A}">
      <dgm:prSet/>
      <dgm:spPr/>
      <dgm:t>
        <a:bodyPr/>
        <a:lstStyle/>
        <a:p>
          <a:endParaRPr lang="en-GB"/>
        </a:p>
      </dgm:t>
    </dgm:pt>
    <dgm:pt modelId="{D40CFB48-A84B-4C4D-B24E-8CCCF2D6FA0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zh-TW" altLang="en-US" dirty="0" smtClean="0"/>
            <a:t>社會</a:t>
          </a:r>
          <a:endParaRPr lang="en-GB" dirty="0"/>
        </a:p>
      </dgm:t>
    </dgm:pt>
    <dgm:pt modelId="{C5213589-2429-B74E-BDB6-508441F0A2FA}" type="parTrans" cxnId="{929FBA41-30C0-D542-84E1-BDBC4154619F}">
      <dgm:prSet/>
      <dgm:spPr/>
      <dgm:t>
        <a:bodyPr/>
        <a:lstStyle/>
        <a:p>
          <a:endParaRPr lang="en-GB"/>
        </a:p>
      </dgm:t>
    </dgm:pt>
    <dgm:pt modelId="{8958DEC0-7161-CD4C-824F-83DC04B7EAC7}" type="sibTrans" cxnId="{929FBA41-30C0-D542-84E1-BDBC4154619F}">
      <dgm:prSet/>
      <dgm:spPr/>
      <dgm:t>
        <a:bodyPr/>
        <a:lstStyle/>
        <a:p>
          <a:endParaRPr lang="en-GB"/>
        </a:p>
      </dgm:t>
    </dgm:pt>
    <dgm:pt modelId="{82E8BFBC-8317-5A49-BB00-16C3802A87F6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更加注重</a:t>
          </a:r>
          <a:r>
            <a:rPr lang="zh-TW" altLang="en-US" dirty="0"/>
            <a:t>員工工作與生活的平衡，避免行業內長時間工作的常態</a:t>
          </a:r>
          <a:endParaRPr lang="en-GB" dirty="0"/>
        </a:p>
      </dgm:t>
    </dgm:pt>
    <dgm:pt modelId="{C43A379E-2978-4E42-8B16-8FF82F257FB0}" type="parTrans" cxnId="{09DAFF26-47B7-5A42-9A43-C4343B7BA9F9}">
      <dgm:prSet/>
      <dgm:spPr/>
      <dgm:t>
        <a:bodyPr/>
        <a:lstStyle/>
        <a:p>
          <a:endParaRPr lang="en-GB"/>
        </a:p>
      </dgm:t>
    </dgm:pt>
    <dgm:pt modelId="{C6D22385-9018-FF47-B054-C223C926B305}" type="sibTrans" cxnId="{09DAFF26-47B7-5A42-9A43-C4343B7BA9F9}">
      <dgm:prSet/>
      <dgm:spPr/>
      <dgm:t>
        <a:bodyPr/>
        <a:lstStyle/>
        <a:p>
          <a:endParaRPr lang="en-GB"/>
        </a:p>
      </dgm:t>
    </dgm:pt>
    <dgm:pt modelId="{0504A154-3A47-E644-A4E6-B24639240821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尊重</a:t>
          </a:r>
          <a:r>
            <a:rPr lang="zh-TW" altLang="en-US" dirty="0"/>
            <a:t>人權</a:t>
          </a:r>
          <a:endParaRPr lang="en-US" altLang="zh-TW" dirty="0"/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接受種族和性取向的多樣性</a:t>
          </a:r>
          <a:endParaRPr lang="en-US" altLang="zh-TW" dirty="0" smtClean="0"/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關愛當地社區</a:t>
          </a:r>
          <a:endParaRPr lang="en-GB" dirty="0"/>
        </a:p>
      </dgm:t>
    </dgm:pt>
    <dgm:pt modelId="{35D961A5-4194-5144-B8EC-304598805F1D}" type="parTrans" cxnId="{B8985F96-00C5-D04A-9FE0-2CA1BD5C73B4}">
      <dgm:prSet/>
      <dgm:spPr/>
      <dgm:t>
        <a:bodyPr/>
        <a:lstStyle/>
        <a:p>
          <a:endParaRPr lang="en-GB"/>
        </a:p>
      </dgm:t>
    </dgm:pt>
    <dgm:pt modelId="{44B3BABB-9CE6-904B-8184-B18AE81036F3}" type="sibTrans" cxnId="{B8985F96-00C5-D04A-9FE0-2CA1BD5C73B4}">
      <dgm:prSet/>
      <dgm:spPr/>
      <dgm:t>
        <a:bodyPr/>
        <a:lstStyle/>
        <a:p>
          <a:endParaRPr lang="en-GB"/>
        </a:p>
      </dgm:t>
    </dgm:pt>
    <dgm:pt modelId="{4E5A08F1-4896-F541-9009-A4846CF4972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zh-TW" altLang="en-US" dirty="0" smtClean="0"/>
            <a:t>管理體系</a:t>
          </a:r>
          <a:endParaRPr lang="en-GB" dirty="0"/>
        </a:p>
      </dgm:t>
    </dgm:pt>
    <dgm:pt modelId="{C4031592-A9BD-764E-9430-DE7AECF33926}" type="parTrans" cxnId="{B7A0CAB4-252C-7540-B67A-3E03606A6DAB}">
      <dgm:prSet/>
      <dgm:spPr/>
      <dgm:t>
        <a:bodyPr/>
        <a:lstStyle/>
        <a:p>
          <a:endParaRPr lang="en-GB"/>
        </a:p>
      </dgm:t>
    </dgm:pt>
    <dgm:pt modelId="{7CED780F-850E-9C40-840A-83191B981A67}" type="sibTrans" cxnId="{B7A0CAB4-252C-7540-B67A-3E03606A6DAB}">
      <dgm:prSet/>
      <dgm:spPr/>
      <dgm:t>
        <a:bodyPr/>
        <a:lstStyle/>
        <a:p>
          <a:endParaRPr lang="en-GB"/>
        </a:p>
      </dgm:t>
    </dgm:pt>
    <dgm:pt modelId="{39CDB17A-C2D9-5F4D-889D-C5AFE73E3637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選擇具有良好商業道德的製造商，例如沒有童工、沒有囚犯勞工</a:t>
          </a:r>
          <a:endParaRPr lang="en-US" altLang="zh-TW" dirty="0"/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無</a:t>
          </a:r>
          <a:r>
            <a:rPr lang="zh-TW" altLang="en-US" dirty="0"/>
            <a:t>貪污舞弊</a:t>
          </a:r>
          <a:endParaRPr lang="en-US" altLang="zh-TW" dirty="0"/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遵守</a:t>
          </a:r>
          <a:r>
            <a:rPr lang="zh-TW" altLang="en-US" dirty="0"/>
            <a:t>法律</a:t>
          </a:r>
          <a:r>
            <a:rPr lang="en-GB" dirty="0"/>
            <a:t> 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 smtClean="0"/>
            <a:t>無避稅</a:t>
          </a:r>
          <a:endParaRPr lang="en-GB" dirty="0"/>
        </a:p>
      </dgm:t>
    </dgm:pt>
    <dgm:pt modelId="{8FA66F10-6D4F-C646-AA09-FCD5B9CA6CB3}" type="parTrans" cxnId="{C1047937-1C4A-6A42-8909-BB5AB4643F4A}">
      <dgm:prSet/>
      <dgm:spPr/>
      <dgm:t>
        <a:bodyPr/>
        <a:lstStyle/>
        <a:p>
          <a:endParaRPr lang="en-GB"/>
        </a:p>
      </dgm:t>
    </dgm:pt>
    <dgm:pt modelId="{58A5B90B-6FFD-044A-B1D5-B16414308864}" type="sibTrans" cxnId="{C1047937-1C4A-6A42-8909-BB5AB4643F4A}">
      <dgm:prSet/>
      <dgm:spPr/>
      <dgm:t>
        <a:bodyPr/>
        <a:lstStyle/>
        <a:p>
          <a:endParaRPr lang="en-GB"/>
        </a:p>
      </dgm:t>
    </dgm:pt>
    <dgm:pt modelId="{87549EBA-15A2-BA4D-A85B-3D8FB62C5D39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在加工織物或服裝時，減少用水量，避免污染水</a:t>
          </a:r>
          <a:endParaRPr lang="en-US" altLang="zh-TW" dirty="0"/>
        </a:p>
      </dgm:t>
    </dgm:pt>
    <dgm:pt modelId="{51376353-95B3-D447-B852-446EC5D1DD9E}" type="parTrans" cxnId="{CF712478-9A64-AE4E-AE27-99B69E736545}">
      <dgm:prSet/>
      <dgm:spPr/>
      <dgm:t>
        <a:bodyPr/>
        <a:lstStyle/>
        <a:p>
          <a:endParaRPr lang="en-GB"/>
        </a:p>
      </dgm:t>
    </dgm:pt>
    <dgm:pt modelId="{0AAC2BC9-F6B8-B34E-B1A0-F46C4602E34B}" type="sibTrans" cxnId="{CF712478-9A64-AE4E-AE27-99B69E736545}">
      <dgm:prSet/>
      <dgm:spPr/>
      <dgm:t>
        <a:bodyPr/>
        <a:lstStyle/>
        <a:p>
          <a:endParaRPr lang="en-GB"/>
        </a:p>
      </dgm:t>
    </dgm:pt>
    <dgm:pt modelId="{F717EB17-2D70-404D-A314-91E0B155BB56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工廠脫碳節約能源</a:t>
          </a:r>
          <a:endParaRPr lang="en-US" altLang="zh-TW" dirty="0"/>
        </a:p>
      </dgm:t>
    </dgm:pt>
    <dgm:pt modelId="{F427239C-C85B-294A-BE48-317BAE009BD9}" type="parTrans" cxnId="{7FEF32D7-D2C4-AC49-B685-7085899A2210}">
      <dgm:prSet/>
      <dgm:spPr/>
      <dgm:t>
        <a:bodyPr/>
        <a:lstStyle/>
        <a:p>
          <a:endParaRPr lang="en-GB"/>
        </a:p>
      </dgm:t>
    </dgm:pt>
    <dgm:pt modelId="{EEF0627B-4F99-6443-B125-5FBD030EBAB8}" type="sibTrans" cxnId="{7FEF32D7-D2C4-AC49-B685-7085899A2210}">
      <dgm:prSet/>
      <dgm:spPr/>
      <dgm:t>
        <a:bodyPr/>
        <a:lstStyle/>
        <a:p>
          <a:endParaRPr lang="en-GB"/>
        </a:p>
      </dgm:t>
    </dgm:pt>
    <dgm:pt modelId="{F87EFA90-D4AB-CB47-846D-3B1F96310403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盡量在離市場較近的地方生產商品，避免長途運輸</a:t>
          </a:r>
          <a:endParaRPr lang="en-GB" dirty="0"/>
        </a:p>
      </dgm:t>
    </dgm:pt>
    <dgm:pt modelId="{4D7064F9-2DB3-3547-840D-00DCD31A9725}" type="parTrans" cxnId="{F1EF5E01-EDB1-234F-994A-7FD1C95678C8}">
      <dgm:prSet/>
      <dgm:spPr/>
      <dgm:t>
        <a:bodyPr/>
        <a:lstStyle/>
        <a:p>
          <a:endParaRPr lang="en-GB"/>
        </a:p>
      </dgm:t>
    </dgm:pt>
    <dgm:pt modelId="{25B9B5E2-BE07-6748-BDC3-C3A87E5521D2}" type="sibTrans" cxnId="{F1EF5E01-EDB1-234F-994A-7FD1C95678C8}">
      <dgm:prSet/>
      <dgm:spPr/>
      <dgm:t>
        <a:bodyPr/>
        <a:lstStyle/>
        <a:p>
          <a:endParaRPr lang="en-GB"/>
        </a:p>
      </dgm:t>
    </dgm:pt>
    <dgm:pt modelId="{073A0481-89C8-244B-B22F-7057BFAC75B4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zh-TW" altLang="en-US" dirty="0"/>
            <a:t>使用毒性較低的染料</a:t>
          </a:r>
          <a:endParaRPr lang="en-US" altLang="zh-TW" dirty="0"/>
        </a:p>
      </dgm:t>
    </dgm:pt>
    <dgm:pt modelId="{AD97D797-271C-E042-8BB6-33126A754F40}" type="parTrans" cxnId="{689671AD-8C3C-9C49-9E7D-8EBA24201B61}">
      <dgm:prSet/>
      <dgm:spPr/>
      <dgm:t>
        <a:bodyPr/>
        <a:lstStyle/>
        <a:p>
          <a:endParaRPr lang="en-GB"/>
        </a:p>
      </dgm:t>
    </dgm:pt>
    <dgm:pt modelId="{FDC24290-6307-9841-82E3-2E1808A21663}" type="sibTrans" cxnId="{689671AD-8C3C-9C49-9E7D-8EBA24201B61}">
      <dgm:prSet/>
      <dgm:spPr/>
      <dgm:t>
        <a:bodyPr/>
        <a:lstStyle/>
        <a:p>
          <a:endParaRPr lang="en-GB"/>
        </a:p>
      </dgm:t>
    </dgm:pt>
    <dgm:pt modelId="{C2496BD1-6B3F-6C49-AB8D-DE79270FB3E6}">
      <dgm:prSet phldrT="[Text]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None/>
          </a:pPr>
          <a:endParaRPr lang="en-GB" dirty="0"/>
        </a:p>
      </dgm:t>
    </dgm:pt>
    <dgm:pt modelId="{0C1A8D00-4B24-5A43-98C3-7C8A2C0E458D}" type="parTrans" cxnId="{081FA399-9E9C-F24E-9169-331F774E4F62}">
      <dgm:prSet/>
      <dgm:spPr/>
      <dgm:t>
        <a:bodyPr/>
        <a:lstStyle/>
        <a:p>
          <a:endParaRPr lang="en-GB"/>
        </a:p>
      </dgm:t>
    </dgm:pt>
    <dgm:pt modelId="{1602496A-30CC-A345-BD5D-73152E9FCB05}" type="sibTrans" cxnId="{081FA399-9E9C-F24E-9169-331F774E4F62}">
      <dgm:prSet/>
      <dgm:spPr/>
      <dgm:t>
        <a:bodyPr/>
        <a:lstStyle/>
        <a:p>
          <a:endParaRPr lang="en-GB"/>
        </a:p>
      </dgm:t>
    </dgm:pt>
    <dgm:pt modelId="{6DEE88C4-CA81-4A02-8B6D-9CBDC01366E8}" type="pres">
      <dgm:prSet presAssocID="{DDDC412E-5017-E448-A102-231418B4148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8B785D-3366-4FA7-97E9-44DB863C1271}" type="pres">
      <dgm:prSet presAssocID="{952D5382-D091-764D-ACF7-B7606412751C}" presName="compNode" presStyleCnt="0"/>
      <dgm:spPr/>
    </dgm:pt>
    <dgm:pt modelId="{56D52A2A-92FB-4D1A-A2FF-328AB01083E8}" type="pres">
      <dgm:prSet presAssocID="{952D5382-D091-764D-ACF7-B7606412751C}" presName="iconRect" presStyleLbl="node1" presStyleIdx="0" presStyleCnt="3" custLinFactNeighborY="-59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1E057CF7-6874-4F52-866A-3948BD474697}" type="pres">
      <dgm:prSet presAssocID="{952D5382-D091-764D-ACF7-B7606412751C}" presName="iconSpace" presStyleCnt="0"/>
      <dgm:spPr/>
    </dgm:pt>
    <dgm:pt modelId="{E0C6E7A8-8208-45EF-98AF-0DE6B84BEA70}" type="pres">
      <dgm:prSet presAssocID="{952D5382-D091-764D-ACF7-B7606412751C}" presName="parTx" presStyleLbl="revTx" presStyleIdx="0" presStyleCnt="6" custLinFactNeighborX="1011" custLinFactNeighborY="-5080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DAEC96E-58DD-4841-B57A-28CDFC7AEE84}" type="pres">
      <dgm:prSet presAssocID="{952D5382-D091-764D-ACF7-B7606412751C}" presName="txSpace" presStyleCnt="0"/>
      <dgm:spPr/>
    </dgm:pt>
    <dgm:pt modelId="{066DFB85-56E4-4434-9CD6-F44A04C14C16}" type="pres">
      <dgm:prSet presAssocID="{952D5382-D091-764D-ACF7-B7606412751C}" presName="desTx" presStyleLbl="revTx" presStyleIdx="1" presStyleCnt="6" custScaleY="106158" custLinFactNeighborX="2021" custLinFactNeighborY="-10326">
        <dgm:presLayoutVars/>
      </dgm:prSet>
      <dgm:spPr/>
      <dgm:t>
        <a:bodyPr/>
        <a:lstStyle/>
        <a:p>
          <a:endParaRPr lang="zh-TW" altLang="en-US"/>
        </a:p>
      </dgm:t>
    </dgm:pt>
    <dgm:pt modelId="{DF68BB65-F0DE-4673-8330-2E264DD4C77E}" type="pres">
      <dgm:prSet presAssocID="{CFCD6ACF-E795-0545-A328-EA7A572EA2C9}" presName="sibTrans" presStyleCnt="0"/>
      <dgm:spPr/>
    </dgm:pt>
    <dgm:pt modelId="{CDCBAF45-5DFA-4D39-9257-44B317A403D7}" type="pres">
      <dgm:prSet presAssocID="{D40CFB48-A84B-4C4D-B24E-8CCCF2D6FA04}" presName="compNode" presStyleCnt="0"/>
      <dgm:spPr/>
    </dgm:pt>
    <dgm:pt modelId="{2D1EFE7F-0519-4F6D-A412-41EBBCAE84F3}" type="pres">
      <dgm:prSet presAssocID="{D40CFB48-A84B-4C4D-B24E-8CCCF2D6FA04}" presName="iconRect" presStyleLbl="node1" presStyleIdx="1" presStyleCnt="3" custLinFactNeighborX="9547" custLinFactNeighborY="-38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240C944-C48E-4F9C-8D36-7AB52E658588}" type="pres">
      <dgm:prSet presAssocID="{D40CFB48-A84B-4C4D-B24E-8CCCF2D6FA04}" presName="iconSpace" presStyleCnt="0"/>
      <dgm:spPr/>
    </dgm:pt>
    <dgm:pt modelId="{A446BF47-1A8E-481B-ACAE-EE577C7564C2}" type="pres">
      <dgm:prSet presAssocID="{D40CFB48-A84B-4C4D-B24E-8CCCF2D6FA04}" presName="parTx" presStyleLbl="revTx" presStyleIdx="2" presStyleCnt="6" custLinFactNeighborX="4360" custLinFactNeighborY="-3273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58426DA-4C6B-492B-B202-6560053F695C}" type="pres">
      <dgm:prSet presAssocID="{D40CFB48-A84B-4C4D-B24E-8CCCF2D6FA04}" presName="txSpace" presStyleCnt="0"/>
      <dgm:spPr/>
    </dgm:pt>
    <dgm:pt modelId="{43FC08FD-B7FB-43E3-916C-2950044B74B3}" type="pres">
      <dgm:prSet presAssocID="{D40CFB48-A84B-4C4D-B24E-8CCCF2D6FA04}" presName="desTx" presStyleLbl="revTx" presStyleIdx="3" presStyleCnt="6" custLinFactNeighborX="-5409" custLinFactNeighborY="-5924">
        <dgm:presLayoutVars/>
      </dgm:prSet>
      <dgm:spPr/>
      <dgm:t>
        <a:bodyPr/>
        <a:lstStyle/>
        <a:p>
          <a:endParaRPr lang="zh-TW" altLang="en-US"/>
        </a:p>
      </dgm:t>
    </dgm:pt>
    <dgm:pt modelId="{A993DF3F-7C11-44D5-B086-2175C1E78120}" type="pres">
      <dgm:prSet presAssocID="{8958DEC0-7161-CD4C-824F-83DC04B7EAC7}" presName="sibTrans" presStyleCnt="0"/>
      <dgm:spPr/>
    </dgm:pt>
    <dgm:pt modelId="{6F29A06B-CD39-4C6B-893A-4A2C8F369C84}" type="pres">
      <dgm:prSet presAssocID="{4E5A08F1-4896-F541-9009-A4846CF49725}" presName="compNode" presStyleCnt="0"/>
      <dgm:spPr/>
    </dgm:pt>
    <dgm:pt modelId="{FC5F918A-F70A-4CF7-8A93-BDE1DDDC1BBF}" type="pres">
      <dgm:prSet presAssocID="{4E5A08F1-4896-F541-9009-A4846CF497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7F709FF-5112-48C0-827E-379767216A5E}" type="pres">
      <dgm:prSet presAssocID="{4E5A08F1-4896-F541-9009-A4846CF49725}" presName="iconSpace" presStyleCnt="0"/>
      <dgm:spPr/>
    </dgm:pt>
    <dgm:pt modelId="{EF5B8376-BE3D-4CAB-ADBF-85976BE5965D}" type="pres">
      <dgm:prSet presAssocID="{4E5A08F1-4896-F541-9009-A4846CF49725}" presName="parTx" presStyleLbl="revTx" presStyleIdx="4" presStyleCnt="6" custLinFactNeighborX="2489" custLinFactNeighborY="-4000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0AC3F34-D702-4331-B3BD-7FED1B38AD58}" type="pres">
      <dgm:prSet presAssocID="{4E5A08F1-4896-F541-9009-A4846CF49725}" presName="txSpace" presStyleCnt="0"/>
      <dgm:spPr/>
    </dgm:pt>
    <dgm:pt modelId="{469DA17F-8227-4763-A2C0-CB2651B6C6DD}" type="pres">
      <dgm:prSet presAssocID="{4E5A08F1-4896-F541-9009-A4846CF49725}" presName="desTx" presStyleLbl="revTx" presStyleIdx="5" presStyleCnt="6" custLinFactNeighborX="-3409" custLinFactNeighborY="-5924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DE2C1D5A-D4F4-6B45-866B-3513B242DD9B}" type="presOf" srcId="{0504A154-3A47-E644-A4E6-B24639240821}" destId="{43FC08FD-B7FB-43E3-916C-2950044B74B3}" srcOrd="0" destOrd="1" presId="urn:microsoft.com/office/officeart/2018/5/layout/CenteredIconLabelDescriptionList"/>
    <dgm:cxn modelId="{B7A0CAB4-252C-7540-B67A-3E03606A6DAB}" srcId="{DDDC412E-5017-E448-A102-231418B41489}" destId="{4E5A08F1-4896-F541-9009-A4846CF49725}" srcOrd="2" destOrd="0" parTransId="{C4031592-A9BD-764E-9430-DE7AECF33926}" sibTransId="{7CED780F-850E-9C40-840A-83191B981A67}"/>
    <dgm:cxn modelId="{7FEF32D7-D2C4-AC49-B685-7085899A2210}" srcId="{952D5382-D091-764D-ACF7-B7606412751C}" destId="{F717EB17-2D70-404D-A314-91E0B155BB56}" srcOrd="4" destOrd="0" parTransId="{F427239C-C85B-294A-BE48-317BAE009BD9}" sibTransId="{EEF0627B-4F99-6443-B125-5FBD030EBAB8}"/>
    <dgm:cxn modelId="{24BF6E93-35C7-914E-BFE1-6D2BC2FCD017}" type="presOf" srcId="{F87EFA90-D4AB-CB47-846D-3B1F96310403}" destId="{066DFB85-56E4-4434-9CD6-F44A04C14C16}" srcOrd="0" destOrd="5" presId="urn:microsoft.com/office/officeart/2018/5/layout/CenteredIconLabelDescriptionList"/>
    <dgm:cxn modelId="{689671AD-8C3C-9C49-9E7D-8EBA24201B61}" srcId="{952D5382-D091-764D-ACF7-B7606412751C}" destId="{073A0481-89C8-244B-B22F-7057BFAC75B4}" srcOrd="3" destOrd="0" parTransId="{AD97D797-271C-E042-8BB6-33126A754F40}" sibTransId="{FDC24290-6307-9841-82E3-2E1808A21663}"/>
    <dgm:cxn modelId="{E96D5F34-FDB8-2D4A-912D-B52E5EEAE9E1}" srcId="{DDDC412E-5017-E448-A102-231418B41489}" destId="{952D5382-D091-764D-ACF7-B7606412751C}" srcOrd="0" destOrd="0" parTransId="{F14E2910-685C-8D48-8447-74BE9D339406}" sibTransId="{CFCD6ACF-E795-0545-A328-EA7A572EA2C9}"/>
    <dgm:cxn modelId="{C4A4E4DC-BE8E-B942-B075-B399A526664B}" type="presOf" srcId="{D40CFB48-A84B-4C4D-B24E-8CCCF2D6FA04}" destId="{A446BF47-1A8E-481B-ACAE-EE577C7564C2}" srcOrd="0" destOrd="0" presId="urn:microsoft.com/office/officeart/2018/5/layout/CenteredIconLabelDescriptionList"/>
    <dgm:cxn modelId="{753FEA60-2BB9-844B-9840-9B1EDD79A637}" type="presOf" srcId="{82E8BFBC-8317-5A49-BB00-16C3802A87F6}" destId="{43FC08FD-B7FB-43E3-916C-2950044B74B3}" srcOrd="0" destOrd="0" presId="urn:microsoft.com/office/officeart/2018/5/layout/CenteredIconLabelDescriptionList"/>
    <dgm:cxn modelId="{19087DCD-A71F-B748-AE35-1E6CD736F5A6}" type="presOf" srcId="{39CDB17A-C2D9-5F4D-889D-C5AFE73E3637}" destId="{469DA17F-8227-4763-A2C0-CB2651B6C6DD}" srcOrd="0" destOrd="0" presId="urn:microsoft.com/office/officeart/2018/5/layout/CenteredIconLabelDescriptionList"/>
    <dgm:cxn modelId="{CF712478-9A64-AE4E-AE27-99B69E736545}" srcId="{952D5382-D091-764D-ACF7-B7606412751C}" destId="{87549EBA-15A2-BA4D-A85B-3D8FB62C5D39}" srcOrd="2" destOrd="0" parTransId="{51376353-95B3-D447-B852-446EC5D1DD9E}" sibTransId="{0AAC2BC9-F6B8-B34E-B1A0-F46C4602E34B}"/>
    <dgm:cxn modelId="{B8985F96-00C5-D04A-9FE0-2CA1BD5C73B4}" srcId="{D40CFB48-A84B-4C4D-B24E-8CCCF2D6FA04}" destId="{0504A154-3A47-E644-A4E6-B24639240821}" srcOrd="1" destOrd="0" parTransId="{35D961A5-4194-5144-B8EC-304598805F1D}" sibTransId="{44B3BABB-9CE6-904B-8184-B18AE81036F3}"/>
    <dgm:cxn modelId="{6A77AC73-0373-3F4A-8137-5A4710BFE4F6}" type="presOf" srcId="{A8C7828A-D25D-DF4E-A128-A8A3984DF22A}" destId="{066DFB85-56E4-4434-9CD6-F44A04C14C16}" srcOrd="0" destOrd="1" presId="urn:microsoft.com/office/officeart/2018/5/layout/CenteredIconLabelDescriptionList"/>
    <dgm:cxn modelId="{D273D815-2CBD-CF44-9F66-D3BA4C70DD6C}" type="presOf" srcId="{073A0481-89C8-244B-B22F-7057BFAC75B4}" destId="{066DFB85-56E4-4434-9CD6-F44A04C14C16}" srcOrd="0" destOrd="3" presId="urn:microsoft.com/office/officeart/2018/5/layout/CenteredIconLabelDescriptionList"/>
    <dgm:cxn modelId="{09DAFF26-47B7-5A42-9A43-C4343B7BA9F9}" srcId="{D40CFB48-A84B-4C4D-B24E-8CCCF2D6FA04}" destId="{82E8BFBC-8317-5A49-BB00-16C3802A87F6}" srcOrd="0" destOrd="0" parTransId="{C43A379E-2978-4E42-8B16-8FF82F257FB0}" sibTransId="{C6D22385-9018-FF47-B054-C223C926B305}"/>
    <dgm:cxn modelId="{929FBA41-30C0-D542-84E1-BDBC4154619F}" srcId="{DDDC412E-5017-E448-A102-231418B41489}" destId="{D40CFB48-A84B-4C4D-B24E-8CCCF2D6FA04}" srcOrd="1" destOrd="0" parTransId="{C5213589-2429-B74E-BDB6-508441F0A2FA}" sibTransId="{8958DEC0-7161-CD4C-824F-83DC04B7EAC7}"/>
    <dgm:cxn modelId="{80E77637-598C-DC45-AEF8-2ABC657DFCC5}" type="presOf" srcId="{DDDC412E-5017-E448-A102-231418B41489}" destId="{6DEE88C4-CA81-4A02-8B6D-9CBDC01366E8}" srcOrd="0" destOrd="0" presId="urn:microsoft.com/office/officeart/2018/5/layout/CenteredIconLabelDescriptionList"/>
    <dgm:cxn modelId="{081FA399-9E9C-F24E-9169-331F774E4F62}" srcId="{952D5382-D091-764D-ACF7-B7606412751C}" destId="{C2496BD1-6B3F-6C49-AB8D-DE79270FB3E6}" srcOrd="0" destOrd="0" parTransId="{0C1A8D00-4B24-5A43-98C3-7C8A2C0E458D}" sibTransId="{1602496A-30CC-A345-BD5D-73152E9FCB05}"/>
    <dgm:cxn modelId="{C7E427D3-E3A1-644A-8B86-96DB3755B17A}" srcId="{952D5382-D091-764D-ACF7-B7606412751C}" destId="{A8C7828A-D25D-DF4E-A128-A8A3984DF22A}" srcOrd="1" destOrd="0" parTransId="{BBB63CAC-69E8-FC43-97AE-EB55ADF9F42C}" sibTransId="{CE831631-C764-2941-89A4-9DCF48860224}"/>
    <dgm:cxn modelId="{F0D032BF-26B0-6543-ADBE-4F936E1338C4}" type="presOf" srcId="{952D5382-D091-764D-ACF7-B7606412751C}" destId="{E0C6E7A8-8208-45EF-98AF-0DE6B84BEA70}" srcOrd="0" destOrd="0" presId="urn:microsoft.com/office/officeart/2018/5/layout/CenteredIconLabelDescriptionList"/>
    <dgm:cxn modelId="{2F4AEF2A-6E3B-0D49-8D4D-0C3A00935707}" type="presOf" srcId="{4E5A08F1-4896-F541-9009-A4846CF49725}" destId="{EF5B8376-BE3D-4CAB-ADBF-85976BE5965D}" srcOrd="0" destOrd="0" presId="urn:microsoft.com/office/officeart/2018/5/layout/CenteredIconLabelDescriptionList"/>
    <dgm:cxn modelId="{F23B04A0-1E9F-0D40-9BAF-326529DE1834}" type="presOf" srcId="{87549EBA-15A2-BA4D-A85B-3D8FB62C5D39}" destId="{066DFB85-56E4-4434-9CD6-F44A04C14C16}" srcOrd="0" destOrd="2" presId="urn:microsoft.com/office/officeart/2018/5/layout/CenteredIconLabelDescriptionList"/>
    <dgm:cxn modelId="{C1047937-1C4A-6A42-8909-BB5AB4643F4A}" srcId="{4E5A08F1-4896-F541-9009-A4846CF49725}" destId="{39CDB17A-C2D9-5F4D-889D-C5AFE73E3637}" srcOrd="0" destOrd="0" parTransId="{8FA66F10-6D4F-C646-AA09-FCD5B9CA6CB3}" sibTransId="{58A5B90B-6FFD-044A-B1D5-B16414308864}"/>
    <dgm:cxn modelId="{3A13DA78-58FD-7044-913E-D2FB51360313}" type="presOf" srcId="{C2496BD1-6B3F-6C49-AB8D-DE79270FB3E6}" destId="{066DFB85-56E4-4434-9CD6-F44A04C14C16}" srcOrd="0" destOrd="0" presId="urn:microsoft.com/office/officeart/2018/5/layout/CenteredIconLabelDescriptionList"/>
    <dgm:cxn modelId="{F1EF5E01-EDB1-234F-994A-7FD1C95678C8}" srcId="{952D5382-D091-764D-ACF7-B7606412751C}" destId="{F87EFA90-D4AB-CB47-846D-3B1F96310403}" srcOrd="5" destOrd="0" parTransId="{4D7064F9-2DB3-3547-840D-00DCD31A9725}" sibTransId="{25B9B5E2-BE07-6748-BDC3-C3A87E5521D2}"/>
    <dgm:cxn modelId="{9D01180B-CE9E-644E-B3A5-5D8D8FA741D8}" type="presOf" srcId="{F717EB17-2D70-404D-A314-91E0B155BB56}" destId="{066DFB85-56E4-4434-9CD6-F44A04C14C16}" srcOrd="0" destOrd="4" presId="urn:microsoft.com/office/officeart/2018/5/layout/CenteredIconLabelDescriptionList"/>
    <dgm:cxn modelId="{22A0C956-A8A3-374E-97CE-5C29DF3EFAA3}" type="presParOf" srcId="{6DEE88C4-CA81-4A02-8B6D-9CBDC01366E8}" destId="{E18B785D-3366-4FA7-97E9-44DB863C1271}" srcOrd="0" destOrd="0" presId="urn:microsoft.com/office/officeart/2018/5/layout/CenteredIconLabelDescriptionList"/>
    <dgm:cxn modelId="{E8338EB9-E39A-9541-9E68-BA3E9BFB886D}" type="presParOf" srcId="{E18B785D-3366-4FA7-97E9-44DB863C1271}" destId="{56D52A2A-92FB-4D1A-A2FF-328AB01083E8}" srcOrd="0" destOrd="0" presId="urn:microsoft.com/office/officeart/2018/5/layout/CenteredIconLabelDescriptionList"/>
    <dgm:cxn modelId="{2D895BBC-EDAE-4D47-8AB2-073C8DE0F591}" type="presParOf" srcId="{E18B785D-3366-4FA7-97E9-44DB863C1271}" destId="{1E057CF7-6874-4F52-866A-3948BD474697}" srcOrd="1" destOrd="0" presId="urn:microsoft.com/office/officeart/2018/5/layout/CenteredIconLabelDescriptionList"/>
    <dgm:cxn modelId="{E293C48C-C257-3443-86CE-6EFCA1AE2245}" type="presParOf" srcId="{E18B785D-3366-4FA7-97E9-44DB863C1271}" destId="{E0C6E7A8-8208-45EF-98AF-0DE6B84BEA70}" srcOrd="2" destOrd="0" presId="urn:microsoft.com/office/officeart/2018/5/layout/CenteredIconLabelDescriptionList"/>
    <dgm:cxn modelId="{6C59C4AD-68A2-CB4F-8E40-8925DC6ABF84}" type="presParOf" srcId="{E18B785D-3366-4FA7-97E9-44DB863C1271}" destId="{DDAEC96E-58DD-4841-B57A-28CDFC7AEE84}" srcOrd="3" destOrd="0" presId="urn:microsoft.com/office/officeart/2018/5/layout/CenteredIconLabelDescriptionList"/>
    <dgm:cxn modelId="{C4B1BFBA-1DCA-4C47-AC7C-76C1B50B6E47}" type="presParOf" srcId="{E18B785D-3366-4FA7-97E9-44DB863C1271}" destId="{066DFB85-56E4-4434-9CD6-F44A04C14C16}" srcOrd="4" destOrd="0" presId="urn:microsoft.com/office/officeart/2018/5/layout/CenteredIconLabelDescriptionList"/>
    <dgm:cxn modelId="{84B4147F-272E-6A4B-B20C-8F9FCC7792EA}" type="presParOf" srcId="{6DEE88C4-CA81-4A02-8B6D-9CBDC01366E8}" destId="{DF68BB65-F0DE-4673-8330-2E264DD4C77E}" srcOrd="1" destOrd="0" presId="urn:microsoft.com/office/officeart/2018/5/layout/CenteredIconLabelDescriptionList"/>
    <dgm:cxn modelId="{F2E3F197-5109-B34B-8099-89BA41F1A10D}" type="presParOf" srcId="{6DEE88C4-CA81-4A02-8B6D-9CBDC01366E8}" destId="{CDCBAF45-5DFA-4D39-9257-44B317A403D7}" srcOrd="2" destOrd="0" presId="urn:microsoft.com/office/officeart/2018/5/layout/CenteredIconLabelDescriptionList"/>
    <dgm:cxn modelId="{8669264D-E604-7D41-AA7C-A44D91225938}" type="presParOf" srcId="{CDCBAF45-5DFA-4D39-9257-44B317A403D7}" destId="{2D1EFE7F-0519-4F6D-A412-41EBBCAE84F3}" srcOrd="0" destOrd="0" presId="urn:microsoft.com/office/officeart/2018/5/layout/CenteredIconLabelDescriptionList"/>
    <dgm:cxn modelId="{1311B717-C77F-7A4E-BB38-B8DC40A9FF86}" type="presParOf" srcId="{CDCBAF45-5DFA-4D39-9257-44B317A403D7}" destId="{E240C944-C48E-4F9C-8D36-7AB52E658588}" srcOrd="1" destOrd="0" presId="urn:microsoft.com/office/officeart/2018/5/layout/CenteredIconLabelDescriptionList"/>
    <dgm:cxn modelId="{EC0C72F9-1478-9648-87A3-EE0C50A9F82D}" type="presParOf" srcId="{CDCBAF45-5DFA-4D39-9257-44B317A403D7}" destId="{A446BF47-1A8E-481B-ACAE-EE577C7564C2}" srcOrd="2" destOrd="0" presId="urn:microsoft.com/office/officeart/2018/5/layout/CenteredIconLabelDescriptionList"/>
    <dgm:cxn modelId="{A8E88FD9-9B2D-3043-9C6E-3D0FAF138887}" type="presParOf" srcId="{CDCBAF45-5DFA-4D39-9257-44B317A403D7}" destId="{258426DA-4C6B-492B-B202-6560053F695C}" srcOrd="3" destOrd="0" presId="urn:microsoft.com/office/officeart/2018/5/layout/CenteredIconLabelDescriptionList"/>
    <dgm:cxn modelId="{788EAB9D-655C-F749-8000-1DC2B22B6E5E}" type="presParOf" srcId="{CDCBAF45-5DFA-4D39-9257-44B317A403D7}" destId="{43FC08FD-B7FB-43E3-916C-2950044B74B3}" srcOrd="4" destOrd="0" presId="urn:microsoft.com/office/officeart/2018/5/layout/CenteredIconLabelDescriptionList"/>
    <dgm:cxn modelId="{C177EC69-0D5F-9540-B014-EA15368DA596}" type="presParOf" srcId="{6DEE88C4-CA81-4A02-8B6D-9CBDC01366E8}" destId="{A993DF3F-7C11-44D5-B086-2175C1E78120}" srcOrd="3" destOrd="0" presId="urn:microsoft.com/office/officeart/2018/5/layout/CenteredIconLabelDescriptionList"/>
    <dgm:cxn modelId="{0FBD316E-9525-104A-B3D3-E82E6BDA1EE8}" type="presParOf" srcId="{6DEE88C4-CA81-4A02-8B6D-9CBDC01366E8}" destId="{6F29A06B-CD39-4C6B-893A-4A2C8F369C84}" srcOrd="4" destOrd="0" presId="urn:microsoft.com/office/officeart/2018/5/layout/CenteredIconLabelDescriptionList"/>
    <dgm:cxn modelId="{EA4DEC93-22D4-1742-BEA6-0F5CB2FC0BCB}" type="presParOf" srcId="{6F29A06B-CD39-4C6B-893A-4A2C8F369C84}" destId="{FC5F918A-F70A-4CF7-8A93-BDE1DDDC1BBF}" srcOrd="0" destOrd="0" presId="urn:microsoft.com/office/officeart/2018/5/layout/CenteredIconLabelDescriptionList"/>
    <dgm:cxn modelId="{21796255-E312-E342-B77E-E216908146DA}" type="presParOf" srcId="{6F29A06B-CD39-4C6B-893A-4A2C8F369C84}" destId="{C7F709FF-5112-48C0-827E-379767216A5E}" srcOrd="1" destOrd="0" presId="urn:microsoft.com/office/officeart/2018/5/layout/CenteredIconLabelDescriptionList"/>
    <dgm:cxn modelId="{7BA1EFD2-ECD5-7F4E-9987-2374EF090F25}" type="presParOf" srcId="{6F29A06B-CD39-4C6B-893A-4A2C8F369C84}" destId="{EF5B8376-BE3D-4CAB-ADBF-85976BE5965D}" srcOrd="2" destOrd="0" presId="urn:microsoft.com/office/officeart/2018/5/layout/CenteredIconLabelDescriptionList"/>
    <dgm:cxn modelId="{759EF190-6B4C-544C-9DCE-94EA2F295BF4}" type="presParOf" srcId="{6F29A06B-CD39-4C6B-893A-4A2C8F369C84}" destId="{20AC3F34-D702-4331-B3BD-7FED1B38AD58}" srcOrd="3" destOrd="0" presId="urn:microsoft.com/office/officeart/2018/5/layout/CenteredIconLabelDescriptionList"/>
    <dgm:cxn modelId="{C72F44B9-EF4F-434B-AC8A-0E7B0B58EDD7}" type="presParOf" srcId="{6F29A06B-CD39-4C6B-893A-4A2C8F369C84}" destId="{469DA17F-8227-4763-A2C0-CB2651B6C6D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1257-3989-CF43-BE2C-DB6FA9FF8C34}">
      <dsp:nvSpPr>
        <dsp:cNvPr id="0" name=""/>
        <dsp:cNvSpPr/>
      </dsp:nvSpPr>
      <dsp:spPr>
        <a:xfrm>
          <a:off x="5448300" y="1164757"/>
          <a:ext cx="1404274" cy="48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16"/>
              </a:lnTo>
              <a:lnTo>
                <a:pt x="1404274" y="243716"/>
              </a:lnTo>
              <a:lnTo>
                <a:pt x="1404274" y="487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3ACAA-E092-F945-A48C-6796D8AAEE04}">
      <dsp:nvSpPr>
        <dsp:cNvPr id="0" name=""/>
        <dsp:cNvSpPr/>
      </dsp:nvSpPr>
      <dsp:spPr>
        <a:xfrm>
          <a:off x="3115580" y="2812749"/>
          <a:ext cx="348167" cy="271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703"/>
              </a:lnTo>
              <a:lnTo>
                <a:pt x="348167" y="27157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2CC28-C801-5D48-8AC7-80C0586FEB12}">
      <dsp:nvSpPr>
        <dsp:cNvPr id="0" name=""/>
        <dsp:cNvSpPr/>
      </dsp:nvSpPr>
      <dsp:spPr>
        <a:xfrm>
          <a:off x="3115580" y="2812749"/>
          <a:ext cx="348167" cy="106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712"/>
              </a:lnTo>
              <a:lnTo>
                <a:pt x="348167" y="106771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0986E-E59E-E740-AB98-3D7B9FEEAF3B}">
      <dsp:nvSpPr>
        <dsp:cNvPr id="0" name=""/>
        <dsp:cNvSpPr/>
      </dsp:nvSpPr>
      <dsp:spPr>
        <a:xfrm>
          <a:off x="4044025" y="1164757"/>
          <a:ext cx="1404274" cy="487433"/>
        </a:xfrm>
        <a:custGeom>
          <a:avLst/>
          <a:gdLst/>
          <a:ahLst/>
          <a:cxnLst/>
          <a:rect l="0" t="0" r="0" b="0"/>
          <a:pathLst>
            <a:path>
              <a:moveTo>
                <a:pt x="1404274" y="0"/>
              </a:moveTo>
              <a:lnTo>
                <a:pt x="1404274" y="243716"/>
              </a:lnTo>
              <a:lnTo>
                <a:pt x="0" y="243716"/>
              </a:lnTo>
              <a:lnTo>
                <a:pt x="0" y="487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5F75D-76C3-774E-9867-542345B11C83}">
      <dsp:nvSpPr>
        <dsp:cNvPr id="0" name=""/>
        <dsp:cNvSpPr/>
      </dsp:nvSpPr>
      <dsp:spPr>
        <a:xfrm>
          <a:off x="4287742" y="4200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紡織纖維</a:t>
          </a:r>
          <a:endParaRPr lang="en-GB" sz="3600" kern="1200" dirty="0"/>
        </a:p>
      </dsp:txBody>
      <dsp:txXfrm>
        <a:off x="4287742" y="4200"/>
        <a:ext cx="2321114" cy="1160557"/>
      </dsp:txXfrm>
    </dsp:sp>
    <dsp:sp modelId="{A44A6474-ED47-6A4A-BE37-EDC17E7DED1B}">
      <dsp:nvSpPr>
        <dsp:cNvPr id="0" name=""/>
        <dsp:cNvSpPr/>
      </dsp:nvSpPr>
      <dsp:spPr>
        <a:xfrm>
          <a:off x="2883468" y="1652191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天然纖維</a:t>
          </a:r>
          <a:endParaRPr lang="en-GB" sz="3600" kern="1200" dirty="0"/>
        </a:p>
      </dsp:txBody>
      <dsp:txXfrm>
        <a:off x="2883468" y="1652191"/>
        <a:ext cx="2321114" cy="1160557"/>
      </dsp:txXfrm>
    </dsp:sp>
    <dsp:sp modelId="{2DF107C7-E66C-DC48-A2F8-111AEF070C42}">
      <dsp:nvSpPr>
        <dsp:cNvPr id="0" name=""/>
        <dsp:cNvSpPr/>
      </dsp:nvSpPr>
      <dsp:spPr>
        <a:xfrm>
          <a:off x="3463747" y="3300182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植物纖維</a:t>
          </a:r>
          <a:endParaRPr lang="en-GB" sz="3600" kern="1200" dirty="0"/>
        </a:p>
      </dsp:txBody>
      <dsp:txXfrm>
        <a:off x="3463747" y="3300182"/>
        <a:ext cx="2321114" cy="1160557"/>
      </dsp:txXfrm>
    </dsp:sp>
    <dsp:sp modelId="{EA432C03-6226-CC4E-8BF4-EAD25237E29A}">
      <dsp:nvSpPr>
        <dsp:cNvPr id="0" name=""/>
        <dsp:cNvSpPr/>
      </dsp:nvSpPr>
      <dsp:spPr>
        <a:xfrm>
          <a:off x="3463747" y="4948174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動物纖維</a:t>
          </a:r>
          <a:endParaRPr lang="en-GB" sz="3600" kern="1200" dirty="0"/>
        </a:p>
      </dsp:txBody>
      <dsp:txXfrm>
        <a:off x="3463747" y="4948174"/>
        <a:ext cx="2321114" cy="1160557"/>
      </dsp:txXfrm>
    </dsp:sp>
    <dsp:sp modelId="{59812D84-E297-E547-B55F-6E76E3BE116E}">
      <dsp:nvSpPr>
        <dsp:cNvPr id="0" name=""/>
        <dsp:cNvSpPr/>
      </dsp:nvSpPr>
      <dsp:spPr>
        <a:xfrm>
          <a:off x="5692016" y="1652191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人造（合成）纖維</a:t>
          </a:r>
          <a:endParaRPr lang="en-GB" sz="3600" kern="1200" dirty="0"/>
        </a:p>
      </dsp:txBody>
      <dsp:txXfrm>
        <a:off x="5692016" y="1652191"/>
        <a:ext cx="2321114" cy="1160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EC247-674B-B94E-BBD2-F09E2F166421}">
      <dsp:nvSpPr>
        <dsp:cNvPr id="0" name=""/>
        <dsp:cNvSpPr/>
      </dsp:nvSpPr>
      <dsp:spPr>
        <a:xfrm>
          <a:off x="51" y="54991"/>
          <a:ext cx="4913783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/>
            <a:t>植物纖維</a:t>
          </a:r>
          <a:endParaRPr lang="en-US" sz="3000" kern="1200" dirty="0"/>
        </a:p>
      </dsp:txBody>
      <dsp:txXfrm>
        <a:off x="51" y="54991"/>
        <a:ext cx="4913783" cy="864000"/>
      </dsp:txXfrm>
    </dsp:sp>
    <dsp:sp modelId="{088D3DB9-CBE5-AA4F-9477-0CBE25514C29}">
      <dsp:nvSpPr>
        <dsp:cNvPr id="0" name=""/>
        <dsp:cNvSpPr/>
      </dsp:nvSpPr>
      <dsp:spPr>
        <a:xfrm>
          <a:off x="51" y="918991"/>
          <a:ext cx="4913783" cy="29748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/>
            <a:t>棉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/>
            <a:t>亞麻</a:t>
          </a:r>
          <a:endParaRPr lang="en-US" sz="3000" kern="1200" dirty="0"/>
        </a:p>
      </dsp:txBody>
      <dsp:txXfrm>
        <a:off x="51" y="918991"/>
        <a:ext cx="4913783" cy="2974893"/>
      </dsp:txXfrm>
    </dsp:sp>
    <dsp:sp modelId="{5F502CCE-70E4-6B4B-804F-F6B1EFDAEE53}">
      <dsp:nvSpPr>
        <dsp:cNvPr id="0" name=""/>
        <dsp:cNvSpPr/>
      </dsp:nvSpPr>
      <dsp:spPr>
        <a:xfrm>
          <a:off x="5601764" y="54991"/>
          <a:ext cx="4913783" cy="864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/>
            <a:t>動物纖維</a:t>
          </a:r>
          <a:endParaRPr lang="en-US" sz="3000" kern="1200" dirty="0"/>
        </a:p>
      </dsp:txBody>
      <dsp:txXfrm>
        <a:off x="5601764" y="54991"/>
        <a:ext cx="4913783" cy="864000"/>
      </dsp:txXfrm>
    </dsp:sp>
    <dsp:sp modelId="{CF365C3F-D56B-9140-AB77-C0A16500CF54}">
      <dsp:nvSpPr>
        <dsp:cNvPr id="0" name=""/>
        <dsp:cNvSpPr/>
      </dsp:nvSpPr>
      <dsp:spPr>
        <a:xfrm>
          <a:off x="5601764" y="918991"/>
          <a:ext cx="4913783" cy="297489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/>
            <a:t>羊毛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/>
            <a:t>絲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 smtClean="0"/>
            <a:t>毛絨／茄士咩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/>
            <a:t>羽絨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/>
            <a:t>羊駝</a:t>
          </a:r>
          <a:endParaRPr lang="en-US" sz="3000" kern="1200" dirty="0"/>
        </a:p>
      </dsp:txBody>
      <dsp:txXfrm>
        <a:off x="5601764" y="918991"/>
        <a:ext cx="4913783" cy="2974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2BC0A-83E8-0341-A7E3-051FB7BE9057}">
      <dsp:nvSpPr>
        <dsp:cNvPr id="0" name=""/>
        <dsp:cNvSpPr/>
      </dsp:nvSpPr>
      <dsp:spPr>
        <a:xfrm>
          <a:off x="0" y="417414"/>
          <a:ext cx="4882711" cy="36083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B8725-D99E-534D-820C-D687B6409030}">
      <dsp:nvSpPr>
        <dsp:cNvPr id="0" name=""/>
        <dsp:cNvSpPr/>
      </dsp:nvSpPr>
      <dsp:spPr>
        <a:xfrm>
          <a:off x="1119030" y="2465717"/>
          <a:ext cx="4207442" cy="3270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TW" altLang="en-US" sz="2800" b="1" kern="1200" dirty="0">
              <a:solidFill>
                <a:srgbClr val="FFFF00"/>
              </a:solidFill>
            </a:rPr>
            <a:t>毛衣</a:t>
          </a:r>
          <a:endParaRPr lang="en-US" altLang="zh-TW" sz="2800" b="1" kern="1200" dirty="0">
            <a:solidFill>
              <a:srgbClr val="FFFF00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400" kern="1200" dirty="0" smtClean="0"/>
            <a:t>- </a:t>
          </a:r>
          <a:r>
            <a:rPr lang="zh-TW" sz="2400" kern="1200" dirty="0" smtClean="0"/>
            <a:t>使用針織設備</a:t>
          </a:r>
          <a:r>
            <a:rPr lang="zh-HK" sz="2400" kern="1200" dirty="0" smtClean="0"/>
            <a:t>造</a:t>
          </a:r>
          <a:r>
            <a:rPr lang="zh-TW" sz="2400" kern="1200" dirty="0" smtClean="0"/>
            <a:t>成紗線</a:t>
          </a:r>
          <a:r>
            <a:rPr lang="zh-HK" sz="2400" kern="1200" dirty="0" smtClean="0"/>
            <a:t>圈</a:t>
          </a:r>
          <a:r>
            <a:rPr lang="zh-TW" sz="2400" kern="1200" dirty="0" smtClean="0"/>
            <a:t>，然後將它們串在一起形成服裝各個部分的形狀</a:t>
          </a:r>
          <a:r>
            <a:rPr lang="zh-HK" sz="2400" kern="1200" dirty="0" smtClean="0"/>
            <a:t>，把</a:t>
          </a:r>
          <a:r>
            <a:rPr lang="zh-TW" sz="2400" kern="1200" dirty="0" smtClean="0"/>
            <a:t>這些部</a:t>
          </a:r>
          <a:r>
            <a:rPr lang="zh-HK" sz="2400" kern="1200" dirty="0" smtClean="0"/>
            <a:t>分</a:t>
          </a:r>
          <a:r>
            <a:rPr lang="zh-TW" sz="2400" kern="1200" dirty="0" smtClean="0"/>
            <a:t>縫合在一起</a:t>
          </a:r>
          <a:r>
            <a:rPr lang="zh-HK" sz="2400" kern="1200" dirty="0" smtClean="0"/>
            <a:t>製成毛衣</a:t>
          </a:r>
          <a:r>
            <a:rPr lang="zh-TW" sz="2400" kern="1200" dirty="0" smtClean="0"/>
            <a:t>。</a:t>
          </a:r>
          <a:endParaRPr lang="en-HK" sz="24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endParaRPr lang="en-HK" sz="2400" b="0" i="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HK" sz="2400" b="0" i="0" kern="1200" dirty="0" smtClean="0"/>
            <a:t>- </a:t>
          </a:r>
          <a:r>
            <a:rPr lang="zh-TW" altLang="en-US" sz="2400" b="0" i="0" kern="1200" dirty="0"/>
            <a:t>生產毛衣的材料通常是羊毛、羊絨、合成或羊毛混紡</a:t>
          </a:r>
          <a:r>
            <a:rPr lang="zh-TW" altLang="en-US" sz="2400" b="0" i="0" kern="1200" dirty="0" smtClean="0"/>
            <a:t>紗線。</a:t>
          </a:r>
          <a:endParaRPr lang="en-GB" sz="2400" kern="1200" dirty="0"/>
        </a:p>
      </dsp:txBody>
      <dsp:txXfrm>
        <a:off x="1119030" y="2465717"/>
        <a:ext cx="4207442" cy="3270240"/>
      </dsp:txXfrm>
    </dsp:sp>
    <dsp:sp modelId="{53CF6293-F38D-6546-B36B-B0442BEB4460}">
      <dsp:nvSpPr>
        <dsp:cNvPr id="0" name=""/>
        <dsp:cNvSpPr/>
      </dsp:nvSpPr>
      <dsp:spPr>
        <a:xfrm>
          <a:off x="5715142" y="2071193"/>
          <a:ext cx="4882711" cy="36083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0B7E7-B5BF-2941-A5AB-B4A0D4DCAE04}">
      <dsp:nvSpPr>
        <dsp:cNvPr id="0" name=""/>
        <dsp:cNvSpPr/>
      </dsp:nvSpPr>
      <dsp:spPr>
        <a:xfrm>
          <a:off x="6175638" y="3686681"/>
          <a:ext cx="4207442" cy="2529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TW" altLang="en-US" sz="2800" b="1" kern="1200" dirty="0" smtClean="0">
              <a:solidFill>
                <a:srgbClr val="FFFF00"/>
              </a:solidFill>
            </a:rPr>
            <a:t>針織</a:t>
          </a:r>
          <a:r>
            <a:rPr lang="zh-HK" sz="2800" b="1" kern="1200" dirty="0" smtClean="0">
              <a:solidFill>
                <a:srgbClr val="FFFF00"/>
              </a:solidFill>
            </a:rPr>
            <a:t>布</a:t>
          </a:r>
          <a:r>
            <a:rPr lang="zh-HK" sz="2400" kern="1200" dirty="0" smtClean="0"/>
            <a:t>是通過編織程序製成的，布料經</a:t>
          </a:r>
          <a:r>
            <a:rPr lang="zh-TW" sz="2400" kern="1200" dirty="0" smtClean="0"/>
            <a:t>過「裁剪和縫製」</a:t>
          </a:r>
          <a:r>
            <a:rPr lang="zh-HK" sz="2400" kern="1200" dirty="0" smtClean="0"/>
            <a:t>程序</a:t>
          </a:r>
          <a:r>
            <a:rPr lang="zh-TW" sz="2400" kern="1200" dirty="0" smtClean="0"/>
            <a:t>製</a:t>
          </a:r>
          <a:r>
            <a:rPr lang="zh-HK" sz="2400" kern="1200" dirty="0" smtClean="0"/>
            <a:t>成服裝</a:t>
          </a:r>
          <a:r>
            <a:rPr lang="zh-TW" sz="2400" kern="1200" dirty="0" smtClean="0"/>
            <a:t>。針織</a:t>
          </a:r>
          <a:r>
            <a:rPr lang="zh-HK" sz="2400" kern="1200" dirty="0" smtClean="0"/>
            <a:t>布</a:t>
          </a:r>
          <a:r>
            <a:rPr lang="zh-TW" sz="2400" kern="1200" dirty="0" smtClean="0"/>
            <a:t>料</a:t>
          </a:r>
          <a:r>
            <a:rPr lang="zh-HK" sz="2400" kern="1200" dirty="0" smtClean="0"/>
            <a:t>一般由</a:t>
          </a:r>
          <a:r>
            <a:rPr lang="zh-TW" sz="2400" kern="1200" dirty="0" smtClean="0"/>
            <a:t>棉或合成</a:t>
          </a:r>
          <a:r>
            <a:rPr lang="zh-HK" sz="2400" kern="1200" dirty="0" smtClean="0"/>
            <a:t>物料織</a:t>
          </a:r>
          <a:r>
            <a:rPr lang="zh-TW" sz="2400" kern="1200" dirty="0" smtClean="0"/>
            <a:t>成</a:t>
          </a:r>
          <a:r>
            <a:rPr lang="zh-TW" altLang="en-US" sz="2400" kern="1200" dirty="0" smtClean="0"/>
            <a:t>。主要</a:t>
          </a:r>
          <a:r>
            <a:rPr lang="zh-TW" altLang="en-US" sz="2400" kern="1200" dirty="0"/>
            <a:t>用於製作</a:t>
          </a:r>
          <a:r>
            <a:rPr lang="en-GB" sz="2400" kern="1200" dirty="0"/>
            <a:t>T</a:t>
          </a:r>
          <a:r>
            <a:rPr lang="zh-TW" altLang="en-US" sz="2400" kern="1200" dirty="0"/>
            <a:t>恤。</a:t>
          </a:r>
          <a:endParaRPr lang="en-GB" sz="2400" kern="1200" dirty="0"/>
        </a:p>
      </dsp:txBody>
      <dsp:txXfrm>
        <a:off x="6175638" y="3686681"/>
        <a:ext cx="4207442" cy="2529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1F87-DCA0-D44F-9CB0-CC0E1BE8F860}">
      <dsp:nvSpPr>
        <dsp:cNvPr id="0" name=""/>
        <dsp:cNvSpPr/>
      </dsp:nvSpPr>
      <dsp:spPr>
        <a:xfrm>
          <a:off x="8378" y="835608"/>
          <a:ext cx="2405334" cy="7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SourceSansPro"/>
            </a:rPr>
            <a:t>環境</a:t>
          </a:r>
          <a:r>
            <a:rPr lang="en-HK" sz="2100" kern="1200" dirty="0" smtClean="0">
              <a:latin typeface="SourceSansPro"/>
            </a:rPr>
            <a:t> </a:t>
          </a:r>
          <a:endParaRPr lang="en-GB" sz="2100" kern="1200" dirty="0"/>
        </a:p>
      </dsp:txBody>
      <dsp:txXfrm>
        <a:off x="8378" y="835608"/>
        <a:ext cx="2405334" cy="721600"/>
      </dsp:txXfrm>
    </dsp:sp>
    <dsp:sp modelId="{046DB11C-30F5-0A46-9594-3E90B8E6FD67}">
      <dsp:nvSpPr>
        <dsp:cNvPr id="0" name=""/>
        <dsp:cNvSpPr/>
      </dsp:nvSpPr>
      <dsp:spPr>
        <a:xfrm>
          <a:off x="8378" y="1557208"/>
          <a:ext cx="2405334" cy="22721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該行業</a:t>
          </a:r>
          <a:r>
            <a:rPr lang="zh-TW" altLang="en-US" sz="1600" kern="1200" dirty="0" smtClean="0">
              <a:latin typeface="+mj-lt"/>
            </a:rPr>
            <a:t>如何減輕</a:t>
          </a:r>
          <a:r>
            <a:rPr lang="zh-TW" altLang="en-US" sz="1600" kern="1200" dirty="0">
              <a:latin typeface="+mj-lt"/>
            </a:rPr>
            <a:t>氣候變化的影響並保護環境</a:t>
          </a:r>
          <a:endParaRPr lang="en-GB" sz="1600" kern="1200" dirty="0">
            <a:latin typeface="+mj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例如，減少廢物、減少碳足跡和提高能源效率</a:t>
          </a:r>
          <a:r>
            <a:rPr lang="en-HK" sz="1600" kern="1200" dirty="0">
              <a:latin typeface="+mj-lt"/>
            </a:rPr>
            <a:t/>
          </a:r>
          <a:br>
            <a:rPr lang="en-HK" sz="1600" kern="1200" dirty="0">
              <a:latin typeface="+mj-lt"/>
            </a:rPr>
          </a:br>
          <a:endParaRPr lang="en-GB" sz="1600" kern="1200" dirty="0">
            <a:latin typeface="+mj-lt"/>
          </a:endParaRPr>
        </a:p>
      </dsp:txBody>
      <dsp:txXfrm>
        <a:off x="8378" y="1557208"/>
        <a:ext cx="2405334" cy="2272103"/>
      </dsp:txXfrm>
    </dsp:sp>
    <dsp:sp modelId="{7D780ABE-6067-A441-9DD3-E3C0265ECA95}">
      <dsp:nvSpPr>
        <dsp:cNvPr id="0" name=""/>
        <dsp:cNvSpPr/>
      </dsp:nvSpPr>
      <dsp:spPr>
        <a:xfrm>
          <a:off x="2521607" y="835608"/>
          <a:ext cx="2405334" cy="7216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SourceSansPro"/>
            </a:rPr>
            <a:t>社會</a:t>
          </a:r>
          <a:endParaRPr lang="en-GB" sz="2100" kern="1200" dirty="0"/>
        </a:p>
      </dsp:txBody>
      <dsp:txXfrm>
        <a:off x="2521607" y="835608"/>
        <a:ext cx="2405334" cy="721600"/>
      </dsp:txXfrm>
    </dsp:sp>
    <dsp:sp modelId="{E0C869B3-37DF-F145-B219-1AAC7BBA8D9C}">
      <dsp:nvSpPr>
        <dsp:cNvPr id="0" name=""/>
        <dsp:cNvSpPr/>
      </dsp:nvSpPr>
      <dsp:spPr>
        <a:xfrm>
          <a:off x="2521607" y="1557208"/>
          <a:ext cx="2405334" cy="227210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公司如何管理與員工、供應商和客戶的關係</a:t>
          </a:r>
          <a:endParaRPr lang="en-GB" sz="1600" kern="1200" dirty="0">
            <a:latin typeface="+mj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例如：平等就業機會、工作場所健康與安全、公平薪酬和社區參與</a:t>
          </a:r>
          <a:endParaRPr lang="en-GB" sz="1600" kern="1200" dirty="0">
            <a:latin typeface="+mj-lt"/>
          </a:endParaRPr>
        </a:p>
      </dsp:txBody>
      <dsp:txXfrm>
        <a:off x="2521607" y="1557208"/>
        <a:ext cx="2405334" cy="2272103"/>
      </dsp:txXfrm>
    </dsp:sp>
    <dsp:sp modelId="{DB7A14E7-B90D-B541-9093-D1462D395A92}">
      <dsp:nvSpPr>
        <dsp:cNvPr id="0" name=""/>
        <dsp:cNvSpPr/>
      </dsp:nvSpPr>
      <dsp:spPr>
        <a:xfrm>
          <a:off x="5034836" y="835608"/>
          <a:ext cx="2405334" cy="721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管理體系</a:t>
          </a:r>
          <a:endParaRPr lang="en-GB" sz="2100" kern="1200" dirty="0"/>
        </a:p>
      </dsp:txBody>
      <dsp:txXfrm>
        <a:off x="5034836" y="835608"/>
        <a:ext cx="2405334" cy="721600"/>
      </dsp:txXfrm>
    </dsp:sp>
    <dsp:sp modelId="{992726C3-8650-484E-B8A7-7512B45AEF3C}">
      <dsp:nvSpPr>
        <dsp:cNvPr id="0" name=""/>
        <dsp:cNvSpPr/>
      </dsp:nvSpPr>
      <dsp:spPr>
        <a:xfrm>
          <a:off x="5034836" y="1557208"/>
          <a:ext cx="2405334" cy="227210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它涉及公司的領導層、內部控制、審計和股東權利</a:t>
          </a:r>
          <a:endParaRPr lang="en-GB" sz="1600" kern="1200" dirty="0">
            <a:latin typeface="+mj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+mj-lt"/>
            </a:rPr>
            <a:t>例如風險</a:t>
          </a:r>
          <a:r>
            <a:rPr lang="zh-TW" altLang="en-US" sz="1600" kern="1200" dirty="0" smtClean="0">
              <a:latin typeface="+mj-lt"/>
            </a:rPr>
            <a:t>管理、避免</a:t>
          </a:r>
          <a:r>
            <a:rPr lang="zh-TW" altLang="en-US" sz="1600" kern="1200" dirty="0">
              <a:latin typeface="+mj-lt"/>
            </a:rPr>
            <a:t>利益</a:t>
          </a:r>
          <a:r>
            <a:rPr lang="zh-TW" altLang="en-US" sz="1600" kern="1200" dirty="0" smtClean="0">
              <a:latin typeface="+mj-lt"/>
            </a:rPr>
            <a:t>衝突、合乎</a:t>
          </a:r>
          <a:r>
            <a:rPr lang="zh-TW" altLang="en-US" sz="1600" kern="1200" dirty="0">
              <a:latin typeface="+mj-lt"/>
            </a:rPr>
            <a:t>道德的商業慣例和會計透明度</a:t>
          </a:r>
          <a:endParaRPr lang="en-GB" sz="1600" kern="1200" dirty="0">
            <a:latin typeface="+mj-lt"/>
          </a:endParaRPr>
        </a:p>
      </dsp:txBody>
      <dsp:txXfrm>
        <a:off x="5034836" y="1557208"/>
        <a:ext cx="2405334" cy="2272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2A2A-92FB-4D1A-A2FF-328AB01083E8}">
      <dsp:nvSpPr>
        <dsp:cNvPr id="0" name=""/>
        <dsp:cNvSpPr/>
      </dsp:nvSpPr>
      <dsp:spPr>
        <a:xfrm>
          <a:off x="1112595" y="0"/>
          <a:ext cx="1190422" cy="1190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E7A8-8208-45EF-98AF-0DE6B84BEA70}">
      <dsp:nvSpPr>
        <dsp:cNvPr id="0" name=""/>
        <dsp:cNvSpPr/>
      </dsp:nvSpPr>
      <dsp:spPr>
        <a:xfrm>
          <a:off x="41589" y="1733792"/>
          <a:ext cx="3401206" cy="51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zh-TW" altLang="en-US" sz="3000" kern="1200" dirty="0" smtClean="0"/>
            <a:t>環境</a:t>
          </a:r>
          <a:endParaRPr lang="en-GB" sz="3000" kern="1200" dirty="0"/>
        </a:p>
      </dsp:txBody>
      <dsp:txXfrm>
        <a:off x="41589" y="1733792"/>
        <a:ext cx="3401206" cy="510180"/>
      </dsp:txXfrm>
    </dsp:sp>
    <dsp:sp modelId="{066DFB85-56E4-4434-9CD6-F44A04C14C16}">
      <dsp:nvSpPr>
        <dsp:cNvPr id="0" name=""/>
        <dsp:cNvSpPr/>
      </dsp:nvSpPr>
      <dsp:spPr>
        <a:xfrm>
          <a:off x="75941" y="2037621"/>
          <a:ext cx="3401206" cy="232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使用再生纖維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在加工織物或服裝時，減少用水量，避免污染水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使用毒性較低的染料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工廠脫碳節約能源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盡量在離市場較近的地方生產商品，避免長途運輸</a:t>
          </a:r>
          <a:endParaRPr lang="en-GB" sz="1700" kern="1200" dirty="0"/>
        </a:p>
      </dsp:txBody>
      <dsp:txXfrm>
        <a:off x="75941" y="2037621"/>
        <a:ext cx="3401206" cy="2329918"/>
      </dsp:txXfrm>
    </dsp:sp>
    <dsp:sp modelId="{2D1EFE7F-0519-4F6D-A412-41EBBCAE84F3}">
      <dsp:nvSpPr>
        <dsp:cNvPr id="0" name=""/>
        <dsp:cNvSpPr/>
      </dsp:nvSpPr>
      <dsp:spPr>
        <a:xfrm>
          <a:off x="5222662" y="756410"/>
          <a:ext cx="1190422" cy="1190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BF47-1A8E-481B-ACAE-EE577C7564C2}">
      <dsp:nvSpPr>
        <dsp:cNvPr id="0" name=""/>
        <dsp:cNvSpPr/>
      </dsp:nvSpPr>
      <dsp:spPr>
        <a:xfrm>
          <a:off x="4151913" y="1981852"/>
          <a:ext cx="3401206" cy="51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zh-TW" altLang="en-US" sz="3000" kern="1200" dirty="0" smtClean="0"/>
            <a:t>社會</a:t>
          </a:r>
          <a:endParaRPr lang="en-GB" sz="3000" kern="1200" dirty="0"/>
        </a:p>
      </dsp:txBody>
      <dsp:txXfrm>
        <a:off x="4151913" y="1981852"/>
        <a:ext cx="3401206" cy="510180"/>
      </dsp:txXfrm>
    </dsp:sp>
    <dsp:sp modelId="{43FC08FD-B7FB-43E3-916C-2950044B74B3}">
      <dsp:nvSpPr>
        <dsp:cNvPr id="0" name=""/>
        <dsp:cNvSpPr/>
      </dsp:nvSpPr>
      <dsp:spPr>
        <a:xfrm>
          <a:off x="3819649" y="2630642"/>
          <a:ext cx="3401206" cy="170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更加注重</a:t>
          </a:r>
          <a:r>
            <a:rPr lang="zh-TW" altLang="en-US" sz="1700" kern="1200" dirty="0"/>
            <a:t>員工工作與生活的平衡，避免行業內長時間工作的常態</a:t>
          </a:r>
          <a:endParaRPr lang="en-GB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尊重</a:t>
          </a:r>
          <a:r>
            <a:rPr lang="zh-TW" altLang="en-US" sz="1700" kern="1200" dirty="0"/>
            <a:t>人權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接受種族和性取向的多樣性</a:t>
          </a:r>
          <a:endParaRPr lang="en-US" altLang="zh-TW" sz="1700" kern="1200" dirty="0" smtClean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關愛當地社區</a:t>
          </a:r>
          <a:endParaRPr lang="en-GB" sz="1700" kern="1200" dirty="0"/>
        </a:p>
      </dsp:txBody>
      <dsp:txXfrm>
        <a:off x="3819649" y="2630642"/>
        <a:ext cx="3401206" cy="1706601"/>
      </dsp:txXfrm>
    </dsp:sp>
    <dsp:sp modelId="{FC5F918A-F70A-4CF7-8A93-BDE1DDDC1BBF}">
      <dsp:nvSpPr>
        <dsp:cNvPr id="0" name=""/>
        <dsp:cNvSpPr/>
      </dsp:nvSpPr>
      <dsp:spPr>
        <a:xfrm>
          <a:off x="9105431" y="802051"/>
          <a:ext cx="1190422" cy="1190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8376-BE3D-4CAB-ADBF-85976BE5965D}">
      <dsp:nvSpPr>
        <dsp:cNvPr id="0" name=""/>
        <dsp:cNvSpPr/>
      </dsp:nvSpPr>
      <dsp:spPr>
        <a:xfrm>
          <a:off x="8007242" y="1944741"/>
          <a:ext cx="3401206" cy="51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zh-TW" altLang="en-US" sz="3000" kern="1200" dirty="0" smtClean="0"/>
            <a:t>管理體系</a:t>
          </a:r>
          <a:endParaRPr lang="en-GB" sz="3000" kern="1200" dirty="0"/>
        </a:p>
      </dsp:txBody>
      <dsp:txXfrm>
        <a:off x="8007242" y="1944741"/>
        <a:ext cx="3401206" cy="510180"/>
      </dsp:txXfrm>
    </dsp:sp>
    <dsp:sp modelId="{469DA17F-8227-4763-A2C0-CB2651B6C6DD}">
      <dsp:nvSpPr>
        <dsp:cNvPr id="0" name=""/>
        <dsp:cNvSpPr/>
      </dsp:nvSpPr>
      <dsp:spPr>
        <a:xfrm>
          <a:off x="7884091" y="2630642"/>
          <a:ext cx="3401206" cy="170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/>
            <a:t>選擇具有良好商業道德的製造商，例如沒有童工、沒有囚犯勞工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無</a:t>
          </a:r>
          <a:r>
            <a:rPr lang="zh-TW" altLang="en-US" sz="1700" kern="1200" dirty="0"/>
            <a:t>貪污舞弊</a:t>
          </a:r>
          <a:endParaRPr lang="en-US" altLang="zh-TW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遵守</a:t>
          </a:r>
          <a:r>
            <a:rPr lang="zh-TW" altLang="en-US" sz="1700" kern="1200" dirty="0"/>
            <a:t>法律</a:t>
          </a:r>
          <a:r>
            <a:rPr lang="en-GB" sz="1700" kern="1200" dirty="0"/>
            <a:t> 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zh-TW" altLang="en-US" sz="1700" kern="1200" dirty="0" smtClean="0"/>
            <a:t>無避稅</a:t>
          </a:r>
          <a:endParaRPr lang="en-GB" sz="1700" kern="1200" dirty="0"/>
        </a:p>
      </dsp:txBody>
      <dsp:txXfrm>
        <a:off x="7884091" y="2630642"/>
        <a:ext cx="3401206" cy="1706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338B-B256-7F46-AA91-D1EB4776CD4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282D-E639-084A-9E3C-AEEDA206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7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00D3-26F3-3924-83C6-B9FF1372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4A7EC-E73F-9798-222A-E158951B3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F8E0-7D73-50E5-9B26-7C8A7B33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CCB-B271-44E6-BE6B-111389023DCA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C707-2466-8CFA-1EF8-5954C8A7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F056-0383-8D18-4EF3-508A340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2ACA-C398-6F76-0D45-FCC64518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E9ADB-BFF0-F1DE-C510-2603487CF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8E75-A053-D18E-A2C2-35017C84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4D29-8211-44A1-B2D2-4129C97D1857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4D08-DB04-26E8-CAD6-D847E452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02FF-DCD5-4E34-000F-1AF12131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1E0C2-FC76-9D55-6EF4-99CE5A239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5647-D67F-2D5E-CB55-018CD4F3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E707-7C7C-AE4A-51CA-2BC5065D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BCCB-B2E0-47D1-8251-0C3FB8B86161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B673-B9A9-5E6C-394B-6871E096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F3A1-F277-9DE2-9648-835D2EC3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C940-A357-B8EA-8D68-52ACF4A6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66BA-6E8D-0919-A594-5B93BEA8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40A9-61ED-C1B8-A0DF-23C0FD4E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31FE-E8CA-44AA-AFAE-1EA3E546EC30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EBC68-C2F5-FE0D-6C73-30AE9812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EB521-FE94-7B29-FB6C-271E1BBF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8B58-1A02-8E10-2EA8-3A2AE4BE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6E9B9-0FE0-26E0-E086-3AA0298F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F66C-E9EC-DD3D-C853-D9481030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9C8-04EC-4301-876C-05FED8E4E56C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3644-4C92-0EF2-4B8A-8DA76F98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BCBE-0F9C-A7BD-1545-2AE78E01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41D5-07FD-4CDC-2D95-598EA488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A2C3-C353-34B9-1CC2-D89E85CE6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CA017-A4DD-2B0E-9FB4-3B9B3222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F00DD-6EF4-AEC7-2F78-A61D67C3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EB21-1A0E-4504-B5D7-E1A87B5917EF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D03FD-604B-B6F7-F955-6342546F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7B988-8583-D1FC-F22D-E665B00E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16D5-F929-6E5E-800B-82F6182C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B430-9C9A-ECB7-C03D-EF891FF2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DCF6C-E187-1A79-7C58-E295EE0BA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CDAFB-C0D9-878D-B256-87D2294CE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14CAA-01E8-755F-1D8E-0247C1EAF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D4437-878A-29CC-0167-943CD427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E425-0A34-4076-897D-9662E89BA864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B9BC6-536C-2A21-5EFD-F26DFA90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5069F-1CC6-B080-B67B-C76EBFF6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D37A-331B-808F-88CF-F11F3893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7F0F6-5549-D690-0DD0-4100620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BE4-E982-4784-A410-6ACAC1FD15E7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60863-798D-50EB-A84C-14D42301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D0B6F-A627-5EDC-F61B-D28F6EB1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154A2-48E4-4B8E-20E9-2BF96135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BEC5-56D4-469F-96DA-C739E855AAB0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E91EA-0BDA-93F9-B904-67A20D1B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6CE5D-2D3A-2723-4DF9-4F259C57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0449-262E-B316-C2B8-4AF3CAC4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73D0-D495-5B95-98E6-51DF6F5D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0C0E2-8324-F6BE-E795-727E016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5E2C8-2688-E840-0361-02EA656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8BA-4A70-4F23-B4EB-512D7671B53A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CAF5-FCD7-AE31-1A3A-6C2631BC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1D77E-B946-3194-E48B-4567F9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09CE-FBEB-4A36-867A-24FD8304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DA3D2-E651-8A32-D129-C8F33A86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33ADE-A361-327D-21A5-5B8239B5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DAC25-789B-BFB4-3EBC-AC9F1C45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156D-47E2-40EF-88F4-7283F0936917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ED5BD-EEC1-2280-C0F3-F103EB54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4C9C-ACE0-C53D-48DA-14DB41EC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8C5E-C501-6B96-564E-0CF166DC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AE82-AE6E-B516-70F4-70A7E6DE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E5D3-807D-757D-B2B8-E1DAB718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8593-CD40-4128-89C5-DC68DE3F0570}" type="datetime1">
              <a:rPr lang="en-US" altLang="zh-TW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363-299B-2BA2-CC7D-A895CD577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E089-0DBD-3273-C2C3-2FBFDBD41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4.sv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ABF38-CFC0-60C5-2A9D-03C085C07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6114" y="1967168"/>
            <a:ext cx="4976893" cy="3004145"/>
          </a:xfrm>
        </p:spPr>
        <p:txBody>
          <a:bodyPr>
            <a:normAutofit/>
          </a:bodyPr>
          <a:lstStyle/>
          <a:p>
            <a:r>
              <a:rPr lang="zh-TW" altLang="en-US" sz="5400" b="1" i="1" dirty="0"/>
              <a:t>全球服裝</a:t>
            </a:r>
            <a:r>
              <a:rPr lang="zh-TW" altLang="en-US" sz="5400" b="1" i="1" dirty="0" smtClean="0"/>
              <a:t>製造的趨勢</a:t>
            </a:r>
            <a:endParaRPr lang="en-US" sz="54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273D-DA6F-9930-BD83-FC7E53226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188" y="1515307"/>
            <a:ext cx="5572888" cy="119636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成衣工業 </a:t>
            </a:r>
            <a:r>
              <a:rPr lang="en-US" altLang="zh-TW" sz="2800" b="1" dirty="0"/>
              <a:t>–</a:t>
            </a:r>
          </a:p>
          <a:p>
            <a:r>
              <a:rPr lang="zh-HK" altLang="zh-TW" sz="2800" b="1" dirty="0"/>
              <a:t>成衣工業公司的種類、規模及運作</a:t>
            </a:r>
            <a:endParaRPr lang="zh-TW" altLang="zh-TW" sz="2800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44FA5-10A2-70C5-6B93-8CFCEAB1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2" r="2119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6B8D236-9F65-1515-C396-F8F98CE38E32}"/>
              </a:ext>
            </a:extLst>
          </p:cNvPr>
          <p:cNvSpPr txBox="1"/>
          <p:nvPr/>
        </p:nvSpPr>
        <p:spPr>
          <a:xfrm>
            <a:off x="1433653" y="6356350"/>
            <a:ext cx="829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7" y="114284"/>
            <a:ext cx="10440536" cy="62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A0D470-7543-49BA-69BD-73340086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9746"/>
            <a:ext cx="5257800" cy="1325563"/>
          </a:xfrm>
        </p:spPr>
        <p:txBody>
          <a:bodyPr>
            <a:normAutofit/>
          </a:bodyPr>
          <a:lstStyle/>
          <a:p>
            <a:r>
              <a:rPr lang="zh-TW" altLang="en-US" sz="3700" dirty="0" smtClean="0"/>
              <a:t>合成纖維</a:t>
            </a:r>
            <a:r>
              <a:rPr lang="zh-TW" altLang="en-US" sz="3700" dirty="0" smtClean="0">
                <a:solidFill>
                  <a:srgbClr val="0000CC"/>
                </a:solidFill>
              </a:rPr>
              <a:t>中最大生產量 </a:t>
            </a:r>
            <a:r>
              <a:rPr lang="en-US" altLang="zh-TW" sz="3700" dirty="0"/>
              <a:t/>
            </a:r>
            <a:br>
              <a:rPr lang="en-US" altLang="zh-TW" sz="3700" dirty="0"/>
            </a:br>
            <a:r>
              <a:rPr lang="en-US" altLang="zh-TW" sz="3700" dirty="0"/>
              <a:t>- </a:t>
            </a:r>
            <a:r>
              <a:rPr lang="zh-TW" altLang="en-US" sz="3700" dirty="0" smtClean="0"/>
              <a:t>聚酯纖維</a:t>
            </a:r>
            <a:endParaRPr lang="en-US" sz="37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7268B0-86C7-5658-02A5-C0BFEC8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05055"/>
            <a:ext cx="4357852" cy="46919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000" dirty="0">
                <a:latin typeface="Helvetica" pitchFamily="2" charset="0"/>
              </a:rPr>
              <a:t>許多國家和</a:t>
            </a:r>
            <a:r>
              <a:rPr lang="zh-TW" altLang="en-US" sz="2000" dirty="0" smtClean="0">
                <a:latin typeface="Helvetica" pitchFamily="2" charset="0"/>
              </a:rPr>
              <a:t>地區</a:t>
            </a:r>
            <a:r>
              <a:rPr lang="zh-TW" altLang="en-US" sz="2000" dirty="0">
                <a:latin typeface="Helvetica" pitchFamily="2" charset="0"/>
              </a:rPr>
              <a:t>都</a:t>
            </a:r>
            <a:r>
              <a:rPr lang="zh-TW" altLang="en-US" sz="2000" dirty="0" smtClean="0">
                <a:latin typeface="Helvetica" pitchFamily="2" charset="0"/>
              </a:rPr>
              <a:t>生產聚酯纖維， </a:t>
            </a:r>
            <a:r>
              <a:rPr lang="zh-TW" altLang="en-US" sz="2000" dirty="0">
                <a:latin typeface="Helvetica" pitchFamily="2" charset="0"/>
              </a:rPr>
              <a:t>如</a:t>
            </a:r>
            <a:r>
              <a:rPr lang="zh-TW" altLang="en-US" sz="2000" dirty="0" smtClean="0">
                <a:latin typeface="Helvetica" pitchFamily="2" charset="0"/>
              </a:rPr>
              <a:t>中國、</a:t>
            </a:r>
            <a:r>
              <a:rPr lang="zh-TW" altLang="en-US" sz="2000" dirty="0">
                <a:latin typeface="Helvetica" pitchFamily="2" charset="0"/>
              </a:rPr>
              <a:t>日本、韓國、印度、美國、東南亞（巴基斯坦、泰國、印尼、斯里蘭卡）、歐洲（德國、瑞士、英國、法國、義大利、西班牙、荷蘭）、加拿大和非洲的肯亞。</a:t>
            </a:r>
            <a:endParaRPr lang="en-HK" sz="2000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000" dirty="0" smtClean="0">
                <a:latin typeface="Helvetica" pitchFamily="2" charset="0"/>
              </a:rPr>
              <a:t>在</a:t>
            </a:r>
            <a:r>
              <a:rPr lang="en-US" altLang="zh-TW" sz="2000" dirty="0" smtClean="0">
                <a:latin typeface="Helvetica" pitchFamily="2" charset="0"/>
              </a:rPr>
              <a:t>2020</a:t>
            </a:r>
            <a:r>
              <a:rPr lang="zh-TW" altLang="en-US" sz="2000" dirty="0">
                <a:latin typeface="Helvetica" pitchFamily="2" charset="0"/>
              </a:rPr>
              <a:t>年，</a:t>
            </a:r>
            <a:r>
              <a:rPr lang="zh-TW" altLang="en-US" sz="2000" dirty="0" smtClean="0">
                <a:latin typeface="Helvetica" pitchFamily="2" charset="0"/>
              </a:rPr>
              <a:t>聚酯纖維約</a:t>
            </a:r>
            <a:r>
              <a:rPr lang="zh-TW" altLang="en-US" sz="2000" dirty="0">
                <a:latin typeface="Helvetica" pitchFamily="2" charset="0"/>
              </a:rPr>
              <a:t>佔全球纖維產量的</a:t>
            </a:r>
            <a:r>
              <a:rPr lang="en-US" altLang="zh-TW" sz="2000" dirty="0">
                <a:latin typeface="Helvetica" pitchFamily="2" charset="0"/>
              </a:rPr>
              <a:t>52%</a:t>
            </a:r>
            <a:r>
              <a:rPr lang="zh-TW" altLang="en-US" sz="2000" dirty="0">
                <a:latin typeface="Helvetica" pitchFamily="2" charset="0"/>
              </a:rPr>
              <a:t>。</a:t>
            </a:r>
            <a:endParaRPr lang="en-US" sz="20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0DA5F49-533C-4787-C35A-74601BEFF061}"/>
              </a:ext>
            </a:extLst>
          </p:cNvPr>
          <p:cNvSpPr txBox="1"/>
          <p:nvPr/>
        </p:nvSpPr>
        <p:spPr>
          <a:xfrm>
            <a:off x="403468" y="6348254"/>
            <a:ext cx="1045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4567641" y="1028066"/>
            <a:ext cx="6052166" cy="4903021"/>
            <a:chOff x="4567641" y="1028066"/>
            <a:chExt cx="6052166" cy="4903021"/>
          </a:xfrm>
        </p:grpSpPr>
        <p:grpSp>
          <p:nvGrpSpPr>
            <p:cNvPr id="29" name="群組 28"/>
            <p:cNvGrpSpPr/>
            <p:nvPr/>
          </p:nvGrpSpPr>
          <p:grpSpPr>
            <a:xfrm>
              <a:off x="4567641" y="1028066"/>
              <a:ext cx="6052166" cy="4903021"/>
              <a:chOff x="4567641" y="1028066"/>
              <a:chExt cx="6052166" cy="4903021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 rotWithShape="1">
              <a:blip r:embed="rId2"/>
              <a:srcRect l="5009" t="16150" r="16969" b="9360"/>
              <a:stretch/>
            </p:blipFill>
            <p:spPr>
              <a:xfrm>
                <a:off x="4567641" y="1028066"/>
                <a:ext cx="6052166" cy="4903021"/>
              </a:xfrm>
              <a:prstGeom prst="rect">
                <a:avLst/>
              </a:prstGeom>
            </p:spPr>
          </p:pic>
          <p:cxnSp>
            <p:nvCxnSpPr>
              <p:cNvPr id="26" name="直線接點 25"/>
              <p:cNvCxnSpPr/>
              <p:nvPr/>
            </p:nvCxnSpPr>
            <p:spPr>
              <a:xfrm flipH="1">
                <a:off x="5431809" y="4151030"/>
                <a:ext cx="682388" cy="1021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>
              <a:xfrm>
                <a:off x="8079475" y="4151030"/>
                <a:ext cx="914400" cy="10214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字方塊 9"/>
            <p:cNvSpPr txBox="1"/>
            <p:nvPr/>
          </p:nvSpPr>
          <p:spPr>
            <a:xfrm>
              <a:off x="6513046" y="3245657"/>
              <a:ext cx="1185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~</a:t>
              </a:r>
              <a:r>
                <a:rPr lang="en-US" altLang="zh-TW" sz="2400" dirty="0" smtClean="0"/>
                <a:t>109</a:t>
              </a:r>
            </a:p>
            <a:p>
              <a:r>
                <a:rPr lang="zh-TW" altLang="en-US" sz="2400" dirty="0" smtClean="0">
                  <a:solidFill>
                    <a:srgbClr val="0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百萬噸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1950-BE58-9118-5E1C-3C4619D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8" y="-63362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 dirty="0" smtClean="0"/>
              <a:t>聚酯纖維</a:t>
            </a:r>
            <a:r>
              <a:rPr lang="en-US" altLang="zh-TW" sz="5400" dirty="0" smtClean="0"/>
              <a:t> 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C72CD-892B-B22D-D529-5326BDD12558}"/>
              </a:ext>
            </a:extLst>
          </p:cNvPr>
          <p:cNvSpPr txBox="1"/>
          <p:nvPr/>
        </p:nvSpPr>
        <p:spPr>
          <a:xfrm>
            <a:off x="630936" y="2807208"/>
            <a:ext cx="274288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 smtClean="0"/>
              <a:t>在</a:t>
            </a:r>
            <a:r>
              <a:rPr lang="en-US" altLang="zh-TW" sz="2200" dirty="0" smtClean="0"/>
              <a:t>2020</a:t>
            </a:r>
            <a:r>
              <a:rPr lang="zh-TW" altLang="en-US" sz="2200" dirty="0"/>
              <a:t>年僅回收</a:t>
            </a:r>
            <a:r>
              <a:rPr lang="en-US" altLang="zh-TW" sz="2200" dirty="0"/>
              <a:t>15%</a:t>
            </a:r>
            <a:r>
              <a:rPr lang="zh-TW" altLang="en-US" sz="2200" dirty="0"/>
              <a:t>的聚酯纖維</a:t>
            </a:r>
            <a:endParaRPr lang="en-US" altLang="zh-TW" sz="2200" dirty="0"/>
          </a:p>
          <a:p>
            <a:pPr>
              <a:spcAft>
                <a:spcPts val="600"/>
              </a:spcAft>
            </a:pPr>
            <a:endParaRPr lang="en-US" sz="2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/>
              <a:t>目前，大多數再生聚酯纖維都是</a:t>
            </a:r>
            <a:r>
              <a:rPr lang="zh-TW" altLang="en-US" sz="2200" dirty="0" smtClean="0"/>
              <a:t>從</a:t>
            </a:r>
            <a:r>
              <a:rPr lang="zh-TW" altLang="en-US" sz="2200" dirty="0">
                <a:solidFill>
                  <a:srgbClr val="FF0000"/>
                </a:solidFill>
              </a:rPr>
              <a:t>聚對苯二甲酸乙二酯（</a:t>
            </a:r>
            <a:r>
              <a:rPr lang="en-US" sz="2200" dirty="0">
                <a:solidFill>
                  <a:srgbClr val="FF0000"/>
                </a:solidFill>
              </a:rPr>
              <a:t>PET</a:t>
            </a:r>
            <a:r>
              <a:rPr lang="zh-TW" altLang="en-US" sz="2200" dirty="0">
                <a:solidFill>
                  <a:srgbClr val="FF0000"/>
                </a:solidFill>
              </a:rPr>
              <a:t>）</a:t>
            </a:r>
            <a:r>
              <a:rPr lang="zh-TW" altLang="en-US" sz="2200" dirty="0" smtClean="0">
                <a:solidFill>
                  <a:srgbClr val="FF0000"/>
                </a:solidFill>
              </a:rPr>
              <a:t>瓶</a:t>
            </a:r>
            <a:r>
              <a:rPr lang="zh-TW" altLang="en-US" sz="2200" dirty="0">
                <a:solidFill>
                  <a:srgbClr val="FF0000"/>
                </a:solidFill>
              </a:rPr>
              <a:t>回收再造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02EEB-2A3F-46BC-CA85-317212CE7D5A}"/>
              </a:ext>
            </a:extLst>
          </p:cNvPr>
          <p:cNvSpPr txBox="1"/>
          <p:nvPr/>
        </p:nvSpPr>
        <p:spPr>
          <a:xfrm>
            <a:off x="795721" y="6453142"/>
            <a:ext cx="1175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pic>
        <p:nvPicPr>
          <p:cNvPr id="19" name="內容版面配置區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878" y="1162896"/>
            <a:ext cx="7855074" cy="50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07234-ABAA-822B-BFE6-9107202B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204953"/>
            <a:ext cx="11219792" cy="2602256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b="1" dirty="0"/>
              <a:t>羊毛生產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zh-TW" altLang="en-US" sz="4000" b="1" dirty="0" smtClean="0">
                <a:solidFill>
                  <a:srgbClr val="FF5E2A"/>
                </a:solidFill>
              </a:rPr>
              <a:t>澳洲是</a:t>
            </a:r>
            <a:r>
              <a:rPr lang="zh-TW" altLang="en-US" sz="4000" b="1" dirty="0">
                <a:solidFill>
                  <a:srgbClr val="FF5E2A"/>
                </a:solidFill>
              </a:rPr>
              <a:t>最大的羊毛生產和出口國</a:t>
            </a:r>
            <a:r>
              <a:rPr lang="en-US" sz="4000" b="1" dirty="0">
                <a:solidFill>
                  <a:srgbClr val="FF5E2A"/>
                </a:solidFill>
              </a:rPr>
              <a:t/>
            </a:r>
            <a:br>
              <a:rPr lang="en-US" sz="4000" b="1" dirty="0">
                <a:solidFill>
                  <a:srgbClr val="FF5E2A"/>
                </a:solidFill>
              </a:rPr>
            </a:br>
            <a:endParaRPr lang="en-US" sz="4000" b="1" dirty="0">
              <a:solidFill>
                <a:srgbClr val="FF5E2A"/>
              </a:solidFill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45B29-1647-6671-5B49-E03EC9CD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92858" cy="3845840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zh-TW" altLang="en-US" sz="2200" dirty="0" smtClean="0"/>
              <a:t>澳洲：</a:t>
            </a:r>
            <a:r>
              <a:rPr lang="en-US" sz="2200" dirty="0" smtClean="0"/>
              <a:t>22</a:t>
            </a:r>
            <a:r>
              <a:rPr lang="en-US" sz="2200" dirty="0"/>
              <a:t>%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 smtClean="0"/>
              <a:t>中國：</a:t>
            </a:r>
            <a:r>
              <a:rPr lang="en-US" sz="2200" dirty="0" smtClean="0"/>
              <a:t>14</a:t>
            </a:r>
            <a:r>
              <a:rPr lang="en-US" sz="2200" dirty="0"/>
              <a:t>%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 smtClean="0"/>
              <a:t>紐西蘭：</a:t>
            </a:r>
            <a:r>
              <a:rPr lang="en-US" sz="2200" dirty="0" smtClean="0"/>
              <a:t>10</a:t>
            </a:r>
            <a:r>
              <a:rPr lang="en-US" sz="2200" dirty="0"/>
              <a:t>%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 smtClean="0"/>
              <a:t>土耳其：</a:t>
            </a:r>
            <a:r>
              <a:rPr lang="en-US" sz="2200" dirty="0" smtClean="0"/>
              <a:t>3</a:t>
            </a:r>
            <a:r>
              <a:rPr lang="en-US" sz="2200" dirty="0"/>
              <a:t>%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 smtClean="0"/>
              <a:t>蘇丹：</a:t>
            </a:r>
            <a:r>
              <a:rPr lang="en-US" sz="2200" dirty="0" smtClean="0"/>
              <a:t>3</a:t>
            </a:r>
            <a:r>
              <a:rPr lang="en-US" sz="2200" dirty="0"/>
              <a:t>%</a:t>
            </a:r>
          </a:p>
          <a:p>
            <a:pPr lvl="1">
              <a:lnSpc>
                <a:spcPct val="100000"/>
              </a:lnSpc>
            </a:pPr>
            <a:r>
              <a:rPr lang="zh-TW" altLang="en-US" sz="2200" dirty="0"/>
              <a:t>其他（南非、烏拉圭、阿根廷、美國</a:t>
            </a:r>
            <a:r>
              <a:rPr lang="zh-TW" altLang="en-US" sz="2200" dirty="0" smtClean="0"/>
              <a:t>）：</a:t>
            </a:r>
            <a:r>
              <a:rPr lang="en-US" sz="2200" dirty="0" smtClean="0"/>
              <a:t> </a:t>
            </a:r>
            <a:r>
              <a:rPr lang="en-US" sz="2200" dirty="0"/>
              <a:t>48%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Graphic 7" descr="Sheep">
            <a:extLst>
              <a:ext uri="{FF2B5EF4-FFF2-40B4-BE49-F238E27FC236}">
                <a16:creationId xmlns:a16="http://schemas.microsoft.com/office/drawing/2014/main" id="{7E054190-46E9-FE52-A179-FC61C07F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8621" y="1261873"/>
            <a:ext cx="557784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1B502-DB8A-401A-E5A0-C849ADAB8D35}"/>
              </a:ext>
            </a:extLst>
          </p:cNvPr>
          <p:cNvSpPr txBox="1"/>
          <p:nvPr/>
        </p:nvSpPr>
        <p:spPr>
          <a:xfrm>
            <a:off x="328287" y="6304003"/>
            <a:ext cx="7841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CEA2-3F58-E10B-97F0-7A7FB379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dirty="0">
                <a:solidFill>
                  <a:srgbClr val="FFFFFF"/>
                </a:solidFill>
              </a:rPr>
              <a:t>初剪羊毛與再生羊毛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86ACD-9B6A-4CC9-AC4D-6B66756B4D19}"/>
              </a:ext>
            </a:extLst>
          </p:cNvPr>
          <p:cNvSpPr txBox="1"/>
          <p:nvPr/>
        </p:nvSpPr>
        <p:spPr>
          <a:xfrm>
            <a:off x="633984" y="6420786"/>
            <a:ext cx="1094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14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356" y="410664"/>
            <a:ext cx="7365874" cy="57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119D7-9AFC-372E-786C-94E9CD7C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76870"/>
            <a:ext cx="3581402" cy="32685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3200" dirty="0">
                <a:solidFill>
                  <a:srgbClr val="FFFFFF"/>
                </a:solidFill>
              </a:rPr>
              <a:t>由於使用了大量生產的合成纖維，羊毛在服裝中的使用量在過去 </a:t>
            </a:r>
            <a:r>
              <a:rPr lang="en-US" altLang="zh-TW" sz="3200" dirty="0">
                <a:solidFill>
                  <a:srgbClr val="FFFFFF"/>
                </a:solidFill>
              </a:rPr>
              <a:t>20 </a:t>
            </a:r>
            <a:r>
              <a:rPr lang="zh-TW" altLang="en-US" sz="3200" dirty="0">
                <a:solidFill>
                  <a:srgbClr val="FFFFFF"/>
                </a:solidFill>
              </a:rPr>
              <a:t>年中一直在下降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4D787-155D-928E-5E1B-0B11769100E3}"/>
              </a:ext>
            </a:extLst>
          </p:cNvPr>
          <p:cNvSpPr txBox="1"/>
          <p:nvPr/>
        </p:nvSpPr>
        <p:spPr>
          <a:xfrm>
            <a:off x="4249314" y="5987018"/>
            <a:ext cx="7940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15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914456"/>
            <a:ext cx="7831841" cy="47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0B2C-55A5-F78A-6874-EAFEE6C4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21" y="292433"/>
            <a:ext cx="10920426" cy="145405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The </a:t>
            </a:r>
            <a:r>
              <a:rPr lang="en-US" sz="5400" b="1" dirty="0" err="1">
                <a:solidFill>
                  <a:schemeClr val="tx2"/>
                </a:solidFill>
              </a:rPr>
              <a:t>Woolmark</a:t>
            </a:r>
            <a:r>
              <a:rPr lang="en-US" sz="5400" b="1" dirty="0">
                <a:solidFill>
                  <a:schemeClr val="tx2"/>
                </a:solidFill>
              </a:rPr>
              <a:t> Company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羊毛標誌公司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5400" b="1" dirty="0">
                <a:solidFill>
                  <a:schemeClr val="tx2"/>
                </a:solidFill>
              </a:rPr>
              <a:t/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– </a:t>
            </a:r>
            <a:r>
              <a:rPr lang="zh-TW" altLang="en-US" sz="5400" b="1" dirty="0" smtClean="0">
                <a:solidFill>
                  <a:srgbClr val="FF5E2A"/>
                </a:solidFill>
              </a:rPr>
              <a:t>澳</a:t>
            </a:r>
            <a:r>
              <a:rPr lang="zh-TW" altLang="en-US" sz="5400" b="1" dirty="0">
                <a:solidFill>
                  <a:srgbClr val="FF5E2A"/>
                </a:solidFill>
              </a:rPr>
              <a:t>洲</a:t>
            </a:r>
            <a:r>
              <a:rPr lang="zh-TW" altLang="en-US" sz="5400" b="1" dirty="0" smtClean="0">
                <a:solidFill>
                  <a:srgbClr val="FF5E2A"/>
                </a:solidFill>
              </a:rPr>
              <a:t>美麗</a:t>
            </a:r>
            <a:r>
              <a:rPr lang="zh-TW" altLang="en-US" sz="5400" b="1" dirty="0">
                <a:solidFill>
                  <a:srgbClr val="FF5E2A"/>
                </a:solidFill>
              </a:rPr>
              <a:t>諾羊毛</a:t>
            </a:r>
            <a:endParaRPr lang="en-US" sz="5400" b="1" dirty="0">
              <a:solidFill>
                <a:srgbClr val="FF5E2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17A5-68BF-0C34-6E8C-57689EEA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30" y="1746483"/>
            <a:ext cx="5525370" cy="4609867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HK" sz="3200" dirty="0">
              <a:solidFill>
                <a:srgbClr val="EA4335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它是一個代表</a:t>
            </a:r>
            <a:r>
              <a:rPr lang="zh-TW" altLang="en-US" sz="3200" dirty="0" smtClean="0">
                <a:solidFill>
                  <a:srgbClr val="4D5156"/>
                </a:solidFill>
                <a:latin typeface="arial" panose="020B0604020202020204" pitchFamily="34" charset="0"/>
              </a:rPr>
              <a:t>澳洲</a:t>
            </a:r>
            <a:r>
              <a:rPr lang="zh-TW" altLang="en-US" sz="3100" dirty="0">
                <a:solidFill>
                  <a:srgbClr val="4D5156"/>
                </a:solidFill>
                <a:latin typeface="arial" panose="020B0604020202020204" pitchFamily="34" charset="0"/>
              </a:rPr>
              <a:t>羊毛</a:t>
            </a:r>
            <a:r>
              <a:rPr lang="zh-TW" altLang="zh-TW" sz="3100" dirty="0">
                <a:solidFill>
                  <a:srgbClr val="4D5156"/>
                </a:solidFill>
                <a:latin typeface="arial" panose="020B0604020202020204" pitchFamily="34" charset="0"/>
              </a:rPr>
              <a:t>養殖業</a:t>
            </a:r>
            <a:r>
              <a:rPr lang="zh-TW" altLang="en-US" sz="3100" dirty="0">
                <a:solidFill>
                  <a:srgbClr val="4D5156"/>
                </a:solidFill>
                <a:latin typeface="arial" panose="020B0604020202020204" pitchFamily="34" charset="0"/>
              </a:rPr>
              <a:t>者的全球性組織，旨在促進和開展美麗諾羊毛的</a:t>
            </a:r>
            <a:r>
              <a:rPr lang="zh-TW" altLang="en-US" sz="3200" dirty="0" smtClean="0">
                <a:solidFill>
                  <a:srgbClr val="4D5156"/>
                </a:solidFill>
                <a:latin typeface="arial" panose="020B0604020202020204" pitchFamily="34" charset="0"/>
              </a:rPr>
              <a:t>研發</a:t>
            </a:r>
            <a:endParaRPr lang="en-HK" sz="32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rgbClr val="4D5156"/>
                </a:solidFill>
                <a:latin typeface="arial" panose="020B0604020202020204" pitchFamily="34" charset="0"/>
              </a:rPr>
              <a:t>它</a:t>
            </a: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擁有「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羊毛標誌」</a:t>
            </a: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，這是應用於</a:t>
            </a:r>
            <a:r>
              <a:rPr lang="zh-TW" altLang="en-US" sz="3200" dirty="0" smtClean="0">
                <a:solidFill>
                  <a:srgbClr val="4D5156"/>
                </a:solidFill>
                <a:latin typeface="arial" panose="020B0604020202020204" pitchFamily="34" charset="0"/>
              </a:rPr>
              <a:t>澳洲亞</a:t>
            </a: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美麗諾羊毛生產的產品的品質保證標誌</a:t>
            </a:r>
            <a:endParaRPr lang="en-HK" sz="32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美麗諾</a:t>
            </a:r>
            <a:r>
              <a:rPr lang="zh-TW" altLang="en-US" sz="3100" dirty="0">
                <a:solidFill>
                  <a:srgbClr val="4D5156"/>
                </a:solidFill>
                <a:latin typeface="arial" panose="020B0604020202020204" pitchFamily="34" charset="0"/>
              </a:rPr>
              <a:t>羊毛是用於時裝中最纖細的羊毛</a:t>
            </a:r>
            <a:r>
              <a:rPr lang="zh-TW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纖維</a:t>
            </a:r>
            <a:endParaRPr lang="en-HK" sz="32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FF5E2A"/>
                </a:solidFill>
                <a:latin typeface="arial" panose="020B0604020202020204" pitchFamily="34" charset="0"/>
              </a:rPr>
              <a:t>中國是</a:t>
            </a:r>
            <a:r>
              <a:rPr lang="zh-TW" altLang="en-US" sz="3200" dirty="0" smtClean="0">
                <a:solidFill>
                  <a:srgbClr val="FF5E2A"/>
                </a:solidFill>
                <a:latin typeface="arial" panose="020B0604020202020204" pitchFamily="34" charset="0"/>
              </a:rPr>
              <a:t>澳洲美麗</a:t>
            </a:r>
            <a:r>
              <a:rPr lang="zh-TW" altLang="en-US" sz="3200" dirty="0">
                <a:solidFill>
                  <a:srgbClr val="FF5E2A"/>
                </a:solidFill>
                <a:latin typeface="arial" panose="020B0604020202020204" pitchFamily="34" charset="0"/>
              </a:rPr>
              <a:t>諾羊毛的最大進口國，</a:t>
            </a:r>
            <a:r>
              <a:rPr lang="zh-TW" altLang="en-US" sz="3200" dirty="0">
                <a:latin typeface="arial" panose="020B0604020202020204" pitchFamily="34" charset="0"/>
              </a:rPr>
              <a:t>生產羊毛產品，包括梭織和針織服裝</a:t>
            </a:r>
            <a:endParaRPr lang="en-US" sz="1800" dirty="0"/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heep">
            <a:extLst>
              <a:ext uri="{FF2B5EF4-FFF2-40B4-BE49-F238E27FC236}">
                <a16:creationId xmlns:a16="http://schemas.microsoft.com/office/drawing/2014/main" id="{2744F197-7940-5642-013B-D0383639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73104-F593-2930-256C-187150D7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840010" cy="1142041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羊絨／茄士咩</a:t>
            </a:r>
            <a:endParaRPr lang="en-US" dirty="0"/>
          </a:p>
        </p:txBody>
      </p:sp>
      <p:pic>
        <p:nvPicPr>
          <p:cNvPr id="58" name="Picture 57" descr="Textiles in different shades of grey">
            <a:extLst>
              <a:ext uri="{FF2B5EF4-FFF2-40B4-BE49-F238E27FC236}">
                <a16:creationId xmlns:a16="http://schemas.microsoft.com/office/drawing/2014/main" id="{713EED9F-4C43-5048-771B-9E4492019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7" r="1963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EFEF4-5296-2CA7-88A3-32DC2DE2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213" y="1225813"/>
            <a:ext cx="5887317" cy="4985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altLang="zh-TW" sz="4000" dirty="0">
                <a:solidFill>
                  <a:srgbClr val="FF5E2A"/>
                </a:solidFill>
              </a:rPr>
              <a:t>60%</a:t>
            </a:r>
            <a:r>
              <a:rPr lang="zh-TW" altLang="en-US" sz="4000" dirty="0">
                <a:solidFill>
                  <a:srgbClr val="FF5E2A"/>
                </a:solidFill>
              </a:rPr>
              <a:t>的</a:t>
            </a:r>
            <a:r>
              <a:rPr lang="zh-TW" altLang="en-US" sz="4000" dirty="0" smtClean="0">
                <a:solidFill>
                  <a:srgbClr val="FF5E2A"/>
                </a:solidFill>
              </a:rPr>
              <a:t>羊絨／茄士咩產</a:t>
            </a:r>
            <a:r>
              <a:rPr lang="zh-TW" altLang="en-US" sz="4000" dirty="0">
                <a:solidFill>
                  <a:srgbClr val="FF5E2A"/>
                </a:solidFill>
              </a:rPr>
              <a:t>自</a:t>
            </a:r>
            <a:r>
              <a:rPr lang="zh-TW" altLang="en-US" sz="4000" dirty="0" smtClean="0">
                <a:solidFill>
                  <a:srgbClr val="FF5E2A"/>
                </a:solidFill>
              </a:rPr>
              <a:t>中國</a:t>
            </a:r>
            <a:endParaRPr lang="en-US" sz="4000" strike="sngStrike" dirty="0">
              <a:solidFill>
                <a:srgbClr val="FF0000"/>
              </a:solidFill>
            </a:endParaRPr>
          </a:p>
          <a:p>
            <a:pPr lvl="1"/>
            <a:r>
              <a:rPr lang="en-US" altLang="zh-TW" sz="4000" dirty="0"/>
              <a:t>20%</a:t>
            </a:r>
            <a:r>
              <a:rPr lang="zh-TW" altLang="en-US" sz="4000" dirty="0" smtClean="0"/>
              <a:t>來自蒙古</a:t>
            </a:r>
            <a:endParaRPr lang="en-US" sz="4000" dirty="0"/>
          </a:p>
          <a:p>
            <a:pPr lvl="1"/>
            <a:r>
              <a:rPr lang="en-US" altLang="zh-TW" sz="4000" dirty="0"/>
              <a:t>20%</a:t>
            </a:r>
            <a:r>
              <a:rPr lang="zh-TW" altLang="en-US" sz="4000" dirty="0"/>
              <a:t>來自其他國家</a:t>
            </a:r>
            <a:endParaRPr lang="en-US" sz="4000" dirty="0"/>
          </a:p>
          <a:p>
            <a:pPr lvl="1"/>
            <a:r>
              <a:rPr lang="zh-TW" altLang="en-US" sz="4000" dirty="0"/>
              <a:t>首選（可持續）</a:t>
            </a:r>
            <a:r>
              <a:rPr lang="zh-TW" altLang="en-US" sz="4000" dirty="0" smtClean="0"/>
              <a:t>羊絨／茄士咩僅</a:t>
            </a:r>
            <a:r>
              <a:rPr lang="zh-TW" altLang="en-US" sz="4000" dirty="0"/>
              <a:t>佔總產量的 </a:t>
            </a:r>
            <a:r>
              <a:rPr lang="en-US" altLang="zh-TW" sz="4000" dirty="0"/>
              <a:t>7%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F27DA-3A00-AEB5-3115-B34D4595196C}"/>
              </a:ext>
            </a:extLst>
          </p:cNvPr>
          <p:cNvSpPr txBox="1"/>
          <p:nvPr/>
        </p:nvSpPr>
        <p:spPr>
          <a:xfrm>
            <a:off x="4233332" y="6071066"/>
            <a:ext cx="7803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a feather&#10;&#10;Description automatically generated">
            <a:extLst>
              <a:ext uri="{FF2B5EF4-FFF2-40B4-BE49-F238E27FC236}">
                <a16:creationId xmlns:a16="http://schemas.microsoft.com/office/drawing/2014/main" id="{AD21E0BC-80D2-D4A9-14C5-7B77A6BD6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080E9-E917-127A-EAB0-8207E85C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19178" cy="3554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TW" alt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羽絨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TW" alt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首選羽絨的主要產地是中國和東歐，包括波蘭和烏克蘭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zh-TW" sz="8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94%</a:t>
            </a:r>
            <a:r>
              <a:rPr lang="zh-TW" altLang="en-US" sz="8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來自中國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1DF1E-3392-02C3-6D57-EC5584C4E8AB}"/>
              </a:ext>
            </a:extLst>
          </p:cNvPr>
          <p:cNvSpPr txBox="1"/>
          <p:nvPr/>
        </p:nvSpPr>
        <p:spPr>
          <a:xfrm>
            <a:off x="203200" y="6239262"/>
            <a:ext cx="1189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DDB37-C5E6-3AA7-F046-C9253B3C8CA2}"/>
              </a:ext>
            </a:extLst>
          </p:cNvPr>
          <p:cNvSpPr txBox="1"/>
          <p:nvPr/>
        </p:nvSpPr>
        <p:spPr>
          <a:xfrm>
            <a:off x="8830657" y="110906"/>
            <a:ext cx="3052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Background image from PowerPoint Designer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9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C89EC-DF0D-6567-9B59-F7A2DC9C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300" dirty="0" smtClean="0">
                <a:solidFill>
                  <a:srgbClr val="FFFFFF"/>
                </a:solidFill>
              </a:rPr>
              <a:t>棉佔</a:t>
            </a:r>
            <a:r>
              <a:rPr lang="zh-TW" altLang="en-US" sz="3300" dirty="0">
                <a:solidFill>
                  <a:srgbClr val="FFFFFF"/>
                </a:solidFill>
              </a:rPr>
              <a:t>世界纖維總產量的</a:t>
            </a:r>
            <a:r>
              <a:rPr lang="en-US" altLang="zh-TW" sz="3300" dirty="0">
                <a:solidFill>
                  <a:srgbClr val="FFFFFF"/>
                </a:solidFill>
              </a:rPr>
              <a:t>24%</a:t>
            </a:r>
            <a:r>
              <a:rPr lang="zh-TW" altLang="en-US" sz="3300" dirty="0">
                <a:solidFill>
                  <a:srgbClr val="FFFFFF"/>
                </a:solidFill>
              </a:rPr>
              <a:t>，但只有約</a:t>
            </a:r>
            <a:r>
              <a:rPr lang="en-US" altLang="zh-TW" sz="3300" dirty="0">
                <a:solidFill>
                  <a:srgbClr val="FFFFFF"/>
                </a:solidFill>
              </a:rPr>
              <a:t>1%</a:t>
            </a:r>
            <a:r>
              <a:rPr lang="zh-TW" altLang="en-US" sz="3300" dirty="0">
                <a:solidFill>
                  <a:srgbClr val="FFFFFF"/>
                </a:solidFill>
              </a:rPr>
              <a:t>是再生棉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09288-139D-1D3C-631B-995F4C150CB5}"/>
              </a:ext>
            </a:extLst>
          </p:cNvPr>
          <p:cNvSpPr txBox="1"/>
          <p:nvPr/>
        </p:nvSpPr>
        <p:spPr>
          <a:xfrm>
            <a:off x="493354" y="634351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19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4635" r="30386" b="2270"/>
          <a:stretch/>
        </p:blipFill>
        <p:spPr>
          <a:xfrm>
            <a:off x="4719688" y="1340479"/>
            <a:ext cx="3706906" cy="45379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435" t="1963" r="33197" b="2397"/>
          <a:stretch/>
        </p:blipFill>
        <p:spPr>
          <a:xfrm>
            <a:off x="493354" y="763112"/>
            <a:ext cx="4368820" cy="51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2C119-9B97-1120-83F8-BA1B7BA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25" y="1161257"/>
            <a:ext cx="86352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6000" dirty="0" smtClean="0"/>
              <a:t>紡織品</a:t>
            </a:r>
            <a:r>
              <a:rPr lang="zh-TW" altLang="en-US" sz="6000" dirty="0"/>
              <a:t>及服裝供應鏈概覽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58C88-4C58-41AF-3CB3-90C3E684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498" y="1066801"/>
            <a:ext cx="3124035" cy="47074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zh-TW" sz="2800" dirty="0"/>
              <a:t>由於服裝行業使用的主要纖維是棉，因此訂下要在</a:t>
            </a:r>
            <a:r>
              <a:rPr lang="en-US" altLang="zh-TW" sz="2800" dirty="0"/>
              <a:t>25/26</a:t>
            </a:r>
            <a:r>
              <a:rPr lang="zh-TW" altLang="zh-TW" sz="2800" dirty="0"/>
              <a:t>年時</a:t>
            </a:r>
            <a:r>
              <a:rPr lang="zh-TW" altLang="en-US" sz="2800" dirty="0"/>
              <a:t>，</a:t>
            </a:r>
            <a:r>
              <a:rPr lang="en-US" altLang="zh-TW" sz="2800" dirty="0"/>
              <a:t>50%</a:t>
            </a:r>
            <a:r>
              <a:rPr lang="zh-TW" altLang="zh-TW" sz="2800" dirty="0"/>
              <a:t>棉產量能達至可持續標準的目標</a:t>
            </a:r>
            <a:r>
              <a:rPr lang="zh-HK" altLang="zh-TW" sz="2800" dirty="0"/>
              <a:t>。紡織行業亦鼓勵業界使用更多的再生</a:t>
            </a:r>
            <a:r>
              <a:rPr lang="zh-HK" altLang="zh-TW" sz="2800" dirty="0" smtClean="0"/>
              <a:t>棉</a:t>
            </a:r>
            <a:r>
              <a:rPr lang="zh-TW" altLang="en-US" sz="2800" dirty="0"/>
              <a:t>。</a:t>
            </a:r>
            <a:r>
              <a:rPr lang="en-US" altLang="zh-HK" sz="2800" dirty="0" smtClean="0"/>
              <a:t/>
            </a:r>
            <a:br>
              <a:rPr lang="en-US" altLang="zh-HK" sz="2800" dirty="0" smtClean="0"/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6761B-DE87-A970-5204-92417016DC27}"/>
              </a:ext>
            </a:extLst>
          </p:cNvPr>
          <p:cNvSpPr txBox="1"/>
          <p:nvPr/>
        </p:nvSpPr>
        <p:spPr>
          <a:xfrm>
            <a:off x="545238" y="6376340"/>
            <a:ext cx="1134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20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" y="664308"/>
            <a:ext cx="8501523" cy="51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1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60C0D-7A08-0F95-5D76-1BDE75FD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481" y="136525"/>
            <a:ext cx="8873066" cy="1476801"/>
          </a:xfrm>
        </p:spPr>
        <p:txBody>
          <a:bodyPr anchor="b">
            <a:normAutofit fontScale="90000"/>
          </a:bodyPr>
          <a:lstStyle/>
          <a:p>
            <a:r>
              <a:rPr lang="en-US" altLang="zh-TW" sz="5400" b="1" dirty="0" smtClean="0">
                <a:latin typeface="+mn-lt"/>
                <a:ea typeface="+mn-ea"/>
                <a:cs typeface="+mn-cs"/>
              </a:rPr>
              <a:t>Cotton Incorporated </a:t>
            </a:r>
            <a:r>
              <a:rPr lang="en-US" sz="5400" b="1" dirty="0" smtClean="0">
                <a:latin typeface="+mn-lt"/>
              </a:rPr>
              <a:t>(</a:t>
            </a:r>
            <a:r>
              <a:rPr lang="en-US" sz="5400" b="1" dirty="0">
                <a:latin typeface="+mn-lt"/>
              </a:rPr>
              <a:t>Cotton Inc.)</a:t>
            </a:r>
            <a:r>
              <a:rPr lang="en-US" sz="3000" b="1" dirty="0">
                <a:latin typeface="+mn-lt"/>
                <a:ea typeface="+mn-ea"/>
                <a:cs typeface="+mn-cs"/>
              </a:rPr>
              <a:t/>
            </a:r>
            <a:br>
              <a:rPr lang="en-US" sz="3000" b="1" dirty="0">
                <a:latin typeface="+mn-lt"/>
                <a:ea typeface="+mn-ea"/>
                <a:cs typeface="+mn-cs"/>
              </a:rPr>
            </a:br>
            <a:endParaRPr lang="en-US" sz="3000" b="1" dirty="0">
              <a:latin typeface="+mn-lt"/>
            </a:endParaRPr>
          </a:p>
        </p:txBody>
      </p:sp>
      <p:pic>
        <p:nvPicPr>
          <p:cNvPr id="7" name="Graphic 6" descr="Cotton">
            <a:extLst>
              <a:ext uri="{FF2B5EF4-FFF2-40B4-BE49-F238E27FC236}">
                <a16:creationId xmlns:a16="http://schemas.microsoft.com/office/drawing/2014/main" id="{CD3582B9-4595-51E6-BC57-28BD4ACB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20" y="11059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8BEC-F421-B9D1-A4F3-62BB74B2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007" y="2664886"/>
            <a:ext cx="5709009" cy="413825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它是一個全球性組織，由美國陸地棉種植者以及</a:t>
            </a:r>
            <a:r>
              <a:rPr lang="zh-TW" altLang="en-US" dirty="0" smtClean="0"/>
              <a:t>棉和</a:t>
            </a:r>
            <a:r>
              <a:rPr lang="zh-TW" altLang="en-US" dirty="0"/>
              <a:t>棉紡織產品進口商資助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zh-TW" altLang="en-US" dirty="0"/>
              <a:t>它也是一家研究</a:t>
            </a:r>
            <a:r>
              <a:rPr lang="zh-TW" altLang="en-US" dirty="0" smtClean="0"/>
              <a:t>和市場推廣公司</a:t>
            </a:r>
            <a:r>
              <a:rPr lang="zh-TW" altLang="en-US" dirty="0"/>
              <a:t>。設計和運營項目以改善</a:t>
            </a:r>
            <a:r>
              <a:rPr lang="zh-TW" altLang="en-US" dirty="0" smtClean="0"/>
              <a:t>棉的</a:t>
            </a:r>
            <a:r>
              <a:rPr lang="zh-TW" altLang="en-US" dirty="0"/>
              <a:t>需求和盈利能力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en-US" altLang="zh-TW" dirty="0"/>
              <a:t>1973</a:t>
            </a:r>
            <a:r>
              <a:rPr lang="zh-TW" altLang="en-US" dirty="0"/>
              <a:t>年推出棉花標誌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embroidered floral fabric">
            <a:extLst>
              <a:ext uri="{FF2B5EF4-FFF2-40B4-BE49-F238E27FC236}">
                <a16:creationId xmlns:a16="http://schemas.microsoft.com/office/drawing/2014/main" id="{71F4B08A-5E6D-44DF-EF56-292FC167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5" r="3168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D278-F87B-23C0-C945-B48CF663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679" y="117950"/>
            <a:ext cx="4511444" cy="1559301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絲</a:t>
            </a:r>
            <a:endParaRPr lang="en-US" sz="6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D20FF-4264-6F21-E9D0-02530E84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680" y="1677251"/>
            <a:ext cx="4738486" cy="4462078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6400" dirty="0"/>
              <a:t>與</a:t>
            </a:r>
            <a:r>
              <a:rPr lang="en-US" altLang="zh-TW" sz="6400" dirty="0"/>
              <a:t>2015</a:t>
            </a:r>
            <a:r>
              <a:rPr lang="zh-TW" altLang="en-US" sz="6400" dirty="0"/>
              <a:t>年相比，全球</a:t>
            </a:r>
            <a:r>
              <a:rPr lang="zh-TW" altLang="en-US" sz="6400" dirty="0" smtClean="0"/>
              <a:t>絲總</a:t>
            </a:r>
            <a:r>
              <a:rPr lang="zh-TW" altLang="en-US" sz="6400" dirty="0"/>
              <a:t>產量下降了近一半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zh-TW" altLang="en-US" sz="6400" dirty="0">
                <a:solidFill>
                  <a:srgbClr val="FF5E2A"/>
                </a:solidFill>
              </a:rPr>
              <a:t>中國是最大的</a:t>
            </a:r>
            <a:r>
              <a:rPr lang="zh-TW" altLang="en-US" sz="6400" dirty="0" smtClean="0">
                <a:solidFill>
                  <a:srgbClr val="FF5E2A"/>
                </a:solidFill>
              </a:rPr>
              <a:t>絲生產</a:t>
            </a:r>
            <a:r>
              <a:rPr lang="zh-TW" altLang="en-US" sz="6400" dirty="0">
                <a:solidFill>
                  <a:srgbClr val="FF5E2A"/>
                </a:solidFill>
              </a:rPr>
              <a:t>國</a:t>
            </a:r>
            <a:endParaRPr lang="en-US" altLang="zh-TW" sz="6400" dirty="0">
              <a:solidFill>
                <a:srgbClr val="FF5E2A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TW" altLang="en-US" sz="6000" dirty="0"/>
              <a:t>中國</a:t>
            </a:r>
            <a:r>
              <a:rPr lang="en-US" sz="6000" dirty="0"/>
              <a:t> 63%</a:t>
            </a:r>
          </a:p>
          <a:p>
            <a:pPr lvl="1">
              <a:lnSpc>
                <a:spcPct val="120000"/>
              </a:lnSpc>
            </a:pPr>
            <a:r>
              <a:rPr lang="zh-TW" altLang="en-US" sz="6400" dirty="0"/>
              <a:t>印度</a:t>
            </a:r>
            <a:r>
              <a:rPr lang="en-US" sz="6400" dirty="0"/>
              <a:t> 33%</a:t>
            </a:r>
          </a:p>
          <a:p>
            <a:pPr lvl="1">
              <a:lnSpc>
                <a:spcPct val="120000"/>
              </a:lnSpc>
            </a:pPr>
            <a:r>
              <a:rPr lang="zh-TW" altLang="en-US" sz="6400" dirty="0"/>
              <a:t>烏茲別克</a:t>
            </a:r>
            <a:r>
              <a:rPr lang="en-US" sz="6400" dirty="0"/>
              <a:t> 2%</a:t>
            </a:r>
          </a:p>
          <a:p>
            <a:pPr lvl="1">
              <a:lnSpc>
                <a:spcPct val="120000"/>
              </a:lnSpc>
            </a:pPr>
            <a:r>
              <a:rPr lang="zh-TW" altLang="en-US" sz="6400" dirty="0"/>
              <a:t>其他 </a:t>
            </a:r>
            <a:r>
              <a:rPr lang="en-US" sz="6400" dirty="0"/>
              <a:t>2%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43C63-CD1A-EAA1-AD8B-95AD629F6E29}"/>
              </a:ext>
            </a:extLst>
          </p:cNvPr>
          <p:cNvSpPr txBox="1"/>
          <p:nvPr/>
        </p:nvSpPr>
        <p:spPr>
          <a:xfrm>
            <a:off x="5946371" y="6211669"/>
            <a:ext cx="6333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22</a:t>
            </a:fld>
            <a:endParaRPr 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6" y="934384"/>
            <a:ext cx="7056022" cy="42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8C4DF-5B91-D01E-2E3E-6F2DAF5A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267" y="618681"/>
            <a:ext cx="2885101" cy="53587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/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zh-TW" altLang="en-US" sz="3100" b="1" dirty="0">
                <a:solidFill>
                  <a:srgbClr val="FFFFFF"/>
                </a:solidFill>
              </a:rPr>
              <a:t>梭</a:t>
            </a:r>
            <a:r>
              <a:rPr lang="zh-TW" altLang="en-US" sz="3100" b="1" dirty="0" smtClean="0">
                <a:solidFill>
                  <a:srgbClr val="FFFFFF"/>
                </a:solidFill>
              </a:rPr>
              <a:t>織布料</a:t>
            </a:r>
            <a:r>
              <a:rPr lang="en-US" sz="3100" b="1" dirty="0">
                <a:solidFill>
                  <a:srgbClr val="FFFFFF"/>
                </a:solidFill>
              </a:rPr>
              <a:t/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altLang="zh-TW" sz="3100" b="1" dirty="0" smtClean="0">
                <a:solidFill>
                  <a:srgbClr val="FFFFFF"/>
                </a:solidFill>
              </a:rPr>
              <a:t>- </a:t>
            </a:r>
            <a:r>
              <a:rPr lang="zh-TW" altLang="en-US" sz="3100" b="1" dirty="0" smtClean="0">
                <a:solidFill>
                  <a:srgbClr val="FFFFFF"/>
                </a:solidFill>
              </a:rPr>
              <a:t>布料是由經紗</a:t>
            </a:r>
            <a:r>
              <a:rPr lang="zh-TW" altLang="en-US" sz="3100" b="1" dirty="0">
                <a:solidFill>
                  <a:srgbClr val="FFFFFF"/>
                </a:solidFill>
              </a:rPr>
              <a:t>和</a:t>
            </a:r>
            <a:r>
              <a:rPr lang="zh-TW" altLang="en-US" sz="3100" b="1" dirty="0" smtClean="0">
                <a:solidFill>
                  <a:srgbClr val="FFFFFF"/>
                </a:solidFill>
              </a:rPr>
              <a:t>緯紗</a:t>
            </a:r>
            <a:r>
              <a:rPr lang="zh-TW" altLang="en-US" sz="3100" b="1" dirty="0">
                <a:solidFill>
                  <a:srgbClr val="FFFFFF"/>
                </a:solidFill>
              </a:rPr>
              <a:t>交織製成的</a:t>
            </a:r>
            <a:r>
              <a:rPr lang="en-US" altLang="zh-TW" sz="3100" b="1" dirty="0">
                <a:solidFill>
                  <a:srgbClr val="FFFFFF"/>
                </a:solidFill>
              </a:rPr>
              <a:t/>
            </a:r>
            <a:br>
              <a:rPr lang="en-US" altLang="zh-TW" sz="3100" b="1" dirty="0">
                <a:solidFill>
                  <a:srgbClr val="FFFFFF"/>
                </a:solidFill>
              </a:rPr>
            </a:br>
            <a:r>
              <a:rPr lang="en-US" altLang="zh-TW" sz="3100" b="1" dirty="0" smtClean="0">
                <a:solidFill>
                  <a:srgbClr val="FFFFFF"/>
                </a:solidFill>
              </a:rPr>
              <a:t>- </a:t>
            </a:r>
            <a:r>
              <a:rPr lang="zh-TW" altLang="en-US" sz="3100" b="1" dirty="0" smtClean="0">
                <a:solidFill>
                  <a:srgbClr val="FFFFFF"/>
                </a:solidFill>
              </a:rPr>
              <a:t>梭織布料</a:t>
            </a:r>
            <a:r>
              <a:rPr lang="zh-TW" altLang="en-US" sz="3100" b="1" dirty="0">
                <a:solidFill>
                  <a:srgbClr val="FFFFFF"/>
                </a:solidFill>
              </a:rPr>
              <a:t>可以由天然纖維、合成纖維或混合兩者製成</a:t>
            </a:r>
            <a:endParaRPr lang="en-US" sz="31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tartan fabric">
            <a:extLst>
              <a:ext uri="{FF2B5EF4-FFF2-40B4-BE49-F238E27FC236}">
                <a16:creationId xmlns:a16="http://schemas.microsoft.com/office/drawing/2014/main" id="{28976420-D4B3-B401-0100-9DE637A3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" r="500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49534-6742-4959-B6AF-DC917DC3E875}"/>
              </a:ext>
            </a:extLst>
          </p:cNvPr>
          <p:cNvSpPr txBox="1"/>
          <p:nvPr/>
        </p:nvSpPr>
        <p:spPr>
          <a:xfrm>
            <a:off x="1571948" y="2603975"/>
            <a:ext cx="43733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rgbClr val="FFFF00"/>
                </a:solidFill>
              </a:rPr>
              <a:t>布</a:t>
            </a:r>
            <a:r>
              <a:rPr lang="zh-TW" altLang="en-US" sz="6600" dirty="0" smtClean="0">
                <a:solidFill>
                  <a:srgbClr val="FFFF00"/>
                </a:solidFill>
              </a:rPr>
              <a:t>料 </a:t>
            </a:r>
            <a:r>
              <a:rPr lang="en-US" altLang="zh-TW" sz="6600" dirty="0">
                <a:solidFill>
                  <a:srgbClr val="FFFF00"/>
                </a:solidFill>
              </a:rPr>
              <a:t>– </a:t>
            </a:r>
            <a:r>
              <a:rPr lang="zh-TW" altLang="en-US" sz="6600" dirty="0">
                <a:solidFill>
                  <a:srgbClr val="FFFF00"/>
                </a:solidFill>
              </a:rPr>
              <a:t>梭織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rn knitting art">
            <a:extLst>
              <a:ext uri="{FF2B5EF4-FFF2-40B4-BE49-F238E27FC236}">
                <a16:creationId xmlns:a16="http://schemas.microsoft.com/office/drawing/2014/main" id="{02CD2015-6E62-7F58-14BD-A5D6B731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" b="12976"/>
          <a:stretch/>
        </p:blipFill>
        <p:spPr>
          <a:xfrm>
            <a:off x="-15283" y="0"/>
            <a:ext cx="121919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9F5B6-B435-46AE-C6F3-4247279D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3" y="558801"/>
            <a:ext cx="3981909" cy="783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TW" altLang="en-US" sz="6000" b="1" dirty="0">
                <a:solidFill>
                  <a:srgbClr val="FFFF00"/>
                </a:solidFill>
              </a:rPr>
              <a:t>針織品</a:t>
            </a:r>
            <a:r>
              <a:rPr lang="en-US" sz="6000" b="1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81B406-456B-3612-FC47-9DB94986A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013484"/>
              </p:ext>
            </p:extLst>
          </p:nvPr>
        </p:nvGraphicFramePr>
        <p:xfrm>
          <a:off x="838200" y="322792"/>
          <a:ext cx="10910848" cy="88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24</a:t>
            </a:fld>
            <a:endParaRPr 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B1072D-37E8-497D-B604-6383B2CBEDF8}"/>
              </a:ext>
            </a:extLst>
          </p:cNvPr>
          <p:cNvSpPr txBox="1"/>
          <p:nvPr/>
        </p:nvSpPr>
        <p:spPr>
          <a:xfrm>
            <a:off x="190693" y="271832"/>
            <a:ext cx="43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</a:rPr>
              <a:t>圖片由香港知專設計學院提供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B1072D-37E8-497D-B604-6383B2CBEDF8}"/>
              </a:ext>
            </a:extLst>
          </p:cNvPr>
          <p:cNvSpPr txBox="1"/>
          <p:nvPr/>
        </p:nvSpPr>
        <p:spPr>
          <a:xfrm>
            <a:off x="0" y="6538912"/>
            <a:ext cx="43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</a:rPr>
              <a:t>相</a:t>
            </a:r>
            <a:r>
              <a:rPr lang="zh-TW" altLang="en-US" sz="1100" dirty="0" smtClean="0">
                <a:solidFill>
                  <a:schemeClr val="bg1"/>
                </a:solidFill>
              </a:rPr>
              <a:t>片</a:t>
            </a:r>
            <a:r>
              <a:rPr lang="zh-TW" altLang="en-US" sz="1100" dirty="0">
                <a:solidFill>
                  <a:schemeClr val="bg1"/>
                </a:solidFill>
              </a:rPr>
              <a:t>由香港知專設計學院提供</a:t>
            </a:r>
          </a:p>
        </p:txBody>
      </p:sp>
    </p:spTree>
    <p:extLst>
      <p:ext uri="{BB962C8B-B14F-4D97-AF65-F5344CB8AC3E}">
        <p14:creationId xmlns:p14="http://schemas.microsoft.com/office/powerpoint/2010/main" val="194769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E7E29-BD2F-8D9D-E116-3B405D28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4300" dirty="0">
                <a:solidFill>
                  <a:schemeClr val="bg1"/>
                </a:solidFill>
              </a:rPr>
              <a:t>紡織</a:t>
            </a:r>
            <a:r>
              <a:rPr lang="zh-TW" altLang="en-US" sz="4300" dirty="0" smtClean="0">
                <a:solidFill>
                  <a:schemeClr val="bg1"/>
                </a:solidFill>
              </a:rPr>
              <a:t>和</a:t>
            </a:r>
            <a:r>
              <a:rPr lang="zh-TW" altLang="en-US" sz="4300" dirty="0">
                <a:solidFill>
                  <a:schemeClr val="bg1"/>
                </a:solidFill>
              </a:rPr>
              <a:t>成衣工業的製造趨勢</a:t>
            </a: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CCBAACAA-A2C4-9299-0583-E82C4170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2" r="32257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uits hanged in a clothes pile line">
            <a:extLst>
              <a:ext uri="{FF2B5EF4-FFF2-40B4-BE49-F238E27FC236}">
                <a16:creationId xmlns:a16="http://schemas.microsoft.com/office/drawing/2014/main" id="{DD634228-546B-DA79-16B7-0BAD11F4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18" r="41124" b="-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2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F48F7-A500-66A4-EDF0-DDD7D946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3013262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S G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TW" altLang="en-US" sz="6000" b="1" dirty="0"/>
              <a:t>環境、社會</a:t>
            </a:r>
            <a:r>
              <a:rPr lang="zh-TW" altLang="en-US" sz="6000" b="1" dirty="0" smtClean="0"/>
              <a:t>及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/>
              <a:t>管理體系</a:t>
            </a:r>
            <a:r>
              <a:rPr lang="en-GB" sz="2800" dirty="0"/>
              <a:t/>
            </a:r>
            <a:br>
              <a:rPr lang="en-GB" sz="2800" dirty="0"/>
            </a:b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E92D0-8D56-D9DC-CC3A-6E95D9CB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50" y="752416"/>
            <a:ext cx="7177617" cy="14721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dirty="0" smtClean="0">
                <a:solidFill>
                  <a:schemeClr val="bg1"/>
                </a:solidFill>
              </a:rPr>
              <a:t>ESG</a:t>
            </a:r>
            <a:r>
              <a:rPr lang="zh-TW" altLang="zh-TW" sz="2400" dirty="0">
                <a:solidFill>
                  <a:schemeClr val="bg1"/>
                </a:solidFill>
              </a:rPr>
              <a:t>在</a:t>
            </a:r>
            <a:r>
              <a:rPr lang="zh-TW" altLang="zh-TW" sz="2400" dirty="0" smtClean="0">
                <a:solidFill>
                  <a:schemeClr val="bg1"/>
                </a:solidFill>
              </a:rPr>
              <a:t>許多行業都是</a:t>
            </a:r>
            <a:r>
              <a:rPr lang="zh-TW" altLang="zh-TW" sz="2400" dirty="0">
                <a:solidFill>
                  <a:schemeClr val="bg1"/>
                </a:solidFill>
              </a:rPr>
              <a:t>一個非常流行的術語，包括紡織和時</a:t>
            </a:r>
            <a:r>
              <a:rPr lang="zh-HK" altLang="zh-TW" sz="2400" dirty="0">
                <a:solidFill>
                  <a:schemeClr val="bg1"/>
                </a:solidFill>
              </a:rPr>
              <a:t>裝</a:t>
            </a:r>
            <a:r>
              <a:rPr lang="zh-TW" altLang="zh-TW" sz="2400" dirty="0">
                <a:solidFill>
                  <a:schemeClr val="bg1"/>
                </a:solidFill>
              </a:rPr>
              <a:t>界。它是一個框架，用於評估</a:t>
            </a:r>
            <a:r>
              <a:rPr lang="zh-HK" altLang="zh-TW" sz="2400" dirty="0">
                <a:solidFill>
                  <a:schemeClr val="bg1"/>
                </a:solidFill>
              </a:rPr>
              <a:t>機構</a:t>
            </a:r>
            <a:r>
              <a:rPr lang="zh-TW" altLang="zh-TW" sz="2400" dirty="0">
                <a:solidFill>
                  <a:schemeClr val="bg1"/>
                </a:solidFill>
              </a:rPr>
              <a:t>在各種可持續性和道德問題上的</a:t>
            </a:r>
            <a:r>
              <a:rPr lang="zh-TW" altLang="en-US" sz="2400" dirty="0">
                <a:solidFill>
                  <a:schemeClr val="bg1"/>
                </a:solidFill>
              </a:rPr>
              <a:t>商業慣例</a:t>
            </a:r>
            <a:r>
              <a:rPr lang="zh-TW" altLang="zh-TW" sz="2400" dirty="0">
                <a:solidFill>
                  <a:schemeClr val="bg1"/>
                </a:solidFill>
              </a:rPr>
              <a:t>和績效。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Graphic 6" descr="Suit">
            <a:extLst>
              <a:ext uri="{FF2B5EF4-FFF2-40B4-BE49-F238E27FC236}">
                <a16:creationId xmlns:a16="http://schemas.microsoft.com/office/drawing/2014/main" id="{9872F78B-0A3B-272C-7C1A-916FC5F6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DE732-52C0-951C-605C-E960CA5B3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22107"/>
              </p:ext>
            </p:extLst>
          </p:nvPr>
        </p:nvGraphicFramePr>
        <p:xfrm>
          <a:off x="4545008" y="1964267"/>
          <a:ext cx="7448549" cy="4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E4ED5-2335-9F09-1ECD-4FFDAB62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zh-TW" altLang="en-US" sz="2800" dirty="0">
                <a:solidFill>
                  <a:srgbClr val="FFFFFF"/>
                </a:solidFill>
              </a:rPr>
              <a:t>紡織</a:t>
            </a:r>
            <a:r>
              <a:rPr lang="zh-TW" altLang="en-US" sz="2800" dirty="0" smtClean="0">
                <a:solidFill>
                  <a:srgbClr val="FFFFFF"/>
                </a:solidFill>
              </a:rPr>
              <a:t>服和成衣工業</a:t>
            </a:r>
            <a:r>
              <a:rPr lang="zh-TW" altLang="en-US" sz="2800" dirty="0">
                <a:solidFill>
                  <a:srgbClr val="FFFFFF"/>
                </a:solidFill>
              </a:rPr>
              <a:t>在</a:t>
            </a:r>
            <a:r>
              <a:rPr lang="en-US" sz="2800" dirty="0">
                <a:solidFill>
                  <a:srgbClr val="FFFFFF"/>
                </a:solidFill>
              </a:rPr>
              <a:t>ESG</a:t>
            </a:r>
            <a:r>
              <a:rPr lang="zh-TW" altLang="en-US" sz="2800" dirty="0">
                <a:solidFill>
                  <a:srgbClr val="FFFFFF"/>
                </a:solidFill>
              </a:rPr>
              <a:t>可持續發展方面有哪些工作？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5F8908-1BD8-1EB0-DF63-765C21712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19153"/>
              </p:ext>
            </p:extLst>
          </p:nvPr>
        </p:nvGraphicFramePr>
        <p:xfrm>
          <a:off x="575732" y="1617606"/>
          <a:ext cx="11408449" cy="524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4E50-4832-9D87-EB49-041C4A1A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循環</a:t>
            </a:r>
            <a:r>
              <a:rPr lang="zh-TW" altLang="en-US" dirty="0" smtClean="0"/>
              <a:t>性</a:t>
            </a:r>
            <a:r>
              <a:rPr lang="zh-TW" altLang="en-US" dirty="0"/>
              <a:t>設計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A84B-62EB-065F-F4BF-B4B3023F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solidFill>
                  <a:srgbClr val="FF5E2A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長期使用</a:t>
            </a:r>
            <a:endParaRPr lang="en-US" altLang="zh-TW" sz="5400" dirty="0">
              <a:solidFill>
                <a:srgbClr val="FF5E2A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5E2A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zh-TW" altLang="en-US" sz="5400" dirty="0">
                <a:solidFill>
                  <a:srgbClr val="FF5E2A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為重製而生</a:t>
            </a:r>
            <a:endParaRPr lang="en-US" altLang="zh-TW" sz="5400" dirty="0">
              <a:solidFill>
                <a:srgbClr val="FF5E2A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5E2A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zh-TW" altLang="en-US" sz="5400" dirty="0">
                <a:solidFill>
                  <a:srgbClr val="FF5E2A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由安全、可回收或可</a:t>
            </a:r>
            <a:r>
              <a:rPr lang="zh-TW" altLang="en-US" sz="5400" dirty="0" smtClean="0">
                <a:solidFill>
                  <a:srgbClr val="FF5E2A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再生物料</a:t>
            </a:r>
            <a:r>
              <a:rPr lang="zh-TW" altLang="en-US" sz="5400" dirty="0">
                <a:solidFill>
                  <a:srgbClr val="FF5E2A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製成</a:t>
            </a:r>
            <a:endParaRPr lang="en-US" sz="5400" dirty="0">
              <a:solidFill>
                <a:srgbClr val="FF5E2A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0170-06A0-2F55-5F34-0A4D5F2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zh-TW" altLang="en-US" sz="3700" dirty="0">
                <a:solidFill>
                  <a:srgbClr val="FFFFFF"/>
                </a:solidFill>
              </a:rPr>
              <a:t>紡織品製造商的類型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2C49F-42B5-C4D8-A873-4AE95CD0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纖維製造商</a:t>
            </a:r>
            <a:endParaRPr lang="en-US" dirty="0"/>
          </a:p>
          <a:p>
            <a:pPr lvl="1"/>
            <a:r>
              <a:rPr lang="zh-TW" altLang="en-US" dirty="0"/>
              <a:t>天然纖維 </a:t>
            </a:r>
            <a:r>
              <a:rPr lang="en-US" altLang="zh-TW" dirty="0"/>
              <a:t>– </a:t>
            </a:r>
            <a:r>
              <a:rPr lang="zh-TW" altLang="en-US" dirty="0"/>
              <a:t>例如棉、羊毛、</a:t>
            </a:r>
            <a:r>
              <a:rPr lang="zh-TW" altLang="en-US" dirty="0" smtClean="0"/>
              <a:t>絲、</a:t>
            </a:r>
            <a:r>
              <a:rPr lang="zh-TW" altLang="en-US" dirty="0"/>
              <a:t>羽絨</a:t>
            </a:r>
            <a:r>
              <a:rPr lang="zh-TW" altLang="en-US" dirty="0" smtClean="0"/>
              <a:t>、</a:t>
            </a:r>
            <a:r>
              <a:rPr lang="zh-TW" altLang="en-US" dirty="0"/>
              <a:t>毛</a:t>
            </a:r>
            <a:r>
              <a:rPr lang="zh-TW" altLang="en-US" dirty="0" smtClean="0"/>
              <a:t>絨／茄士咩、</a:t>
            </a:r>
            <a:r>
              <a:rPr lang="zh-TW" altLang="en-US" dirty="0"/>
              <a:t>亞麻</a:t>
            </a:r>
            <a:endParaRPr lang="en-US" dirty="0"/>
          </a:p>
          <a:p>
            <a:pPr lvl="1"/>
            <a:r>
              <a:rPr lang="zh-TW" altLang="en-US" dirty="0"/>
              <a:t>合成纖維 </a:t>
            </a:r>
            <a:r>
              <a:rPr lang="en-US" altLang="zh-TW" dirty="0"/>
              <a:t>– </a:t>
            </a:r>
            <a:r>
              <a:rPr lang="zh-TW" altLang="en-US" dirty="0"/>
              <a:t>例如聚酯纖維</a:t>
            </a:r>
            <a:endParaRPr lang="en-US" dirty="0"/>
          </a:p>
          <a:p>
            <a:r>
              <a:rPr lang="zh-TW" altLang="en-US" dirty="0" smtClean="0"/>
              <a:t>紡紗工廠</a:t>
            </a:r>
            <a:endParaRPr lang="en-US" dirty="0"/>
          </a:p>
          <a:p>
            <a:pPr lvl="1"/>
            <a:r>
              <a:rPr lang="zh-TW" altLang="en-US" dirty="0"/>
              <a:t>將纖維</a:t>
            </a:r>
            <a:r>
              <a:rPr lang="zh-TW" altLang="en-US" dirty="0" smtClean="0"/>
              <a:t>紡成紗線</a:t>
            </a:r>
            <a:r>
              <a:rPr lang="zh-TW" altLang="en-US" dirty="0"/>
              <a:t>的製造商</a:t>
            </a:r>
            <a:endParaRPr lang="en-US" dirty="0"/>
          </a:p>
          <a:p>
            <a:r>
              <a:rPr lang="zh-TW" altLang="en-US" dirty="0"/>
              <a:t>布料製造商</a:t>
            </a:r>
            <a:endParaRPr lang="en-US" dirty="0"/>
          </a:p>
          <a:p>
            <a:pPr lvl="1"/>
            <a:r>
              <a:rPr lang="zh-TW" altLang="en-US" dirty="0"/>
              <a:t>梭</a:t>
            </a:r>
            <a:r>
              <a:rPr lang="zh-TW" altLang="en-US" dirty="0"/>
              <a:t>織工</a:t>
            </a:r>
            <a:r>
              <a:rPr lang="en-US" altLang="zh-TW" dirty="0"/>
              <a:t>  </a:t>
            </a:r>
            <a:r>
              <a:rPr lang="en-US" dirty="0"/>
              <a:t>–  </a:t>
            </a:r>
            <a:r>
              <a:rPr lang="zh-TW" altLang="en-US" dirty="0"/>
              <a:t>製造梭織布料</a:t>
            </a:r>
            <a:endParaRPr lang="en-US" dirty="0"/>
          </a:p>
          <a:p>
            <a:pPr lvl="1"/>
            <a:r>
              <a:rPr lang="zh-TW" altLang="en-US" dirty="0"/>
              <a:t>針織工</a:t>
            </a:r>
            <a:r>
              <a:rPr lang="en-US" dirty="0"/>
              <a:t> –  </a:t>
            </a:r>
            <a:r>
              <a:rPr lang="zh-TW" altLang="en-US" dirty="0"/>
              <a:t>製造針織布料</a:t>
            </a:r>
            <a:endParaRPr lang="en-US" dirty="0"/>
          </a:p>
          <a:p>
            <a:r>
              <a:rPr lang="zh-TW" altLang="en-US" dirty="0"/>
              <a:t>服裝製造商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1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63906B-513B-24F9-99F2-A43A19E2D551}"/>
              </a:ext>
            </a:extLst>
          </p:cNvPr>
          <p:cNvSpPr txBox="1"/>
          <p:nvPr/>
        </p:nvSpPr>
        <p:spPr>
          <a:xfrm>
            <a:off x="838200" y="2319867"/>
            <a:ext cx="2142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中國是最大的製造業大國。 然而，南亞和東南亞國家，如越南、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孟加拉</a:t>
            </a:r>
            <a:r>
              <a:rPr lang="zh-TW" altLang="en-US" dirty="0"/>
              <a:t>和印度正變得越來越重要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42A3F-33B1-2F03-4B42-35DEC144A00D}"/>
              </a:ext>
            </a:extLst>
          </p:cNvPr>
          <p:cNvSpPr txBox="1"/>
          <p:nvPr/>
        </p:nvSpPr>
        <p:spPr>
          <a:xfrm>
            <a:off x="838200" y="1624041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5E2A"/>
                </a:solidFill>
              </a:rPr>
              <a:t>2018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>
            <a:off x="3526581" y="660159"/>
            <a:ext cx="7662595" cy="6138598"/>
            <a:chOff x="3250809" y="719402"/>
            <a:chExt cx="7662595" cy="613859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r="24570"/>
            <a:stretch/>
          </p:blipFill>
          <p:spPr>
            <a:xfrm>
              <a:off x="4066872" y="719402"/>
              <a:ext cx="6846532" cy="6138598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3250809" y="2008761"/>
              <a:ext cx="1074509" cy="2026723"/>
              <a:chOff x="3107835" y="2170745"/>
              <a:chExt cx="1074509" cy="2026723"/>
            </a:xfrm>
          </p:grpSpPr>
          <p:sp>
            <p:nvSpPr>
              <p:cNvPr id="15" name="Left Brace 7">
                <a:extLst>
                  <a:ext uri="{FF2B5EF4-FFF2-40B4-BE49-F238E27FC236}">
                    <a16:creationId xmlns:a16="http://schemas.microsoft.com/office/drawing/2014/main" id="{9B9FF729-753A-62A9-1A83-7E76C777CEA7}"/>
                  </a:ext>
                </a:extLst>
              </p:cNvPr>
              <p:cNvSpPr/>
              <p:nvPr/>
            </p:nvSpPr>
            <p:spPr>
              <a:xfrm rot="1384321">
                <a:off x="3613338" y="2170745"/>
                <a:ext cx="569006" cy="2026723"/>
              </a:xfrm>
              <a:prstGeom prst="leftBrac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/>
              </a:p>
            </p:txBody>
          </p:sp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EDBCC39D-3185-B139-F89F-816AF82C7211}"/>
                  </a:ext>
                </a:extLst>
              </p:cNvPr>
              <p:cNvSpPr txBox="1"/>
              <p:nvPr/>
            </p:nvSpPr>
            <p:spPr>
              <a:xfrm rot="17727102">
                <a:off x="2836292" y="3082824"/>
                <a:ext cx="756227" cy="213142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sz="1800" dirty="0" smtClean="0"/>
                  <a:t>東南亞</a:t>
                </a:r>
                <a:endParaRPr lang="en-US" sz="1800" dirty="0"/>
              </a:p>
            </p:txBody>
          </p:sp>
        </p:grpSp>
        <p:sp>
          <p:nvSpPr>
            <p:cNvPr id="17" name="Left Arrow 5">
              <a:extLst>
                <a:ext uri="{FF2B5EF4-FFF2-40B4-BE49-F238E27FC236}">
                  <a16:creationId xmlns:a16="http://schemas.microsoft.com/office/drawing/2014/main" id="{7EC860F4-B4FD-285E-BC5C-2FD105A1794E}"/>
                </a:ext>
              </a:extLst>
            </p:cNvPr>
            <p:cNvSpPr/>
            <p:nvPr/>
          </p:nvSpPr>
          <p:spPr>
            <a:xfrm rot="19454200">
              <a:off x="7882099" y="1856693"/>
              <a:ext cx="953385" cy="484636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400" dirty="0" smtClean="0">
                  <a:solidFill>
                    <a:sysClr val="windowText" lastClr="000000"/>
                  </a:solidFill>
                </a:rPr>
                <a:t>中國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4724546" y="6521758"/>
            <a:ext cx="484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參考資料：世界貿易組織</a:t>
            </a:r>
            <a:r>
              <a:rPr lang="en-US" altLang="zh-TW" sz="1200" dirty="0"/>
              <a:t>《2019</a:t>
            </a:r>
            <a:r>
              <a:rPr lang="zh-TW" altLang="en-US" sz="1200" dirty="0"/>
              <a:t>年世界貿易統計回顧</a:t>
            </a:r>
            <a:r>
              <a:rPr lang="en-US" altLang="zh-TW" sz="1200" dirty="0"/>
              <a:t>》</a:t>
            </a:r>
            <a:endParaRPr lang="zh-TW" alt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3165C-FBBD-6C84-4D05-9025D11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78" y="157862"/>
            <a:ext cx="10640098" cy="1004594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製造區域 </a:t>
            </a:r>
            <a:r>
              <a:rPr lang="en-US" altLang="zh-TW" sz="3600" dirty="0"/>
              <a:t>- 2019</a:t>
            </a:r>
            <a:r>
              <a:rPr lang="zh-TW" altLang="zh-TW" sz="3600" dirty="0"/>
              <a:t>冠狀</a:t>
            </a:r>
            <a:r>
              <a:rPr lang="zh-TW" altLang="zh-TW" sz="3600" dirty="0" smtClean="0"/>
              <a:t>病毒</a:t>
            </a:r>
            <a:r>
              <a:rPr lang="zh-TW" altLang="en-US" sz="3600" dirty="0" smtClean="0"/>
              <a:t>流行之前</a:t>
            </a:r>
            <a:r>
              <a:rPr lang="zh-TW" altLang="en-US" sz="3600" dirty="0"/>
              <a:t>排名前 </a:t>
            </a:r>
            <a:r>
              <a:rPr lang="en-US" altLang="zh-TW" sz="3600" dirty="0"/>
              <a:t>10 </a:t>
            </a:r>
            <a:r>
              <a:rPr lang="zh-TW" altLang="en-US" sz="3600" dirty="0"/>
              <a:t>的服裝產品生產基地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745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FF177-E22B-2BE2-38BD-E8860D3DEA7A}"/>
              </a:ext>
            </a:extLst>
          </p:cNvPr>
          <p:cNvSpPr txBox="1"/>
          <p:nvPr/>
        </p:nvSpPr>
        <p:spPr>
          <a:xfrm>
            <a:off x="595716" y="2666480"/>
            <a:ext cx="4549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與 </a:t>
            </a:r>
            <a:r>
              <a:rPr lang="en-US" altLang="zh-TW" sz="2400" dirty="0"/>
              <a:t>2018 </a:t>
            </a:r>
            <a:r>
              <a:rPr lang="zh-TW" altLang="en-US" sz="2400" dirty="0"/>
              <a:t>年的數位相比，</a:t>
            </a:r>
            <a:r>
              <a:rPr lang="zh-TW" altLang="en-US" sz="2400" dirty="0" smtClean="0"/>
              <a:t>在</a:t>
            </a:r>
            <a:r>
              <a:rPr lang="en-US" altLang="zh-TW" sz="2400" dirty="0"/>
              <a:t>2019</a:t>
            </a:r>
            <a:r>
              <a:rPr lang="zh-TW" altLang="zh-TW" sz="2400" dirty="0"/>
              <a:t>冠狀病毒</a:t>
            </a:r>
            <a:r>
              <a:rPr lang="zh-TW" altLang="en-US" sz="2400" dirty="0"/>
              <a:t>流行期間，中國仍然是 </a:t>
            </a:r>
            <a:r>
              <a:rPr lang="en-US" altLang="zh-TW" sz="2400" dirty="0"/>
              <a:t>2021 </a:t>
            </a:r>
            <a:r>
              <a:rPr lang="zh-TW" altLang="en-US" sz="2400" dirty="0"/>
              <a:t>年最大的服裝出口國。 據觀察，服裝生產向東南亞國家轉移的趨勢越來越突出。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1D01E-3115-1185-14CB-67CF26D3866F}"/>
              </a:ext>
            </a:extLst>
          </p:cNvPr>
          <p:cNvSpPr txBox="1"/>
          <p:nvPr/>
        </p:nvSpPr>
        <p:spPr>
          <a:xfrm>
            <a:off x="595716" y="166442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5E2A"/>
                </a:solidFill>
              </a:rPr>
              <a:t>2021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FD0C73-D451-9D76-5B83-87024E1683C5}"/>
              </a:ext>
            </a:extLst>
          </p:cNvPr>
          <p:cNvSpPr txBox="1">
            <a:spLocks/>
          </p:cNvSpPr>
          <p:nvPr/>
        </p:nvSpPr>
        <p:spPr>
          <a:xfrm>
            <a:off x="5685810" y="6344147"/>
            <a:ext cx="5011860" cy="38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200" dirty="0"/>
              <a:t>參考資料：世界貿易組織</a:t>
            </a:r>
            <a:r>
              <a:rPr lang="en-US" altLang="zh-TW" sz="1200" dirty="0"/>
              <a:t>《2022</a:t>
            </a:r>
            <a:r>
              <a:rPr lang="zh-TW" altLang="en-US" sz="1200" dirty="0"/>
              <a:t>年世界貿易統計回顧</a:t>
            </a:r>
            <a:r>
              <a:rPr lang="en-US" altLang="zh-TW" sz="1200" dirty="0"/>
              <a:t>》</a:t>
            </a:r>
            <a:endParaRPr lang="zh-TW" altLang="en-US" sz="1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370" r="24705" b="5001"/>
          <a:stretch/>
        </p:blipFill>
        <p:spPr>
          <a:xfrm>
            <a:off x="5434712" y="1333487"/>
            <a:ext cx="6486961" cy="5010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E88B1-7FC0-2AED-E31D-8E16CE83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10" y="745393"/>
            <a:ext cx="5680612" cy="1128068"/>
          </a:xfrm>
        </p:spPr>
        <p:txBody>
          <a:bodyPr anchor="ctr">
            <a:normAutofit fontScale="90000"/>
          </a:bodyPr>
          <a:lstStyle/>
          <a:p>
            <a:r>
              <a:rPr lang="en-US" altLang="zh-TW" dirty="0"/>
              <a:t>2019</a:t>
            </a:r>
            <a:r>
              <a:rPr lang="zh-TW" altLang="zh-TW" dirty="0"/>
              <a:t>冠狀</a:t>
            </a:r>
            <a:r>
              <a:rPr lang="zh-TW" altLang="zh-TW" dirty="0" smtClean="0"/>
              <a:t>病毒</a:t>
            </a:r>
            <a:r>
              <a:rPr lang="zh-TW" altLang="en-US" dirty="0" smtClean="0"/>
              <a:t>流行</a:t>
            </a:r>
            <a:r>
              <a:rPr lang="zh-TW" altLang="en-US" sz="4000" dirty="0" smtClean="0"/>
              <a:t>期間</a:t>
            </a:r>
            <a:r>
              <a:rPr lang="zh-TW" altLang="en-US" sz="4000" dirty="0"/>
              <a:t>的服裝生產國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03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AFB6-D0F4-D32D-E852-4697EECF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7464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布</a:t>
            </a:r>
            <a:r>
              <a:rPr lang="zh-TW" altLang="en-US" dirty="0" smtClean="0"/>
              <a:t>料</a:t>
            </a:r>
            <a:r>
              <a:rPr lang="zh-TW" altLang="en-US" dirty="0"/>
              <a:t>製造領域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B967C-B504-4F8F-DD2C-2E54A0B0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795308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中國</a:t>
            </a:r>
            <a:endParaRPr lang="en-US" b="1" dirty="0"/>
          </a:p>
          <a:p>
            <a:pPr lvl="1"/>
            <a:r>
              <a:rPr lang="zh-TW" altLang="en-US" dirty="0"/>
              <a:t>中國是世界上最大的紡織國，佔全球產量的</a:t>
            </a:r>
            <a:r>
              <a:rPr lang="en-US" altLang="zh-TW" dirty="0"/>
              <a:t>50%</a:t>
            </a:r>
            <a:r>
              <a:rPr lang="zh-TW" altLang="en-US" dirty="0"/>
              <a:t>以上</a:t>
            </a:r>
            <a:endParaRPr lang="en-US" dirty="0"/>
          </a:p>
          <a:p>
            <a:pPr lvl="1"/>
            <a:r>
              <a:rPr lang="zh-TW" altLang="en-US" dirty="0"/>
              <a:t>布</a:t>
            </a:r>
            <a:r>
              <a:rPr lang="zh-TW" altLang="en-US" dirty="0" smtClean="0"/>
              <a:t>料</a:t>
            </a:r>
            <a:r>
              <a:rPr lang="zh-TW" altLang="en-US" dirty="0"/>
              <a:t>種類繁多，包括棉、羊毛和合成纖維</a:t>
            </a:r>
            <a:endParaRPr lang="en-US" dirty="0"/>
          </a:p>
          <a:p>
            <a:pPr lvl="1"/>
            <a:r>
              <a:rPr lang="zh-TW" altLang="en-US" smtClean="0"/>
              <a:t>中國是</a:t>
            </a:r>
            <a:r>
              <a:rPr lang="zh-TW" altLang="en-US" dirty="0"/>
              <a:t>世界上最大的羊絨生產地，擁有最優質的羊絨，約佔全球供應量的</a:t>
            </a:r>
            <a:r>
              <a:rPr lang="en-US" altLang="zh-TW" dirty="0"/>
              <a:t>60%</a:t>
            </a:r>
            <a:endParaRPr lang="en-US" dirty="0"/>
          </a:p>
          <a:p>
            <a:pPr lvl="1"/>
            <a:r>
              <a:rPr lang="zh-TW" altLang="en-US" dirty="0" smtClean="0"/>
              <a:t>中國</a:t>
            </a:r>
            <a:r>
              <a:rPr lang="zh-TW" altLang="en-US" dirty="0"/>
              <a:t>在生產絲方面也是處於領先地位，約佔全球供應量的</a:t>
            </a:r>
            <a:r>
              <a:rPr lang="en-US" altLang="zh-TW" dirty="0"/>
              <a:t>60</a:t>
            </a:r>
            <a:r>
              <a:rPr lang="en-US" altLang="zh-TW" dirty="0" smtClean="0"/>
              <a:t>%</a:t>
            </a:r>
          </a:p>
        </p:txBody>
      </p:sp>
      <p:pic>
        <p:nvPicPr>
          <p:cNvPr id="13" name="Picture 12" descr="Different coloured textiles beside each other">
            <a:extLst>
              <a:ext uri="{FF2B5EF4-FFF2-40B4-BE49-F238E27FC236}">
                <a16:creationId xmlns:a16="http://schemas.microsoft.com/office/drawing/2014/main" id="{E6B1B1AA-A73E-42D7-EBDA-1AC86046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r="227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AFB6-D0F4-D32D-E852-4697EECF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08" y="182569"/>
            <a:ext cx="5257800" cy="803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 smtClean="0"/>
              <a:t>其他布料</a:t>
            </a:r>
            <a:r>
              <a:rPr lang="zh-TW" altLang="en-US" dirty="0"/>
              <a:t>生產領域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B967C-B504-4F8F-DD2C-2E54A0B0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986119"/>
            <a:ext cx="6046494" cy="67645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/>
              <a:t>印度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印度是世界第二大紡織品生產國。 </a:t>
            </a:r>
            <a:r>
              <a:rPr lang="zh-TW" altLang="en-US" sz="1600" dirty="0" smtClean="0"/>
              <a:t>棉和</a:t>
            </a:r>
            <a:r>
              <a:rPr lang="zh-TW" altLang="en-US" sz="1600" dirty="0"/>
              <a:t>絲綢的產量位居世界第二。 它也是世界上最大的黃麻生產國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zh-TW" altLang="en-US" sz="2000" b="1" dirty="0"/>
              <a:t>巴基斯坦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世界上</a:t>
            </a:r>
            <a:r>
              <a:rPr lang="zh-TW" altLang="en-US" sz="1600" dirty="0" smtClean="0"/>
              <a:t>棉布料的</a:t>
            </a:r>
            <a:r>
              <a:rPr lang="zh-TW" altLang="en-US" sz="1600" dirty="0"/>
              <a:t>重要生產來源，尤其是</a:t>
            </a:r>
            <a:r>
              <a:rPr lang="zh-TW" altLang="en-US" sz="1600" dirty="0" smtClean="0"/>
              <a:t>牛仔布料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它還生產其他類型的紡織品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zh-TW" altLang="en-US" sz="2000" b="1" dirty="0"/>
              <a:t>義大利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它以採用高端技術完成的先進染整工藝而聞名</a:t>
            </a:r>
            <a:endParaRPr lang="en-US" altLang="zh-TW" sz="1600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義大利</a:t>
            </a:r>
            <a:r>
              <a:rPr lang="zh-TW" altLang="en-US" sz="1600" dirty="0" smtClean="0"/>
              <a:t>在生產</a:t>
            </a:r>
            <a:r>
              <a:rPr lang="zh-TW" altLang="en-US" sz="1600" dirty="0"/>
              <a:t>最精緻的紡織品設計和產品開發方面也非常有名，具有頂級的設計美學和品質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zh-TW" altLang="en-US" sz="2000" b="1" dirty="0"/>
              <a:t>韓國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zh-TW" altLang="en-US" sz="1600" dirty="0">
                <a:solidFill>
                  <a:srgbClr val="000000"/>
                </a:solidFill>
              </a:rPr>
              <a:t>它以各種合成纖維和織物而聞名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zh-TW" altLang="en-US" sz="2000" b="1" dirty="0"/>
              <a:t>土耳其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zh-TW" altLang="en-US" sz="1600" dirty="0"/>
              <a:t>擅長使用最優質的埃及棉的棉</a:t>
            </a:r>
            <a:r>
              <a:rPr lang="zh-TW" altLang="en-US" sz="1600" dirty="0" smtClean="0"/>
              <a:t>質物料</a:t>
            </a:r>
            <a:endParaRPr lang="en-US" sz="1600" dirty="0"/>
          </a:p>
        </p:txBody>
      </p:sp>
      <p:pic>
        <p:nvPicPr>
          <p:cNvPr id="13" name="Picture 12" descr="Different coloured textiles beside each other">
            <a:extLst>
              <a:ext uri="{FF2B5EF4-FFF2-40B4-BE49-F238E27FC236}">
                <a16:creationId xmlns:a16="http://schemas.microsoft.com/office/drawing/2014/main" id="{E6B1B1AA-A73E-42D7-EBDA-1AC86046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r="227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5ECC-37D2-E8F9-93DD-DF81A27E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zh-TW" altLang="en-US" dirty="0"/>
              <a:t>參考資料（檢索於</a:t>
            </a:r>
            <a:r>
              <a:rPr lang="en-US" altLang="zh-TW" dirty="0"/>
              <a:t>2023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23</a:t>
            </a:r>
            <a:r>
              <a:rPr lang="zh-TW" altLang="en-US" dirty="0"/>
              <a:t>日）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B8C2-D6B0-46BD-BB3C-F3162DF9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5261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HK" sz="2800" i="1" dirty="0"/>
          </a:p>
          <a:p>
            <a:r>
              <a:rPr lang="en-HK" sz="2800" dirty="0"/>
              <a:t>KPMG &amp; </a:t>
            </a:r>
            <a:r>
              <a:rPr lang="en-HK" sz="2800" dirty="0" err="1"/>
              <a:t>InvestHK</a:t>
            </a:r>
            <a:r>
              <a:rPr lang="en-HK" sz="2800" dirty="0"/>
              <a:t> (2020), </a:t>
            </a:r>
            <a:r>
              <a:rPr lang="en-HK" sz="2800" i="1" dirty="0"/>
              <a:t>Future of Sourcing: 2021 and beyond Hong Kong’s vital role in the global </a:t>
            </a:r>
            <a:r>
              <a:rPr lang="en-HK" i="1" dirty="0"/>
              <a:t>supply chain</a:t>
            </a:r>
          </a:p>
          <a:p>
            <a:r>
              <a:rPr lang="en-HK" dirty="0"/>
              <a:t>The </a:t>
            </a:r>
            <a:r>
              <a:rPr lang="en-HK" dirty="0" err="1"/>
              <a:t>Woolmark</a:t>
            </a:r>
            <a:r>
              <a:rPr lang="en-HK" dirty="0"/>
              <a:t> Company</a:t>
            </a:r>
          </a:p>
          <a:p>
            <a:pPr marL="0" indent="0">
              <a:buNone/>
            </a:pPr>
            <a:r>
              <a:rPr lang="en-HK" dirty="0"/>
              <a:t>     (</a:t>
            </a:r>
            <a:r>
              <a:rPr lang="en-US" sz="2800" dirty="0"/>
              <a:t>https://www.woolmark/)</a:t>
            </a:r>
            <a:endParaRPr lang="en-HK" dirty="0"/>
          </a:p>
          <a:p>
            <a:r>
              <a:rPr lang="en-HK" dirty="0"/>
              <a:t>Cotton Incorporated</a:t>
            </a:r>
          </a:p>
          <a:p>
            <a:pPr marL="0" indent="0">
              <a:buNone/>
            </a:pPr>
            <a:r>
              <a:rPr lang="en-HK" dirty="0"/>
              <a:t>     (https://www.cottoninc.com/)</a:t>
            </a:r>
          </a:p>
          <a:p>
            <a:r>
              <a:rPr lang="en-HK" sz="2800" i="0" dirty="0">
                <a:effectLst/>
              </a:rPr>
              <a:t>What Is Environmental, Social, and Governance (ESG) Investing?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HK"/>
              <a:t>   </a:t>
            </a:r>
            <a:r>
              <a:rPr lang="en-HK" sz="2800"/>
              <a:t> </a:t>
            </a:r>
            <a:r>
              <a:rPr lang="en-HK" sz="2800" smtClean="0"/>
              <a:t>(</a:t>
            </a:r>
            <a:r>
              <a:rPr lang="en-HK" smtClean="0"/>
              <a:t>https</a:t>
            </a:r>
            <a:r>
              <a:rPr lang="en-HK" dirty="0"/>
              <a:t>://www.investopedia.com/)</a:t>
            </a:r>
          </a:p>
          <a:p>
            <a:r>
              <a:rPr lang="en-HK" dirty="0"/>
              <a:t>DIGITAL 2023: HONG KONG</a:t>
            </a:r>
            <a:br>
              <a:rPr lang="en-HK" dirty="0"/>
            </a:br>
            <a:r>
              <a:rPr lang="en-HK" dirty="0"/>
              <a:t>(https://datareportal.com/)</a:t>
            </a:r>
          </a:p>
          <a:p>
            <a:pPr lvl="0"/>
            <a:r>
              <a:rPr lang="en-US" altLang="zh-TW" dirty="0"/>
              <a:t>Preferred Fiber &amp; Materials Market Report, Textile Exchange </a:t>
            </a:r>
          </a:p>
          <a:p>
            <a:pPr marL="269875" lvl="0" indent="0">
              <a:buFont typeface="Arial" panose="020B0604020202020204" pitchFamily="34" charset="0"/>
              <a:buNone/>
            </a:pPr>
            <a:r>
              <a:rPr lang="en-US" altLang="zh-TW" dirty="0"/>
              <a:t>(https://textileexchange.org/)</a:t>
            </a:r>
            <a:endParaRPr lang="zh-TW" altLang="zh-TW" dirty="0"/>
          </a:p>
          <a:p>
            <a:r>
              <a:rPr lang="en-US" altLang="zh-TW" dirty="0"/>
              <a:t>World Trade Statistical Review, World Trade Organization </a:t>
            </a:r>
          </a:p>
          <a:p>
            <a:pPr marL="269875" indent="0">
              <a:buFont typeface="Arial" panose="020B0604020202020204" pitchFamily="34" charset="0"/>
              <a:buNone/>
            </a:pPr>
            <a:r>
              <a:rPr lang="en-US" altLang="zh-TW" dirty="0"/>
              <a:t>(https://</a:t>
            </a:r>
            <a:r>
              <a:rPr lang="en-US" altLang="zh-TW" dirty="0" smtClean="0"/>
              <a:t>www.wto.org/)</a:t>
            </a:r>
            <a:endParaRPr lang="en-HK" dirty="0"/>
          </a:p>
          <a:p>
            <a:pPr marL="0" indent="0">
              <a:buNone/>
            </a:pPr>
            <a:endParaRPr lang="en-HK" sz="2800" i="0" dirty="0">
              <a:solidFill>
                <a:srgbClr val="111111"/>
              </a:solidFill>
              <a:effectLst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sz="2800" dirty="0">
              <a:solidFill>
                <a:srgbClr val="111111"/>
              </a:solidFill>
              <a:latin typeface="Cabin-semi-bold"/>
            </a:endParaRPr>
          </a:p>
          <a:p>
            <a:pPr marL="0" indent="0">
              <a:buNone/>
            </a:pPr>
            <a:endParaRPr lang="en-HK" sz="1800" b="1" i="0" dirty="0">
              <a:solidFill>
                <a:srgbClr val="111111"/>
              </a:solidFill>
              <a:effectLst/>
              <a:latin typeface="Cabin-semi-bold"/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D56A9C-9C1A-64E6-07B0-AF5938396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927544"/>
              </p:ext>
            </p:extLst>
          </p:nvPr>
        </p:nvGraphicFramePr>
        <p:xfrm>
          <a:off x="646176" y="372534"/>
          <a:ext cx="10896600" cy="611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FAC16-336E-35FD-B7D6-E61619CD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天然纖維</a:t>
            </a:r>
            <a:endParaRPr lang="en-US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4682318-F48E-A5ED-5BA7-6A34B9121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82471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bunch of yellow lines&#10;&#10;Description automatically generated">
            <a:extLst>
              <a:ext uri="{FF2B5EF4-FFF2-40B4-BE49-F238E27FC236}">
                <a16:creationId xmlns:a16="http://schemas.microsoft.com/office/drawing/2014/main" id="{4CC41C87-149B-55E6-4B40-8F648D61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3987984"/>
            <a:ext cx="3554919" cy="2455773"/>
          </a:xfrm>
          <a:prstGeom prst="rect">
            <a:avLst/>
          </a:prstGeom>
        </p:spPr>
      </p:pic>
      <p:pic>
        <p:nvPicPr>
          <p:cNvPr id="8" name="Picture 7" descr="A close-up of a line of yellow noodles&#10;&#10;Description automatically generated">
            <a:extLst>
              <a:ext uri="{FF2B5EF4-FFF2-40B4-BE49-F238E27FC236}">
                <a16:creationId xmlns:a16="http://schemas.microsoft.com/office/drawing/2014/main" id="{3BD3DAE9-F9D5-6511-9D5A-CEB4E7AD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48" y="4000657"/>
            <a:ext cx="4025146" cy="2443100"/>
          </a:xfrm>
          <a:prstGeom prst="rect">
            <a:avLst/>
          </a:prstGeom>
        </p:spPr>
      </p:pic>
      <p:pic>
        <p:nvPicPr>
          <p:cNvPr id="11" name="Picture 10" descr="A drawing of a line&#10;&#10;Description automatically generated with medium confidence">
            <a:extLst>
              <a:ext uri="{FF2B5EF4-FFF2-40B4-BE49-F238E27FC236}">
                <a16:creationId xmlns:a16="http://schemas.microsoft.com/office/drawing/2014/main" id="{68DD25CA-2411-CA3B-AFD9-443E69E5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78" y="3996423"/>
            <a:ext cx="3749495" cy="2447334"/>
          </a:xfrm>
          <a:prstGeom prst="rect">
            <a:avLst/>
          </a:prstGeom>
        </p:spPr>
      </p:pic>
      <p:pic>
        <p:nvPicPr>
          <p:cNvPr id="13" name="Picture 12" descr="A purple thread drawn on a white surface&#10;&#10;Description automatically generated">
            <a:extLst>
              <a:ext uri="{FF2B5EF4-FFF2-40B4-BE49-F238E27FC236}">
                <a16:creationId xmlns:a16="http://schemas.microsoft.com/office/drawing/2014/main" id="{741D476B-B684-CD3A-E6E9-1B0522898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202" y="1149153"/>
            <a:ext cx="4065226" cy="2682626"/>
          </a:xfrm>
          <a:prstGeom prst="rect">
            <a:avLst/>
          </a:prstGeom>
        </p:spPr>
      </p:pic>
      <p:pic>
        <p:nvPicPr>
          <p:cNvPr id="15" name="Picture 14" descr="A drawing of a wave&#10;&#10;Description automatically generated with medium confidence">
            <a:extLst>
              <a:ext uri="{FF2B5EF4-FFF2-40B4-BE49-F238E27FC236}">
                <a16:creationId xmlns:a16="http://schemas.microsoft.com/office/drawing/2014/main" id="{4BFC0EC7-0339-08C0-5F0F-98B360128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177" y="1149153"/>
            <a:ext cx="3749495" cy="26826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2F9095-9904-62B3-AA7A-373E5B02657A}"/>
              </a:ext>
            </a:extLst>
          </p:cNvPr>
          <p:cNvSpPr txBox="1"/>
          <p:nvPr/>
        </p:nvSpPr>
        <p:spPr>
          <a:xfrm>
            <a:off x="617428" y="57603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合成長絲紗線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AE3D9-49C5-826D-9F2F-A0ECB443CEE7}"/>
              </a:ext>
            </a:extLst>
          </p:cNvPr>
          <p:cNvSpPr txBox="1"/>
          <p:nvPr/>
        </p:nvSpPr>
        <p:spPr>
          <a:xfrm>
            <a:off x="4331427" y="5621866"/>
            <a:ext cx="139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將合成纖維切成短纖維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F8258-5A46-3EDA-39DD-E8D541A57FAD}"/>
              </a:ext>
            </a:extLst>
          </p:cNvPr>
          <p:cNvSpPr txBox="1"/>
          <p:nvPr/>
        </p:nvSpPr>
        <p:spPr>
          <a:xfrm>
            <a:off x="4189965" y="32551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天然短纖維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C4C299-CAF8-EB09-B837-A9D082E73633}"/>
              </a:ext>
            </a:extLst>
          </p:cNvPr>
          <p:cNvSpPr txBox="1"/>
          <p:nvPr/>
        </p:nvSpPr>
        <p:spPr>
          <a:xfrm>
            <a:off x="8348133" y="32551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將短纖維紡成紗線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C4A663-2C9D-5C8A-6C3C-4FCD5FB9C7B4}"/>
              </a:ext>
            </a:extLst>
          </p:cNvPr>
          <p:cNvSpPr txBox="1"/>
          <p:nvPr/>
        </p:nvSpPr>
        <p:spPr>
          <a:xfrm>
            <a:off x="8348133" y="57898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將短纖維紡成紗線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FD83B-6288-827D-54A1-404A08C95FBD}"/>
              </a:ext>
            </a:extLst>
          </p:cNvPr>
          <p:cNvSpPr txBox="1"/>
          <p:nvPr/>
        </p:nvSpPr>
        <p:spPr>
          <a:xfrm>
            <a:off x="27049" y="6609339"/>
            <a:ext cx="3052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Background image from PowerPoint Designer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6</a:t>
            </a:fld>
            <a:endParaRPr lang="en-US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EE80068D-F22F-63B0-E493-402ACA74F1FF}"/>
              </a:ext>
            </a:extLst>
          </p:cNvPr>
          <p:cNvSpPr txBox="1">
            <a:spLocks/>
          </p:cNvSpPr>
          <p:nvPr/>
        </p:nvSpPr>
        <p:spPr>
          <a:xfrm>
            <a:off x="5727924" y="72457"/>
            <a:ext cx="3858577" cy="8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/>
            <a:r>
              <a:rPr lang="zh-TW" altLang="en-US" b="1" dirty="0"/>
              <a:t>紗線紡紗</a:t>
            </a:r>
            <a:r>
              <a:rPr lang="en-US" sz="2200" dirty="0"/>
              <a:t>	</a:t>
            </a:r>
          </a:p>
        </p:txBody>
      </p:sp>
      <p:sp>
        <p:nvSpPr>
          <p:cNvPr id="5" name="矩形 4"/>
          <p:cNvSpPr/>
          <p:nvPr/>
        </p:nvSpPr>
        <p:spPr>
          <a:xfrm>
            <a:off x="35586" y="692458"/>
            <a:ext cx="3587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天然纖維是短纖維， 會被紡成紗線。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合成纖維有時是長絲形式，但如果要模仿天然纖維的手感，紡紗廠會將合成長絲紗線切割成短纖，然後經過紡紗過程製成紗線。</a:t>
            </a:r>
            <a:br>
              <a:rPr lang="zh-TW" altLang="en-US" dirty="0"/>
            </a:br>
            <a:r>
              <a:rPr lang="zh-TW" altLang="en-US" dirty="0"/>
              <a:t>紗線用於製造布料，包括針織和梭織布料。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B1072D-37E8-497D-B604-6383B2CBEDF8}"/>
              </a:ext>
            </a:extLst>
          </p:cNvPr>
          <p:cNvSpPr txBox="1"/>
          <p:nvPr/>
        </p:nvSpPr>
        <p:spPr>
          <a:xfrm>
            <a:off x="199644" y="6538912"/>
            <a:ext cx="43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圖片由香港知專設計學院提供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7093613" y="2713220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319295" y="5594385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7287097" y="5594385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374C8-BFAA-D0CE-7805-30143A10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zh-TW" altLang="en-US" sz="5400" dirty="0"/>
              <a:t>全球纖維生產趨勢</a:t>
            </a:r>
            <a:endParaRPr lang="en-US" sz="5400" dirty="0"/>
          </a:p>
        </p:txBody>
      </p:sp>
      <p:pic>
        <p:nvPicPr>
          <p:cNvPr id="5" name="Picture 4" descr="Abstract twist of multi-coloured cords">
            <a:extLst>
              <a:ext uri="{FF2B5EF4-FFF2-40B4-BE49-F238E27FC236}">
                <a16:creationId xmlns:a16="http://schemas.microsoft.com/office/drawing/2014/main" id="{8384BBFC-59B2-4272-D119-538B3134A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2" r="41943" b="-2"/>
          <a:stretch/>
        </p:blipFill>
        <p:spPr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E8B16-6D6E-EDD2-A8B3-BB430113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822192"/>
          </a:xfrm>
        </p:spPr>
        <p:txBody>
          <a:bodyPr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在過去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</a:t>
            </a:r>
            <a:r>
              <a:rPr lang="zh-TW" altLang="en-US" kern="100" dirty="0" smtClean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</a:t>
            </a: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全球纖維產量幾乎翻了一番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，從</a:t>
            </a:r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2000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年的</a:t>
            </a:r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5800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萬噸增加到</a:t>
            </a:r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年的</a:t>
            </a:r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1.09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億噸。 儘管在 </a:t>
            </a:r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2020 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lang="zh-TW" altLang="en-US" kern="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受到</a:t>
            </a:r>
            <a:r>
              <a:rPr lang="en-US" altLang="zh-TW" dirty="0"/>
              <a:t>2019</a:t>
            </a:r>
            <a:r>
              <a:rPr lang="zh-TW" altLang="zh-TW" dirty="0"/>
              <a:t>冠狀病毒</a:t>
            </a:r>
            <a:r>
              <a:rPr lang="zh-TW" altLang="en-US" kern="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大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流行的打擊，但趨勢仍在上升。  到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2030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年，纖維產量估計將增長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34%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HK" altLang="zh-TW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然而</a:t>
            </a:r>
            <a:r>
              <a:rPr lang="zh-TW" altLang="en-US" kern="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，在</a:t>
            </a:r>
            <a:r>
              <a:rPr lang="en-US" altLang="zh-TW" kern="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2020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年，全球纖維市場中只有</a:t>
            </a: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不到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0.5%</a:t>
            </a:r>
            <a:r>
              <a:rPr lang="zh-TW" altLang="en-US" kern="1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來自用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過或從未用過的</a:t>
            </a: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再生紡織品</a:t>
            </a:r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13DC9-7203-35AD-B53B-D63431B67F8A}"/>
              </a:ext>
            </a:extLst>
          </p:cNvPr>
          <p:cNvSpPr txBox="1"/>
          <p:nvPr/>
        </p:nvSpPr>
        <p:spPr>
          <a:xfrm>
            <a:off x="582676" y="6390732"/>
            <a:ext cx="1102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</a:t>
            </a:r>
            <a:r>
              <a:rPr lang="en-US" altLang="zh-TW" i="1" dirty="0" smtClean="0"/>
              <a:t>2021</a:t>
            </a:r>
            <a:r>
              <a:rPr lang="en-US" altLang="zh-TW" dirty="0" smtClean="0"/>
              <a:t>, Textile </a:t>
            </a:r>
            <a:r>
              <a:rPr lang="en-US" altLang="zh-TW" dirty="0"/>
              <a:t>Exchange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4B5AD-EDA6-0619-5C8C-806DCC3A0809}"/>
              </a:ext>
            </a:extLst>
          </p:cNvPr>
          <p:cNvSpPr txBox="1"/>
          <p:nvPr/>
        </p:nvSpPr>
        <p:spPr>
          <a:xfrm>
            <a:off x="221782" y="57488"/>
            <a:ext cx="201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PowerPoint </a:t>
            </a:r>
            <a:r>
              <a:rPr lang="zh-TW" altLang="en-US" sz="1200" dirty="0"/>
              <a:t>設計的背景圖像</a:t>
            </a:r>
            <a:endParaRPr lang="en-US" sz="12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278" y="279120"/>
            <a:ext cx="11612213" cy="7842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dirty="0"/>
              <a:t>過去</a:t>
            </a:r>
            <a:r>
              <a:rPr lang="en-US" altLang="zh-TW" sz="5000" dirty="0"/>
              <a:t>5</a:t>
            </a:r>
            <a:r>
              <a:rPr lang="zh-TW" altLang="en-US" sz="5000" dirty="0"/>
              <a:t>年全球纖維產量</a:t>
            </a:r>
            <a:endParaRPr lang="en-US" altLang="zh-TW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340847" y="4772023"/>
            <a:ext cx="2432053" cy="1949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dirty="0"/>
              <a:t>參考資料：</a:t>
            </a:r>
            <a:r>
              <a:rPr lang="en-US" altLang="zh-TW" dirty="0"/>
              <a:t>2018</a:t>
            </a:r>
            <a:r>
              <a:rPr lang="zh-TW" altLang="en-US" dirty="0"/>
              <a:t>年、</a:t>
            </a:r>
            <a:r>
              <a:rPr lang="en-US" altLang="zh-TW" dirty="0"/>
              <a:t>2019</a:t>
            </a:r>
            <a:r>
              <a:rPr lang="zh-TW" altLang="en-US" dirty="0"/>
              <a:t>年、</a:t>
            </a:r>
            <a:r>
              <a:rPr lang="en-US" altLang="zh-TW" dirty="0"/>
              <a:t>2020</a:t>
            </a:r>
            <a:r>
              <a:rPr lang="zh-TW" altLang="en-US" dirty="0"/>
              <a:t>年、</a:t>
            </a:r>
            <a:r>
              <a:rPr lang="en-US" altLang="zh-TW" dirty="0"/>
              <a:t>2021</a:t>
            </a:r>
            <a:r>
              <a:rPr lang="zh-TW" altLang="en-US" dirty="0"/>
              <a:t>年、</a:t>
            </a:r>
            <a:r>
              <a:rPr lang="en-US" altLang="zh-TW" dirty="0"/>
              <a:t>2022</a:t>
            </a:r>
            <a:r>
              <a:rPr lang="zh-TW" altLang="en-US" dirty="0" smtClean="0"/>
              <a:t>年</a:t>
            </a:r>
            <a:r>
              <a:rPr lang="en-US" altLang="zh-TW" i="1" dirty="0"/>
              <a:t>Preferred Fiber &amp; Materials Market </a:t>
            </a:r>
            <a:r>
              <a:rPr lang="en-US" altLang="zh-TW" i="1" dirty="0" smtClean="0"/>
              <a:t>Report, </a:t>
            </a:r>
            <a:r>
              <a:rPr lang="en-US" altLang="zh-TW" dirty="0" smtClean="0"/>
              <a:t>Textile </a:t>
            </a:r>
            <a:r>
              <a:rPr lang="en-US" altLang="zh-TW" dirty="0"/>
              <a:t>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8</a:t>
            </a:fld>
            <a:endParaRPr 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1" y="1115505"/>
            <a:ext cx="8854472" cy="57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9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82CDA-BA79-228E-4E56-1C478ED5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1" y="2192896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600" dirty="0">
                <a:solidFill>
                  <a:srgbClr val="FFFFFF"/>
                </a:solidFill>
              </a:rPr>
              <a:t>全球纖維生產趨勢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8FBF1-98C1-27BD-D05D-9EDC1620B9E7}"/>
              </a:ext>
            </a:extLst>
          </p:cNvPr>
          <p:cNvSpPr txBox="1"/>
          <p:nvPr/>
        </p:nvSpPr>
        <p:spPr>
          <a:xfrm>
            <a:off x="3221951" y="6360020"/>
            <a:ext cx="777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i="1" dirty="0"/>
              <a:t> Preferred Fiber &amp; Materials – Market Report 2021</a:t>
            </a:r>
            <a:r>
              <a:rPr lang="en-US" altLang="zh-TW" dirty="0"/>
              <a:t>, Textiles </a:t>
            </a:r>
            <a:r>
              <a:rPr lang="en-US" altLang="zh-TW" dirty="0" smtClean="0"/>
              <a:t>Exchange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9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05" y="1184910"/>
            <a:ext cx="8059432" cy="48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334433E7034A9CC9A355465A71CA" ma:contentTypeVersion="16" ma:contentTypeDescription="Create a new document." ma:contentTypeScope="" ma:versionID="18a703978099cf0faf3d32b5898d6f80">
  <xsd:schema xmlns:xsd="http://www.w3.org/2001/XMLSchema" xmlns:xs="http://www.w3.org/2001/XMLSchema" xmlns:p="http://schemas.microsoft.com/office/2006/metadata/properties" xmlns:ns3="d42717ba-50ed-468f-93dc-e4362b887862" xmlns:ns4="52152eb0-db6c-4db9-b22e-091c35862b51" targetNamespace="http://schemas.microsoft.com/office/2006/metadata/properties" ma:root="true" ma:fieldsID="5224a9d305de9f89ce098a44fc473a67" ns3:_="" ns4:_="">
    <xsd:import namespace="d42717ba-50ed-468f-93dc-e4362b887862"/>
    <xsd:import namespace="52152eb0-db6c-4db9-b22e-091c35862b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717ba-50ed-468f-93dc-e4362b887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2eb0-db6c-4db9-b22e-091c35862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2717ba-50ed-468f-93dc-e4362b887862" xsi:nil="true"/>
  </documentManagement>
</p:properties>
</file>

<file path=customXml/itemProps1.xml><?xml version="1.0" encoding="utf-8"?>
<ds:datastoreItem xmlns:ds="http://schemas.openxmlformats.org/officeDocument/2006/customXml" ds:itemID="{6A58898E-1503-4DBC-AFBC-918AA44AA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2717ba-50ed-468f-93dc-e4362b887862"/>
    <ds:schemaRef ds:uri="52152eb0-db6c-4db9-b22e-091c35862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355C-6F5C-4881-8610-F3FD2D0EC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3ACD8-D3D2-4A14-AFD5-21F58C05BA1D}">
  <ds:schemaRefs>
    <ds:schemaRef ds:uri="http://schemas.microsoft.com/office/2006/metadata/properties"/>
    <ds:schemaRef ds:uri="d42717ba-50ed-468f-93dc-e4362b8878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152eb0-db6c-4db9-b22e-091c35862b51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1897</Words>
  <Application>Microsoft Office PowerPoint</Application>
  <PresentationFormat>寬螢幕</PresentationFormat>
  <Paragraphs>237</Paragraphs>
  <Slides>34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ADLaM Display</vt:lpstr>
      <vt:lpstr>Cabin-semi-bold</vt:lpstr>
      <vt:lpstr>Microsoft Jhenghei</vt:lpstr>
      <vt:lpstr>SourceSansPro</vt:lpstr>
      <vt:lpstr>新細明體</vt:lpstr>
      <vt:lpstr>新細明體</vt:lpstr>
      <vt:lpstr>arial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全球服裝製造的趨勢</vt:lpstr>
      <vt:lpstr>紡織品及服裝供應鏈概覽</vt:lpstr>
      <vt:lpstr>紡織品製造商的類型</vt:lpstr>
      <vt:lpstr>PowerPoint 簡報</vt:lpstr>
      <vt:lpstr>天然纖維</vt:lpstr>
      <vt:lpstr>PowerPoint 簡報</vt:lpstr>
      <vt:lpstr>全球纖維生產趨勢</vt:lpstr>
      <vt:lpstr>過去5年全球纖維產量</vt:lpstr>
      <vt:lpstr>全球纖維生產趨勢</vt:lpstr>
      <vt:lpstr>PowerPoint 簡報</vt:lpstr>
      <vt:lpstr>合成纖維中最大生產量  - 聚酯纖維</vt:lpstr>
      <vt:lpstr>聚酯纖維 </vt:lpstr>
      <vt:lpstr>羊毛生產 澳洲是最大的羊毛生產和出口國 </vt:lpstr>
      <vt:lpstr>初剪羊毛與再生羊毛</vt:lpstr>
      <vt:lpstr>由於使用了大量生產的合成纖維，羊毛在服裝中的使用量在過去 20 年中一直在下降</vt:lpstr>
      <vt:lpstr>The Woolmark Company 羊毛標誌公司  – 澳洲美麗諾羊毛</vt:lpstr>
      <vt:lpstr>羊絨／茄士咩</vt:lpstr>
      <vt:lpstr>羽絨  首選羽絨的主要產地是中國和東歐，包括波蘭和烏克蘭 94%來自中國 </vt:lpstr>
      <vt:lpstr>棉佔世界纖維總產量的24%，但只有約1%是再生棉</vt:lpstr>
      <vt:lpstr>由於服裝行業使用的主要纖維是棉，因此訂下要在25/26年時，50%棉產量能達至可持續標準的目標。紡織行業亦鼓勵業界使用更多的再生棉。 </vt:lpstr>
      <vt:lpstr>Cotton Incorporated (Cotton Inc.) </vt:lpstr>
      <vt:lpstr>絲</vt:lpstr>
      <vt:lpstr> 梭織布料 - 布料是由經紗和緯紗交織製成的 - 梭織布料可以由天然纖維、合成纖維或混合兩者製成</vt:lpstr>
      <vt:lpstr>針織品 </vt:lpstr>
      <vt:lpstr>紡織和成衣工業的製造趨勢</vt:lpstr>
      <vt:lpstr>E S G = 環境、社會及 管理體系 </vt:lpstr>
      <vt:lpstr>ESG在許多行業都是一個非常流行的術語，包括紡織和時裝界。它是一個框架，用於評估機構在各種可持續性和道德問題上的商業慣例和績效。</vt:lpstr>
      <vt:lpstr>紡織服和成衣工業在ESG可持續發展方面有哪些工作？</vt:lpstr>
      <vt:lpstr>循環性設計</vt:lpstr>
      <vt:lpstr>製造區域 - 2019冠狀病毒流行之前排名前 10 的服裝產品生產基地</vt:lpstr>
      <vt:lpstr>2019冠狀病毒流行期間的服裝生產國</vt:lpstr>
      <vt:lpstr>布料製造領域</vt:lpstr>
      <vt:lpstr>其他布料生產領域</vt:lpstr>
      <vt:lpstr>參考資料（檢索於2023年8月23日）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Apparel Manufacturing Trends</dc:title>
  <dc:creator>Candace Leung</dc:creator>
  <cp:lastModifiedBy>POON, Suk-mei Cindy</cp:lastModifiedBy>
  <cp:revision>330</cp:revision>
  <dcterms:created xsi:type="dcterms:W3CDTF">2023-08-24T18:04:03Z</dcterms:created>
  <dcterms:modified xsi:type="dcterms:W3CDTF">2024-04-10T01:05:26Z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0x0101001408334433E7034A9CC9A355465A71CA</vt:lpwstr>
  </property>
</Properties>
</file>