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21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87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272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18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455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709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17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80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9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48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9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7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17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7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31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A261C9-92DE-45A8-9DB7-E0763E553AD4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D3F99F-5207-4DD9-9803-72A6388B93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5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評估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感官分析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再想想！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6" y="5513832"/>
            <a:ext cx="2523744" cy="107899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返回題目</a:t>
            </a:r>
            <a:r>
              <a:rPr lang="zh-TW" altLang="en-US" dirty="0"/>
              <a:t>，並選擇正確的答案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提示</a:t>
            </a:r>
            <a:r>
              <a:rPr lang="en-US" dirty="0"/>
              <a:t>：</a:t>
            </a:r>
          </a:p>
          <a:p>
            <a:endParaRPr lang="en-US" dirty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二對三測試</a:t>
            </a:r>
            <a:r>
              <a:rPr lang="zh-TW" altLang="en-US" dirty="0" smtClean="0"/>
              <a:t>中</a:t>
            </a:r>
            <a:r>
              <a:rPr lang="zh-TW" altLang="en-US" dirty="0"/>
              <a:t>，品評員</a:t>
            </a:r>
            <a:r>
              <a:rPr lang="zh-TW" altLang="en-US" dirty="0" smtClean="0"/>
              <a:t>要</a:t>
            </a:r>
            <a:r>
              <a:rPr lang="zh-TW" altLang="en-US" dirty="0"/>
              <a:t>選出與參考樣本相同的</a:t>
            </a:r>
            <a:r>
              <a:rPr lang="zh-TW" altLang="en-US" dirty="0" smtClean="0"/>
              <a:t>樣本。</a:t>
            </a:r>
            <a:endParaRPr lang="en-GB" dirty="0"/>
          </a:p>
          <a:p>
            <a:endParaRPr lang="en-GB" dirty="0"/>
          </a:p>
          <a:p>
            <a:r>
              <a:rPr lang="zh-TW" altLang="en-US" dirty="0"/>
              <a:t>這個測試不涉及情感。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6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正確</a:t>
            </a:r>
            <a:r>
              <a:rPr lang="zh-TW" altLang="en-US" dirty="0" smtClean="0"/>
              <a:t>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ym typeface="Wingdings" panose="05000000000000000000" pitchFamily="2" charset="2"/>
              </a:rPr>
              <a:t>喜好測試</a:t>
            </a:r>
            <a:r>
              <a:rPr lang="zh-TW" altLang="en-US" dirty="0" smtClean="0"/>
              <a:t>是用來</a:t>
            </a:r>
            <a:r>
              <a:rPr lang="zh-TW" altLang="en-US" dirty="0"/>
              <a:t>量度人們有多喜歡一個</a:t>
            </a:r>
            <a:r>
              <a:rPr lang="zh-TW" altLang="en-US" dirty="0" smtClean="0"/>
              <a:t>產品</a:t>
            </a:r>
            <a:r>
              <a:rPr lang="zh-TW" altLang="en-US" dirty="0">
                <a:sym typeface="Wingdings" panose="05000000000000000000" pitchFamily="2" charset="2"/>
              </a:rPr>
              <a:t>。</a:t>
            </a:r>
            <a:endParaRPr lang="en-US" altLang="zh-TW" dirty="0">
              <a:sym typeface="Wingdings" panose="05000000000000000000" pitchFamily="2" charset="2"/>
            </a:endParaRPr>
          </a:p>
          <a:p>
            <a:endParaRPr lang="en-HK" dirty="0">
              <a:sym typeface="Wingdings" panose="05000000000000000000" pitchFamily="2" charset="2"/>
            </a:endParaRPr>
          </a:p>
          <a:p>
            <a:r>
              <a:rPr lang="zh-TW" altLang="en-US" dirty="0" smtClean="0"/>
              <a:t>這是</a:t>
            </a:r>
            <a:r>
              <a:rPr lang="zh-TW" altLang="en-US" dirty="0"/>
              <a:t>情感</a:t>
            </a:r>
            <a:r>
              <a:rPr lang="zh-TW" altLang="en-US" dirty="0" smtClean="0"/>
              <a:t>測試。</a:t>
            </a:r>
            <a:endParaRPr lang="en-HK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18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5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問題</a:t>
            </a:r>
            <a:r>
              <a:rPr lang="en-GB" dirty="0" smtClean="0"/>
              <a:t> #1</a:t>
            </a:r>
            <a:br>
              <a:rPr lang="en-GB" dirty="0" smtClean="0"/>
            </a:br>
            <a:r>
              <a:rPr lang="zh-TW" altLang="en-US" dirty="0"/>
              <a:t>哪個測試有助於</a:t>
            </a:r>
            <a:r>
              <a:rPr lang="zh-TW" altLang="en-US" dirty="0" smtClean="0"/>
              <a:t>找出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樣</a:t>
            </a:r>
            <a:r>
              <a:rPr lang="zh-TW" altLang="en-US" dirty="0"/>
              <a:t>本</a:t>
            </a:r>
            <a:r>
              <a:rPr lang="en-US" altLang="zh-TW" dirty="0" smtClean="0"/>
              <a:t>A</a:t>
            </a:r>
            <a:r>
              <a:rPr lang="zh-TW" altLang="en-US" dirty="0"/>
              <a:t>或</a:t>
            </a:r>
            <a:r>
              <a:rPr lang="zh-TW" altLang="en-US" dirty="0" smtClean="0"/>
              <a:t>樣</a:t>
            </a:r>
            <a:r>
              <a:rPr lang="zh-TW" altLang="en-US" dirty="0"/>
              <a:t>本</a:t>
            </a:r>
            <a:r>
              <a:rPr lang="en-US" altLang="zh-TW" dirty="0" smtClean="0"/>
              <a:t>B</a:t>
            </a:r>
            <a:r>
              <a:rPr lang="zh-TW" altLang="en-US" dirty="0"/>
              <a:t>較甜？</a:t>
            </a:r>
            <a:endParaRPr lang="en-GB" dirty="0"/>
          </a:p>
        </p:txBody>
      </p:sp>
      <p:sp>
        <p:nvSpPr>
          <p:cNvPr id="7" name="Bevel 6">
            <a:hlinkClick r:id="rId2" action="ppaction://hlinksldjump"/>
          </p:cNvPr>
          <p:cNvSpPr/>
          <p:nvPr/>
        </p:nvSpPr>
        <p:spPr>
          <a:xfrm>
            <a:off x="1403648" y="4437112"/>
            <a:ext cx="252028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配對差異測試</a:t>
            </a:r>
            <a:endParaRPr lang="en-GB" dirty="0"/>
          </a:p>
        </p:txBody>
      </p:sp>
      <p:sp>
        <p:nvSpPr>
          <p:cNvPr id="8" name="Bevel 7">
            <a:hlinkClick r:id="rId3" action="ppaction://hlinksldjump"/>
          </p:cNvPr>
          <p:cNvSpPr/>
          <p:nvPr/>
        </p:nvSpPr>
        <p:spPr>
          <a:xfrm>
            <a:off x="5220072" y="4437112"/>
            <a:ext cx="252028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二對三測試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26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正確</a:t>
            </a:r>
            <a:r>
              <a:rPr lang="zh-TW" altLang="en-US" dirty="0" smtClean="0"/>
              <a:t>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</a:t>
            </a:r>
            <a:r>
              <a:rPr lang="zh-TW" altLang="en-US" dirty="0"/>
              <a:t>配對差異測試中，品評</a:t>
            </a:r>
            <a:r>
              <a:rPr lang="zh-TW" altLang="en-US" dirty="0" smtClean="0"/>
              <a:t>員要說出</a:t>
            </a:r>
            <a:r>
              <a:rPr lang="zh-TW" altLang="en-US" dirty="0"/>
              <a:t>兩個</a:t>
            </a:r>
            <a:r>
              <a:rPr lang="zh-TW" altLang="en-US" dirty="0" smtClean="0"/>
              <a:t>樣</a:t>
            </a:r>
            <a:r>
              <a:rPr lang="zh-TW" altLang="en-US" dirty="0"/>
              <a:t>本</a:t>
            </a:r>
            <a:r>
              <a:rPr lang="zh-TW" altLang="en-US" dirty="0" smtClean="0"/>
              <a:t>中</a:t>
            </a:r>
            <a:r>
              <a:rPr lang="zh-TW" altLang="en-US" dirty="0"/>
              <a:t>哪</a:t>
            </a:r>
            <a:r>
              <a:rPr lang="zh-TW" altLang="en-US" dirty="0" smtClean="0"/>
              <a:t>個較甜、較辣</a:t>
            </a:r>
            <a:r>
              <a:rPr lang="zh-TW" altLang="en-US" dirty="0"/>
              <a:t>等。</a:t>
            </a:r>
            <a:endParaRPr lang="en-GB" dirty="0" smtClean="0"/>
          </a:p>
          <a:p>
            <a:endParaRPr lang="en-GB" dirty="0"/>
          </a:p>
          <a:p>
            <a:r>
              <a:rPr lang="zh-TW" altLang="en-US" dirty="0" smtClean="0"/>
              <a:t>有助於產品</a:t>
            </a:r>
            <a:r>
              <a:rPr lang="zh-TW" altLang="en-US" dirty="0"/>
              <a:t>開發</a:t>
            </a:r>
            <a:r>
              <a:rPr lang="zh-TW" altLang="en-US" dirty="0" smtClean="0"/>
              <a:t>人員確認對</a:t>
            </a:r>
            <a:r>
              <a:rPr lang="zh-TW" altLang="en-US" dirty="0"/>
              <a:t>修改食品的</a:t>
            </a:r>
            <a:r>
              <a:rPr lang="zh-TW" altLang="en-US" dirty="0" smtClean="0"/>
              <a:t>效果</a:t>
            </a:r>
            <a:r>
              <a:rPr lang="zh-TW" altLang="en-US" dirty="0"/>
              <a:t>的</a:t>
            </a:r>
            <a:r>
              <a:rPr lang="zh-TW" altLang="en-US" dirty="0" smtClean="0">
                <a:solidFill>
                  <a:schemeClr val="tx1"/>
                </a:solidFill>
              </a:rPr>
              <a:t>預測</a:t>
            </a:r>
            <a:r>
              <a:rPr lang="zh-TW" altLang="en-US" dirty="0">
                <a:solidFill>
                  <a:schemeClr val="tx1"/>
                </a:solidFill>
              </a:rPr>
              <a:t>。 例如，降低餅乾的脂肪含量</a:t>
            </a:r>
            <a:r>
              <a:rPr lang="zh-TW" altLang="en-US" dirty="0" smtClean="0">
                <a:solidFill>
                  <a:schemeClr val="tx1"/>
                </a:solidFill>
              </a:rPr>
              <a:t>可能使最終產品更加</a:t>
            </a:r>
            <a:r>
              <a:rPr lang="zh-TW" altLang="en-US" dirty="0"/>
              <a:t>鬆脆</a:t>
            </a:r>
            <a:r>
              <a:rPr lang="zh-TW" altLang="en-US" dirty="0" smtClean="0"/>
              <a:t>。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Bevel 4">
            <a:hlinkClick r:id="rId2" action="ppaction://hlinksldjump"/>
          </p:cNvPr>
          <p:cNvSpPr/>
          <p:nvPr/>
        </p:nvSpPr>
        <p:spPr>
          <a:xfrm>
            <a:off x="6300192" y="5517232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下一題</a:t>
            </a:r>
          </a:p>
        </p:txBody>
      </p:sp>
    </p:spTree>
    <p:extLst>
      <p:ext uri="{BB962C8B-B14F-4D97-AF65-F5344CB8AC3E}">
        <p14:creationId xmlns:p14="http://schemas.microsoft.com/office/powerpoint/2010/main" val="10778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再想想！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提示</a:t>
            </a:r>
            <a:r>
              <a:rPr lang="en-US" dirty="0"/>
              <a:t>：</a:t>
            </a:r>
          </a:p>
          <a:p>
            <a:endParaRPr lang="en-US" dirty="0"/>
          </a:p>
          <a:p>
            <a:r>
              <a:rPr lang="zh-TW" altLang="en-US" dirty="0" smtClean="0"/>
              <a:t>測試中只有</a:t>
            </a:r>
            <a:r>
              <a:rPr lang="zh-TW" altLang="en-US" dirty="0"/>
              <a:t>兩個樣本：樣本</a:t>
            </a:r>
            <a:r>
              <a:rPr lang="en-US" altLang="zh-TW" dirty="0"/>
              <a:t>A</a:t>
            </a:r>
            <a:r>
              <a:rPr lang="zh-TW" altLang="en-US" dirty="0" smtClean="0"/>
              <a:t>和</a:t>
            </a:r>
            <a:r>
              <a:rPr lang="zh-TW" altLang="en-US" dirty="0"/>
              <a:t>樣</a:t>
            </a:r>
            <a:r>
              <a:rPr lang="zh-TW" altLang="en-US" dirty="0" smtClean="0"/>
              <a:t>本</a:t>
            </a:r>
            <a:r>
              <a:rPr lang="en-US" altLang="zh-TW" dirty="0"/>
              <a:t>B</a:t>
            </a:r>
            <a:r>
              <a:rPr lang="zh-TW" altLang="en-US" dirty="0"/>
              <a:t>。</a:t>
            </a:r>
            <a:endParaRPr lang="en-GB" dirty="0"/>
          </a:p>
          <a:p>
            <a:endParaRPr lang="en-GB" dirty="0"/>
          </a:p>
          <a:p>
            <a:r>
              <a:rPr lang="zh-TW" altLang="en-US" dirty="0" smtClean="0">
                <a:solidFill>
                  <a:schemeClr val="tx1"/>
                </a:solidFill>
              </a:rPr>
              <a:t>在二對三測試</a:t>
            </a:r>
            <a:r>
              <a:rPr lang="zh-TW" altLang="en-US" dirty="0">
                <a:solidFill>
                  <a:schemeClr val="tx1"/>
                </a:solidFill>
              </a:rPr>
              <a:t>中，品評員</a:t>
            </a:r>
            <a:r>
              <a:rPr lang="zh-TW" altLang="en-US" dirty="0" smtClean="0">
                <a:solidFill>
                  <a:schemeClr val="tx1"/>
                </a:solidFill>
              </a:rPr>
              <a:t>要選出與參考樣本相同的樣本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192" y="5517232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返回題目</a:t>
            </a:r>
            <a:r>
              <a:rPr lang="zh-TW" altLang="en-US" dirty="0"/>
              <a:t>，並選擇正確的答案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80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問題 </a:t>
            </a:r>
            <a:r>
              <a:rPr lang="en-GB" dirty="0" smtClean="0"/>
              <a:t>#2</a:t>
            </a:r>
            <a:r>
              <a:rPr lang="en-GB" dirty="0"/>
              <a:t/>
            </a:r>
            <a:br>
              <a:rPr lang="en-GB" dirty="0"/>
            </a:br>
            <a:r>
              <a:rPr lang="zh-TW" altLang="en-US" dirty="0" smtClean="0">
                <a:solidFill>
                  <a:schemeClr val="tx1"/>
                </a:solidFill>
              </a:rPr>
              <a:t>一個</a:t>
            </a:r>
            <a:r>
              <a:rPr lang="zh-TW" altLang="en-US" dirty="0">
                <a:solidFill>
                  <a:schemeClr val="tx1"/>
                </a:solidFill>
              </a:rPr>
              <a:t>專家小組</a:t>
            </a:r>
            <a:r>
              <a:rPr lang="zh-TW" altLang="en-US" dirty="0" smtClean="0">
                <a:solidFill>
                  <a:schemeClr val="tx1"/>
                </a:solidFill>
              </a:rPr>
              <a:t>評估</a:t>
            </a:r>
            <a:r>
              <a:rPr lang="zh-TW" altLang="en-US" dirty="0">
                <a:solidFill>
                  <a:schemeClr val="tx1"/>
                </a:solidFill>
              </a:rPr>
              <a:t>朱古力</a:t>
            </a:r>
            <a:r>
              <a:rPr lang="zh-TW" altLang="en-US" dirty="0" smtClean="0">
                <a:solidFill>
                  <a:schemeClr val="tx1"/>
                </a:solidFill>
              </a:rPr>
              <a:t>樣</a:t>
            </a:r>
            <a:r>
              <a:rPr lang="zh-TW" altLang="en-US" dirty="0">
                <a:solidFill>
                  <a:schemeClr val="tx1"/>
                </a:solidFill>
              </a:rPr>
              <a:t>本</a:t>
            </a:r>
            <a:r>
              <a:rPr lang="zh-TW" altLang="en-US" dirty="0" smtClean="0">
                <a:solidFill>
                  <a:schemeClr val="tx1"/>
                </a:solidFill>
              </a:rPr>
              <a:t>中忌廉、麥芽</a:t>
            </a:r>
            <a:r>
              <a:rPr lang="zh-TW" altLang="en-US" dirty="0">
                <a:solidFill>
                  <a:schemeClr val="tx1"/>
                </a:solidFill>
              </a:rPr>
              <a:t>和堅</a:t>
            </a:r>
            <a:r>
              <a:rPr lang="zh-TW" altLang="en-US" dirty="0"/>
              <a:t>果的味道水平</a:t>
            </a:r>
            <a:r>
              <a:rPr lang="zh-TW" altLang="en-US" dirty="0" smtClean="0"/>
              <a:t>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TW" altLang="en-US" dirty="0" smtClean="0"/>
              <a:t>這個</a:t>
            </a:r>
            <a:r>
              <a:rPr lang="zh-TW" altLang="en-US" dirty="0"/>
              <a:t>測試稱為定量描述性分析。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1435608" y="4434840"/>
            <a:ext cx="2523744" cy="125272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正確</a:t>
            </a:r>
            <a:endParaRPr lang="en-GB" dirty="0"/>
          </a:p>
        </p:txBody>
      </p:sp>
      <p:sp>
        <p:nvSpPr>
          <p:cNvPr id="5" name="Bevel 4">
            <a:hlinkClick r:id="rId3" action="ppaction://hlinksldjump"/>
          </p:cNvPr>
          <p:cNvSpPr/>
          <p:nvPr/>
        </p:nvSpPr>
        <p:spPr>
          <a:xfrm>
            <a:off x="5221224" y="4434840"/>
            <a:ext cx="2523744" cy="122529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錯誤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12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正確</a:t>
            </a:r>
            <a:r>
              <a:rPr lang="zh-TW" altLang="en-US" dirty="0" smtClean="0"/>
              <a:t>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zh-TW" altLang="en-US" dirty="0"/>
              <a:t>描述測試用作測量食品內某種特性的種類及強弱度</a:t>
            </a:r>
            <a:endParaRPr lang="en-US" dirty="0"/>
          </a:p>
          <a:p>
            <a:endParaRPr lang="en-GB" dirty="0" smtClean="0"/>
          </a:p>
          <a:p>
            <a:pPr algn="just"/>
            <a:r>
              <a:rPr lang="zh-TW" altLang="en-US" dirty="0"/>
              <a:t>參加者需要描述產品的特性及利用量度方法來測量特性的強弱度</a:t>
            </a:r>
            <a:endParaRPr lang="en-US" altLang="zh-TW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6" y="5513832"/>
            <a:ext cx="2520280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下一題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0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再想想！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5" y="5513832"/>
            <a:ext cx="2523744" cy="107899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返回題目</a:t>
            </a:r>
            <a:r>
              <a:rPr lang="zh-TW" altLang="en-US" dirty="0"/>
              <a:t>，並選擇正確的答案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6865" y="2490135"/>
            <a:ext cx="6798736" cy="3444997"/>
          </a:xfrm>
        </p:spPr>
        <p:txBody>
          <a:bodyPr/>
          <a:lstStyle/>
          <a:p>
            <a:r>
              <a:rPr lang="zh-TW" altLang="en-US" dirty="0"/>
              <a:t>答案應該是</a:t>
            </a:r>
            <a:r>
              <a:rPr lang="zh-TW" altLang="en-US" b="1" dirty="0"/>
              <a:t>正確</a:t>
            </a:r>
          </a:p>
          <a:p>
            <a:endParaRPr lang="en-US" dirty="0"/>
          </a:p>
          <a:p>
            <a:pPr algn="just"/>
            <a:r>
              <a:rPr lang="zh-TW" altLang="en-US" dirty="0"/>
              <a:t>描述測試用作測量食品內某種特性的種類及強弱度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4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3600" dirty="0" smtClean="0"/>
              <a:t>問題 </a:t>
            </a:r>
            <a:r>
              <a:rPr lang="en-GB" sz="3600" dirty="0" smtClean="0"/>
              <a:t>#3</a:t>
            </a:r>
            <a:br>
              <a:rPr lang="en-GB" sz="3600" dirty="0" smtClean="0"/>
            </a:br>
            <a:r>
              <a:rPr lang="zh-TW" altLang="en-US" sz="3600" dirty="0"/>
              <a:t>哪個是情感測試？</a:t>
            </a:r>
            <a:endParaRPr lang="en-GB" sz="3600" dirty="0"/>
          </a:p>
        </p:txBody>
      </p:sp>
      <p:sp>
        <p:nvSpPr>
          <p:cNvPr id="5" name="Bevel 4">
            <a:hlinkClick r:id="rId2" action="ppaction://hlinksldjump"/>
          </p:cNvPr>
          <p:cNvSpPr/>
          <p:nvPr/>
        </p:nvSpPr>
        <p:spPr>
          <a:xfrm>
            <a:off x="838022" y="4623037"/>
            <a:ext cx="2232248" cy="10081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三角測試</a:t>
            </a:r>
            <a:endParaRPr lang="en-GB" dirty="0"/>
          </a:p>
        </p:txBody>
      </p:sp>
      <p:sp>
        <p:nvSpPr>
          <p:cNvPr id="6" name="Bevel 5">
            <a:hlinkClick r:id="rId3" action="ppaction://hlinksldjump"/>
          </p:cNvPr>
          <p:cNvSpPr/>
          <p:nvPr/>
        </p:nvSpPr>
        <p:spPr>
          <a:xfrm>
            <a:off x="3419872" y="4623037"/>
            <a:ext cx="2232000" cy="100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喜好測試</a:t>
            </a:r>
            <a:endParaRPr lang="en-GB" dirty="0"/>
          </a:p>
        </p:txBody>
      </p:sp>
      <p:sp>
        <p:nvSpPr>
          <p:cNvPr id="7" name="Bevel 6">
            <a:hlinkClick r:id="rId4" action="ppaction://hlinksldjump"/>
          </p:cNvPr>
          <p:cNvSpPr/>
          <p:nvPr/>
        </p:nvSpPr>
        <p:spPr>
          <a:xfrm>
            <a:off x="6012160" y="4602926"/>
            <a:ext cx="2232000" cy="100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ym typeface="Wingdings" panose="05000000000000000000" pitchFamily="2" charset="2"/>
              </a:rPr>
              <a:t>二對三測試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1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再想</a:t>
            </a:r>
            <a:r>
              <a:rPr lang="zh-TW" altLang="en-US" dirty="0" smtClean="0"/>
              <a:t>想</a:t>
            </a:r>
            <a:r>
              <a:rPr lang="zh-TW" altLang="en-US" dirty="0"/>
              <a:t>！</a:t>
            </a:r>
            <a:endParaRPr lang="en-GB" dirty="0"/>
          </a:p>
        </p:txBody>
      </p:sp>
      <p:sp>
        <p:nvSpPr>
          <p:cNvPr id="4" name="Bevel 3">
            <a:hlinkClick r:id="rId2" action="ppaction://hlinksldjump"/>
          </p:cNvPr>
          <p:cNvSpPr/>
          <p:nvPr/>
        </p:nvSpPr>
        <p:spPr>
          <a:xfrm>
            <a:off x="6300216" y="5513832"/>
            <a:ext cx="2523744" cy="107899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返回題目</a:t>
            </a:r>
            <a:r>
              <a:rPr lang="zh-TW" altLang="en-US" dirty="0"/>
              <a:t>，並選擇正確的答案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提示</a:t>
            </a:r>
            <a:r>
              <a:rPr lang="en-US" dirty="0"/>
              <a:t>：</a:t>
            </a:r>
          </a:p>
          <a:p>
            <a:endParaRPr lang="en-US" dirty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三角測試中</a:t>
            </a:r>
            <a:r>
              <a:rPr lang="zh-TW" altLang="en-US" dirty="0" smtClean="0"/>
              <a:t>，</a:t>
            </a:r>
            <a:r>
              <a:rPr lang="zh-TW" altLang="en-US" dirty="0"/>
              <a:t>品評</a:t>
            </a:r>
            <a:r>
              <a:rPr lang="zh-TW" altLang="en-US" dirty="0" smtClean="0"/>
              <a:t>員要</a:t>
            </a:r>
            <a:r>
              <a:rPr lang="zh-TW" altLang="en-US" dirty="0"/>
              <a:t>從三個樣本</a:t>
            </a:r>
            <a:r>
              <a:rPr lang="zh-TW" altLang="en-US" dirty="0" smtClean="0"/>
              <a:t>中選出差異</a:t>
            </a:r>
            <a:r>
              <a:rPr lang="zh-TW" altLang="en-US" dirty="0"/>
              <a:t>最大的樣本。</a:t>
            </a:r>
          </a:p>
          <a:p>
            <a:endParaRPr lang="en-US" dirty="0"/>
          </a:p>
          <a:p>
            <a:r>
              <a:rPr lang="zh-TW" altLang="en-US" dirty="0" smtClean="0"/>
              <a:t>這個測試不</a:t>
            </a:r>
            <a:r>
              <a:rPr lang="zh-TW" altLang="en-US" dirty="0"/>
              <a:t>涉及情感。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7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354</TotalTime>
  <Words>450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Organic</vt:lpstr>
      <vt:lpstr>評估 1</vt:lpstr>
      <vt:lpstr>問題 #1 哪個測試有助於找出 樣本A或樣本B較甜？</vt:lpstr>
      <vt:lpstr>正確！</vt:lpstr>
      <vt:lpstr>再想想！</vt:lpstr>
      <vt:lpstr>問題 #2 一個專家小組評估朱古力樣本中忌廉、麥芽和堅果的味道水平。</vt:lpstr>
      <vt:lpstr>正確！</vt:lpstr>
      <vt:lpstr>再想想！</vt:lpstr>
      <vt:lpstr>問題 #3 哪個是情感測試？</vt:lpstr>
      <vt:lpstr>再想想！</vt:lpstr>
      <vt:lpstr>再想想！</vt:lpstr>
      <vt:lpstr>正確！</vt:lpstr>
      <vt:lpstr>完</vt:lpstr>
    </vt:vector>
  </TitlesOfParts>
  <Company>HKU SPACE Po Leung Kuk Stanley Ho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1</dc:title>
  <dc:creator>Ivy Ng</dc:creator>
  <cp:lastModifiedBy>student</cp:lastModifiedBy>
  <cp:revision>69</cp:revision>
  <dcterms:created xsi:type="dcterms:W3CDTF">2016-07-22T02:04:37Z</dcterms:created>
  <dcterms:modified xsi:type="dcterms:W3CDTF">2020-01-15T13:17:37Z</dcterms:modified>
</cp:coreProperties>
</file>