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6A261C9-92DE-45A8-9DB7-E0763E553AD4}" type="datetimeFigureOut">
              <a:rPr lang="en-GB" smtClean="0"/>
              <a:t>10/01/2018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4D3F99F-5207-4DD9-9803-72A6388B93C2}" type="slidenum">
              <a:rPr lang="en-GB" smtClean="0"/>
              <a:t>‹#›</a:t>
            </a:fld>
            <a:endParaRPr lang="en-GB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261C9-92DE-45A8-9DB7-E0763E553AD4}" type="datetimeFigureOut">
              <a:rPr lang="en-GB" smtClean="0"/>
              <a:t>10/01/2018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3F99F-5207-4DD9-9803-72A6388B93C2}" type="slidenum">
              <a:rPr lang="en-GB" smtClean="0"/>
              <a:t>‹#›</a:t>
            </a:fld>
            <a:endParaRPr lang="en-GB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261C9-92DE-45A8-9DB7-E0763E553AD4}" type="datetimeFigureOut">
              <a:rPr lang="en-GB" smtClean="0"/>
              <a:t>10/01/2018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3F99F-5207-4DD9-9803-72A6388B93C2}" type="slidenum">
              <a:rPr lang="en-GB" smtClean="0"/>
              <a:t>‹#›</a:t>
            </a:fld>
            <a:endParaRPr lang="en-GB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261C9-92DE-45A8-9DB7-E0763E553AD4}" type="datetimeFigureOut">
              <a:rPr lang="en-GB" smtClean="0"/>
              <a:t>10/01/2018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3F99F-5207-4DD9-9803-72A6388B93C2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261C9-92DE-45A8-9DB7-E0763E553AD4}" type="datetimeFigureOut">
              <a:rPr lang="en-GB" smtClean="0"/>
              <a:t>10/01/2018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3F99F-5207-4DD9-9803-72A6388B93C2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261C9-92DE-45A8-9DB7-E0763E553AD4}" type="datetimeFigureOut">
              <a:rPr lang="en-GB" smtClean="0"/>
              <a:t>10/01/2018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3F99F-5207-4DD9-9803-72A6388B93C2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261C9-92DE-45A8-9DB7-E0763E553AD4}" type="datetimeFigureOut">
              <a:rPr lang="en-GB" smtClean="0"/>
              <a:t>10/01/2018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3F99F-5207-4DD9-9803-72A6388B93C2}" type="slidenum">
              <a:rPr lang="en-GB" smtClean="0"/>
              <a:t>‹#›</a:t>
            </a:fld>
            <a:endParaRPr lang="en-GB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261C9-92DE-45A8-9DB7-E0763E553AD4}" type="datetimeFigureOut">
              <a:rPr lang="en-GB" smtClean="0"/>
              <a:t>10/01/2018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3F99F-5207-4DD9-9803-72A6388B93C2}" type="slidenum">
              <a:rPr lang="en-GB" smtClean="0"/>
              <a:t>‹#›</a:t>
            </a:fld>
            <a:endParaRPr lang="en-GB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261C9-92DE-45A8-9DB7-E0763E553AD4}" type="datetimeFigureOut">
              <a:rPr lang="en-GB" smtClean="0"/>
              <a:t>10/01/2018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3F99F-5207-4DD9-9803-72A6388B93C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261C9-92DE-45A8-9DB7-E0763E553AD4}" type="datetimeFigureOut">
              <a:rPr lang="en-GB" smtClean="0"/>
              <a:t>10/01/2018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3F99F-5207-4DD9-9803-72A6388B93C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261C9-92DE-45A8-9DB7-E0763E553AD4}" type="datetimeFigureOut">
              <a:rPr lang="en-GB" smtClean="0"/>
              <a:t>10/01/2018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3F99F-5207-4DD9-9803-72A6388B93C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C6A261C9-92DE-45A8-9DB7-E0763E553AD4}" type="datetimeFigureOut">
              <a:rPr lang="en-GB" smtClean="0"/>
              <a:t>10/01/2018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E4D3F99F-5207-4DD9-9803-72A6388B93C2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6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slide" Target="slide9.xml"/><Relationship Id="rId1" Type="http://schemas.openxmlformats.org/officeDocument/2006/relationships/slideLayout" Target="../slideLayouts/slideLayout3.xml"/><Relationship Id="rId4" Type="http://schemas.openxmlformats.org/officeDocument/2006/relationships/slide" Target="slide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/>
              <a:t>評估</a:t>
            </a:r>
            <a:r>
              <a:rPr lang="en-GB" dirty="0"/>
              <a:t> 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14574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>
              <a:buNone/>
            </a:pPr>
            <a:r>
              <a:rPr lang="zh-TW" altLang="en-US" dirty="0"/>
              <a:t>提示：</a:t>
            </a:r>
            <a:endParaRPr lang="en-GB" dirty="0"/>
          </a:p>
          <a:p>
            <a:r>
              <a:rPr lang="zh-TW" altLang="en-US" dirty="0"/>
              <a:t>想想意大</a:t>
            </a:r>
            <a:r>
              <a:rPr lang="zh-TW" altLang="en-US" dirty="0" smtClean="0"/>
              <a:t>利</a:t>
            </a:r>
            <a:r>
              <a:rPr lang="zh-TW" altLang="en-US" dirty="0" smtClean="0">
                <a:solidFill>
                  <a:schemeClr val="tx1"/>
                </a:solidFill>
              </a:rPr>
              <a:t>粉</a:t>
            </a:r>
            <a:r>
              <a:rPr lang="zh-TW" altLang="en-US" dirty="0" smtClean="0"/>
              <a:t>的</a:t>
            </a:r>
            <a:r>
              <a:rPr lang="zh-TW" altLang="en-US" dirty="0"/>
              <a:t>顏色</a:t>
            </a:r>
            <a:endParaRPr lang="en-GB" dirty="0"/>
          </a:p>
          <a:p>
            <a:r>
              <a:rPr lang="zh-TW" altLang="en-US" dirty="0"/>
              <a:t>澄麵是碾磨</a:t>
            </a:r>
            <a:r>
              <a:rPr lang="zh-TW" altLang="zh-HK" dirty="0"/>
              <a:t>除</a:t>
            </a:r>
            <a:r>
              <a:rPr lang="zh-TW" altLang="en-US" dirty="0"/>
              <a:t>去麵筋</a:t>
            </a:r>
            <a:r>
              <a:rPr lang="zh-TW" altLang="zh-HK" dirty="0"/>
              <a:t>的胚乳</a:t>
            </a:r>
            <a:endParaRPr lang="en-US" dirty="0"/>
          </a:p>
          <a:p>
            <a:r>
              <a:rPr lang="zh-TW" altLang="en-US" dirty="0"/>
              <a:t>用澄麵製成的麵粉混合物看起來半透明</a:t>
            </a:r>
          </a:p>
          <a:p>
            <a:r>
              <a:rPr lang="zh-TW" altLang="en-US" dirty="0"/>
              <a:t>澄麵經常用來製作中式包裹的點心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再想想！！</a:t>
            </a:r>
            <a:endParaRPr lang="en-GB" dirty="0"/>
          </a:p>
        </p:txBody>
      </p:sp>
      <p:sp>
        <p:nvSpPr>
          <p:cNvPr id="4" name="Bevel 3">
            <a:hlinkClick r:id="rId2" action="ppaction://hlinksldjump"/>
          </p:cNvPr>
          <p:cNvSpPr/>
          <p:nvPr/>
        </p:nvSpPr>
        <p:spPr>
          <a:xfrm>
            <a:off x="6084168" y="5373216"/>
            <a:ext cx="2088232" cy="792088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返回題目，並選擇正確的答案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88668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粗粒小麥粉製成柔軟的麵團，容易被塑造成意大</a:t>
            </a:r>
            <a:r>
              <a:rPr lang="zh-TW" altLang="en-US" dirty="0" smtClean="0"/>
              <a:t>利</a:t>
            </a:r>
            <a:r>
              <a:rPr lang="zh-TW" altLang="en-US" dirty="0" smtClean="0">
                <a:solidFill>
                  <a:schemeClr val="tx1"/>
                </a:solidFill>
              </a:rPr>
              <a:t>粉</a:t>
            </a:r>
            <a:endParaRPr lang="en-GB" dirty="0"/>
          </a:p>
          <a:p>
            <a:endParaRPr lang="en-GB" dirty="0"/>
          </a:p>
          <a:p>
            <a:r>
              <a:rPr lang="zh-TW" altLang="en-US" dirty="0"/>
              <a:t>商業生產的乾意大利粉，幾乎全部由粗粒小麥粉製成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正確！！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18672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完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9588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 anchorCtr="1">
            <a:normAutofit/>
          </a:bodyPr>
          <a:lstStyle/>
          <a:p>
            <a:r>
              <a:rPr lang="zh-TW" altLang="en-US" dirty="0"/>
              <a:t>為什麼高筋麵粉</a:t>
            </a:r>
            <a:r>
              <a:rPr lang="en-HK" altLang="zh-TW" dirty="0"/>
              <a:t/>
            </a:r>
            <a:br>
              <a:rPr lang="en-HK" altLang="zh-TW" dirty="0"/>
            </a:br>
            <a:r>
              <a:rPr lang="zh-TW" altLang="en-US" dirty="0"/>
              <a:t>適合做麵包？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Bevel 6">
            <a:hlinkClick r:id="rId2" action="ppaction://hlinksldjump"/>
          </p:cNvPr>
          <p:cNvSpPr/>
          <p:nvPr/>
        </p:nvSpPr>
        <p:spPr>
          <a:xfrm>
            <a:off x="1403648" y="4437112"/>
            <a:ext cx="2520280" cy="1224136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它包含更多的麵筋</a:t>
            </a:r>
            <a:endParaRPr lang="en-GB" dirty="0"/>
          </a:p>
        </p:txBody>
      </p:sp>
      <p:sp>
        <p:nvSpPr>
          <p:cNvPr id="8" name="Bevel 7">
            <a:hlinkClick r:id="rId3" action="ppaction://hlinksldjump"/>
          </p:cNvPr>
          <p:cNvSpPr/>
          <p:nvPr/>
        </p:nvSpPr>
        <p:spPr>
          <a:xfrm>
            <a:off x="5220072" y="4437112"/>
            <a:ext cx="2520280" cy="1224136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它含有較多的</a:t>
            </a:r>
            <a:r>
              <a:rPr lang="en-HK" altLang="zh-TW" dirty="0"/>
              <a:t/>
            </a:r>
            <a:br>
              <a:rPr lang="en-HK" altLang="zh-TW" dirty="0"/>
            </a:br>
            <a:r>
              <a:rPr lang="zh-TW" altLang="en-US" dirty="0"/>
              <a:t>支鏈澱粉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00266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麵筋是小麥麵粉內的蛋白質</a:t>
            </a:r>
            <a:endParaRPr lang="en-US" dirty="0"/>
          </a:p>
          <a:p>
            <a:r>
              <a:rPr lang="zh-TW" altLang="en-US" dirty="0"/>
              <a:t>它和水混合後變得粘稠並富彈性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zh-TW" altLang="en-US" dirty="0">
                <a:solidFill>
                  <a:schemeClr val="tx1"/>
                </a:solidFill>
              </a:rPr>
              <a:t>烹煮麵粉混合物時，麵筋幫助造型</a:t>
            </a:r>
            <a:r>
              <a:rPr lang="zh-TW" altLang="en-US" dirty="0" smtClean="0">
                <a:solidFill>
                  <a:schemeClr val="tx1"/>
                </a:solidFill>
              </a:rPr>
              <a:t>和形成質地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zh-TW" altLang="en-US" dirty="0">
                <a:solidFill>
                  <a:schemeClr val="tx1"/>
                </a:solidFill>
              </a:rPr>
              <a:t>高筋麵粉含</a:t>
            </a:r>
            <a:r>
              <a:rPr lang="en-US" altLang="zh-TW" dirty="0">
                <a:solidFill>
                  <a:schemeClr val="tx1"/>
                </a:solidFill>
              </a:rPr>
              <a:t>12-14</a:t>
            </a:r>
            <a:r>
              <a:rPr lang="zh-TW" altLang="en-US" dirty="0">
                <a:solidFill>
                  <a:schemeClr val="tx1"/>
                </a:solidFill>
              </a:rPr>
              <a:t>％麵筋，比普通麵粉和低筋</a:t>
            </a:r>
            <a:r>
              <a:rPr lang="zh-TW" altLang="en-US" dirty="0" smtClean="0">
                <a:solidFill>
                  <a:schemeClr val="tx1"/>
                </a:solidFill>
              </a:rPr>
              <a:t>麵粉的含量</a:t>
            </a:r>
            <a:r>
              <a:rPr lang="zh-TW" altLang="en-US" dirty="0" smtClean="0">
                <a:solidFill>
                  <a:schemeClr val="tx1"/>
                </a:solidFill>
              </a:rPr>
              <a:t>高</a:t>
            </a:r>
            <a:endParaRPr lang="en-US" strike="sngStrike" dirty="0">
              <a:solidFill>
                <a:schemeClr val="tx1"/>
              </a:solidFill>
            </a:endParaRPr>
          </a:p>
          <a:p>
            <a:endParaRPr lang="en-GB" dirty="0"/>
          </a:p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正確！！</a:t>
            </a:r>
            <a:endParaRPr lang="en-GB" dirty="0"/>
          </a:p>
        </p:txBody>
      </p:sp>
      <p:sp>
        <p:nvSpPr>
          <p:cNvPr id="5" name="Bevel 4">
            <a:hlinkClick r:id="rId2" action="ppaction://hlinksldjump"/>
          </p:cNvPr>
          <p:cNvSpPr/>
          <p:nvPr/>
        </p:nvSpPr>
        <p:spPr>
          <a:xfrm>
            <a:off x="5652120" y="4509120"/>
            <a:ext cx="2520280" cy="1080120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下一題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77880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0">
              <a:buNone/>
            </a:pPr>
            <a:r>
              <a:rPr lang="zh-TW" altLang="en-US" dirty="0"/>
              <a:t>提示：</a:t>
            </a:r>
            <a:endParaRPr lang="en-GB" dirty="0"/>
          </a:p>
          <a:p>
            <a:pPr indent="0">
              <a:buNone/>
            </a:pPr>
            <a:endParaRPr lang="en-GB" dirty="0"/>
          </a:p>
          <a:p>
            <a:r>
              <a:rPr lang="zh-TW" altLang="en-US" dirty="0"/>
              <a:t>麵包是怎樣的質地？</a:t>
            </a:r>
            <a:endParaRPr lang="en-GB" dirty="0"/>
          </a:p>
          <a:p>
            <a:r>
              <a:rPr lang="zh-TW" altLang="en-US" dirty="0"/>
              <a:t>支鏈澱粉是含有很多分支的澱粉</a:t>
            </a:r>
            <a:endParaRPr lang="en-HK" altLang="zh-TW" dirty="0"/>
          </a:p>
          <a:p>
            <a:r>
              <a:rPr lang="zh-TW" altLang="en-US" dirty="0"/>
              <a:t>支鏈澱粉提</a:t>
            </a:r>
            <a:r>
              <a:rPr lang="zh-TW" altLang="en-US" dirty="0" smtClean="0"/>
              <a:t>供</a:t>
            </a:r>
            <a:r>
              <a:rPr lang="zh-TW" altLang="en-US" dirty="0" smtClean="0">
                <a:solidFill>
                  <a:schemeClr val="tx1"/>
                </a:solidFill>
              </a:rPr>
              <a:t>黏</a:t>
            </a:r>
            <a:r>
              <a:rPr lang="zh-TW" altLang="en-US" dirty="0" smtClean="0"/>
              <a:t>性質</a:t>
            </a:r>
            <a:r>
              <a:rPr lang="zh-TW" altLang="en-US" dirty="0"/>
              <a:t>地</a:t>
            </a:r>
            <a:endParaRPr lang="en-GB" dirty="0"/>
          </a:p>
          <a:p>
            <a:r>
              <a:rPr lang="zh-TW" altLang="en-US" dirty="0"/>
              <a:t>支鏈澱粉中的澱粉通常用作增稠劑或穩定劑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再想想！！</a:t>
            </a:r>
            <a:endParaRPr lang="en-GB" dirty="0"/>
          </a:p>
        </p:txBody>
      </p:sp>
      <p:sp>
        <p:nvSpPr>
          <p:cNvPr id="4" name="Bevel 3">
            <a:hlinkClick r:id="rId2" action="ppaction://hlinksldjump"/>
          </p:cNvPr>
          <p:cNvSpPr/>
          <p:nvPr/>
        </p:nvSpPr>
        <p:spPr>
          <a:xfrm>
            <a:off x="5724128" y="5085184"/>
            <a:ext cx="2520280" cy="1080120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返回題目，</a:t>
            </a:r>
            <a:r>
              <a:rPr lang="en-HK" altLang="zh-TW" dirty="0"/>
              <a:t/>
            </a:r>
            <a:br>
              <a:rPr lang="en-HK" altLang="zh-TW" dirty="0"/>
            </a:br>
            <a:r>
              <a:rPr lang="zh-TW" altLang="en-US" dirty="0"/>
              <a:t>並選擇正確的答案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23809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 anchorCtr="1">
            <a:normAutofit/>
          </a:bodyPr>
          <a:lstStyle/>
          <a:p>
            <a:r>
              <a:rPr lang="zh-TW" altLang="en-US" dirty="0"/>
              <a:t>米飯中的營養素</a:t>
            </a:r>
            <a:r>
              <a:rPr lang="en-GB" dirty="0"/>
              <a:t>……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zh-TW" altLang="en-US" dirty="0"/>
              <a:t>陳述：白米是最有營養的米飯，因為它含有大量的維生素</a:t>
            </a:r>
            <a:r>
              <a:rPr lang="en-US" altLang="zh-TW" dirty="0"/>
              <a:t>B</a:t>
            </a:r>
            <a:r>
              <a:rPr lang="zh-TW" altLang="en-US" dirty="0"/>
              <a:t>、礦物質和纖維素。</a:t>
            </a:r>
            <a:endParaRPr lang="en-GB" sz="2000" dirty="0">
              <a:solidFill>
                <a:srgbClr val="FF0000"/>
              </a:solidFill>
            </a:endParaRPr>
          </a:p>
        </p:txBody>
      </p:sp>
      <p:sp>
        <p:nvSpPr>
          <p:cNvPr id="4" name="Bevel 3">
            <a:hlinkClick r:id="rId2" action="ppaction://hlinksldjump"/>
          </p:cNvPr>
          <p:cNvSpPr/>
          <p:nvPr/>
        </p:nvSpPr>
        <p:spPr>
          <a:xfrm>
            <a:off x="6876256" y="4941168"/>
            <a:ext cx="1152128" cy="720080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錯誤</a:t>
            </a:r>
            <a:endParaRPr lang="en-GB" dirty="0"/>
          </a:p>
        </p:txBody>
      </p:sp>
      <p:sp>
        <p:nvSpPr>
          <p:cNvPr id="5" name="Bevel 4">
            <a:hlinkClick r:id="rId3" action="ppaction://hlinksldjump"/>
          </p:cNvPr>
          <p:cNvSpPr/>
          <p:nvPr/>
        </p:nvSpPr>
        <p:spPr>
          <a:xfrm>
            <a:off x="5436096" y="4941168"/>
            <a:ext cx="1152128" cy="720080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正確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02122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zh-HK" dirty="0"/>
              <a:t>白米已經被去皮和拋光，</a:t>
            </a:r>
            <a:r>
              <a:rPr lang="zh-TW" altLang="en-US" dirty="0"/>
              <a:t>去掉</a:t>
            </a:r>
            <a:r>
              <a:rPr lang="zh-TW" altLang="zh-HK" dirty="0"/>
              <a:t>了很大比例的營養物質</a:t>
            </a:r>
            <a:endParaRPr lang="en-HK" altLang="zh-TW" dirty="0"/>
          </a:p>
          <a:p>
            <a:r>
              <a:rPr lang="zh-TW" altLang="en-US" dirty="0"/>
              <a:t>糙米是除去不能進食的纖維狀外殼的全穀物</a:t>
            </a:r>
            <a:endParaRPr lang="en-US" dirty="0"/>
          </a:p>
          <a:p>
            <a:r>
              <a:rPr lang="zh-TW" altLang="zh-HK" dirty="0"/>
              <a:t>與糙米相比，菸酸</a:t>
            </a:r>
            <a:r>
              <a:rPr lang="zh-TW" altLang="en-US" dirty="0"/>
              <a:t>、</a:t>
            </a:r>
            <a:r>
              <a:rPr lang="zh-TW" altLang="zh-HK" dirty="0"/>
              <a:t>硫胺素</a:t>
            </a:r>
            <a:r>
              <a:rPr lang="zh-TW" altLang="en-US" dirty="0"/>
              <a:t>、</a:t>
            </a:r>
            <a:r>
              <a:rPr lang="zh-TW" altLang="zh-HK" dirty="0"/>
              <a:t>鎂</a:t>
            </a:r>
            <a:r>
              <a:rPr lang="zh-TW" altLang="en-US" dirty="0"/>
              <a:t>、</a:t>
            </a:r>
            <a:r>
              <a:rPr lang="zh-TW" altLang="zh-HK" dirty="0"/>
              <a:t>鋅</a:t>
            </a:r>
            <a:r>
              <a:rPr lang="zh-TW" altLang="en-US" dirty="0"/>
              <a:t>、</a:t>
            </a:r>
            <a:r>
              <a:rPr lang="zh-TW" altLang="zh-HK" dirty="0"/>
              <a:t>鐵和</a:t>
            </a:r>
            <a:r>
              <a:rPr lang="zh-TW" altLang="zh-HK" dirty="0" smtClean="0"/>
              <a:t>纖維</a:t>
            </a:r>
            <a:r>
              <a:rPr lang="zh-TW" altLang="en-US" dirty="0">
                <a:solidFill>
                  <a:schemeClr val="tx1"/>
                </a:solidFill>
              </a:rPr>
              <a:t>的含</a:t>
            </a:r>
            <a:r>
              <a:rPr lang="zh-TW" altLang="en-US" dirty="0" smtClean="0">
                <a:solidFill>
                  <a:schemeClr val="tx1"/>
                </a:solidFill>
              </a:rPr>
              <a:t>量</a:t>
            </a:r>
            <a:r>
              <a:rPr lang="zh-TW" altLang="zh-HK" dirty="0" smtClean="0"/>
              <a:t>要</a:t>
            </a:r>
            <a:r>
              <a:rPr lang="zh-TW" altLang="zh-HK" dirty="0"/>
              <a:t>低得多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正確！！</a:t>
            </a:r>
            <a:endParaRPr lang="en-GB" dirty="0"/>
          </a:p>
        </p:txBody>
      </p:sp>
      <p:sp>
        <p:nvSpPr>
          <p:cNvPr id="4" name="Bevel 3">
            <a:hlinkClick r:id="rId2" action="ppaction://hlinksldjump"/>
          </p:cNvPr>
          <p:cNvSpPr/>
          <p:nvPr/>
        </p:nvSpPr>
        <p:spPr>
          <a:xfrm>
            <a:off x="5796136" y="4869160"/>
            <a:ext cx="2520280" cy="1080120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下一題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8077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再想想！！</a:t>
            </a:r>
            <a:endParaRPr lang="en-GB" dirty="0"/>
          </a:p>
        </p:txBody>
      </p:sp>
      <p:sp>
        <p:nvSpPr>
          <p:cNvPr id="4" name="Bevel 3">
            <a:hlinkClick r:id="rId2" action="ppaction://hlinksldjump"/>
          </p:cNvPr>
          <p:cNvSpPr/>
          <p:nvPr/>
        </p:nvSpPr>
        <p:spPr>
          <a:xfrm>
            <a:off x="5868143" y="5229200"/>
            <a:ext cx="2402875" cy="1008112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返回題目，</a:t>
            </a:r>
            <a:r>
              <a:rPr lang="en-HK" altLang="zh-TW" dirty="0"/>
              <a:t/>
            </a:r>
            <a:br>
              <a:rPr lang="en-HK" altLang="zh-TW" dirty="0"/>
            </a:br>
            <a:r>
              <a:rPr lang="zh-TW" altLang="en-US" dirty="0"/>
              <a:t>並選擇正確的答案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答案應該是錯誤</a:t>
            </a:r>
            <a:endParaRPr lang="en-GB" dirty="0"/>
          </a:p>
          <a:p>
            <a:r>
              <a:rPr lang="zh-TW" altLang="zh-HK" dirty="0"/>
              <a:t>白米已經被去皮和拋光，</a:t>
            </a:r>
            <a:r>
              <a:rPr lang="zh-TW" altLang="en-US" dirty="0"/>
              <a:t>去掉</a:t>
            </a:r>
            <a:r>
              <a:rPr lang="zh-TW" altLang="zh-HK" dirty="0"/>
              <a:t>了很大比例的營養物質</a:t>
            </a:r>
            <a:endParaRPr lang="en-HK" altLang="zh-TW" dirty="0"/>
          </a:p>
          <a:p>
            <a:r>
              <a:rPr lang="zh-TW" altLang="en-US" dirty="0"/>
              <a:t>糙米是除去不能進食的纖維狀外殼的全穀物</a:t>
            </a:r>
            <a:endParaRPr lang="en-US" dirty="0"/>
          </a:p>
          <a:p>
            <a:r>
              <a:rPr lang="zh-TW" altLang="zh-HK" dirty="0"/>
              <a:t>與糙米相比，菸酸</a:t>
            </a:r>
            <a:r>
              <a:rPr lang="zh-TW" altLang="en-US" dirty="0"/>
              <a:t>、</a:t>
            </a:r>
            <a:r>
              <a:rPr lang="zh-TW" altLang="zh-HK" dirty="0"/>
              <a:t>硫胺素</a:t>
            </a:r>
            <a:r>
              <a:rPr lang="zh-TW" altLang="en-US" dirty="0"/>
              <a:t>、</a:t>
            </a:r>
            <a:r>
              <a:rPr lang="zh-TW" altLang="zh-HK" dirty="0"/>
              <a:t>鎂</a:t>
            </a:r>
            <a:r>
              <a:rPr lang="zh-TW" altLang="en-US" dirty="0"/>
              <a:t>、</a:t>
            </a:r>
            <a:r>
              <a:rPr lang="zh-TW" altLang="zh-HK" dirty="0"/>
              <a:t>鋅</a:t>
            </a:r>
            <a:r>
              <a:rPr lang="zh-TW" altLang="en-US" dirty="0"/>
              <a:t>、</a:t>
            </a:r>
            <a:r>
              <a:rPr lang="zh-TW" altLang="zh-HK" dirty="0"/>
              <a:t>鐵和</a:t>
            </a:r>
            <a:r>
              <a:rPr lang="zh-TW" altLang="zh-HK" dirty="0" smtClean="0"/>
              <a:t>纖維</a:t>
            </a:r>
            <a:r>
              <a:rPr lang="zh-TW" altLang="en-US" dirty="0">
                <a:solidFill>
                  <a:schemeClr val="tx1"/>
                </a:solidFill>
              </a:rPr>
              <a:t>的</a:t>
            </a:r>
            <a:r>
              <a:rPr lang="zh-TW" altLang="en-US" dirty="0" smtClean="0">
                <a:solidFill>
                  <a:schemeClr val="tx1"/>
                </a:solidFill>
              </a:rPr>
              <a:t>含量</a:t>
            </a:r>
            <a:r>
              <a:rPr lang="zh-TW" altLang="zh-HK" dirty="0" smtClean="0"/>
              <a:t>要</a:t>
            </a:r>
            <a:r>
              <a:rPr lang="zh-TW" altLang="zh-HK" dirty="0"/>
              <a:t>低得多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77346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 anchorCtr="1">
            <a:noAutofit/>
          </a:bodyPr>
          <a:lstStyle/>
          <a:p>
            <a:r>
              <a:rPr lang="zh-TW" altLang="en-US" dirty="0"/>
              <a:t>哪種麵粉最適合做</a:t>
            </a:r>
            <a:r>
              <a:rPr lang="en-HK" altLang="zh-TW" dirty="0"/>
              <a:t/>
            </a:r>
            <a:br>
              <a:rPr lang="en-HK" altLang="zh-TW" dirty="0"/>
            </a:br>
            <a:r>
              <a:rPr lang="zh-TW" altLang="en-US" dirty="0"/>
              <a:t>意大</a:t>
            </a:r>
            <a:r>
              <a:rPr lang="zh-TW" altLang="en-US" dirty="0" smtClean="0"/>
              <a:t>利</a:t>
            </a:r>
            <a:r>
              <a:rPr lang="zh-TW" altLang="en-US" dirty="0" smtClean="0"/>
              <a:t>粉？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Bevel 4">
            <a:hlinkClick r:id="rId2" action="ppaction://hlinksldjump"/>
          </p:cNvPr>
          <p:cNvSpPr/>
          <p:nvPr/>
        </p:nvSpPr>
        <p:spPr>
          <a:xfrm>
            <a:off x="838022" y="4623037"/>
            <a:ext cx="2232248" cy="1008112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糯米粉</a:t>
            </a:r>
            <a:endParaRPr lang="en-GB" dirty="0"/>
          </a:p>
        </p:txBody>
      </p:sp>
      <p:sp>
        <p:nvSpPr>
          <p:cNvPr id="6" name="Bevel 5">
            <a:hlinkClick r:id="rId3" action="ppaction://hlinksldjump"/>
          </p:cNvPr>
          <p:cNvSpPr/>
          <p:nvPr/>
        </p:nvSpPr>
        <p:spPr>
          <a:xfrm>
            <a:off x="3419872" y="4623037"/>
            <a:ext cx="2232000" cy="1008000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來自杜蘭小麥</a:t>
            </a:r>
          </a:p>
          <a:p>
            <a:pPr algn="ctr"/>
            <a:r>
              <a:rPr lang="zh-TW" altLang="en-US" dirty="0"/>
              <a:t>的粗粒小麥粉</a:t>
            </a:r>
          </a:p>
        </p:txBody>
      </p:sp>
      <p:sp>
        <p:nvSpPr>
          <p:cNvPr id="7" name="Bevel 6">
            <a:hlinkClick r:id="rId4" action="ppaction://hlinksldjump"/>
          </p:cNvPr>
          <p:cNvSpPr/>
          <p:nvPr/>
        </p:nvSpPr>
        <p:spPr>
          <a:xfrm>
            <a:off x="6012160" y="4602926"/>
            <a:ext cx="2232000" cy="1008000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ym typeface="Wingdings" panose="05000000000000000000" pitchFamily="2" charset="2"/>
              </a:rPr>
              <a:t>澄麵</a:t>
            </a:r>
          </a:p>
        </p:txBody>
      </p:sp>
    </p:spTree>
    <p:extLst>
      <p:ext uri="{BB962C8B-B14F-4D97-AF65-F5344CB8AC3E}">
        <p14:creationId xmlns:p14="http://schemas.microsoft.com/office/powerpoint/2010/main" val="232413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再想想！！</a:t>
            </a:r>
            <a:endParaRPr lang="en-GB" dirty="0"/>
          </a:p>
        </p:txBody>
      </p:sp>
      <p:sp>
        <p:nvSpPr>
          <p:cNvPr id="4" name="Bevel 3">
            <a:hlinkClick r:id="rId2" action="ppaction://hlinksldjump"/>
          </p:cNvPr>
          <p:cNvSpPr/>
          <p:nvPr/>
        </p:nvSpPr>
        <p:spPr>
          <a:xfrm>
            <a:off x="6044128" y="5733256"/>
            <a:ext cx="2088232" cy="792088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返回題目，並選擇正確的答案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>
              <a:buNone/>
            </a:pPr>
            <a:r>
              <a:rPr lang="zh-TW" altLang="en-US" dirty="0"/>
              <a:t>提示：</a:t>
            </a:r>
            <a:endParaRPr lang="en-GB" dirty="0"/>
          </a:p>
          <a:p>
            <a:r>
              <a:rPr lang="zh-TW" altLang="en-US" dirty="0"/>
              <a:t>意大</a:t>
            </a:r>
            <a:r>
              <a:rPr lang="zh-TW" altLang="en-US" dirty="0" smtClean="0"/>
              <a:t>利</a:t>
            </a:r>
            <a:r>
              <a:rPr lang="zh-TW" altLang="en-US" dirty="0" smtClean="0">
                <a:solidFill>
                  <a:schemeClr val="tx1"/>
                </a:solidFill>
              </a:rPr>
              <a:t>粉</a:t>
            </a:r>
            <a:r>
              <a:rPr lang="zh-TW" altLang="en-US" dirty="0" smtClean="0"/>
              <a:t>的</a:t>
            </a:r>
            <a:r>
              <a:rPr lang="zh-TW" altLang="en-US" dirty="0"/>
              <a:t>質地是怎樣的？ 我們希望它是柔軟或有嚼勁？</a:t>
            </a:r>
            <a:endParaRPr lang="en-GB" dirty="0"/>
          </a:p>
          <a:p>
            <a:r>
              <a:rPr lang="zh-TW" altLang="en-US" dirty="0"/>
              <a:t>糯米粉是由糯米製成的</a:t>
            </a:r>
            <a:endParaRPr lang="en-US" dirty="0"/>
          </a:p>
          <a:p>
            <a:r>
              <a:rPr lang="zh-TW" altLang="en-US" dirty="0"/>
              <a:t>糯米粉含有幾乎</a:t>
            </a:r>
            <a:r>
              <a:rPr lang="en-US" altLang="zh-TW" dirty="0"/>
              <a:t>100</a:t>
            </a:r>
            <a:r>
              <a:rPr lang="zh-TW" altLang="en-US" dirty="0"/>
              <a:t>％的支鏈澱粉</a:t>
            </a:r>
            <a:endParaRPr lang="en-US" dirty="0"/>
          </a:p>
          <a:p>
            <a:r>
              <a:rPr lang="zh-TW" altLang="en-US" dirty="0"/>
              <a:t>它很黏</a:t>
            </a:r>
            <a:r>
              <a:rPr lang="zh-TW" altLang="zh-HK" dirty="0"/>
              <a:t>稠</a:t>
            </a:r>
            <a:r>
              <a:rPr lang="zh-TW" altLang="en-US" dirty="0"/>
              <a:t>，英文的別名也叫</a:t>
            </a:r>
            <a:r>
              <a:rPr lang="en-HK" altLang="zh-TW" dirty="0"/>
              <a:t>sticky rice flour</a:t>
            </a:r>
            <a:r>
              <a:rPr lang="zh-TW" altLang="en-US" dirty="0"/>
              <a:t>，</a:t>
            </a:r>
            <a:r>
              <a:rPr lang="en-HK" altLang="zh-TW" dirty="0"/>
              <a:t>sticky</a:t>
            </a:r>
            <a:r>
              <a:rPr lang="zh-TW" altLang="en-US" dirty="0"/>
              <a:t>是黏</a:t>
            </a:r>
            <a:r>
              <a:rPr lang="zh-TW" altLang="zh-HK" dirty="0"/>
              <a:t>稠</a:t>
            </a:r>
            <a:r>
              <a:rPr lang="zh-TW" altLang="en-US" dirty="0"/>
              <a:t>的意思</a:t>
            </a:r>
            <a:endParaRPr lang="en-US" dirty="0"/>
          </a:p>
          <a:p>
            <a:r>
              <a:rPr lang="zh-TW" altLang="en-US" dirty="0"/>
              <a:t>它用於製作糯米飯球和其他亞洲甜點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2478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ardcover">
  <a:themeElements>
    <a:clrScheme name="Hardcover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Hardcover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ardcover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333</TotalTime>
  <Words>629</Words>
  <Application>Microsoft Office PowerPoint</Application>
  <PresentationFormat>On-screen Show (4:3)</PresentationFormat>
  <Paragraphs>59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新細明體</vt:lpstr>
      <vt:lpstr>Book Antiqua</vt:lpstr>
      <vt:lpstr>Wingdings</vt:lpstr>
      <vt:lpstr>Hardcover</vt:lpstr>
      <vt:lpstr>評估 4</vt:lpstr>
      <vt:lpstr>為什麼高筋麵粉 適合做麵包？</vt:lpstr>
      <vt:lpstr>正確！！</vt:lpstr>
      <vt:lpstr>再想想！！</vt:lpstr>
      <vt:lpstr>米飯中的營養素……</vt:lpstr>
      <vt:lpstr>正確！！</vt:lpstr>
      <vt:lpstr>再想想！！</vt:lpstr>
      <vt:lpstr>哪種麵粉最適合做 意大利粉？</vt:lpstr>
      <vt:lpstr>再想想！！</vt:lpstr>
      <vt:lpstr>再想想！！</vt:lpstr>
      <vt:lpstr>正確！！</vt:lpstr>
      <vt:lpstr>完</vt:lpstr>
    </vt:vector>
  </TitlesOfParts>
  <Company>HKU SPACE Po Leung Kuk Stanley Ho Community College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Assessment 1</dc:title>
  <dc:creator>Yeung Oi Yee</dc:creator>
  <cp:lastModifiedBy>tuunc06-p01</cp:lastModifiedBy>
  <cp:revision>71</cp:revision>
  <dcterms:created xsi:type="dcterms:W3CDTF">2016-07-22T02:04:37Z</dcterms:created>
  <dcterms:modified xsi:type="dcterms:W3CDTF">2018-01-10T08:43:52Z</dcterms:modified>
</cp:coreProperties>
</file>