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embeddedFontLst>
    <p:embeddedFont>
      <p:font typeface="Libre Franklin" panose="02020500000000000000" charset="0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Franklin Gothic Book" panose="020B0503020102020204" pitchFamily="34" charset="0"/>
      <p:regular r:id="rId18"/>
      <p:italic r:id="rId19"/>
    </p:embeddedFont>
    <p:embeddedFont>
      <p:font typeface="微軟正黑體" panose="020B0604030504040204" pitchFamily="34" charset="-12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jIHSYDH3OeQ7sojRLespjWkVV6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80FF28-70B0-4293-BD75-9CB34B64EE12}">
  <a:tblStyle styleId="{5F80FF28-70B0-4293-BD75-9CB34B64EE12}" styleName="Table_0">
    <a:wholeTbl>
      <a:tcTxStyle b="off" i="off">
        <a:font>
          <a:latin typeface="Franklin Gothic Book"/>
          <a:ea typeface="Franklin Gothic Book"/>
          <a:cs typeface="Franklin Gothic Book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F5E7"/>
          </a:solidFill>
        </a:fill>
      </a:tcStyle>
    </a:wholeTbl>
    <a:band1H>
      <a:tcTxStyle/>
      <a:tcStyle>
        <a:tcBdr/>
        <a:fill>
          <a:solidFill>
            <a:srgbClr val="FAEB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AEB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9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>
                <a:solidFill>
                  <a:schemeClr val="lt2"/>
                </a:solidFill>
              </a:defRPr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8" name="Google Shape;18;p9"/>
          <p:cNvGrpSpPr/>
          <p:nvPr/>
        </p:nvGrpSpPr>
        <p:grpSpPr>
          <a:xfrm>
            <a:off x="752858" y="744469"/>
            <a:ext cx="10674116" cy="5349671"/>
            <a:chOff x="752858" y="744469"/>
            <a:chExt cx="10674116" cy="5349671"/>
          </a:xfrm>
        </p:grpSpPr>
        <p:sp>
          <p:nvSpPr>
            <p:cNvPr id="19" name="Google Shape;19;p9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0" name="Google Shape;20;p9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 rot="5400000">
            <a:off x="4386262" y="-719138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 rot="5400000">
            <a:off x="2839798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章節標題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Libre Franklin"/>
              <a:buNone/>
              <a:defRPr sz="7200" cap="none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11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2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內容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marL="2743200" lvl="5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marL="3657600" lvl="7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16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圖片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17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sz="18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sz="16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sz="14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zh-TW" altLang="en-US" kern="1200" cap="all" dirty="0">
                <a:solidFill>
                  <a:srgbClr val="4A2318"/>
                </a:solidFill>
                <a:latin typeface="Franklin Gothic Book" panose="020B0503020102020204"/>
                <a:ea typeface="微軟正黑體" panose="020B0604030504040204" pitchFamily="34" charset="-120"/>
                <a:cs typeface="+mj-cs"/>
              </a:rPr>
              <a:t>科技與生活</a:t>
            </a:r>
            <a:endParaRPr dirty="0"/>
          </a:p>
        </p:txBody>
      </p:sp>
      <p:sp>
        <p:nvSpPr>
          <p:cNvPr id="94" name="Google Shape;94;p1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ClrTx/>
              <a:buSzTx/>
            </a:pPr>
            <a:r>
              <a:rPr lang="zh-TW" altLang="en-US" sz="2400" kern="1200" dirty="0">
                <a:solidFill>
                  <a:srgbClr val="EDECEB"/>
                </a:solidFill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紡織科技</a:t>
            </a:r>
            <a:endParaRPr lang="en-US" altLang="zh-TW" sz="2400" kern="1200" dirty="0">
              <a:solidFill>
                <a:srgbClr val="EDECEB"/>
              </a:solidFill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  <a:p>
            <a:pPr marL="0" lvl="0" indent="0"/>
            <a:r>
              <a:rPr lang="en-US" dirty="0" smtClean="0"/>
              <a:t>S2.2.1</a:t>
            </a:r>
            <a:r>
              <a:rPr lang="zh-TW" altLang="en-US" sz="2400" dirty="0" smtClean="0">
                <a:ea typeface="微軟正黑體" panose="020B0604030504040204" pitchFamily="34" charset="-120"/>
                <a:cs typeface="Arial" panose="020B0604020202020204" pitchFamily="34" charset="0"/>
              </a:rPr>
              <a:t>布料</a:t>
            </a:r>
            <a:r>
              <a:rPr lang="zh-TW" altLang="zh-HK" sz="2400" dirty="0" smtClean="0">
                <a:ea typeface="微軟正黑體" panose="020B0604030504040204" pitchFamily="34" charset="-120"/>
                <a:cs typeface="Arial" panose="020B0604020202020204" pitchFamily="34" charset="0"/>
              </a:rPr>
              <a:t>分類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t="10072" r="-249" b="1246"/>
          <a:stretch/>
        </p:blipFill>
        <p:spPr>
          <a:xfrm flipH="1">
            <a:off x="1244359" y="944674"/>
            <a:ext cx="10699668" cy="5646047"/>
          </a:xfrm>
          <a:prstGeom prst="rect">
            <a:avLst/>
          </a:prstGeom>
          <a:solidFill>
            <a:schemeClr val="bg1">
              <a:lumMod val="50000"/>
              <a:alpha val="91000"/>
            </a:schemeClr>
          </a:solidFill>
        </p:spPr>
      </p:pic>
      <p:sp>
        <p:nvSpPr>
          <p:cNvPr id="3" name="矩形 2"/>
          <p:cNvSpPr/>
          <p:nvPr/>
        </p:nvSpPr>
        <p:spPr>
          <a:xfrm>
            <a:off x="1241304" y="944674"/>
            <a:ext cx="10705777" cy="5646047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9" name="Google Shape;99;p2"/>
          <p:cNvSpPr txBox="1"/>
          <p:nvPr/>
        </p:nvSpPr>
        <p:spPr>
          <a:xfrm>
            <a:off x="1235111" y="944674"/>
            <a:ext cx="7494588" cy="429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09600" marR="0" lvl="0" indent="-609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Libre Franklin"/>
              <a:buNone/>
            </a:pPr>
            <a:endParaRPr sz="3600" b="0" i="0" u="none" strike="noStrike" cap="none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84048" marR="0" lvl="0" indent="-38404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Libre Franklin"/>
              <a:buChar char="■"/>
            </a:pPr>
            <a:r>
              <a:rPr lang="zh-TW" altLang="en-US" sz="3600" b="1" i="0" u="none" strike="noStrike" cap="none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布料種類</a:t>
            </a:r>
            <a:endParaRPr lang="en-US" altLang="zh-TW" sz="3600" b="1" i="0" u="none" strike="noStrike" cap="none" dirty="0" smtClean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R="0" lvl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</a:pPr>
            <a:endParaRPr sz="3600" b="1" dirty="0" smtClean="0"/>
          </a:p>
          <a:p>
            <a:pPr marL="914400" marR="0" lvl="1" indent="-384048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Libre Franklin"/>
              <a:buChar char="–"/>
            </a:pPr>
            <a:r>
              <a:rPr lang="zh-TW" altLang="en-US" sz="3600" b="1" i="1" u="none" strike="noStrike" cap="none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梭織布</a:t>
            </a:r>
            <a:endParaRPr lang="en-US" altLang="zh-TW" sz="3600" b="1" i="1" u="none" strike="noStrike" cap="none" dirty="0" smtClean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914400" marR="0" lvl="1" indent="-384048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Libre Franklin"/>
              <a:buChar char="–"/>
            </a:pPr>
            <a:r>
              <a:rPr lang="zh-TW" altLang="en-US" sz="3600" b="1" i="1" u="none" strike="noStrike" cap="none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針織布</a:t>
            </a:r>
            <a:endParaRPr lang="en-US" altLang="zh-TW" sz="3600" b="1" i="1" u="none" strike="noStrike" cap="none" dirty="0" smtClean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914400" marR="0" lvl="1" indent="-384048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Libre Franklin"/>
              <a:buChar char="–"/>
            </a:pPr>
            <a:r>
              <a:rPr lang="zh-TW" altLang="en-US" sz="3600" b="1" i="1" u="none" strike="noStrike" cap="none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不織布</a:t>
            </a:r>
            <a:endParaRPr sz="3600" b="1" i="1" u="none" strike="noStrike" cap="none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0EB97E-20CF-5A4A-A3A8-8DCB2715BF73}"/>
              </a:ext>
            </a:extLst>
          </p:cNvPr>
          <p:cNvSpPr/>
          <p:nvPr/>
        </p:nvSpPr>
        <p:spPr>
          <a:xfrm>
            <a:off x="4244322" y="6302660"/>
            <a:ext cx="93034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i="1" dirty="0">
                <a:solidFill>
                  <a:schemeClr val="bg1"/>
                </a:solidFill>
              </a:rPr>
              <a:t>香港知專設計學院時裝品牌策劃及採購高級文憑</a:t>
            </a:r>
            <a:r>
              <a:rPr lang="zh-TW" altLang="en-US" sz="1600" i="1" dirty="0" smtClean="0">
                <a:solidFill>
                  <a:schemeClr val="bg1"/>
                </a:solidFill>
              </a:rPr>
              <a:t>課程學生於知專設創源中心堂上</a:t>
            </a:r>
            <a:r>
              <a:rPr lang="zh-TW" altLang="en-US" sz="1600" i="1" dirty="0">
                <a:solidFill>
                  <a:schemeClr val="bg1"/>
                </a:solidFill>
              </a:rPr>
              <a:t>活動</a:t>
            </a:r>
            <a:endParaRPr lang="en-HK" sz="1600" i="1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896027" y="6590721"/>
            <a:ext cx="30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i="1" dirty="0" smtClean="0">
                <a:solidFill>
                  <a:schemeClr val="tx1"/>
                </a:solidFill>
              </a:rPr>
              <a:t>圖片</a:t>
            </a:r>
            <a:r>
              <a:rPr lang="en-US" altLang="zh-HK" i="1" dirty="0" err="1" smtClean="0">
                <a:solidFill>
                  <a:schemeClr val="tx1"/>
                </a:solidFill>
              </a:rPr>
              <a:t>為香港知專設計學院擁有及提供</a:t>
            </a:r>
            <a:endParaRPr lang="en-US" altLang="zh-HK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Clr>
                <a:schemeClr val="accent2"/>
              </a:buClr>
              <a:buSzPts val="4400"/>
            </a:pPr>
            <a:r>
              <a:rPr lang="zh-TW" altLang="en-US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什麼是梭</a:t>
            </a:r>
            <a:r>
              <a:rPr lang="zh-TW" altLang="en-US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織布</a:t>
            </a:r>
            <a:r>
              <a:rPr lang="en-US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en-US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1238250" y="1199244"/>
            <a:ext cx="4806950" cy="429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09600" marR="0" lvl="0" indent="-609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Libre Franklin"/>
              <a:buNone/>
            </a:pPr>
            <a:endParaRPr sz="2000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84048" lvl="0" indent="-384048">
              <a:lnSpc>
                <a:spcPct val="150000"/>
              </a:lnSpc>
              <a:spcBef>
                <a:spcPts val="1000"/>
              </a:spcBef>
              <a:buClr>
                <a:srgbClr val="262626"/>
              </a:buClr>
              <a:buSzPts val="2400"/>
              <a:buFont typeface="Libre Franklin"/>
              <a:buChar char="■"/>
            </a:pPr>
            <a:r>
              <a:rPr lang="zh-TW" altLang="en-US" sz="24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梭</a:t>
            </a:r>
            <a:r>
              <a:rPr lang="zh-TW" altLang="en-US" sz="2400" dirty="0" smtClean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織布是由兩</a:t>
            </a:r>
            <a:r>
              <a:rPr lang="zh-TW" altLang="en-US" sz="24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組或兩組以上的紗線以直角相互</a:t>
            </a:r>
            <a:r>
              <a:rPr lang="zh-TW" altLang="en-US" sz="2400" dirty="0" smtClean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交織生產出來。</a:t>
            </a:r>
            <a:endParaRPr lang="en-US" altLang="zh-TW" sz="2400" dirty="0" smtClean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bre Franklin"/>
              <a:sym typeface="Libre Franklin"/>
            </a:endParaRPr>
          </a:p>
          <a:p>
            <a:pPr marL="384048" lvl="0" indent="-384048">
              <a:lnSpc>
                <a:spcPct val="150000"/>
              </a:lnSpc>
              <a:spcBef>
                <a:spcPts val="1000"/>
              </a:spcBef>
              <a:buClr>
                <a:srgbClr val="262626"/>
              </a:buClr>
              <a:buSzPts val="2400"/>
              <a:buFont typeface="Libre Franklin"/>
              <a:buChar char="■"/>
            </a:pPr>
            <a:r>
              <a:rPr lang="zh-TW" altLang="en-US" sz="2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縱向運行的紗線稱為</a:t>
            </a:r>
            <a:r>
              <a:rPr lang="zh-TW" altLang="en-US" sz="2400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經紗。</a:t>
            </a:r>
            <a:endParaRPr lang="en-US" altLang="zh-TW" sz="2400" dirty="0" smtClean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84048" lvl="0" indent="-384048">
              <a:lnSpc>
                <a:spcPct val="160000"/>
              </a:lnSpc>
              <a:spcBef>
                <a:spcPts val="1000"/>
              </a:spcBef>
              <a:buClr>
                <a:srgbClr val="262626"/>
              </a:buClr>
              <a:buSzPts val="2400"/>
              <a:buFont typeface="Libre Franklin"/>
              <a:buChar char="■"/>
            </a:pPr>
            <a:r>
              <a:rPr lang="zh-TW" altLang="en-US" sz="2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與</a:t>
            </a:r>
            <a:r>
              <a:rPr lang="zh-TW" altLang="en-US" sz="2400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經線成</a:t>
            </a:r>
            <a:r>
              <a:rPr lang="zh-TW" altLang="en-US" sz="2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直角的</a:t>
            </a:r>
            <a:r>
              <a:rPr lang="zh-TW" altLang="en-US" sz="2400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紗線</a:t>
            </a:r>
            <a:r>
              <a:rPr lang="zh-TW" altLang="en-US" sz="2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稱為</a:t>
            </a:r>
            <a:r>
              <a:rPr lang="zh-TW" altLang="en-US" sz="2400" dirty="0" smtClean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緯紗。</a:t>
            </a:r>
            <a:endParaRPr sz="2400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CEB791-561D-43B9-8CFE-5BF4A80BC152}"/>
              </a:ext>
            </a:extLst>
          </p:cNvPr>
          <p:cNvSpPr/>
          <p:nvPr/>
        </p:nvSpPr>
        <p:spPr>
          <a:xfrm>
            <a:off x="6925286" y="6564122"/>
            <a:ext cx="4493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i="1" dirty="0"/>
              <a:t>圖</a:t>
            </a:r>
            <a:r>
              <a:rPr lang="en-US" altLang="zh-HK" sz="1600" i="1" dirty="0" err="1" smtClean="0"/>
              <a:t>片為香港知專設計學院</a:t>
            </a:r>
            <a:r>
              <a:rPr lang="zh-TW" altLang="en-US" sz="1600" i="1" dirty="0"/>
              <a:t>及溢達集團</a:t>
            </a:r>
            <a:r>
              <a:rPr lang="en-US" altLang="zh-HK" sz="1600" i="1" dirty="0" err="1"/>
              <a:t>擁有及提供</a:t>
            </a:r>
            <a:endParaRPr lang="en-US" altLang="zh-HK" sz="1600" dirty="0"/>
          </a:p>
        </p:txBody>
      </p:sp>
      <p:grpSp>
        <p:nvGrpSpPr>
          <p:cNvPr id="5" name="群組 4"/>
          <p:cNvGrpSpPr/>
          <p:nvPr/>
        </p:nvGrpSpPr>
        <p:grpSpPr>
          <a:xfrm>
            <a:off x="6768877" y="642648"/>
            <a:ext cx="4588643" cy="5520277"/>
            <a:chOff x="6768877" y="642648"/>
            <a:chExt cx="4588643" cy="5520277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25286" y="1048000"/>
              <a:ext cx="4324350" cy="5114925"/>
            </a:xfrm>
            <a:prstGeom prst="rect">
              <a:avLst/>
            </a:prstGeom>
          </p:spPr>
        </p:pic>
        <p:sp>
          <p:nvSpPr>
            <p:cNvPr id="4" name="文字方塊 3"/>
            <p:cNvSpPr txBox="1"/>
            <p:nvPr/>
          </p:nvSpPr>
          <p:spPr>
            <a:xfrm>
              <a:off x="8269313" y="642648"/>
              <a:ext cx="1636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400" dirty="0" smtClean="0"/>
                <a:t>經紗</a:t>
              </a:r>
              <a:endParaRPr lang="zh-TW" altLang="en-US" sz="4400" dirty="0"/>
            </a:p>
          </p:txBody>
        </p:sp>
        <p:sp>
          <p:nvSpPr>
            <p:cNvPr id="9" name="文字方塊 8"/>
            <p:cNvSpPr txBox="1"/>
            <p:nvPr/>
          </p:nvSpPr>
          <p:spPr>
            <a:xfrm rot="16200000">
              <a:off x="6335450" y="3028526"/>
              <a:ext cx="1636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400" dirty="0" smtClean="0"/>
                <a:t>緯紗</a:t>
              </a:r>
              <a:endParaRPr lang="zh-TW" altLang="en-US" sz="4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5400000">
              <a:off x="10154652" y="2961617"/>
              <a:ext cx="1636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400" dirty="0" smtClean="0"/>
                <a:t>緯紗</a:t>
              </a:r>
              <a:endParaRPr lang="zh-TW" altLang="en-US" sz="4400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SzPts val="4400"/>
            </a:pPr>
            <a:r>
              <a:rPr lang="zh-HK" altLang="en-US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梭織</a:t>
            </a:r>
            <a:endParaRPr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6" name="Google Shape;116;p4"/>
          <p:cNvSpPr txBox="1">
            <a:spLocks noGrp="1"/>
          </p:cNvSpPr>
          <p:nvPr>
            <p:ph type="body" idx="1"/>
          </p:nvPr>
        </p:nvSpPr>
        <p:spPr>
          <a:xfrm>
            <a:off x="1322170" y="1694765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84048" lvl="0" indent="-384048">
              <a:spcBef>
                <a:spcPts val="0"/>
              </a:spcBef>
              <a:buSzPts val="3600"/>
            </a:pPr>
            <a:r>
              <a:rPr lang="zh-TW" altLang="en-US" sz="2400" dirty="0"/>
              <a:t>梭</a:t>
            </a:r>
            <a:r>
              <a:rPr lang="zh-TW" altLang="en-US" sz="2400" dirty="0" smtClean="0"/>
              <a:t>織是將</a:t>
            </a:r>
            <a:r>
              <a:rPr lang="zh-TW" altLang="en-US" sz="2400" dirty="0"/>
              <a:t>兩組或兩組以上的紗線以</a:t>
            </a:r>
            <a:r>
              <a:rPr lang="zh-TW" altLang="en-US" sz="2400" b="1" u="sng" dirty="0"/>
              <a:t>直角相互</a:t>
            </a:r>
            <a:r>
              <a:rPr lang="zh-TW" altLang="en-US" sz="2400" b="1" u="sng" dirty="0" smtClean="0"/>
              <a:t>交織</a:t>
            </a:r>
            <a:r>
              <a:rPr lang="zh-TW" altLang="en-US" sz="2400" dirty="0"/>
              <a:t>生產布料的</a:t>
            </a:r>
            <a:r>
              <a:rPr lang="zh-TW" altLang="en-US" sz="2400" dirty="0" smtClean="0"/>
              <a:t>過程。</a:t>
            </a:r>
            <a:endParaRPr lang="zh-TW" altLang="en-US" sz="2400" dirty="0"/>
          </a:p>
          <a:p>
            <a:pPr marL="384048" lvl="0" indent="-257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dirty="0"/>
          </a:p>
        </p:txBody>
      </p:sp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400" y="4193119"/>
            <a:ext cx="2293034" cy="216609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 txBox="1"/>
          <p:nvPr/>
        </p:nvSpPr>
        <p:spPr>
          <a:xfrm>
            <a:off x="1676400" y="3485465"/>
            <a:ext cx="66461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18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掃描觀看</a:t>
            </a:r>
          </a:p>
          <a:p>
            <a:pPr lvl="0"/>
            <a:r>
              <a:rPr lang="zh-TW" altLang="en-US" sz="1800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梭織過程及</a:t>
            </a:r>
            <a:r>
              <a:rPr lang="zh-TW" altLang="en-US" sz="18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梭</a:t>
            </a:r>
            <a:r>
              <a:rPr lang="zh-TW" altLang="en-US" sz="1800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織物</a:t>
            </a:r>
            <a:r>
              <a:rPr lang="zh-TW" altLang="en-US" sz="18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的應用</a:t>
            </a:r>
            <a:endParaRPr sz="18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15443" r="7044" b="15627"/>
          <a:stretch/>
        </p:blipFill>
        <p:spPr>
          <a:xfrm>
            <a:off x="8676820" y="3182042"/>
            <a:ext cx="3194881" cy="3238491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74CEB791-561D-43B9-8CFE-5BF4A80BC152}"/>
              </a:ext>
            </a:extLst>
          </p:cNvPr>
          <p:cNvSpPr/>
          <p:nvPr/>
        </p:nvSpPr>
        <p:spPr>
          <a:xfrm>
            <a:off x="1676400" y="6389735"/>
            <a:ext cx="55194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i="1" dirty="0" smtClean="0"/>
              <a:t>影片及圖片</a:t>
            </a:r>
            <a:r>
              <a:rPr lang="en-US" altLang="zh-HK" sz="1600" i="1" dirty="0" err="1" smtClean="0"/>
              <a:t>片為香港知專設計學院</a:t>
            </a:r>
            <a:r>
              <a:rPr lang="zh-TW" altLang="en-US" sz="1600" i="1" dirty="0"/>
              <a:t>及溢達集團</a:t>
            </a:r>
            <a:r>
              <a:rPr lang="en-US" altLang="zh-HK" sz="1600" i="1" dirty="0" err="1"/>
              <a:t>擁有及提供</a:t>
            </a:r>
            <a:endParaRPr lang="en-US" altLang="zh-HK" sz="1600" dirty="0"/>
          </a:p>
        </p:txBody>
      </p:sp>
      <p:sp>
        <p:nvSpPr>
          <p:cNvPr id="10" name="矩形 9"/>
          <p:cNvSpPr/>
          <p:nvPr/>
        </p:nvSpPr>
        <p:spPr>
          <a:xfrm>
            <a:off x="8676820" y="6420533"/>
            <a:ext cx="30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i="1" dirty="0" smtClean="0">
                <a:solidFill>
                  <a:schemeClr val="tx1"/>
                </a:solidFill>
              </a:rPr>
              <a:t>圖片</a:t>
            </a:r>
            <a:r>
              <a:rPr lang="en-US" altLang="zh-HK" i="1" dirty="0" err="1" smtClean="0">
                <a:solidFill>
                  <a:schemeClr val="tx1"/>
                </a:solidFill>
              </a:rPr>
              <a:t>為香港知專設計學院擁有及提供</a:t>
            </a:r>
            <a:endParaRPr lang="en-US" altLang="zh-HK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SzPts val="4400"/>
            </a:pPr>
            <a:r>
              <a:rPr lang="zh-TW" altLang="en-US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</a:t>
            </a:r>
            <a:r>
              <a:rPr lang="zh-TW" altLang="en-US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針織布</a:t>
            </a:r>
            <a:r>
              <a:rPr lang="en-US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5" name="Google Shape;125;p5"/>
          <p:cNvSpPr txBox="1">
            <a:spLocks noGrp="1"/>
          </p:cNvSpPr>
          <p:nvPr>
            <p:ph type="body" idx="1"/>
          </p:nvPr>
        </p:nvSpPr>
        <p:spPr>
          <a:xfrm>
            <a:off x="1281148" y="1852417"/>
            <a:ext cx="5765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>
              <a:lnSpc>
                <a:spcPct val="107000"/>
              </a:lnSpc>
              <a:spcAft>
                <a:spcPts val="800"/>
              </a:spcAft>
              <a:buFont typeface="新細明體" panose="02020500000000000000" pitchFamily="18" charset="-120"/>
              <a:buChar char="■"/>
              <a:tabLst>
                <a:tab pos="457200" algn="l"/>
              </a:tabLst>
            </a:pPr>
            <a:r>
              <a:rPr lang="zh-TW" altLang="zh-HK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針織</a:t>
            </a:r>
            <a:r>
              <a:rPr lang="zh-TW" altLang="en-US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布</a:t>
            </a:r>
            <a:r>
              <a:rPr lang="zh-TW" altLang="zh-HK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是</a:t>
            </a:r>
            <a:r>
              <a:rPr lang="zh-TW" altLang="zh-HK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使用針，無論是手工還是針織</a:t>
            </a:r>
            <a:r>
              <a:rPr lang="zh-TW" altLang="zh-HK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機</a:t>
            </a:r>
            <a:r>
              <a:rPr lang="zh-TW" altLang="en-US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生產出來。</a:t>
            </a:r>
            <a:endParaRPr lang="en-US" altLang="zh-TW" dirty="0">
              <a:latin typeface="Calibri" panose="020F050202020403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lvl="0">
              <a:lnSpc>
                <a:spcPct val="107000"/>
              </a:lnSpc>
              <a:spcAft>
                <a:spcPts val="800"/>
              </a:spcAft>
              <a:buFont typeface="新細明體" panose="02020500000000000000" pitchFamily="18" charset="-120"/>
              <a:buChar char="■"/>
              <a:tabLst>
                <a:tab pos="457200" algn="l"/>
              </a:tabLst>
            </a:pPr>
            <a:r>
              <a:rPr lang="zh-TW" altLang="zh-HK" dirty="0" smtClean="0">
                <a:ea typeface="微軟正黑體" panose="020B0604030504040204" pitchFamily="34" charset="-120"/>
                <a:cs typeface="Arial" panose="020B0604020202020204" pitchFamily="34" charset="0"/>
              </a:rPr>
              <a:t>針織</a:t>
            </a:r>
            <a:r>
              <a:rPr lang="zh-TW" altLang="en-US" dirty="0" smtClean="0">
                <a:ea typeface="微軟正黑體" panose="020B0604030504040204" pitchFamily="34" charset="-120"/>
                <a:cs typeface="Arial" panose="020B0604020202020204" pitchFamily="34" charset="0"/>
              </a:rPr>
              <a:t>布</a:t>
            </a:r>
            <a:r>
              <a:rPr lang="zh-TW" altLang="zh-HK" dirty="0" smtClean="0">
                <a:ea typeface="微軟正黑體" panose="020B0604030504040204" pitchFamily="34" charset="-120"/>
                <a:cs typeface="Arial" panose="020B0604020202020204" pitchFamily="34" charset="0"/>
              </a:rPr>
              <a:t>由</a:t>
            </a:r>
            <a:r>
              <a:rPr lang="zh-TW" altLang="en-US" dirty="0" smtClean="0">
                <a:ea typeface="微軟正黑體" panose="020B0604030504040204" pitchFamily="34" charset="-120"/>
                <a:cs typeface="Arial" panose="020B0604020202020204" pitchFamily="34" charset="0"/>
              </a:rPr>
              <a:t>互相扣緊的</a:t>
            </a:r>
            <a:r>
              <a:rPr lang="zh-TW" altLang="zh-HK" dirty="0" smtClean="0">
                <a:ea typeface="微軟正黑體" panose="020B0604030504040204" pitchFamily="34" charset="-120"/>
                <a:cs typeface="Arial" panose="020B0604020202020204" pitchFamily="34" charset="0"/>
              </a:rPr>
              <a:t>紗線</a:t>
            </a:r>
            <a:r>
              <a:rPr lang="zh-TW" altLang="en-US" dirty="0" smtClean="0">
                <a:ea typeface="微軟正黑體" panose="020B0604030504040204" pitchFamily="34" charset="-120"/>
                <a:cs typeface="Arial" panose="020B0604020202020204" pitchFamily="34" charset="0"/>
              </a:rPr>
              <a:t>圈</a:t>
            </a:r>
            <a:r>
              <a:rPr lang="zh-TW" altLang="zh-HK" dirty="0" smtClean="0">
                <a:ea typeface="微軟正黑體" panose="020B0604030504040204" pitchFamily="34" charset="-120"/>
                <a:cs typeface="Arial" panose="020B0604020202020204" pitchFamily="34" charset="0"/>
              </a:rPr>
              <a:t>組成。</a:t>
            </a:r>
            <a:endParaRPr lang="en-US" altLang="zh-TW" dirty="0" smtClean="0"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lvl="0">
              <a:lnSpc>
                <a:spcPct val="107000"/>
              </a:lnSpc>
              <a:spcAft>
                <a:spcPts val="800"/>
              </a:spcAft>
              <a:buFont typeface="新細明體" panose="02020500000000000000" pitchFamily="18" charset="-120"/>
              <a:buChar char="■"/>
              <a:tabLst>
                <a:tab pos="457200" algn="l"/>
              </a:tabLst>
            </a:pPr>
            <a:r>
              <a:rPr lang="zh-TW" altLang="zh-HK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橫</a:t>
            </a:r>
            <a:r>
              <a:rPr lang="zh-TW" altLang="zh-HK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列</a:t>
            </a:r>
            <a:r>
              <a:rPr lang="zh-TW" altLang="zh-HK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是</a:t>
            </a:r>
            <a:r>
              <a:rPr lang="zh-TW" altLang="en-US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一行</a:t>
            </a:r>
            <a:r>
              <a:rPr lang="zh-TW" altLang="zh-HK" u="sng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水平線圈</a:t>
            </a:r>
            <a:r>
              <a:rPr lang="zh-TW" altLang="zh-HK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TW" altLang="zh-HK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縱</a:t>
            </a:r>
            <a:r>
              <a:rPr lang="zh-TW" altLang="zh-HK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行是</a:t>
            </a:r>
            <a:r>
              <a:rPr lang="zh-TW" altLang="en-US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一行</a:t>
            </a:r>
            <a:r>
              <a:rPr lang="zh-TW" altLang="zh-HK" u="sng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垂直線圈</a:t>
            </a:r>
            <a:r>
              <a:rPr lang="zh-TW" altLang="en-US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zh-TW" altLang="zh-HK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6" name="Google Shape;12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1500" y="2774950"/>
            <a:ext cx="3403600" cy="355250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5"/>
          <p:cNvSpPr/>
          <p:nvPr/>
        </p:nvSpPr>
        <p:spPr>
          <a:xfrm>
            <a:off x="8079402" y="6435003"/>
            <a:ext cx="501571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i="1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圖片來源</a:t>
            </a:r>
            <a:r>
              <a:rPr lang="en-US" sz="1000" i="1" dirty="0" smtClean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: stock.adobe.com</a:t>
            </a:r>
            <a:endParaRPr sz="1000" i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128" name="Google Shape;128;p5"/>
          <p:cNvCxnSpPr/>
          <p:nvPr/>
        </p:nvCxnSpPr>
        <p:spPr>
          <a:xfrm>
            <a:off x="8191500" y="5611167"/>
            <a:ext cx="3226777" cy="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29" name="Google Shape;129;p5"/>
          <p:cNvCxnSpPr/>
          <p:nvPr/>
        </p:nvCxnSpPr>
        <p:spPr>
          <a:xfrm>
            <a:off x="8191500" y="4489938"/>
            <a:ext cx="3226777" cy="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30" name="Google Shape;130;p5"/>
          <p:cNvSpPr txBox="1"/>
          <p:nvPr/>
        </p:nvSpPr>
        <p:spPr>
          <a:xfrm>
            <a:off x="6856401" y="5426521"/>
            <a:ext cx="129134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1800" dirty="0" smtClean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第一橫列</a:t>
            </a:r>
            <a:endParaRPr sz="1800" dirty="0">
              <a:solidFill>
                <a:srgbClr val="C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1" name="Google Shape;131;p5"/>
          <p:cNvSpPr txBox="1"/>
          <p:nvPr/>
        </p:nvSpPr>
        <p:spPr>
          <a:xfrm>
            <a:off x="6857943" y="4336268"/>
            <a:ext cx="150506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1800" dirty="0" smtClean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第二橫</a:t>
            </a:r>
            <a:r>
              <a:rPr lang="zh-TW" altLang="en-US" sz="1800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列</a:t>
            </a:r>
          </a:p>
        </p:txBody>
      </p:sp>
      <p:cxnSp>
        <p:nvCxnSpPr>
          <p:cNvPr id="132" name="Google Shape;132;p5"/>
          <p:cNvCxnSpPr/>
          <p:nvPr/>
        </p:nvCxnSpPr>
        <p:spPr>
          <a:xfrm rot="10800000">
            <a:off x="8882743" y="2774950"/>
            <a:ext cx="0" cy="3401401"/>
          </a:xfrm>
          <a:prstGeom prst="straightConnector1">
            <a:avLst/>
          </a:prstGeom>
          <a:noFill/>
          <a:ln w="47625" cap="flat" cmpd="sng">
            <a:solidFill>
              <a:srgbClr val="FFC000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133" name="Google Shape;133;p5"/>
          <p:cNvCxnSpPr/>
          <p:nvPr/>
        </p:nvCxnSpPr>
        <p:spPr>
          <a:xfrm rot="10800000">
            <a:off x="9898743" y="2774949"/>
            <a:ext cx="0" cy="3401401"/>
          </a:xfrm>
          <a:prstGeom prst="straightConnector1">
            <a:avLst/>
          </a:prstGeom>
          <a:noFill/>
          <a:ln w="47625" cap="flat" cmpd="sng">
            <a:solidFill>
              <a:srgbClr val="FFC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134" name="Google Shape;134;p5"/>
          <p:cNvSpPr txBox="1"/>
          <p:nvPr/>
        </p:nvSpPr>
        <p:spPr>
          <a:xfrm>
            <a:off x="8205750" y="2286020"/>
            <a:ext cx="121609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 smtClean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第一縱行</a:t>
            </a:r>
            <a:endParaRPr sz="1800" dirty="0">
              <a:solidFill>
                <a:srgbClr val="C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18178" t="27396" r="58687" b="47974"/>
          <a:stretch/>
        </p:blipFill>
        <p:spPr>
          <a:xfrm>
            <a:off x="1371600" y="4076700"/>
            <a:ext cx="2820691" cy="2402237"/>
          </a:xfrm>
          <a:prstGeom prst="rect">
            <a:avLst/>
          </a:prstGeom>
        </p:spPr>
      </p:pic>
      <p:sp>
        <p:nvSpPr>
          <p:cNvPr id="15" name="Google Shape;134;p5"/>
          <p:cNvSpPr txBox="1"/>
          <p:nvPr/>
        </p:nvSpPr>
        <p:spPr>
          <a:xfrm>
            <a:off x="9421848" y="2285547"/>
            <a:ext cx="121609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 smtClean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第</a:t>
            </a:r>
            <a:r>
              <a:rPr lang="zh-TW" altLang="en-US" sz="1800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二</a:t>
            </a:r>
            <a:r>
              <a:rPr lang="zh-TW" altLang="en-US" sz="1800" dirty="0" smtClean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縱行</a:t>
            </a:r>
            <a:endParaRPr sz="1800" dirty="0">
              <a:solidFill>
                <a:srgbClr val="C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53321" y="6527335"/>
            <a:ext cx="30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i="1" dirty="0" smtClean="0">
                <a:solidFill>
                  <a:schemeClr val="tx1"/>
                </a:solidFill>
              </a:rPr>
              <a:t>圖片</a:t>
            </a:r>
            <a:r>
              <a:rPr lang="en-US" altLang="zh-HK" i="1" dirty="0" err="1" smtClean="0">
                <a:solidFill>
                  <a:schemeClr val="tx1"/>
                </a:solidFill>
              </a:rPr>
              <a:t>為香港知專設計學院擁有及提供</a:t>
            </a:r>
            <a:endParaRPr lang="en-US" altLang="zh-HK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>
            <a:spLocks noGrp="1"/>
          </p:cNvSpPr>
          <p:nvPr>
            <p:ph type="title"/>
          </p:nvPr>
        </p:nvSpPr>
        <p:spPr>
          <a:xfrm>
            <a:off x="1371600" y="324686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SzPts val="4400"/>
            </a:pPr>
            <a:r>
              <a:rPr lang="zh-TW" altLang="en-US" b="1" dirty="0" smtClean="0">
                <a:solidFill>
                  <a:srgbClr val="A261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針織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1" name="Google Shape;141;p6"/>
          <p:cNvSpPr txBox="1">
            <a:spLocks noGrp="1"/>
          </p:cNvSpPr>
          <p:nvPr>
            <p:ph type="body" idx="1"/>
          </p:nvPr>
        </p:nvSpPr>
        <p:spPr>
          <a:xfrm>
            <a:off x="1371600" y="1516671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84048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</a:pPr>
            <a:r>
              <a:rPr lang="zh-TW" altLang="en-US" sz="2400" dirty="0" smtClean="0"/>
              <a:t>緯編針織</a:t>
            </a:r>
            <a:endParaRPr lang="en-US" altLang="zh-TW" sz="2400" dirty="0" smtClean="0"/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anose="02020500000000000000" charset="0"/>
              <a:buChar char="–"/>
              <a:tabLst>
                <a:tab pos="914400" algn="l"/>
              </a:tabLst>
            </a:pPr>
            <a:r>
              <a:rPr lang="zh-TW" altLang="zh-HK" sz="2400" i="0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使用一</a:t>
            </a:r>
            <a:r>
              <a:rPr lang="zh-TW" altLang="zh-HK" sz="2400" i="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條紗線，沿</a:t>
            </a:r>
            <a:r>
              <a:rPr lang="zh-TW" altLang="en-US" sz="2400" i="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布料</a:t>
            </a:r>
            <a:r>
              <a:rPr lang="zh-TW" altLang="zh-HK" sz="2400" i="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zh-HK" sz="2400" i="0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寬度</a:t>
            </a:r>
            <a:r>
              <a:rPr lang="zh-TW" altLang="zh-HK" sz="2400" i="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形成</a:t>
            </a:r>
            <a:r>
              <a:rPr lang="zh-TW" altLang="zh-HK" sz="2400" i="0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線圈</a:t>
            </a:r>
            <a:r>
              <a:rPr lang="zh-TW" altLang="zh-HK" sz="2400" i="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en-US" altLang="zh-TW" sz="2400" i="0" dirty="0" smtClean="0">
              <a:latin typeface="Calibri" panose="020F050202020403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anose="02020500000000000000" charset="0"/>
              <a:buChar char="–"/>
              <a:tabLst>
                <a:tab pos="914400" algn="l"/>
              </a:tabLst>
            </a:pPr>
            <a:r>
              <a:rPr lang="zh-TW" altLang="zh-HK" sz="2400" i="0" dirty="0" smtClean="0">
                <a:ea typeface="微軟正黑體" panose="020B0604030504040204" pitchFamily="34" charset="-120"/>
                <a:cs typeface="Arial" panose="020B0604020202020204" pitchFamily="34" charset="0"/>
              </a:rPr>
              <a:t>每一行</a:t>
            </a:r>
            <a:r>
              <a:rPr lang="zh-TW" altLang="zh-HK" sz="2400" i="0" dirty="0">
                <a:ea typeface="微軟正黑體" panose="020B0604030504040204" pitchFamily="34" charset="-120"/>
                <a:cs typeface="Arial" panose="020B0604020202020204" pitchFamily="34" charset="0"/>
              </a:rPr>
              <a:t>線圈都與上下兩行線圈</a:t>
            </a:r>
            <a:r>
              <a:rPr lang="zh-TW" altLang="en-US" sz="2400" i="0" dirty="0" smtClean="0">
                <a:ea typeface="微軟正黑體" panose="020B0604030504040204" pitchFamily="34" charset="-120"/>
                <a:cs typeface="Arial" panose="020B0604020202020204" pitchFamily="34" charset="0"/>
              </a:rPr>
              <a:t>扣緊在一起形成布料。</a:t>
            </a:r>
            <a:endParaRPr sz="2400" i="0" dirty="0"/>
          </a:p>
        </p:txBody>
      </p:sp>
      <p:pic>
        <p:nvPicPr>
          <p:cNvPr id="142" name="Google Shape;1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5807" y="3590400"/>
            <a:ext cx="3015343" cy="301534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6" descr="data:image/png;base64,iVBORw0KGgoAAAANSUhEUgAAAMgAAADICAYAAACtWK6eAAAAAXNSR0IArs4c6QAADbNJREFUeF7tndFy6zYMRJv//+jcSTTjpI4s4VAL0ZZPnyEQWOwCIJ22H5+fn5//+Y8IiMAqAh8KRGaIwGMEFIjsEIENBBSI9BABBSIHRGAMASfIGG5+9SYIKJA3KbRpjiGgQMZw86s3QUCBvEmhTXMMAQUyhptfvQkCCuRNCm2aYwgokDHc/OpNEFAgb1Jo0xxDYEggHx8fY6ed/FXq7zAf5Zvy/wgWem6qLjSv1Lnd9KB5fcWjQApVoUQtuCyZ0HNTRKVESp1bAuWAEc1LgRTBpkQtut01o+emiEqJlDp3F5CDBjQvBVIEnBK16HbXjJ6bIiolUurcXUAOGtC8FEgRcErUottdM3puiqiUSKlzdwE5aEDzUiBFwClRi253zei5KaJSIqXO3QXkoAHNKy6QkQAO5vz9+asT6RFu3cSj56bsEzXf8kH5sOlr5F+5TQaQAIvGkyIebQiz4nyEcYrwNK9EzRUIQJEWSIEs4CqQfZJFfwehHXU/vJqFAqnhdG+lQPZxUyD7GD20oA1hlpBdsbYnpneQOwRcsVyxqn3xlAnSTchUZ6YToQrynh2N/5E/6ofWpXsl28Opa0WcPkFoIVwJxlYCBbLgRnFQIMUVywmy3cOdIMUZRxXqBNkGluLpipW9QzlBnCCrHKCNywniBCkikDVzgozhmRKsE6SIfzdRi2HczGbdiWicFDc6ubofbRRIseK00PQuUAxDgRSBcoLcAdUNiAIpMvPgnc4JUgSQlkOBUMTOsaeNRYEokAgzvYNsw9jdML9Of8s/NaF3B0rU7g4ZUV/QiROkOBGoommNqH9q/+rxpOKnfhSIAlnlDBUgtadEpfZ0MqYmb/eEpYL1mbco8BTBaIFShEnFT/3Mypc2nJGG8JZ3kBQhUwVKxUOJPUKYtTMUSLEDU8KkCvrqBVIglAmLPeXbSENwgozVJlogBTJWhMsIZCz9+lepCZICnMbzKpffVJz1yo5ZpvD/Ov2UCTKWZv0rCsiz2aeIl5pEdBWheNYrO2aZjEeB/KqBE2R7t08JeYz29a8USNOjgQJRIPcydII4Qf60ZlesH0gUiAJRIBvbW1Qg9S3xHMtZKxPdga9qf06V66fQyRh/xaqHeo6lAllwniXAc6pcP0WB3GGlQBTIb0ooEAWy2k6dIGOvc65YCqpVUPXl5xxLJ4iEbyU8XVnPoX39lNMEUg/pOS1TK8ej7EYKseYr9acjtAqp+Om5z2g/9Mz7jImQmBTINloK5AcfBfKLK6kVIkUwJwhpez22CkSB/GFWSuA9lD3XqwJRIApkQ3MKRIEokLRA6G5Md3s64lPx0OFNz6X+KQ7Uf8o+hQPlSfcr4pf/oQlCAaGJU2Kk4qGEoedS/xQH6j9ln8KB8kSBFCtIC5QiHj23mM7NLBUnPZfap3BQIHfI098jHhWOFihFPHouJV4qTnoutU/hoEAUCOKeAlngogJM4uYdBFH2/8a0cPSoZKHp2cQ+hcPlJ8izJUhXuJQ9IdeXLRXCLELS+qbymuUn/opFAex+hUgRPpVXKl8Fst2CaN23vEVXrBSRaMegl3caJ7V3giwI0DqmiJ3y4wQ5+GjQ3cmp8FPCpASj9jSvWUJTIApklauU8NRegRSJl9rJU4DTQjtBtp9hZ3V+Wsf4HYQSkgohRTx6Ll1RUnFSIlH8U3co6ofm9Wx4Dq9YtECUqCmg6LkKZBsBBUIZ0rRKKZCxQtDVguKsQMbqcvuqG/CD4d0+p6M/NTFnTTRKbBonFear4OmKdVBxtCFQ4tHwKFFp/FRotBHReLrxVCCUgQdXyu6CKpAFYSrMLRpEf0l/FQLQTnhQR6d9TvNKEmktSToRaPzdfBueIKnEKXNSHTJVCBp/tz3NS4HsV8QJ8gsjKvx9eM+1UCCuWKuMSxFDgWQFTfGkdXTFKl6KKbDUPkubPm80L1es/Vq4Yrli7bNk0OJtJ8gjvOglehD3P591n5sqdHe+dOWgedH46YSidaTx03iGX7EUyDZVRgpByJciBvVDYvyypTgoEIpw0Z4CW3R7M6NEosSYFQ/Ni8ZJcaB1pPHTeJwgxYqfUYhiKN9mqXioHxKjE2QFLdoBKOCzVjtKpJFORbBIxUP9kBgViAJ5yBcFskBDcaANlgqcxjO8YnUHRoGikyXVCWmcFLdHcaZ+70jFn4qH1uUM+6f8HYQWToEsCFDcns3+DMLTMxRIAbFUh3SCjK1ehRK1mSiQArQK5JwJVSjF6SYKpAC5AlEgBZr8mNBVgb4e0N3YO8g5BKZ1ofaIhCcZD00QGltKUNQPfQVKCY1OnHeLM4Uz5SFt1N8PH58jX8HIKLFTBHs34s3COUUhGj+kIf5dRoEUEaaFSwmcEu9V4nSC3CEwq3BOkO0OMEvICkSBrHIg1ShSBFMg+yuEd5B9jKb99awrVqE4wITiOXwHoZ0Q5PBtOpLI2hk0Tnoufcak8dAVMeU/de4sPOm5W/wcmiCzCkGFRuOkwCqQpSIUB7oi0lWQ1lGBFJVFgaXEoIJNdfJi+rtm3URN4UnrqEB2S78YUGBTBS2GdzOjRKX+U8KchSc9V4EUGUKBVSCuWKvUSq0KtFMVeX4zo3EqkG2E6eSahSc9d/oESQZMXqtSBU1NCooDFThtOLP8UxxSl3raYL8fIEb+FosCmwIkBVQ34al/mhctNG0U3f5TfEjh7AS5Q4AC222vQKgks3cfBaJAWu+SdEI5Qe7KkQKEdtpU4Zwgcy/vqbqPzCnvIL9QmyUoSgBaaJpXt/9Uw6SNi+Y1fEmnB9FEuh8BUvFQ4lF7ijP1303U1KsajZPWN34HoYWjASsQivBir0Dyl/ehFYuWT4GMEZjirEAUyCpnukdwSuCUwApku7HQuxvliXeQ4mubAtmWamolpjgrkGILpZ2BFmKWfTH9mxmdUBQ3Ssi3vaRTwswCtptg1D8lTMo/9UMnAvX/bMKMv2IpEEqJbfsUYVJRKZAfJIdesRRIiopjl9Ds6X+9KRAFgl7DXoUwKeG8Sr40zpFJ7QT5xSp6yU0RcqRwqbPX/FDi0VhS+dI4R85VIArkD78p8RQIReCg/bPdcWg63fHTSZeyp6+RIx2bYE2FPBLP0AQhSYzYdhOs+7m1O/4U4WfFOcKJxCqoQO5QPKPDkMLRAlECd9s7QVLSPuiHFpoWzgmyINCNM20IlDZnNEBXrMIlPVU4ShhK4G572ohovimckw1QgSiQP3yixKbCpEKgwpwuEAoIHYU0QRpPqkDUTzcONJ4U8VLnph4fUvF8r6HJ/y4WTZAmQv3TTkjjofYKZBuxZ6yvAqEsP2CvQBTIKgLdxHDFOqDalU9T9aJROUEoYnf2zwggSSlFvO7VMRUnwebL9hnr64pFq3jAPkU8BbIUoRuH4Uv6AY48xacpoj7baxtdNSkOKUJ2x0nrskXKoQnyFCw/EAQlBj1q1qrQTTwFQpnwovYKZCkcxUGBvCjhadiUGNS/E2Qbse5J54pFGXtnr0CcIFUKeQepIgXsnCBvPkG6OzDg4qZpiqh0JaDxp/zTuszCpzvf1F1p+JmXFoISJmU/iwA0/m7C0J2cxtNt/yh+ei6tiwK5QywlKFqIVKFp40rlS+On9gqEMqpoP4sAxfBuZt2EcYLQivzYD13SaacaD+/YlwpkG79Z+HQ3BO8gRd3MIkAxPCdIccW9zIqVVC4h2at0pFlx0nOpPanV98X344N+smqfaoBbwURXLAWyXfcU8aifbnvKdgVCETtoTwkwa2TPipOeS+1p+RQIReygfaqgKT/dAqRxdtvT8ikQithBe0qAbgJ3+6f5dtvT8ikQithBe0qAbgJ3+6f5dtvT8imQO8ReCZC1YqcI9ohIqccNGicVMhUCtU/hQM+d/oqlQLZLliKGAklKY/F1yjOvAlEgFeqmGkXlrKqNAikgRTszbQgpYtA4XbH2i69A9jHC/5sABVIAdcUk1SjGTl//SoEU0KSdWYEUQFUgPwhQwtDXnhSBaQejeZ3xt0OEmhQ3upLRfEnsW7a0jr5i3SHQTYxugaeI1I2DArmrVDcg1H/KnnZOBbIgQPFPCd8JcnAidHdOBaJAVjnQ3TGo/5S9E2S7t9OGQ+9udLI4QZwglDOr9pTYtFHQBhVJKvxfffeZ91dVaGfrJgDthDT+Wavgq8T5hY8CUSB/dEKFf1UhK5DiqpbqtHSFuCrxnCAHiZciZDfBaKdVIAsCCkSBUC2gV0F6WabBUOF3N6JZDdMV66CQKZFSRFUgCwIUfyrk0wRCiUHt6XMltU/FQ/1QAtBOS4U2QrC1M1L4p/xs1eWUVyxKDGpPgaL2qXioHwWyjVh3HZ0gd/h3d0gFsiCQInbKjxOkeNdQIFkCd69wCqTYcilQ1L4Yxs1s1jOmd5DtyzutoyuWK9YqZ2Y1EDrBu+OMC2REoZ3fpC65nTHO9E3xSRH4VSadApnJzic4W4HsFyH6zLt/3LkWlADnRjf/NIqPE6RYs9QltHjcsBklwPBBL/ohxUeBFAutQIpAPbmZAtkvkCvWPkaXtVAg+6UdEsi+Wy1E4BoIKJBr1NEsmhBQIE3A6vYaCCiQa9TRLJoQUCBNwOr2GggokGvU0SyaEFAgTcDq9hoIKJBr1NEsmhBQIE3A6vYaCCiQa9TRLJoQUCBNwOr2GggokGvU0SyaEFAgTcDq9hoI/AM1c8y3h0vQwAAAAABJRU5ErkJggg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4" name="Google Shape;144;p6" descr="data:image/png;base64,iVBORw0KGgoAAAANSUhEUgAAAMgAAADICAYAAACtWK6eAAAAAXNSR0IArs4c6QAADbNJREFUeF7tndFy6zYMRJv//+jcSTTjpI4s4VAL0ZZPnyEQWOwCIJ22H5+fn5//+Y8IiMAqAh8KRGaIwGMEFIjsEIENBBSI9BABBSIHRGAMASfIGG5+9SYIKJA3KbRpjiGgQMZw86s3QUCBvEmhTXMMAQUyhptfvQkCCuRNCm2aYwgokDHc/OpNEFAgb1Jo0xxDYEggHx8fY6ed/FXq7zAf5Zvy/wgWem6qLjSv1Lnd9KB5fcWjQApVoUQtuCyZ0HNTRKVESp1bAuWAEc1LgRTBpkQtut01o+emiEqJlDp3F5CDBjQvBVIEnBK16HbXjJ6bIiolUurcXUAOGtC8FEgRcErUottdM3puiqiUSKlzdwE5aEDzUiBFwClRi253zei5KaJSIqXO3QXkoAHNKy6QkQAO5vz9+asT6RFu3cSj56bsEzXf8kH5sOlr5F+5TQaQAIvGkyIebQiz4nyEcYrwNK9EzRUIQJEWSIEs4CqQfZJFfwehHXU/vJqFAqnhdG+lQPZxUyD7GD20oA1hlpBdsbYnpneQOwRcsVyxqn3xlAnSTchUZ6YToQrynh2N/5E/6ofWpXsl28Opa0WcPkFoIVwJxlYCBbLgRnFQIMUVywmy3cOdIMUZRxXqBNkGluLpipW9QzlBnCCrHKCNywniBCkikDVzgozhmRKsE6SIfzdRi2HczGbdiWicFDc6ubofbRRIseK00PQuUAxDgRSBcoLcAdUNiAIpMvPgnc4JUgSQlkOBUMTOsaeNRYEokAgzvYNsw9jdML9Of8s/NaF3B0rU7g4ZUV/QiROkOBGoommNqH9q/+rxpOKnfhSIAlnlDBUgtadEpfZ0MqYmb/eEpYL1mbco8BTBaIFShEnFT/3Mypc2nJGG8JZ3kBQhUwVKxUOJPUKYtTMUSLEDU8KkCvrqBVIglAmLPeXbSENwgozVJlogBTJWhMsIZCz9+lepCZICnMbzKpffVJz1yo5ZpvD/Ov2UCTKWZv0rCsiz2aeIl5pEdBWheNYrO2aZjEeB/KqBE2R7t08JeYz29a8USNOjgQJRIPcydII4Qf60ZlesH0gUiAJRIBvbW1Qg9S3xHMtZKxPdga9qf06V66fQyRh/xaqHeo6lAllwniXAc6pcP0WB3GGlQBTIb0ooEAWy2k6dIGOvc65YCqpVUPXl5xxLJ4iEbyU8XVnPoX39lNMEUg/pOS1TK8ej7EYKseYr9acjtAqp+Om5z2g/9Mz7jImQmBTINloK5AcfBfKLK6kVIkUwJwhpez22CkSB/GFWSuA9lD3XqwJRIApkQ3MKRIEokLRA6G5Md3s64lPx0OFNz6X+KQ7Uf8o+hQPlSfcr4pf/oQlCAaGJU2Kk4qGEoedS/xQH6j9ln8KB8kSBFCtIC5QiHj23mM7NLBUnPZfap3BQIHfI098jHhWOFihFPHouJV4qTnoutU/hoEAUCOKeAlngogJM4uYdBFH2/8a0cPSoZKHp2cQ+hcPlJ8izJUhXuJQ9IdeXLRXCLELS+qbymuUn/opFAex+hUgRPpVXKl8Fst2CaN23vEVXrBSRaMegl3caJ7V3giwI0DqmiJ3y4wQ5+GjQ3cmp8FPCpASj9jSvWUJTIApklauU8NRegRSJl9rJU4DTQjtBtp9hZ3V+Wsf4HYQSkgohRTx6Ll1RUnFSIlH8U3co6ofm9Wx4Dq9YtECUqCmg6LkKZBsBBUIZ0rRKKZCxQtDVguKsQMbqcvuqG/CD4d0+p6M/NTFnTTRKbBonFear4OmKdVBxtCFQ4tHwKFFp/FRotBHReLrxVCCUgQdXyu6CKpAFYSrMLRpEf0l/FQLQTnhQR6d9TvNKEmktSToRaPzdfBueIKnEKXNSHTJVCBp/tz3NS4HsV8QJ8gsjKvx9eM+1UCCuWKuMSxFDgWQFTfGkdXTFKl6KKbDUPkubPm80L1es/Vq4Yrli7bNk0OJtJ8gjvOglehD3P591n5sqdHe+dOWgedH46YSidaTx03iGX7EUyDZVRgpByJciBvVDYvyypTgoEIpw0Z4CW3R7M6NEosSYFQ/Ni8ZJcaB1pPHTeJwgxYqfUYhiKN9mqXioHxKjE2QFLdoBKOCzVjtKpJFORbBIxUP9kBgViAJ5yBcFskBDcaANlgqcxjO8YnUHRoGikyXVCWmcFLdHcaZ+70jFn4qH1uUM+6f8HYQWToEsCFDcns3+DMLTMxRIAbFUh3SCjK1ehRK1mSiQArQK5JwJVSjF6SYKpAC5AlEgBZr8mNBVgb4e0N3YO8g5BKZ1ofaIhCcZD00QGltKUNQPfQVKCY1OnHeLM4Uz5SFt1N8PH58jX8HIKLFTBHs34s3COUUhGj+kIf5dRoEUEaaFSwmcEu9V4nSC3CEwq3BOkO0OMEvICkSBrHIg1ShSBFMg+yuEd5B9jKb99awrVqE4wITiOXwHoZ0Q5PBtOpLI2hk0Tnoufcak8dAVMeU/de4sPOm5W/wcmiCzCkGFRuOkwCqQpSIUB7oi0lWQ1lGBFJVFgaXEoIJNdfJi+rtm3URN4UnrqEB2S78YUGBTBS2GdzOjRKX+U8KchSc9V4EUGUKBVSCuWKvUSq0KtFMVeX4zo3EqkG2E6eSahSc9d/oESQZMXqtSBU1NCooDFThtOLP8UxxSl3raYL8fIEb+FosCmwIkBVQ34al/mhctNG0U3f5TfEjh7AS5Q4AC222vQKgks3cfBaJAWu+SdEI5Qe7KkQKEdtpU4Zwgcy/vqbqPzCnvIL9QmyUoSgBaaJpXt/9Uw6SNi+Y1fEmnB9FEuh8BUvFQ4lF7ijP1303U1KsajZPWN34HoYWjASsQivBir0Dyl/ehFYuWT4GMEZjirEAUyCpnukdwSuCUwApku7HQuxvliXeQ4mubAtmWamolpjgrkGILpZ2BFmKWfTH9mxmdUBQ3Ssi3vaRTwswCtptg1D8lTMo/9UMnAvX/bMKMv2IpEEqJbfsUYVJRKZAfJIdesRRIiopjl9Ds6X+9KRAFgl7DXoUwKeG8Sr40zpFJ7QT5xSp6yU0RcqRwqbPX/FDi0VhS+dI4R85VIArkD78p8RQIReCg/bPdcWg63fHTSZeyp6+RIx2bYE2FPBLP0AQhSYzYdhOs+7m1O/4U4WfFOcKJxCqoQO5QPKPDkMLRAlECd9s7QVLSPuiHFpoWzgmyINCNM20IlDZnNEBXrMIlPVU4ShhK4G572ohovimckw1QgSiQP3yixKbCpEKgwpwuEAoIHYU0QRpPqkDUTzcONJ4U8VLnph4fUvF8r6HJ/y4WTZAmQv3TTkjjofYKZBuxZ6yvAqEsP2CvQBTIKgLdxHDFOqDalU9T9aJROUEoYnf2zwggSSlFvO7VMRUnwebL9hnr64pFq3jAPkU8BbIUoRuH4Uv6AY48xacpoj7baxtdNSkOKUJ2x0nrskXKoQnyFCw/EAQlBj1q1qrQTTwFQpnwovYKZCkcxUGBvCjhadiUGNS/E2Qbse5J54pFGXtnr0CcIFUKeQepIgXsnCBvPkG6OzDg4qZpiqh0JaDxp/zTuszCpzvf1F1p+JmXFoISJmU/iwA0/m7C0J2cxtNt/yh+ei6tiwK5QywlKFqIVKFp40rlS+On9gqEMqpoP4sAxfBuZt2EcYLQivzYD13SaacaD+/YlwpkG79Z+HQ3BO8gRd3MIkAxPCdIccW9zIqVVC4h2at0pFlx0nOpPanV98X344N+smqfaoBbwURXLAWyXfcU8aifbnvKdgVCETtoTwkwa2TPipOeS+1p+RQIReygfaqgKT/dAqRxdtvT8ikQithBe0qAbgJ3+6f5dtvT8ikQithBe0qAbgJ3+6f5dtvT8imQO8ReCZC1YqcI9ohIqccNGicVMhUCtU/hQM+d/oqlQLZLliKGAklKY/F1yjOvAlEgFeqmGkXlrKqNAikgRTszbQgpYtA4XbH2i69A9jHC/5sABVIAdcUk1SjGTl//SoEU0KSdWYEUQFUgPwhQwtDXnhSBaQejeZ3xt0OEmhQ3upLRfEnsW7a0jr5i3SHQTYxugaeI1I2DArmrVDcg1H/KnnZOBbIgQPFPCd8JcnAidHdOBaJAVjnQ3TGo/5S9E2S7t9OGQ+9udLI4QZwglDOr9pTYtFHQBhVJKvxfffeZ91dVaGfrJgDthDT+Wavgq8T5hY8CUSB/dEKFf1UhK5DiqpbqtHSFuCrxnCAHiZciZDfBaKdVIAsCCkSBUC2gV0F6WabBUOF3N6JZDdMV66CQKZFSRFUgCwIUfyrk0wRCiUHt6XMltU/FQ/1QAtBOS4U2QrC1M1L4p/xs1eWUVyxKDGpPgaL2qXioHwWyjVh3HZ0gd/h3d0gFsiCQInbKjxOkeNdQIFkCd69wCqTYcilQ1L4Yxs1s1jOmd5DtyzutoyuWK9YqZ2Y1EDrBu+OMC2REoZ3fpC65nTHO9E3xSRH4VSadApnJzic4W4HsFyH6zLt/3LkWlADnRjf/NIqPE6RYs9QltHjcsBklwPBBL/ohxUeBFAutQIpAPbmZAtkvkCvWPkaXtVAg+6UdEsi+Wy1E4BoIKJBr1NEsmhBQIE3A6vYaCCiQa9TRLJoQUCBNwOr2GggokGvU0SyaEFAgTcDq9hoIKJBr1NEsmhBQIE3A6vYaCCiQa9TRLJoQUCBNwOr2GggokGvU0SyaEFAgTcDq9hoI/AM1c8y3h0vQwAAAAABJRU5ErkJggg==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5" name="Google Shape;145;p6"/>
          <p:cNvSpPr txBox="1"/>
          <p:nvPr/>
        </p:nvSpPr>
        <p:spPr>
          <a:xfrm>
            <a:off x="4642005" y="3590400"/>
            <a:ext cx="2433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zh-HK" sz="1800" dirty="0">
                <a:solidFill>
                  <a:srgbClr val="202124"/>
                </a:solidFill>
                <a:latin typeface="Arial Unicode MS"/>
                <a:ea typeface="inherit"/>
              </a:rPr>
              <a:t>掃描</a:t>
            </a:r>
            <a:r>
              <a:rPr lang="zh-TW" altLang="zh-HK" sz="1800" dirty="0" smtClean="0">
                <a:solidFill>
                  <a:srgbClr val="202124"/>
                </a:solidFill>
                <a:latin typeface="Arial Unicode MS"/>
                <a:ea typeface="inherit"/>
              </a:rPr>
              <a:t>觀看</a:t>
            </a:r>
            <a:r>
              <a:rPr lang="zh-TW" altLang="en-US" sz="1800" dirty="0" smtClean="0">
                <a:solidFill>
                  <a:srgbClr val="202124"/>
                </a:solidFill>
                <a:latin typeface="Arial Unicode MS"/>
                <a:ea typeface="inherit"/>
              </a:rPr>
              <a:t>條</a:t>
            </a:r>
            <a:endParaRPr lang="en-US" altLang="zh-TW" sz="1800" dirty="0" smtClean="0">
              <a:solidFill>
                <a:srgbClr val="202124"/>
              </a:solidFill>
              <a:latin typeface="Arial Unicode MS"/>
              <a:ea typeface="inheri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zh-HK" sz="1800" dirty="0" smtClean="0">
                <a:solidFill>
                  <a:srgbClr val="202124"/>
                </a:solidFill>
                <a:latin typeface="Arial Unicode MS"/>
                <a:ea typeface="inherit"/>
              </a:rPr>
              <a:t>針織</a:t>
            </a:r>
            <a:r>
              <a:rPr lang="zh-TW" altLang="en-US" sz="1800" dirty="0" smtClean="0">
                <a:solidFill>
                  <a:srgbClr val="202124"/>
                </a:solidFill>
                <a:latin typeface="Arial Unicode MS"/>
                <a:ea typeface="inherit"/>
              </a:rPr>
              <a:t>過程</a:t>
            </a:r>
            <a:r>
              <a:rPr lang="zh-TW" altLang="zh-HK" sz="1800" dirty="0" smtClean="0">
                <a:solidFill>
                  <a:srgbClr val="202124"/>
                </a:solidFill>
                <a:latin typeface="Arial Unicode MS"/>
                <a:ea typeface="inherit"/>
              </a:rPr>
              <a:t>及</a:t>
            </a:r>
            <a:endParaRPr lang="en-US" altLang="zh-TW" sz="1800" dirty="0" smtClean="0">
              <a:solidFill>
                <a:srgbClr val="202124"/>
              </a:solidFill>
              <a:latin typeface="Arial Unicode MS"/>
              <a:ea typeface="inheri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zh-HK" sz="1800" dirty="0" smtClean="0">
                <a:solidFill>
                  <a:srgbClr val="202124"/>
                </a:solidFill>
                <a:latin typeface="Arial Unicode MS"/>
                <a:ea typeface="inherit"/>
              </a:rPr>
              <a:t>針織</a:t>
            </a:r>
            <a:r>
              <a:rPr lang="zh-TW" altLang="en-US" sz="1800" dirty="0" smtClean="0">
                <a:solidFill>
                  <a:srgbClr val="202124"/>
                </a:solidFill>
                <a:latin typeface="Arial Unicode MS"/>
                <a:ea typeface="inherit"/>
              </a:rPr>
              <a:t>布</a:t>
            </a:r>
            <a:r>
              <a:rPr lang="zh-TW" altLang="zh-HK" sz="1800" dirty="0" smtClean="0">
                <a:solidFill>
                  <a:srgbClr val="202124"/>
                </a:solidFill>
                <a:latin typeface="Arial Unicode MS"/>
                <a:ea typeface="inherit"/>
              </a:rPr>
              <a:t>料</a:t>
            </a:r>
            <a:r>
              <a:rPr lang="zh-TW" altLang="zh-HK" sz="1800" dirty="0">
                <a:solidFill>
                  <a:srgbClr val="202124"/>
                </a:solidFill>
                <a:latin typeface="Arial Unicode MS"/>
                <a:ea typeface="inherit"/>
              </a:rPr>
              <a:t>的應用</a:t>
            </a:r>
            <a:r>
              <a:rPr lang="zh-HK" altLang="zh-HK" sz="1200" dirty="0">
                <a:solidFill>
                  <a:schemeClr val="tx1"/>
                </a:solidFill>
              </a:rPr>
              <a:t> </a:t>
            </a:r>
            <a:endParaRPr lang="zh-HK" altLang="zh-HK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8" t="36157" r="34525" b="18871"/>
          <a:stretch/>
        </p:blipFill>
        <p:spPr>
          <a:xfrm>
            <a:off x="8803039" y="3391855"/>
            <a:ext cx="3099660" cy="309966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676820" y="6482525"/>
            <a:ext cx="30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i="1" dirty="0" smtClean="0">
                <a:solidFill>
                  <a:schemeClr val="tx1"/>
                </a:solidFill>
              </a:rPr>
              <a:t>圖片</a:t>
            </a:r>
            <a:r>
              <a:rPr lang="en-US" altLang="zh-HK" i="1" dirty="0" err="1" smtClean="0">
                <a:solidFill>
                  <a:schemeClr val="tx1"/>
                </a:solidFill>
              </a:rPr>
              <a:t>為香港知專設計學院擁有及提供</a:t>
            </a:r>
            <a:endParaRPr lang="en-US" altLang="zh-HK" dirty="0">
              <a:solidFill>
                <a:schemeClr val="tx1"/>
              </a:solidFill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74CEB791-561D-43B9-8CFE-5BF4A80BC152}"/>
              </a:ext>
            </a:extLst>
          </p:cNvPr>
          <p:cNvSpPr/>
          <p:nvPr/>
        </p:nvSpPr>
        <p:spPr>
          <a:xfrm>
            <a:off x="1676400" y="6389735"/>
            <a:ext cx="5109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i="1" dirty="0" smtClean="0"/>
              <a:t>影片及圖片</a:t>
            </a:r>
            <a:r>
              <a:rPr lang="en-US" altLang="zh-HK" sz="1600" i="1" dirty="0" err="1" smtClean="0"/>
              <a:t>為香港知專設計學院</a:t>
            </a:r>
            <a:r>
              <a:rPr lang="zh-TW" altLang="en-US" sz="1600" i="1" dirty="0"/>
              <a:t>及溢達集團</a:t>
            </a:r>
            <a:r>
              <a:rPr lang="en-US" altLang="zh-HK" sz="1600" i="1" dirty="0" err="1"/>
              <a:t>擁有及提供</a:t>
            </a:r>
            <a:endParaRPr lang="en-US" altLang="zh-HK" sz="1600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zh-H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/>
          <p:cNvSpPr txBox="1">
            <a:spLocks noGrp="1"/>
          </p:cNvSpPr>
          <p:nvPr>
            <p:ph type="title"/>
          </p:nvPr>
        </p:nvSpPr>
        <p:spPr>
          <a:xfrm>
            <a:off x="1247575" y="285125"/>
            <a:ext cx="105606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SzPct val="100000"/>
            </a:pPr>
            <a:r>
              <a:rPr lang="zh-TW" altLang="zh-HK" b="1" dirty="0">
                <a:solidFill>
                  <a:schemeClr val="accent2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學習活動</a:t>
            </a:r>
            <a:r>
              <a:rPr lang="zh-HK" altLang="zh-HK" b="1" dirty="0">
                <a:solidFill>
                  <a:schemeClr val="accent2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HK" b="1" dirty="0" smtClean="0">
                <a:solidFill>
                  <a:schemeClr val="accent2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–</a:t>
            </a:r>
            <a:r>
              <a:rPr lang="zh-HK" altLang="zh-HK" b="1" dirty="0" smtClean="0">
                <a:solidFill>
                  <a:schemeClr val="accent2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b="1" dirty="0">
                <a:solidFill>
                  <a:schemeClr val="accent2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梭</a:t>
            </a:r>
            <a:r>
              <a:rPr lang="zh-TW" altLang="zh-HK" b="1" dirty="0" smtClean="0">
                <a:solidFill>
                  <a:schemeClr val="accent2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織</a:t>
            </a:r>
            <a:r>
              <a:rPr lang="zh-HK" altLang="zh-HK" b="1" dirty="0" smtClean="0">
                <a:solidFill>
                  <a:schemeClr val="accent2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zh-HK" b="1" dirty="0" smtClean="0">
                <a:solidFill>
                  <a:schemeClr val="accent2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針織</a:t>
            </a:r>
            <a:r>
              <a:rPr lang="zh-TW" altLang="en-US" b="1" dirty="0" smtClean="0">
                <a:solidFill>
                  <a:schemeClr val="accent2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布</a:t>
            </a:r>
            <a:r>
              <a:rPr lang="zh-TW" altLang="zh-HK" b="1" dirty="0" smtClean="0">
                <a:solidFill>
                  <a:schemeClr val="accent2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料</a:t>
            </a:r>
            <a:r>
              <a:rPr lang="zh-TW" altLang="zh-HK" b="1" dirty="0">
                <a:solidFill>
                  <a:schemeClr val="accent2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zh-HK" b="1" dirty="0" smtClean="0">
                <a:solidFill>
                  <a:schemeClr val="accent2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識別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152" name="Google Shape;152;p7"/>
          <p:cNvSpPr txBox="1">
            <a:spLocks noGrp="1"/>
          </p:cNvSpPr>
          <p:nvPr>
            <p:ph type="body" idx="1"/>
          </p:nvPr>
        </p:nvSpPr>
        <p:spPr>
          <a:xfrm>
            <a:off x="1371599" y="1511300"/>
            <a:ext cx="10436575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>
              <a:lnSpc>
                <a:spcPct val="107000"/>
              </a:lnSpc>
              <a:spcAft>
                <a:spcPts val="800"/>
              </a:spcAft>
              <a:buFont typeface="新細明體" panose="02020500000000000000" pitchFamily="18" charset="-120"/>
              <a:buChar char="■"/>
              <a:tabLst>
                <a:tab pos="457200" algn="l"/>
              </a:tabLst>
            </a:pPr>
            <a:r>
              <a:rPr lang="zh-TW" altLang="zh-HK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參觀布料</a:t>
            </a:r>
            <a:r>
              <a:rPr lang="zh-TW" altLang="zh-HK" sz="2400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店。</a:t>
            </a:r>
            <a:endParaRPr lang="zh-TW" altLang="zh-HK" sz="24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>
              <a:lnSpc>
                <a:spcPct val="107000"/>
              </a:lnSpc>
              <a:spcAft>
                <a:spcPts val="800"/>
              </a:spcAft>
              <a:buFont typeface="新細明體" panose="02020500000000000000" pitchFamily="18" charset="-120"/>
              <a:buChar char="■"/>
              <a:tabLst>
                <a:tab pos="457200" algn="l"/>
              </a:tabLst>
            </a:pPr>
            <a:r>
              <a:rPr lang="zh-TW" altLang="en-US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選擇</a:t>
            </a:r>
            <a:r>
              <a:rPr lang="zh-TW" altLang="zh-HK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HK" altLang="zh-HK" sz="2400" b="1" u="sng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 </a:t>
            </a:r>
            <a:r>
              <a:rPr lang="zh-TW" altLang="zh-HK" sz="2400" b="1" u="sng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種不同的梭織</a:t>
            </a:r>
            <a:r>
              <a:rPr lang="zh-HK" altLang="zh-HK" sz="2400" b="1" u="sng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zh-HK" sz="2400" b="1" u="sng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針織布</a:t>
            </a:r>
            <a:r>
              <a:rPr lang="zh-TW" altLang="zh-HK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料</a:t>
            </a:r>
            <a:r>
              <a:rPr lang="zh-TW" altLang="zh-HK" sz="2400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TW" altLang="zh-HK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並</a:t>
            </a:r>
            <a:r>
              <a:rPr lang="zh-TW" altLang="en-US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完成以下表格</a:t>
            </a:r>
            <a:r>
              <a:rPr lang="zh-TW" altLang="zh-HK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endParaRPr lang="zh-TW" altLang="zh-HK" sz="24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53" name="Google Shape;153;p7"/>
          <p:cNvGraphicFramePr/>
          <p:nvPr>
            <p:extLst>
              <p:ext uri="{D42A27DB-BD31-4B8C-83A1-F6EECF244321}">
                <p14:modId xmlns:p14="http://schemas.microsoft.com/office/powerpoint/2010/main" val="830908658"/>
              </p:ext>
            </p:extLst>
          </p:nvPr>
        </p:nvGraphicFramePr>
        <p:xfrm>
          <a:off x="1735282" y="2997200"/>
          <a:ext cx="8128000" cy="2743260"/>
        </p:xfrm>
        <a:graphic>
          <a:graphicData uri="http://schemas.openxmlformats.org/drawingml/2006/table">
            <a:tbl>
              <a:tblPr firstRow="1" bandRow="1">
                <a:noFill/>
                <a:tableStyleId>{5F80FF28-70B0-4293-BD75-9CB34B64EE12}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400" u="none" strike="noStrike" cap="none" dirty="0" smtClean="0"/>
                        <a:t>布料號碼</a:t>
                      </a: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400" dirty="0" smtClean="0"/>
                        <a:t>纖維成分</a:t>
                      </a: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zh-HK" sz="2400" dirty="0" smtClean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梭</a:t>
                      </a:r>
                      <a:r>
                        <a:rPr lang="zh-TW" altLang="zh-HK" sz="2400" u="none" dirty="0" smtClean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織</a:t>
                      </a:r>
                      <a:r>
                        <a:rPr lang="zh-HK" altLang="zh-HK" sz="2400" b="1" u="none" dirty="0" smtClean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TW" altLang="zh-HK" sz="2400" b="1" u="none" dirty="0" smtClean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針織</a:t>
                      </a:r>
                      <a:r>
                        <a:rPr lang="zh-TW" altLang="zh-HK" sz="2400" b="1" u="sng" dirty="0" smtClean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400" dirty="0" smtClean="0"/>
                        <a:t>布幅</a:t>
                      </a:r>
                      <a:endParaRPr sz="24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rgbClr val="000000"/>
      </a:dk1>
      <a:lt1>
        <a:srgbClr val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291</Words>
  <Application>Microsoft Office PowerPoint</Application>
  <PresentationFormat>寬螢幕</PresentationFormat>
  <Paragraphs>52</Paragraphs>
  <Slides>7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7" baseType="lpstr">
      <vt:lpstr>Arial Unicode MS</vt:lpstr>
      <vt:lpstr>inherit</vt:lpstr>
      <vt:lpstr>Libre Franklin</vt:lpstr>
      <vt:lpstr>Times New Roman</vt:lpstr>
      <vt:lpstr>Arial</vt:lpstr>
      <vt:lpstr>新細明體</vt:lpstr>
      <vt:lpstr>Calibri</vt:lpstr>
      <vt:lpstr>Franklin Gothic Book</vt:lpstr>
      <vt:lpstr>微軟正黑體</vt:lpstr>
      <vt:lpstr>Crop</vt:lpstr>
      <vt:lpstr>科技與生活</vt:lpstr>
      <vt:lpstr>PowerPoint 簡報</vt:lpstr>
      <vt:lpstr>什麼是梭織布? </vt:lpstr>
      <vt:lpstr>梭織</vt:lpstr>
      <vt:lpstr>什麼是針織布?</vt:lpstr>
      <vt:lpstr>針織</vt:lpstr>
      <vt:lpstr>學習活動 – 梭織/針織布料的識別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&amp; LIVING</dc:title>
  <dc:creator>Jo Lau Yuk Lan</dc:creator>
  <cp:lastModifiedBy>POON, Suk-mei Cindy</cp:lastModifiedBy>
  <cp:revision>27</cp:revision>
  <dcterms:created xsi:type="dcterms:W3CDTF">2021-09-16T06:27:59Z</dcterms:created>
  <dcterms:modified xsi:type="dcterms:W3CDTF">2022-01-05T03:02:53Z</dcterms:modified>
</cp:coreProperties>
</file>