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58" r:id="rId4"/>
    <p:sldId id="271" r:id="rId5"/>
    <p:sldId id="265" r:id="rId6"/>
    <p:sldId id="267" r:id="rId7"/>
    <p:sldId id="268" r:id="rId8"/>
    <p:sldId id="272" r:id="rId9"/>
    <p:sldId id="259" r:id="rId10"/>
    <p:sldId id="260" r:id="rId11"/>
    <p:sldId id="261" r:id="rId12"/>
    <p:sldId id="262" r:id="rId13"/>
    <p:sldId id="314" r:id="rId14"/>
    <p:sldId id="326" r:id="rId15"/>
    <p:sldId id="266" r:id="rId16"/>
    <p:sldId id="269" r:id="rId17"/>
    <p:sldId id="270" r:id="rId18"/>
    <p:sldId id="263" r:id="rId19"/>
    <p:sldId id="264" r:id="rId20"/>
    <p:sldId id="315" r:id="rId21"/>
    <p:sldId id="275" r:id="rId22"/>
    <p:sldId id="276" r:id="rId23"/>
    <p:sldId id="330" r:id="rId24"/>
    <p:sldId id="277" r:id="rId25"/>
    <p:sldId id="278" r:id="rId26"/>
    <p:sldId id="281" r:id="rId27"/>
    <p:sldId id="282" r:id="rId28"/>
    <p:sldId id="283" r:id="rId29"/>
    <p:sldId id="285" r:id="rId30"/>
    <p:sldId id="284" r:id="rId31"/>
    <p:sldId id="287" r:id="rId32"/>
    <p:sldId id="286" r:id="rId33"/>
    <p:sldId id="319" r:id="rId34"/>
    <p:sldId id="288" r:id="rId35"/>
    <p:sldId id="289" r:id="rId36"/>
    <p:sldId id="290" r:id="rId37"/>
    <p:sldId id="291" r:id="rId38"/>
    <p:sldId id="292" r:id="rId39"/>
    <p:sldId id="320" r:id="rId40"/>
    <p:sldId id="293" r:id="rId41"/>
    <p:sldId id="321" r:id="rId42"/>
    <p:sldId id="296" r:id="rId43"/>
    <p:sldId id="295" r:id="rId44"/>
    <p:sldId id="294" r:id="rId45"/>
    <p:sldId id="297" r:id="rId46"/>
    <p:sldId id="298" r:id="rId47"/>
    <p:sldId id="299" r:id="rId48"/>
    <p:sldId id="300" r:id="rId49"/>
    <p:sldId id="322" r:id="rId50"/>
    <p:sldId id="302" r:id="rId51"/>
    <p:sldId id="308" r:id="rId52"/>
    <p:sldId id="327" r:id="rId53"/>
    <p:sldId id="310" r:id="rId54"/>
    <p:sldId id="312" r:id="rId55"/>
    <p:sldId id="309" r:id="rId56"/>
    <p:sldId id="311" r:id="rId57"/>
    <p:sldId id="301" r:id="rId58"/>
    <p:sldId id="303" r:id="rId59"/>
    <p:sldId id="323" r:id="rId60"/>
    <p:sldId id="328" r:id="rId61"/>
    <p:sldId id="329" r:id="rId62"/>
    <p:sldId id="304" r:id="rId63"/>
    <p:sldId id="324" r:id="rId64"/>
    <p:sldId id="305" r:id="rId65"/>
    <p:sldId id="306" r:id="rId66"/>
    <p:sldId id="307" r:id="rId67"/>
    <p:sldId id="313" r:id="rId68"/>
    <p:sldId id="325" r:id="rId6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08F15-F3F2-48C3-AE5F-ED1D07622628}" type="datetimeFigureOut">
              <a:rPr lang="en-GB" smtClean="0"/>
              <a:t>29/10/2019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433EF-4FA1-4981-88D6-0FB078D3D6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23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C50B7-A688-4837-A7F3-B7EC72855AF3}" type="datetimeFigureOut">
              <a:rPr lang="zh-TW" altLang="en-US" smtClean="0"/>
              <a:t>2019/10/29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B4A55-FC85-4114-ABCD-7FA359C784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14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HK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F038-374A-499E-8375-29B8B28BA687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9610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1573A-EF53-4570-A373-F52E00CF12CA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0318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50FF-D167-47AD-BDC7-DD8092703470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46469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F8BB-F6FA-4D99-A5C2-0E8FB6F682F7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33264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2FC2-A734-45DD-968D-E775EF396199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3781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1DCA-EF1B-4322-B836-A3AF6A444F83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1784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0816-7521-4CDF-97D4-8D09C7CB712D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67126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CA1A-636E-4791-87CB-16A55D2E0E09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08177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C522-81F8-4DE7-BD98-F9A6A9520343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60557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10A9-7438-4C59-A1C2-2FC39C99B05E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72467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EAAC-2DC0-4AE7-B64D-2062C861CB3E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6961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684C-156E-4731-9BBF-EA08CD2DE65B}" type="datetime1">
              <a:rPr lang="en-HK" altLang="zh-TW" smtClean="0"/>
              <a:t>29/10/2019</a:t>
            </a:fld>
            <a:endParaRPr lang="en-HK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197DE-B9A1-4513-BFB8-A1CBF8980859}" type="slidenum">
              <a:rPr lang="en-HK" smtClean="0"/>
              <a:t>‹#›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5977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 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1090" y="2824911"/>
            <a:ext cx="7050024" cy="1024600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熱力</a:t>
            </a:r>
            <a:r>
              <a:rPr lang="zh-TW" altLang="en-US" sz="4800" dirty="0" smtClean="0"/>
              <a:t>對日常食物的影響</a:t>
            </a:r>
            <a:endParaRPr lang="en-HK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5883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肉類和家禽 </a:t>
            </a:r>
            <a:r>
              <a:rPr lang="en-HK" sz="4000" dirty="0" smtClean="0"/>
              <a:t>- </a:t>
            </a:r>
            <a:r>
              <a:rPr lang="zh-TW" altLang="en-US" sz="4000" dirty="0"/>
              <a:t>加熱過程中顏色的</a:t>
            </a:r>
            <a:r>
              <a:rPr lang="zh-TW" altLang="en-US" sz="4000" dirty="0" smtClean="0"/>
              <a:t>變化</a:t>
            </a:r>
            <a:endParaRPr lang="en-HK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0416" y="1825625"/>
            <a:ext cx="8558784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高溫</a:t>
            </a:r>
            <a:r>
              <a:rPr lang="zh-TW" altLang="en-US" dirty="0" smtClean="0"/>
              <a:t>使</a:t>
            </a:r>
            <a:r>
              <a:rPr lang="zh-TW" altLang="en-US" dirty="0"/>
              <a:t>含</a:t>
            </a:r>
            <a:r>
              <a:rPr lang="zh-TW" altLang="en-US" dirty="0" smtClean="0"/>
              <a:t>色素的蛋白質變性</a:t>
            </a:r>
            <a:r>
              <a:rPr lang="zh-TW" altLang="en-US" dirty="0"/>
              <a:t>，肉的</a:t>
            </a:r>
            <a:r>
              <a:rPr lang="zh-TW" altLang="en-US" dirty="0" smtClean="0"/>
              <a:t>顏色</a:t>
            </a:r>
            <a:r>
              <a:rPr lang="zh-TW" altLang="en-US" dirty="0"/>
              <a:t>變成</a:t>
            </a:r>
            <a:r>
              <a:rPr lang="zh-TW" altLang="en-US" u="sng" dirty="0"/>
              <a:t>灰褐色</a:t>
            </a:r>
            <a:r>
              <a:rPr lang="en-US" altLang="zh-TW" dirty="0" smtClean="0"/>
              <a:t>	</a:t>
            </a:r>
          </a:p>
          <a:p>
            <a:pPr lvl="1"/>
            <a:r>
              <a:rPr lang="zh-TW" altLang="en-US" dirty="0"/>
              <a:t>形成了</a:t>
            </a:r>
            <a:r>
              <a:rPr lang="zh-TW" altLang="en-US" dirty="0" smtClean="0"/>
              <a:t>高鐵血色原</a:t>
            </a:r>
            <a:r>
              <a:rPr lang="en-HK" dirty="0" smtClean="0"/>
              <a:t> (</a:t>
            </a:r>
            <a:r>
              <a:rPr lang="zh-TW" altLang="en-US" dirty="0" smtClean="0"/>
              <a:t>變性</a:t>
            </a:r>
            <a:r>
              <a:rPr lang="zh-TW" altLang="en-US" dirty="0"/>
              <a:t>珠蛋白和氧化血紅素鐵</a:t>
            </a:r>
            <a:r>
              <a:rPr lang="en-HK" dirty="0" smtClean="0"/>
              <a:t>)</a:t>
            </a:r>
          </a:p>
          <a:p>
            <a:pPr marL="457200" lvl="1" indent="0">
              <a:buNone/>
            </a:pP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10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797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1012" y="333753"/>
            <a:ext cx="8173974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牛肉</a:t>
            </a:r>
            <a:r>
              <a:rPr lang="en-HK" dirty="0"/>
              <a:t>:</a:t>
            </a:r>
            <a:r>
              <a:rPr lang="zh-TW" altLang="en-US" dirty="0"/>
              <a:t>加熱過程中顏色的變化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生</a:t>
            </a:r>
            <a:r>
              <a:rPr lang="en-HK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/>
              <a:t>內部</a:t>
            </a:r>
            <a:r>
              <a:rPr lang="zh-TW" altLang="en-US" dirty="0" smtClean="0"/>
              <a:t>為</a:t>
            </a:r>
            <a:r>
              <a:rPr lang="zh-TW" altLang="en-US" dirty="0"/>
              <a:t>血紅</a:t>
            </a:r>
            <a:r>
              <a:rPr lang="zh-TW" altLang="en-US" dirty="0" smtClean="0"/>
              <a:t>色</a:t>
            </a:r>
            <a:endParaRPr lang="en-US" altLang="zh-TW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zh-TW" altLang="en-US" dirty="0"/>
              <a:t>五分熟</a:t>
            </a:r>
            <a:r>
              <a:rPr 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/>
              <a:t>內部</a:t>
            </a:r>
            <a:r>
              <a:rPr lang="zh-TW" altLang="en-US" dirty="0" smtClean="0"/>
              <a:t>為粉紅色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全熟</a:t>
            </a:r>
            <a:r>
              <a:rPr lang="en-US" dirty="0" smtClean="0"/>
              <a:t>:</a:t>
            </a:r>
            <a:r>
              <a:rPr lang="zh-TW" altLang="en-US" dirty="0"/>
              <a:t>內部</a:t>
            </a:r>
            <a:r>
              <a:rPr lang="zh-TW" altLang="en-US" dirty="0" smtClean="0"/>
              <a:t>完全為褐色</a:t>
            </a:r>
            <a:endParaRPr lang="en-HK" dirty="0"/>
          </a:p>
        </p:txBody>
      </p:sp>
      <p:pic>
        <p:nvPicPr>
          <p:cNvPr id="3074" name="Picture 2" descr="G:\EDB notes\DSC004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r="4877" b="16932"/>
          <a:stretch/>
        </p:blipFill>
        <p:spPr bwMode="auto">
          <a:xfrm>
            <a:off x="4325806" y="1648027"/>
            <a:ext cx="2712378" cy="14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EDB notes\DSC004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r="10943" b="33393"/>
          <a:stretch/>
        </p:blipFill>
        <p:spPr bwMode="auto">
          <a:xfrm>
            <a:off x="4751866" y="3558524"/>
            <a:ext cx="2712378" cy="14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EDB notes\DSC004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8" t="-1" r="19224" b="50001"/>
          <a:stretch/>
        </p:blipFill>
        <p:spPr bwMode="auto">
          <a:xfrm>
            <a:off x="5842326" y="5268243"/>
            <a:ext cx="2712376" cy="14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26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/>
          <a:lstStyle/>
          <a:p>
            <a:r>
              <a:rPr lang="zh-TW" altLang="en-US" dirty="0" smtClean="0"/>
              <a:t>豬肉</a:t>
            </a:r>
            <a:r>
              <a:rPr lang="en-HK" dirty="0" smtClean="0"/>
              <a:t>:</a:t>
            </a:r>
            <a:r>
              <a:rPr lang="zh-TW" altLang="en-US" dirty="0"/>
              <a:t>加熱過程中顏色的變化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當豬肉</a:t>
            </a:r>
            <a:r>
              <a:rPr lang="zh-TW" altLang="en-US" dirty="0"/>
              <a:t>被加熱</a:t>
            </a:r>
            <a:r>
              <a:rPr lang="zh-TW" altLang="en-US" dirty="0" smtClean="0"/>
              <a:t>到</a:t>
            </a:r>
            <a:r>
              <a:rPr lang="zh-TW" altLang="en-US" dirty="0"/>
              <a:t>全</a:t>
            </a:r>
            <a:r>
              <a:rPr lang="zh-TW" altLang="en-US" dirty="0" smtClean="0"/>
              <a:t>熟時 ，顏色會從粉紅色變成白色</a:t>
            </a:r>
            <a:endParaRPr lang="en-HK" dirty="0"/>
          </a:p>
        </p:txBody>
      </p:sp>
      <p:pic>
        <p:nvPicPr>
          <p:cNvPr id="2050" name="Picture 2" descr="G:\EDB notes\DSC003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b="13931"/>
          <a:stretch/>
        </p:blipFill>
        <p:spPr bwMode="auto">
          <a:xfrm>
            <a:off x="536037" y="3148581"/>
            <a:ext cx="2330662" cy="12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EDB notes\DSC003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b="13931"/>
          <a:stretch/>
        </p:blipFill>
        <p:spPr bwMode="auto">
          <a:xfrm>
            <a:off x="3611370" y="3138071"/>
            <a:ext cx="2143422" cy="12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EDB notes\DSC003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3" b="13931"/>
          <a:stretch/>
        </p:blipFill>
        <p:spPr bwMode="auto">
          <a:xfrm>
            <a:off x="6550707" y="3148585"/>
            <a:ext cx="2081957" cy="121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EDB notes\DSC004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73"/>
          <a:stretch/>
        </p:blipFill>
        <p:spPr bwMode="auto">
          <a:xfrm>
            <a:off x="6112664" y="5167720"/>
            <a:ext cx="2520000" cy="111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EDB notes\DSC004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b="32790"/>
          <a:stretch/>
        </p:blipFill>
        <p:spPr bwMode="auto">
          <a:xfrm>
            <a:off x="1343770" y="4935645"/>
            <a:ext cx="3364729" cy="146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026135" y="3757547"/>
            <a:ext cx="452796" cy="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12036" y="3757542"/>
            <a:ext cx="452796" cy="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62308" y="4593120"/>
            <a:ext cx="0" cy="4623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81938" y="5670211"/>
            <a:ext cx="57285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898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雞肉</a:t>
            </a:r>
            <a:r>
              <a:rPr lang="en-HK" dirty="0" smtClean="0"/>
              <a:t>:</a:t>
            </a:r>
            <a:r>
              <a:rPr lang="zh-TW" altLang="en-US" dirty="0"/>
              <a:t>加熱過程中顏色的變化</a:t>
            </a:r>
            <a:endParaRPr lang="en-GB" dirty="0"/>
          </a:p>
        </p:txBody>
      </p:sp>
      <p:pic>
        <p:nvPicPr>
          <p:cNvPr id="4098" name="Picture 2" descr="G:\EDB notes\DSC004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r="10577" b="21237"/>
          <a:stretch/>
        </p:blipFill>
        <p:spPr bwMode="auto">
          <a:xfrm>
            <a:off x="553834" y="2032445"/>
            <a:ext cx="2101273" cy="144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EDB notes\DSC004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4286" r="8056" b="14131"/>
          <a:stretch/>
        </p:blipFill>
        <p:spPr bwMode="auto">
          <a:xfrm>
            <a:off x="3247696" y="2041955"/>
            <a:ext cx="2417488" cy="14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EDB notes\DSC004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3" r="15343" b="22359"/>
          <a:stretch/>
        </p:blipFill>
        <p:spPr bwMode="auto">
          <a:xfrm>
            <a:off x="6306483" y="2022934"/>
            <a:ext cx="2207171" cy="144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EDB notes\DSC004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8" r="11977" b="9931"/>
          <a:stretch/>
        </p:blipFill>
        <p:spPr bwMode="auto">
          <a:xfrm>
            <a:off x="2977137" y="4384837"/>
            <a:ext cx="2895546" cy="212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707657" y="2743368"/>
            <a:ext cx="452796" cy="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50404" y="2727770"/>
            <a:ext cx="452796" cy="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085490" y="3605390"/>
            <a:ext cx="1098180" cy="14816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649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</a:t>
            </a:r>
            <a:r>
              <a:rPr lang="en-GB" dirty="0" smtClean="0"/>
              <a:t>-</a:t>
            </a:r>
            <a:r>
              <a:rPr lang="zh-TW" altLang="en-US" dirty="0" smtClean="0"/>
              <a:t>表面</a:t>
            </a:r>
            <a:r>
              <a:rPr lang="zh-TW" altLang="en-US" dirty="0"/>
              <a:t>的</a:t>
            </a:r>
            <a:r>
              <a:rPr lang="zh-TW" altLang="en-US" dirty="0" smtClean="0"/>
              <a:t>褐變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肉</a:t>
            </a:r>
            <a:r>
              <a:rPr lang="zh-TW" altLang="en-US" dirty="0"/>
              <a:t>中微量的</a:t>
            </a:r>
            <a:r>
              <a:rPr lang="zh-TW" altLang="en-US" dirty="0" smtClean="0"/>
              <a:t>碳水化合物</a:t>
            </a:r>
            <a:r>
              <a:rPr lang="zh-TW" altLang="en-US" dirty="0"/>
              <a:t>（還原糖）與蛋白質的氨基在</a:t>
            </a:r>
            <a:r>
              <a:rPr lang="zh-TW" altLang="en-US" dirty="0" smtClean="0"/>
              <a:t>加熱</a:t>
            </a:r>
            <a:r>
              <a:rPr lang="zh-TW" altLang="en-US" dirty="0"/>
              <a:t>時發生的</a:t>
            </a:r>
            <a:r>
              <a:rPr lang="zh-TW" altLang="en-US" dirty="0" smtClean="0"/>
              <a:t>反應</a:t>
            </a:r>
            <a:r>
              <a:rPr lang="zh-TW" altLang="en-US" dirty="0"/>
              <a:t>，</a:t>
            </a:r>
            <a:r>
              <a:rPr lang="zh-TW" altLang="en-US" dirty="0" smtClean="0"/>
              <a:t>反應</a:t>
            </a:r>
            <a:r>
              <a:rPr lang="zh-TW" altLang="en-US" dirty="0"/>
              <a:t>過程</a:t>
            </a:r>
            <a:r>
              <a:rPr lang="zh-TW" altLang="en-US" dirty="0" smtClean="0"/>
              <a:t>中會產生</a:t>
            </a:r>
            <a:r>
              <a:rPr lang="zh-TW" altLang="en-US" dirty="0"/>
              <a:t>褐</a:t>
            </a:r>
            <a:r>
              <a:rPr lang="zh-TW" altLang="en-US" dirty="0" smtClean="0"/>
              <a:t>變和不同氣味</a:t>
            </a:r>
            <a:endParaRPr lang="en-US" altLang="zh-TW" dirty="0"/>
          </a:p>
          <a:p>
            <a:endParaRPr lang="en-US" dirty="0" smtClean="0"/>
          </a:p>
          <a:p>
            <a:r>
              <a:rPr lang="zh-TW" altLang="en-US" dirty="0" smtClean="0"/>
              <a:t>這是</a:t>
            </a:r>
            <a:r>
              <a:rPr lang="zh-TW" altLang="en-US" dirty="0"/>
              <a:t>梅納</a:t>
            </a:r>
            <a:r>
              <a:rPr lang="zh-TW" altLang="en-US" dirty="0" smtClean="0"/>
              <a:t>反應，熱力會加快此反應</a:t>
            </a:r>
            <a:endParaRPr lang="en-GB" dirty="0"/>
          </a:p>
        </p:txBody>
      </p:sp>
      <p:pic>
        <p:nvPicPr>
          <p:cNvPr id="2050" name="Picture 2" descr="G:\EDB notes\DSC004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4" r="17121"/>
          <a:stretch/>
        </p:blipFill>
        <p:spPr bwMode="auto">
          <a:xfrm>
            <a:off x="2312274" y="4679020"/>
            <a:ext cx="1755229" cy="16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EDB notes\DSC004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 r="17878"/>
          <a:stretch/>
        </p:blipFill>
        <p:spPr bwMode="auto">
          <a:xfrm>
            <a:off x="5444359" y="4679018"/>
            <a:ext cx="1807780" cy="16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1546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加工肉製品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加熱後，肌紅蛋白</a:t>
            </a:r>
            <a:r>
              <a:rPr lang="en-US" altLang="zh-TW" dirty="0" smtClean="0"/>
              <a:t>+</a:t>
            </a:r>
            <a:r>
              <a:rPr lang="zh-TW" altLang="en-US" dirty="0" smtClean="0"/>
              <a:t>亞硝酸鹽會形成亞硝基血紅素</a:t>
            </a:r>
            <a:r>
              <a:rPr lang="en-US" altLang="zh-TW" dirty="0" smtClean="0"/>
              <a:t>(</a:t>
            </a:r>
            <a:r>
              <a:rPr lang="zh-TW" altLang="en-US" dirty="0" smtClean="0"/>
              <a:t>粉紅色</a:t>
            </a:r>
            <a:r>
              <a:rPr lang="en-US" altLang="zh-TW" dirty="0" smtClean="0"/>
              <a:t>)</a:t>
            </a:r>
            <a:endParaRPr lang="en-HK" dirty="0"/>
          </a:p>
        </p:txBody>
      </p:sp>
      <p:pic>
        <p:nvPicPr>
          <p:cNvPr id="1026" name="Picture 2" descr="G:\EDB notes\DSC00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33" y="3512590"/>
            <a:ext cx="3945540" cy="22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10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魚肉  </a:t>
            </a:r>
            <a:r>
              <a:rPr lang="en-US" altLang="zh-TW" dirty="0" smtClean="0"/>
              <a:t>- </a:t>
            </a:r>
            <a:r>
              <a:rPr lang="zh-TW" altLang="en-US" dirty="0" smtClean="0"/>
              <a:t>結構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1" y="1825625"/>
            <a:ext cx="4812594" cy="45187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肉類</a:t>
            </a:r>
            <a:r>
              <a:rPr lang="zh-TW" altLang="en-US" dirty="0"/>
              <a:t>和</a:t>
            </a:r>
            <a:r>
              <a:rPr lang="zh-TW" altLang="en-US" dirty="0" smtClean="0"/>
              <a:t>家禽</a:t>
            </a:r>
            <a:r>
              <a:rPr lang="zh-TW" altLang="en-US" dirty="0"/>
              <a:t>的</a:t>
            </a:r>
            <a:r>
              <a:rPr lang="zh-TW" altLang="en-US" dirty="0" smtClean="0"/>
              <a:t>纖維較長，魚的纖維比較短而且被</a:t>
            </a:r>
            <a:r>
              <a:rPr lang="zh-TW" altLang="en-US" dirty="0"/>
              <a:t>非常</a:t>
            </a:r>
            <a:r>
              <a:rPr lang="zh-TW" altLang="en-US" dirty="0" smtClean="0"/>
              <a:t>薄層</a:t>
            </a:r>
            <a:r>
              <a:rPr lang="zh-TW" altLang="en-US" dirty="0"/>
              <a:t>的結締組織</a:t>
            </a:r>
            <a:r>
              <a:rPr lang="zh-TW" altLang="en-US" dirty="0" smtClean="0"/>
              <a:t>分</a:t>
            </a:r>
            <a:r>
              <a:rPr lang="zh-TW" altLang="en-US" dirty="0"/>
              <a:t>隔</a:t>
            </a:r>
            <a:r>
              <a:rPr lang="zh-TW" altLang="en-US" dirty="0" smtClean="0"/>
              <a:t>形成片狀質地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/>
              <a:t>三個使魚肉質地</a:t>
            </a:r>
            <a:r>
              <a:rPr lang="zh-TW" altLang="en-US" dirty="0" smtClean="0"/>
              <a:t>柔嫩的結構</a:t>
            </a:r>
            <a:r>
              <a:rPr lang="zh-TW" altLang="en-US" dirty="0"/>
              <a:t>性</a:t>
            </a:r>
            <a:r>
              <a:rPr lang="zh-TW" altLang="en-US" dirty="0" smtClean="0"/>
              <a:t>因素：</a:t>
            </a:r>
            <a:r>
              <a:rPr lang="zh-TW" altLang="en-US" dirty="0"/>
              <a:t>膠原蛋白，氨基酸含量和肌肉</a:t>
            </a:r>
            <a:r>
              <a:rPr lang="zh-TW" altLang="en-US" dirty="0" smtClean="0"/>
              <a:t>結構</a:t>
            </a:r>
            <a:endParaRPr lang="en-US" altLang="zh-TW" dirty="0" smtClean="0"/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與</a:t>
            </a:r>
            <a:r>
              <a:rPr lang="zh-TW" altLang="en-US" dirty="0"/>
              <a:t>肉類</a:t>
            </a:r>
            <a:r>
              <a:rPr lang="zh-TW" altLang="en-US" dirty="0" smtClean="0"/>
              <a:t>和家禽（</a:t>
            </a:r>
            <a:r>
              <a:rPr lang="en-US" altLang="zh-TW" dirty="0"/>
              <a:t>15</a:t>
            </a:r>
            <a:r>
              <a:rPr lang="zh-TW" altLang="en-US" dirty="0"/>
              <a:t>％）</a:t>
            </a:r>
            <a:r>
              <a:rPr lang="zh-TW" altLang="en-US" dirty="0" smtClean="0"/>
              <a:t>相比，魚肉的膠</a:t>
            </a:r>
            <a:r>
              <a:rPr lang="zh-TW" altLang="en-US" dirty="0"/>
              <a:t>原</a:t>
            </a:r>
            <a:r>
              <a:rPr lang="zh-TW" altLang="en-US" dirty="0" smtClean="0"/>
              <a:t>蛋白</a:t>
            </a:r>
            <a:r>
              <a:rPr lang="zh-TW" altLang="en-US" dirty="0"/>
              <a:t>量僅較低</a:t>
            </a:r>
            <a:r>
              <a:rPr lang="en-US" altLang="zh-TW" dirty="0" smtClean="0"/>
              <a:t>3</a:t>
            </a:r>
            <a:r>
              <a:rPr lang="zh-TW" altLang="en-US" dirty="0" smtClean="0"/>
              <a:t>％</a:t>
            </a:r>
            <a:endParaRPr lang="en-US" altLang="zh-TW" dirty="0" smtClean="0"/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結締組織含較</a:t>
            </a:r>
            <a:r>
              <a:rPr lang="zh-TW" altLang="en-US" dirty="0"/>
              <a:t>少的羥脯氨酸所以膠原</a:t>
            </a:r>
            <a:r>
              <a:rPr lang="zh-TW" altLang="en-US" dirty="0" smtClean="0"/>
              <a:t>蛋白</a:t>
            </a:r>
            <a:r>
              <a:rPr lang="zh-TW" altLang="en-US" dirty="0"/>
              <a:t>在較低溫度下</a:t>
            </a:r>
            <a:r>
              <a:rPr lang="zh-TW" altLang="en-US" dirty="0" smtClean="0"/>
              <a:t>可以容易被轉換為</a:t>
            </a:r>
            <a:r>
              <a:rPr lang="zh-TW" altLang="en-US" dirty="0" smtClean="0">
                <a:sym typeface="Wingdings" panose="05000000000000000000" pitchFamily="2" charset="2"/>
              </a:rPr>
              <a:t>明膠</a:t>
            </a:r>
            <a:r>
              <a:rPr lang="zh-TW" altLang="en-US" dirty="0">
                <a:sym typeface="Wingdings" panose="05000000000000000000" pitchFamily="2" charset="2"/>
              </a:rPr>
              <a:t>樣</a:t>
            </a:r>
            <a:r>
              <a:rPr lang="zh-TW" altLang="en-US" dirty="0" smtClean="0">
                <a:sym typeface="Wingdings" panose="05000000000000000000" pitchFamily="2" charset="2"/>
              </a:rPr>
              <a:t>物質</a:t>
            </a:r>
            <a:endParaRPr lang="en-US" altLang="zh-TW" dirty="0">
              <a:sym typeface="Wingdings" panose="05000000000000000000" pitchFamily="2" charset="2"/>
            </a:endParaRPr>
          </a:p>
        </p:txBody>
      </p:sp>
      <p:pic>
        <p:nvPicPr>
          <p:cNvPr id="5" name="Picture 2" descr="G:\EDB\EDB notes\DSC003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9957" r="20813" b="8805"/>
          <a:stretch/>
        </p:blipFill>
        <p:spPr bwMode="auto">
          <a:xfrm>
            <a:off x="5700987" y="1456267"/>
            <a:ext cx="2991458" cy="240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512756" y="1128889"/>
            <a:ext cx="84668" cy="143052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-Right Arrow 6"/>
          <p:cNvSpPr/>
          <p:nvPr/>
        </p:nvSpPr>
        <p:spPr>
          <a:xfrm>
            <a:off x="7411158" y="2590125"/>
            <a:ext cx="186266" cy="67734"/>
          </a:xfrm>
          <a:prstGeom prst="left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75022" y="821111"/>
            <a:ext cx="1106312" cy="20377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361380" y="4517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結締組織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40897" y="63644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短</a:t>
            </a:r>
            <a:r>
              <a:rPr lang="zh-TW" altLang="en-US" dirty="0" smtClean="0"/>
              <a:t>纖維</a:t>
            </a:r>
            <a:endParaRPr lang="en-GB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16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605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魚肉</a:t>
            </a:r>
            <a:r>
              <a:rPr lang="en-HK" dirty="0" smtClean="0"/>
              <a:t>:</a:t>
            </a:r>
            <a:r>
              <a:rPr lang="zh-TW" altLang="en-US" dirty="0"/>
              <a:t>加熱過程</a:t>
            </a:r>
            <a:r>
              <a:rPr lang="zh-TW" altLang="en-US" dirty="0" smtClean="0"/>
              <a:t>中質地的</a:t>
            </a:r>
            <a:r>
              <a:rPr lang="zh-TW" altLang="en-US" dirty="0"/>
              <a:t>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341226" cy="4449052"/>
          </a:xfrm>
        </p:spPr>
        <p:txBody>
          <a:bodyPr>
            <a:normAutofit/>
          </a:bodyPr>
          <a:lstStyle/>
          <a:p>
            <a:r>
              <a:rPr lang="zh-TW" altLang="en-US" dirty="0">
                <a:sym typeface="Wingdings" panose="05000000000000000000" pitchFamily="2" charset="2"/>
              </a:rPr>
              <a:t>長時間加熱</a:t>
            </a:r>
            <a:r>
              <a:rPr lang="zh-TW" altLang="en-US" dirty="0" smtClean="0">
                <a:sym typeface="Wingdings" panose="05000000000000000000" pitchFamily="2" charset="2"/>
              </a:rPr>
              <a:t>會令蛋白質鍵收緊，蛋白質收縮，</a:t>
            </a:r>
            <a:r>
              <a:rPr lang="zh-TW" altLang="en-US" dirty="0">
                <a:sym typeface="Wingdings" panose="05000000000000000000" pitchFamily="2" charset="2"/>
              </a:rPr>
              <a:t>造成</a:t>
            </a:r>
            <a:r>
              <a:rPr lang="zh-TW" altLang="en-US" dirty="0" smtClean="0">
                <a:sym typeface="Wingdings" panose="05000000000000000000" pitchFamily="2" charset="2"/>
              </a:rPr>
              <a:t>水</a:t>
            </a:r>
            <a:r>
              <a:rPr lang="zh-TW" altLang="en-US" dirty="0"/>
              <a:t>份</a:t>
            </a:r>
            <a:r>
              <a:rPr lang="zh-TW" altLang="en-US" dirty="0" smtClean="0">
                <a:sym typeface="Wingdings" panose="05000000000000000000" pitchFamily="2" charset="2"/>
              </a:rPr>
              <a:t>流失，</a:t>
            </a:r>
            <a:r>
              <a:rPr lang="zh-TW" altLang="en-US" dirty="0"/>
              <a:t>魚肉</a:t>
            </a:r>
            <a:r>
              <a:rPr lang="zh-TW" altLang="en-US" dirty="0" smtClean="0"/>
              <a:t>變得乾</a:t>
            </a:r>
            <a:r>
              <a:rPr lang="zh-TW" altLang="en-US" dirty="0"/>
              <a:t>和</a:t>
            </a:r>
            <a:r>
              <a:rPr lang="zh-TW" altLang="en-US" dirty="0" smtClean="0"/>
              <a:t>韌</a:t>
            </a:r>
            <a:endParaRPr lang="en-US" altLang="zh-TW" dirty="0" smtClean="0"/>
          </a:p>
          <a:p>
            <a:endParaRPr lang="en-HK" dirty="0"/>
          </a:p>
          <a:p>
            <a:r>
              <a:rPr lang="zh-TW" altLang="en-US" dirty="0" smtClean="0">
                <a:sym typeface="Wingdings" panose="05000000000000000000" pitchFamily="2" charset="2"/>
              </a:rPr>
              <a:t>魚</a:t>
            </a:r>
            <a:r>
              <a:rPr lang="zh-TW" altLang="en-US" dirty="0"/>
              <a:t>全熟</a:t>
            </a:r>
            <a:r>
              <a:rPr lang="zh-TW" altLang="en-US" dirty="0" smtClean="0">
                <a:sym typeface="Wingdings" panose="05000000000000000000" pitchFamily="2" charset="2"/>
              </a:rPr>
              <a:t>時，</a:t>
            </a:r>
            <a:r>
              <a:rPr lang="zh-TW" altLang="en-US" dirty="0">
                <a:sym typeface="Wingdings" panose="05000000000000000000" pitchFamily="2" charset="2"/>
              </a:rPr>
              <a:t>用</a:t>
            </a:r>
            <a:r>
              <a:rPr lang="zh-TW" altLang="en-US" dirty="0" smtClean="0">
                <a:sym typeface="Wingdings" panose="05000000000000000000" pitchFamily="2" charset="2"/>
              </a:rPr>
              <a:t>叉子輕輕地</a:t>
            </a:r>
            <a:r>
              <a:rPr lang="zh-TW" altLang="en-US" dirty="0"/>
              <a:t>壓下</a:t>
            </a:r>
            <a:r>
              <a:rPr lang="zh-TW" altLang="en-US" dirty="0" smtClean="0">
                <a:sym typeface="Wingdings" panose="05000000000000000000" pitchFamily="2" charset="2"/>
              </a:rPr>
              <a:t>也能把魚肉</a:t>
            </a:r>
            <a:r>
              <a:rPr lang="zh-TW" altLang="en-US" dirty="0"/>
              <a:t>弄</a:t>
            </a:r>
            <a:r>
              <a:rPr lang="zh-TW" altLang="en-US" dirty="0" smtClean="0">
                <a:sym typeface="Wingdings" panose="05000000000000000000" pitchFamily="2" charset="2"/>
              </a:rPr>
              <a:t>碎</a:t>
            </a:r>
            <a:endParaRPr lang="en-HK" dirty="0" smtClean="0">
              <a:sym typeface="Wingdings" panose="05000000000000000000" pitchFamily="2" charset="2"/>
            </a:endParaRPr>
          </a:p>
          <a:p>
            <a:endParaRPr lang="en-HK" dirty="0">
              <a:sym typeface="Wingdings" panose="05000000000000000000" pitchFamily="2" charset="2"/>
            </a:endParaRPr>
          </a:p>
          <a:p>
            <a:r>
              <a:rPr lang="zh-TW" altLang="en-US" dirty="0" smtClean="0"/>
              <a:t>不要用過</a:t>
            </a:r>
            <a:r>
              <a:rPr lang="zh-TW" altLang="en-US" dirty="0"/>
              <a:t>高溫度</a:t>
            </a:r>
            <a:r>
              <a:rPr lang="zh-TW" altLang="en-US" dirty="0" smtClean="0"/>
              <a:t>或</a:t>
            </a:r>
            <a:r>
              <a:rPr lang="zh-TW" altLang="en-US" dirty="0"/>
              <a:t>太長時間</a:t>
            </a:r>
            <a:r>
              <a:rPr lang="zh-TW" altLang="en-US" dirty="0" smtClean="0"/>
              <a:t>烹調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質地</a:t>
            </a:r>
            <a:r>
              <a:rPr lang="zh-TW" altLang="en-US" dirty="0" smtClean="0"/>
              <a:t>過度</a:t>
            </a:r>
            <a:r>
              <a:rPr lang="zh-TW" altLang="en-US" dirty="0"/>
              <a:t>片狀，</a:t>
            </a:r>
            <a:r>
              <a:rPr lang="zh-TW" altLang="en-US" dirty="0" smtClean="0"/>
              <a:t>乾和粗糙</a:t>
            </a:r>
            <a:endParaRPr lang="en-HK" dirty="0">
              <a:sym typeface="Wingdings" panose="05000000000000000000" pitchFamily="2" charset="2"/>
            </a:endParaRPr>
          </a:p>
          <a:p>
            <a:endParaRPr lang="en-HK" dirty="0">
              <a:sym typeface="Wingdings" panose="05000000000000000000" pitchFamily="2" charset="2"/>
            </a:endParaRPr>
          </a:p>
        </p:txBody>
      </p:sp>
      <p:pic>
        <p:nvPicPr>
          <p:cNvPr id="5122" name="Picture 2" descr="G:\EDB notes\DSC004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1" r="5817" b="27969"/>
          <a:stretch/>
        </p:blipFill>
        <p:spPr bwMode="auto">
          <a:xfrm>
            <a:off x="5862825" y="3260348"/>
            <a:ext cx="3066856" cy="159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17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705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8326" y="365126"/>
            <a:ext cx="8595360" cy="1325563"/>
          </a:xfrm>
        </p:spPr>
        <p:txBody>
          <a:bodyPr/>
          <a:lstStyle/>
          <a:p>
            <a:r>
              <a:rPr lang="en-HK" dirty="0"/>
              <a:t> </a:t>
            </a:r>
            <a:r>
              <a:rPr lang="zh-TW" altLang="en-US" dirty="0"/>
              <a:t>魚 </a:t>
            </a:r>
            <a:r>
              <a:rPr lang="en-US" altLang="zh-TW" dirty="0" smtClean="0"/>
              <a:t>-</a:t>
            </a:r>
            <a:r>
              <a:rPr lang="zh-TW" altLang="en-US" dirty="0" smtClean="0"/>
              <a:t>魚肉的顏色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247126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魚肉的</a:t>
            </a:r>
            <a:r>
              <a:rPr lang="zh-TW" altLang="en-US" dirty="0" smtClean="0"/>
              <a:t>顏色取決於</a:t>
            </a:r>
            <a:r>
              <a:rPr lang="zh-TW" altLang="en-US" dirty="0"/>
              <a:t>魚類的主要動作</a:t>
            </a:r>
            <a:r>
              <a:rPr lang="zh-TW" altLang="en-US" dirty="0" smtClean="0"/>
              <a:t>是慢或快</a:t>
            </a:r>
            <a:endParaRPr lang="en-US" altLang="zh-TW" dirty="0" smtClean="0"/>
          </a:p>
          <a:p>
            <a:pPr lvl="1"/>
            <a:r>
              <a:rPr lang="zh-TW" altLang="en-US" dirty="0"/>
              <a:t>長距離游泳</a:t>
            </a:r>
            <a:r>
              <a:rPr lang="en-HK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運用</a:t>
            </a:r>
            <a:r>
              <a:rPr lang="zh-TW" altLang="en-US" dirty="0" smtClean="0">
                <a:sym typeface="Wingdings" panose="05000000000000000000" pitchFamily="2" charset="2"/>
              </a:rPr>
              <a:t>慢</a:t>
            </a:r>
            <a:r>
              <a:rPr lang="zh-TW" altLang="en-US" dirty="0">
                <a:sym typeface="Wingdings" panose="05000000000000000000" pitchFamily="2" charset="2"/>
              </a:rPr>
              <a:t>肌纖維</a:t>
            </a:r>
            <a:r>
              <a:rPr lang="en-HK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>
                <a:sym typeface="Wingdings" panose="05000000000000000000" pitchFamily="2" charset="2"/>
              </a:rPr>
              <a:t>紅色或深色肉</a:t>
            </a:r>
            <a:endParaRPr lang="en-HK" altLang="zh-TW" dirty="0" smtClean="0">
              <a:sym typeface="Wingdings" panose="05000000000000000000" pitchFamily="2" charset="2"/>
            </a:endParaRPr>
          </a:p>
          <a:p>
            <a:pPr lvl="1"/>
            <a:r>
              <a:rPr lang="zh-TW" altLang="en-US" dirty="0" smtClean="0">
                <a:sym typeface="Wingdings" panose="05000000000000000000" pitchFamily="2" charset="2"/>
              </a:rPr>
              <a:t>速度</a:t>
            </a:r>
            <a:r>
              <a:rPr lang="zh-TW" altLang="en-US" dirty="0">
                <a:sym typeface="Wingdings" panose="05000000000000000000" pitchFamily="2" charset="2"/>
              </a:rPr>
              <a:t>快速</a:t>
            </a:r>
            <a:r>
              <a:rPr lang="zh-TW" altLang="en-US" dirty="0" smtClean="0">
                <a:sym typeface="Wingdings" panose="05000000000000000000" pitchFamily="2" charset="2"/>
              </a:rPr>
              <a:t>和</a:t>
            </a:r>
            <a:r>
              <a:rPr lang="zh-TW" altLang="en-US" dirty="0">
                <a:sym typeface="Wingdings" panose="05000000000000000000" pitchFamily="2" charset="2"/>
              </a:rPr>
              <a:t>持續時間</a:t>
            </a:r>
            <a:r>
              <a:rPr lang="zh-TW" altLang="en-US" dirty="0" smtClean="0">
                <a:sym typeface="Wingdings" panose="05000000000000000000" pitchFamily="2" charset="2"/>
              </a:rPr>
              <a:t>短暫</a:t>
            </a:r>
            <a:r>
              <a:rPr lang="en-HK" dirty="0" smtClean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運用</a:t>
            </a:r>
            <a:r>
              <a:rPr lang="zh-TW" altLang="en-US" dirty="0" smtClean="0">
                <a:sym typeface="Wingdings" panose="05000000000000000000" pitchFamily="2" charset="2"/>
              </a:rPr>
              <a:t>快</a:t>
            </a:r>
            <a:r>
              <a:rPr lang="zh-TW" altLang="en-US" dirty="0">
                <a:sym typeface="Wingdings" panose="05000000000000000000" pitchFamily="2" charset="2"/>
              </a:rPr>
              <a:t>肌纖維 </a:t>
            </a:r>
            <a:r>
              <a:rPr lang="en-HK" dirty="0" smtClean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zh-TW" altLang="en-US" dirty="0" smtClean="0">
                <a:sym typeface="Wingdings" panose="05000000000000000000" pitchFamily="2" charset="2"/>
              </a:rPr>
              <a:t>白色</a:t>
            </a:r>
            <a:r>
              <a:rPr lang="zh-TW" altLang="en-US" dirty="0">
                <a:sym typeface="Wingdings" panose="05000000000000000000" pitchFamily="2" charset="2"/>
              </a:rPr>
              <a:t>肉</a:t>
            </a:r>
            <a:endParaRPr lang="en-HK" altLang="zh-TW" dirty="0">
              <a:sym typeface="Wingdings" panose="05000000000000000000" pitchFamily="2" charset="2"/>
            </a:endParaRPr>
          </a:p>
          <a:p>
            <a:pPr lvl="1"/>
            <a:r>
              <a:rPr lang="zh-TW" altLang="en-US" dirty="0" smtClean="0">
                <a:sym typeface="Wingdings" panose="05000000000000000000" pitchFamily="2" charset="2"/>
              </a:rPr>
              <a:t>同時</a:t>
            </a:r>
            <a:r>
              <a:rPr lang="zh-TW" altLang="en-US" dirty="0"/>
              <a:t>運用</a:t>
            </a:r>
            <a:r>
              <a:rPr lang="zh-TW" altLang="en-US" dirty="0" smtClean="0">
                <a:sym typeface="Wingdings" panose="05000000000000000000" pitchFamily="2" charset="2"/>
              </a:rPr>
              <a:t>慢</a:t>
            </a:r>
            <a:r>
              <a:rPr lang="zh-TW" altLang="en-US" dirty="0">
                <a:sym typeface="Wingdings" panose="05000000000000000000" pitchFamily="2" charset="2"/>
              </a:rPr>
              <a:t>肌和快肌纖維</a:t>
            </a:r>
            <a:r>
              <a:rPr lang="zh-TW" altLang="en-US" dirty="0" smtClean="0">
                <a:sym typeface="Wingdings" panose="05000000000000000000" pitchFamily="2" charset="2"/>
              </a:rPr>
              <a:t>深紅色</a:t>
            </a:r>
            <a:r>
              <a:rPr lang="zh-TW" altLang="en-US" dirty="0">
                <a:sym typeface="Wingdings" panose="05000000000000000000" pitchFamily="2" charset="2"/>
              </a:rPr>
              <a:t>和</a:t>
            </a:r>
            <a:r>
              <a:rPr lang="zh-TW" altLang="en-US" dirty="0" smtClean="0">
                <a:sym typeface="Wingdings" panose="05000000000000000000" pitchFamily="2" charset="2"/>
              </a:rPr>
              <a:t>白色肉</a:t>
            </a:r>
            <a:endParaRPr lang="en-HK" dirty="0"/>
          </a:p>
          <a:p>
            <a:endParaRPr lang="en-HK" dirty="0"/>
          </a:p>
        </p:txBody>
      </p:sp>
      <p:pic>
        <p:nvPicPr>
          <p:cNvPr id="3074" name="Picture 2" descr="G:\EDB notes\DSC00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53" y="3760586"/>
            <a:ext cx="4078587" cy="229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0713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魚肉</a:t>
            </a:r>
            <a:r>
              <a:rPr lang="en-US" altLang="zh-TW" dirty="0" smtClean="0"/>
              <a:t>-</a:t>
            </a:r>
            <a:r>
              <a:rPr lang="zh-TW" altLang="en-US" dirty="0" smtClean="0"/>
              <a:t> 橙色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類胡蘿蔔素類</a:t>
            </a:r>
            <a:r>
              <a:rPr lang="zh-TW" altLang="en-US" dirty="0" smtClean="0"/>
              <a:t>色素和</a:t>
            </a:r>
            <a:r>
              <a:rPr lang="zh-TW" altLang="en-US" dirty="0"/>
              <a:t>還原蝦紅素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魚肉粉</a:t>
            </a:r>
            <a:r>
              <a:rPr lang="zh-TW" altLang="en-US" dirty="0"/>
              <a:t>橙</a:t>
            </a:r>
            <a:r>
              <a:rPr lang="zh-TW" altLang="en-US" dirty="0" smtClean="0"/>
              <a:t>色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例如</a:t>
            </a:r>
            <a:r>
              <a:rPr lang="en-US" altLang="zh-TW" dirty="0"/>
              <a:t>:</a:t>
            </a:r>
            <a:r>
              <a:rPr lang="en-US" altLang="zh-TW" dirty="0" smtClean="0"/>
              <a:t> </a:t>
            </a:r>
            <a:r>
              <a:rPr lang="zh-TW" altLang="en-US" dirty="0"/>
              <a:t>三文魚</a:t>
            </a:r>
            <a:endParaRPr lang="en-HK" dirty="0"/>
          </a:p>
        </p:txBody>
      </p:sp>
      <p:pic>
        <p:nvPicPr>
          <p:cNvPr id="5122" name="Picture 2" descr="G:\EDB notes\IMG_0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34" y="2934131"/>
            <a:ext cx="4515556" cy="30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19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1821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課題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肉類，家禽和</a:t>
            </a:r>
            <a:r>
              <a:rPr lang="zh-TW" altLang="en-US" sz="3200" dirty="0" smtClean="0"/>
              <a:t>魚類</a:t>
            </a:r>
            <a:endParaRPr lang="en-US" altLang="zh-TW" sz="3200" dirty="0" smtClean="0"/>
          </a:p>
          <a:p>
            <a:r>
              <a:rPr lang="zh-TW" altLang="en-US" sz="3200" dirty="0"/>
              <a:t>蛋類</a:t>
            </a:r>
            <a:r>
              <a:rPr lang="zh-TW" altLang="en-US" sz="3200" dirty="0" smtClean="0"/>
              <a:t>和</a:t>
            </a:r>
            <a:r>
              <a:rPr lang="zh-TW" altLang="en-US" sz="3200" dirty="0"/>
              <a:t>乳類</a:t>
            </a:r>
            <a:r>
              <a:rPr lang="zh-TW" altLang="en-US" sz="3200" dirty="0" smtClean="0"/>
              <a:t>製品</a:t>
            </a:r>
            <a:endParaRPr lang="en-HK" sz="3200" dirty="0" smtClean="0"/>
          </a:p>
          <a:p>
            <a:r>
              <a:rPr lang="zh-TW" altLang="en-US" sz="3200" dirty="0"/>
              <a:t>穀物，穀物製品和</a:t>
            </a:r>
            <a:r>
              <a:rPr lang="zh-TW" altLang="en-US" sz="3200" dirty="0" smtClean="0"/>
              <a:t>糖</a:t>
            </a:r>
            <a:endParaRPr lang="en-US" altLang="zh-TW" sz="3200" dirty="0" smtClean="0"/>
          </a:p>
          <a:p>
            <a:r>
              <a:rPr lang="zh-TW" altLang="en-US" sz="3200" dirty="0"/>
              <a:t>脂肪和</a:t>
            </a:r>
            <a:r>
              <a:rPr lang="zh-TW" altLang="en-US" sz="3200" dirty="0" smtClean="0"/>
              <a:t>油</a:t>
            </a:r>
            <a:endParaRPr lang="en-US" altLang="zh-TW" sz="3200" dirty="0" smtClean="0"/>
          </a:p>
          <a:p>
            <a:r>
              <a:rPr lang="zh-TW" altLang="en-US" sz="3200" dirty="0"/>
              <a:t>水果和蔬菜</a:t>
            </a:r>
            <a:endParaRPr lang="en-HK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6351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魚肉</a:t>
            </a:r>
            <a:r>
              <a:rPr lang="en-US" dirty="0" smtClean="0"/>
              <a:t>:</a:t>
            </a:r>
            <a:r>
              <a:rPr lang="zh-TW" altLang="en-US" dirty="0"/>
              <a:t>加熱過程中顏色的變化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魚肉的</a:t>
            </a:r>
            <a:r>
              <a:rPr lang="zh-TW" altLang="en-US" dirty="0"/>
              <a:t>顏色</a:t>
            </a:r>
            <a:r>
              <a:rPr lang="zh-TW" altLang="en-US" dirty="0" smtClean="0"/>
              <a:t>在</a:t>
            </a:r>
            <a:r>
              <a:rPr lang="zh-TW" altLang="en-US" dirty="0"/>
              <a:t>加熱過程中</a:t>
            </a:r>
            <a:r>
              <a:rPr lang="zh-TW" altLang="en-US" dirty="0" smtClean="0"/>
              <a:t>變成不</a:t>
            </a:r>
            <a:r>
              <a:rPr lang="zh-TW" altLang="en-US" dirty="0"/>
              <a:t>透明</a:t>
            </a:r>
          </a:p>
          <a:p>
            <a:r>
              <a:rPr lang="zh-TW" altLang="en-US" dirty="0" smtClean="0"/>
              <a:t>熱力導致蛋白質變性</a:t>
            </a:r>
            <a:endParaRPr lang="en-US" altLang="zh-TW" dirty="0" smtClean="0"/>
          </a:p>
          <a:p>
            <a:r>
              <a:rPr lang="zh-TW" altLang="en-US" dirty="0"/>
              <a:t>蛋白質展開</a:t>
            </a:r>
            <a:r>
              <a:rPr lang="zh-TW" altLang="en-US" dirty="0" smtClean="0"/>
              <a:t>並聚集</a:t>
            </a:r>
            <a:r>
              <a:rPr lang="zh-TW" altLang="en-US" dirty="0"/>
              <a:t>在一起</a:t>
            </a:r>
            <a:r>
              <a:rPr lang="zh-TW" altLang="en-US" dirty="0" smtClean="0"/>
              <a:t>，</a:t>
            </a:r>
            <a:r>
              <a:rPr lang="zh-TW" altLang="en-US" dirty="0"/>
              <a:t>水可以附</a:t>
            </a:r>
            <a:r>
              <a:rPr lang="zh-TW" altLang="en-US" dirty="0" smtClean="0"/>
              <a:t>在蛋白質上形成白色</a:t>
            </a:r>
            <a:endParaRPr lang="en-HK" dirty="0"/>
          </a:p>
        </p:txBody>
      </p:sp>
      <p:pic>
        <p:nvPicPr>
          <p:cNvPr id="4098" name="Picture 2" descr="G:\EDB notes\DSC004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3" r="16398"/>
          <a:stretch/>
        </p:blipFill>
        <p:spPr bwMode="auto">
          <a:xfrm>
            <a:off x="1576551" y="4342470"/>
            <a:ext cx="2154621" cy="172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EDB notes\DSC004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 r="6552"/>
          <a:stretch/>
        </p:blipFill>
        <p:spPr bwMode="auto">
          <a:xfrm>
            <a:off x="5171089" y="4342470"/>
            <a:ext cx="2396359" cy="172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930869" y="5205825"/>
            <a:ext cx="97746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20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438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蛋類和</a:t>
            </a:r>
            <a:r>
              <a:rPr lang="zh-TW" altLang="en-US" dirty="0"/>
              <a:t>乳類</a:t>
            </a:r>
            <a:r>
              <a:rPr lang="zh-TW" altLang="en-US" dirty="0" smtClean="0"/>
              <a:t>製品</a:t>
            </a:r>
            <a:endParaRPr lang="en-HK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3830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zh-TW" altLang="en-US" dirty="0" smtClean="0"/>
              <a:t>雞蛋</a:t>
            </a:r>
            <a:r>
              <a:rPr lang="en-HK" dirty="0" smtClean="0"/>
              <a:t>:</a:t>
            </a:r>
            <a:r>
              <a:rPr lang="zh-TW" altLang="en-US" dirty="0" smtClean="0"/>
              <a:t>加熱</a:t>
            </a:r>
            <a:r>
              <a:rPr lang="zh-TW" altLang="en-US" dirty="0"/>
              <a:t>過程</a:t>
            </a:r>
            <a:r>
              <a:rPr lang="zh-TW" altLang="en-US" dirty="0" smtClean="0"/>
              <a:t>中質地</a:t>
            </a:r>
            <a:r>
              <a:rPr lang="zh-TW" altLang="en-US" dirty="0"/>
              <a:t>的變化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942838" cy="452640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熱力使蛋白</a:t>
            </a:r>
            <a:r>
              <a:rPr lang="zh-TW" altLang="en-US" dirty="0"/>
              <a:t>和</a:t>
            </a:r>
            <a:r>
              <a:rPr lang="zh-TW" altLang="en-US" dirty="0" smtClean="0"/>
              <a:t>蛋黃</a:t>
            </a:r>
            <a:r>
              <a:rPr lang="zh-TW" altLang="en-US" dirty="0"/>
              <a:t>質地</a:t>
            </a:r>
            <a:r>
              <a:rPr lang="zh-TW" altLang="en-US" dirty="0" smtClean="0"/>
              <a:t>變</a:t>
            </a:r>
            <a:r>
              <a:rPr lang="zh-TW" altLang="en-US" dirty="0"/>
              <a:t>硬</a:t>
            </a:r>
            <a:r>
              <a:rPr lang="zh-TW" altLang="en-US" dirty="0" smtClean="0"/>
              <a:t>和結實</a:t>
            </a:r>
            <a:endParaRPr lang="en-US" altLang="zh-TW" dirty="0"/>
          </a:p>
          <a:p>
            <a:endParaRPr lang="en-HK" dirty="0"/>
          </a:p>
          <a:p>
            <a:r>
              <a:rPr lang="zh-TW" altLang="en-US" dirty="0" smtClean="0"/>
              <a:t>蛋</a:t>
            </a:r>
            <a:r>
              <a:rPr lang="zh-TW" altLang="en-US" dirty="0"/>
              <a:t>白</a:t>
            </a:r>
            <a:r>
              <a:rPr lang="zh-TW" altLang="en-US" dirty="0" smtClean="0"/>
              <a:t>：在</a:t>
            </a:r>
            <a:r>
              <a:rPr lang="en-US" altLang="zh-TW" dirty="0"/>
              <a:t>〜60℃</a:t>
            </a:r>
            <a:r>
              <a:rPr lang="zh-TW" altLang="en-US" dirty="0" smtClean="0"/>
              <a:t>開始凝固而在</a:t>
            </a:r>
            <a:r>
              <a:rPr lang="en-US" altLang="zh-TW" dirty="0" smtClean="0"/>
              <a:t>65-70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C</a:t>
            </a:r>
            <a:r>
              <a:rPr lang="zh-TW" altLang="en-US" dirty="0" smtClean="0"/>
              <a:t>便完全凝固</a:t>
            </a:r>
            <a:endParaRPr lang="en-US" altLang="zh-TW" dirty="0" smtClean="0"/>
          </a:p>
          <a:p>
            <a:endParaRPr lang="en-HK" dirty="0" smtClean="0">
              <a:sym typeface="Wingdings" panose="05000000000000000000" pitchFamily="2" charset="2"/>
            </a:endParaRPr>
          </a:p>
          <a:p>
            <a:r>
              <a:rPr lang="zh-TW" altLang="en-US" dirty="0">
                <a:sym typeface="Wingdings" panose="05000000000000000000" pitchFamily="2" charset="2"/>
              </a:rPr>
              <a:t>蛋黃</a:t>
            </a:r>
            <a:r>
              <a:rPr lang="zh-TW" altLang="en-US" dirty="0" smtClean="0">
                <a:sym typeface="Wingdings" panose="05000000000000000000" pitchFamily="2" charset="2"/>
              </a:rPr>
              <a:t>：</a:t>
            </a:r>
            <a:r>
              <a:rPr lang="en-US" altLang="zh-TW" dirty="0">
                <a:sym typeface="Wingdings" panose="05000000000000000000" pitchFamily="2" charset="2"/>
              </a:rPr>
              <a:t>62℃ - 70</a:t>
            </a:r>
            <a:r>
              <a:rPr lang="en-US" altLang="zh-TW" dirty="0" smtClean="0">
                <a:sym typeface="Wingdings" panose="05000000000000000000" pitchFamily="2" charset="2"/>
              </a:rPr>
              <a:t>℃</a:t>
            </a:r>
            <a:r>
              <a:rPr lang="zh-TW" altLang="en-US" dirty="0" smtClean="0">
                <a:sym typeface="Wingdings" panose="05000000000000000000" pitchFamily="2" charset="2"/>
              </a:rPr>
              <a:t>內凝固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可以</a:t>
            </a:r>
            <a:r>
              <a:rPr lang="zh-TW" altLang="en-US" dirty="0" smtClean="0"/>
              <a:t>用</a:t>
            </a:r>
            <a:r>
              <a:rPr lang="en-US" altLang="zh-TW" dirty="0" smtClean="0">
                <a:sym typeface="Wingdings" panose="05000000000000000000" pitchFamily="2" charset="2"/>
              </a:rPr>
              <a:t>61</a:t>
            </a:r>
            <a:r>
              <a:rPr lang="en-US" altLang="zh-TW" dirty="0">
                <a:sym typeface="Wingdings" panose="05000000000000000000" pitchFamily="2" charset="2"/>
              </a:rPr>
              <a:t>℃</a:t>
            </a:r>
            <a:r>
              <a:rPr lang="zh-TW" altLang="en-US" dirty="0">
                <a:sym typeface="Wingdings" panose="05000000000000000000" pitchFamily="2" charset="2"/>
              </a:rPr>
              <a:t>煮雞蛋一個小時</a:t>
            </a:r>
            <a:r>
              <a:rPr lang="zh-TW" altLang="en-US" dirty="0" smtClean="0">
                <a:sym typeface="Wingdings" panose="05000000000000000000" pitchFamily="2" charset="2"/>
              </a:rPr>
              <a:t>，蛋黃仍然</a:t>
            </a:r>
            <a:r>
              <a:rPr lang="zh-TW" altLang="en-US" dirty="0">
                <a:sym typeface="Wingdings" panose="05000000000000000000" pitchFamily="2" charset="2"/>
              </a:rPr>
              <a:t>是</a:t>
            </a:r>
            <a:r>
              <a:rPr lang="zh-TW" altLang="en-US" dirty="0" smtClean="0">
                <a:sym typeface="Wingdings" panose="05000000000000000000" pitchFamily="2" charset="2"/>
              </a:rPr>
              <a:t>軟身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蛋</a:t>
            </a:r>
            <a:r>
              <a:rPr lang="zh-TW" altLang="en-US" dirty="0">
                <a:sym typeface="Wingdings" panose="05000000000000000000" pitchFamily="2" charset="2"/>
              </a:rPr>
              <a:t>液的</a:t>
            </a:r>
            <a:r>
              <a:rPr lang="zh-TW" altLang="en-US" dirty="0" smtClean="0">
                <a:sym typeface="Wingdings" panose="05000000000000000000" pitchFamily="2" charset="2"/>
              </a:rPr>
              <a:t>凝固溫度</a:t>
            </a:r>
            <a:r>
              <a:rPr lang="zh-TW" altLang="en-US" dirty="0"/>
              <a:t>較</a:t>
            </a:r>
            <a:r>
              <a:rPr lang="zh-TW" altLang="en-US" dirty="0" smtClean="0">
                <a:sym typeface="Wingdings" panose="05000000000000000000" pitchFamily="2" charset="2"/>
              </a:rPr>
              <a:t>高 </a:t>
            </a:r>
            <a:r>
              <a:rPr lang="en-US" altLang="zh-TW" dirty="0" smtClean="0">
                <a:sym typeface="Wingdings" panose="05000000000000000000" pitchFamily="2" charset="2"/>
              </a:rPr>
              <a:t>(69</a:t>
            </a:r>
            <a:r>
              <a:rPr lang="en-US" altLang="zh-TW" baseline="30000" dirty="0" smtClean="0">
                <a:sym typeface="Wingdings" panose="05000000000000000000" pitchFamily="2" charset="2"/>
              </a:rPr>
              <a:t>o</a:t>
            </a:r>
            <a:r>
              <a:rPr lang="en-US" altLang="zh-TW" dirty="0" smtClean="0">
                <a:sym typeface="Wingdings" panose="05000000000000000000" pitchFamily="2" charset="2"/>
              </a:rPr>
              <a:t>C)</a:t>
            </a:r>
            <a:endParaRPr lang="en-HK" dirty="0"/>
          </a:p>
        </p:txBody>
      </p:sp>
      <p:sp>
        <p:nvSpPr>
          <p:cNvPr id="5" name="TextBox 4"/>
          <p:cNvSpPr txBox="1"/>
          <p:nvPr/>
        </p:nvSpPr>
        <p:spPr>
          <a:xfrm>
            <a:off x="6982810" y="470583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蛋白首先凝固</a:t>
            </a:r>
            <a:endParaRPr lang="en-GB" dirty="0"/>
          </a:p>
        </p:txBody>
      </p:sp>
      <p:pic>
        <p:nvPicPr>
          <p:cNvPr id="1026" name="Picture 2" descr="G:\EDB notes\DSC004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r="23104" b="12613"/>
          <a:stretch/>
        </p:blipFill>
        <p:spPr bwMode="auto">
          <a:xfrm>
            <a:off x="6663346" y="2504499"/>
            <a:ext cx="2208588" cy="22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0725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雞蛋煮沸過程</a:t>
            </a:r>
            <a:endParaRPr lang="en-GB" dirty="0"/>
          </a:p>
        </p:txBody>
      </p:sp>
      <p:pic>
        <p:nvPicPr>
          <p:cNvPr id="6146" name="Picture 2" descr="G:\EDB notes\DSC005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836" b="28329"/>
          <a:stretch/>
        </p:blipFill>
        <p:spPr bwMode="auto">
          <a:xfrm>
            <a:off x="357351" y="3582959"/>
            <a:ext cx="8613212" cy="1733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57351" y="2322480"/>
            <a:ext cx="1144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水溫從</a:t>
            </a:r>
            <a:r>
              <a:rPr lang="en-US" altLang="zh-TW" dirty="0"/>
              <a:t>25</a:t>
            </a:r>
            <a:r>
              <a:rPr lang="en-US" altLang="zh-TW" dirty="0" smtClean="0"/>
              <a:t>℃</a:t>
            </a:r>
            <a:r>
              <a:rPr lang="zh-TW" altLang="en-US" dirty="0" smtClean="0"/>
              <a:t>達到</a:t>
            </a:r>
            <a:r>
              <a:rPr lang="en-US" altLang="zh-TW" dirty="0"/>
              <a:t>〜</a:t>
            </a:r>
            <a:endParaRPr lang="en-GB" dirty="0"/>
          </a:p>
          <a:p>
            <a:r>
              <a:rPr lang="en-US" altLang="zh-TW" dirty="0" smtClean="0"/>
              <a:t>80℃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50243" y="2544213"/>
            <a:ext cx="1058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〜100℃</a:t>
            </a:r>
            <a:r>
              <a:rPr lang="zh-TW" altLang="en-US" dirty="0"/>
              <a:t>水</a:t>
            </a:r>
            <a:r>
              <a:rPr lang="zh-TW" altLang="en-US" dirty="0" smtClean="0"/>
              <a:t>中</a:t>
            </a:r>
            <a:r>
              <a:rPr lang="zh-TW" altLang="en-US" dirty="0"/>
              <a:t>煮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/>
              <a:t>分鐘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29825" y="2499057"/>
            <a:ext cx="115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〜100℃</a:t>
            </a:r>
            <a:r>
              <a:rPr lang="zh-TW" altLang="en-US" dirty="0"/>
              <a:t>水</a:t>
            </a:r>
            <a:r>
              <a:rPr lang="zh-TW" altLang="en-US" dirty="0" smtClean="0"/>
              <a:t>中</a:t>
            </a:r>
            <a:r>
              <a:rPr lang="zh-TW" altLang="en-US" dirty="0"/>
              <a:t>煮</a:t>
            </a:r>
            <a:endParaRPr lang="en-US" altLang="zh-TW" dirty="0"/>
          </a:p>
          <a:p>
            <a:r>
              <a:rPr lang="en-US" altLang="zh-TW" dirty="0" smtClean="0"/>
              <a:t>5</a:t>
            </a:r>
            <a:r>
              <a:rPr lang="zh-TW" altLang="en-US" dirty="0" smtClean="0"/>
              <a:t>分鐘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689931" y="2322480"/>
            <a:ext cx="127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水溫從</a:t>
            </a:r>
            <a:r>
              <a:rPr lang="en-US" altLang="zh-TW" dirty="0"/>
              <a:t>25</a:t>
            </a:r>
            <a:r>
              <a:rPr lang="en-US" altLang="zh-TW" dirty="0" smtClean="0"/>
              <a:t>℃</a:t>
            </a:r>
            <a:r>
              <a:rPr lang="zh-TW" altLang="en-US" dirty="0" smtClean="0"/>
              <a:t>達到</a:t>
            </a:r>
            <a:r>
              <a:rPr lang="en-US" altLang="zh-TW" dirty="0"/>
              <a:t>〜</a:t>
            </a:r>
            <a:endParaRPr lang="en-GB" dirty="0"/>
          </a:p>
          <a:p>
            <a:r>
              <a:rPr lang="en-US" altLang="zh-TW" dirty="0" smtClean="0"/>
              <a:t>90℃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375657" y="2482122"/>
            <a:ext cx="115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〜100℃</a:t>
            </a:r>
            <a:r>
              <a:rPr lang="zh-TW" altLang="en-US" dirty="0"/>
              <a:t>水</a:t>
            </a:r>
            <a:r>
              <a:rPr lang="zh-TW" altLang="en-US" dirty="0" smtClean="0"/>
              <a:t>中</a:t>
            </a:r>
            <a:r>
              <a:rPr lang="zh-TW" altLang="en-US" dirty="0"/>
              <a:t>煮</a:t>
            </a:r>
            <a:endParaRPr lang="en-US" altLang="zh-TW" dirty="0"/>
          </a:p>
          <a:p>
            <a:r>
              <a:rPr lang="en-US" altLang="zh-TW" dirty="0" smtClean="0"/>
              <a:t>6</a:t>
            </a:r>
            <a:r>
              <a:rPr lang="zh-TW" altLang="en-US" dirty="0" smtClean="0"/>
              <a:t>分鐘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521478" y="2479849"/>
            <a:ext cx="115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〜100℃</a:t>
            </a:r>
            <a:r>
              <a:rPr lang="zh-TW" altLang="en-US" dirty="0"/>
              <a:t>水</a:t>
            </a:r>
            <a:r>
              <a:rPr lang="zh-TW" altLang="en-US" dirty="0" smtClean="0"/>
              <a:t>中</a:t>
            </a:r>
            <a:r>
              <a:rPr lang="zh-TW" altLang="en-US" dirty="0"/>
              <a:t>煮</a:t>
            </a:r>
            <a:endParaRPr lang="en-US" altLang="zh-TW" dirty="0"/>
          </a:p>
          <a:p>
            <a:r>
              <a:rPr lang="en-US" altLang="zh-TW" dirty="0" smtClean="0"/>
              <a:t>7</a:t>
            </a:r>
            <a:r>
              <a:rPr lang="zh-TW" altLang="en-US" dirty="0" smtClean="0"/>
              <a:t>分鐘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723246" y="2457441"/>
            <a:ext cx="115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〜100℃</a:t>
            </a:r>
            <a:r>
              <a:rPr lang="zh-TW" altLang="en-US" dirty="0"/>
              <a:t>水</a:t>
            </a:r>
            <a:r>
              <a:rPr lang="zh-TW" altLang="en-US" dirty="0" smtClean="0"/>
              <a:t>中</a:t>
            </a:r>
            <a:r>
              <a:rPr lang="zh-TW" altLang="en-US" dirty="0"/>
              <a:t>煮</a:t>
            </a:r>
            <a:endParaRPr lang="en-US" altLang="zh-TW" dirty="0"/>
          </a:p>
          <a:p>
            <a:r>
              <a:rPr lang="en-US" altLang="zh-TW" dirty="0" smtClean="0"/>
              <a:t>15</a:t>
            </a:r>
            <a:r>
              <a:rPr lang="zh-TW" altLang="en-US" dirty="0" smtClean="0"/>
              <a:t>分鐘</a:t>
            </a:r>
            <a:endParaRPr lang="en-GB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094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雞蛋</a:t>
            </a:r>
            <a:r>
              <a:rPr lang="en-HK" dirty="0" smtClean="0"/>
              <a:t>:</a:t>
            </a:r>
            <a:r>
              <a:rPr lang="zh-TW" altLang="en-US" dirty="0"/>
              <a:t>加熱過程中質地的變化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089398" cy="4514216"/>
          </a:xfrm>
        </p:spPr>
        <p:txBody>
          <a:bodyPr>
            <a:normAutofit/>
          </a:bodyPr>
          <a:lstStyle/>
          <a:p>
            <a:r>
              <a:rPr lang="zh-TW" altLang="en-US" dirty="0"/>
              <a:t>長時間</a:t>
            </a:r>
            <a:r>
              <a:rPr lang="zh-TW" altLang="en-US" dirty="0" smtClean="0"/>
              <a:t>高溫加熱雞蛋，</a:t>
            </a:r>
            <a:r>
              <a:rPr lang="zh-TW" altLang="en-US" dirty="0"/>
              <a:t>會</a:t>
            </a:r>
            <a:r>
              <a:rPr lang="zh-TW" altLang="en-US" dirty="0" smtClean="0"/>
              <a:t>降低它們</a:t>
            </a:r>
            <a:r>
              <a:rPr lang="zh-TW" altLang="en-US" dirty="0"/>
              <a:t>的質地</a:t>
            </a:r>
            <a:r>
              <a:rPr lang="zh-TW" altLang="en-US" dirty="0" smtClean="0"/>
              <a:t>，味道和顏色的質素</a:t>
            </a:r>
            <a:endParaRPr lang="en-US" altLang="zh-TW" dirty="0" smtClean="0"/>
          </a:p>
          <a:p>
            <a:endParaRPr lang="en-HK" dirty="0"/>
          </a:p>
          <a:p>
            <a:r>
              <a:rPr lang="zh-TW" altLang="en-US" dirty="0"/>
              <a:t>過熟</a:t>
            </a:r>
            <a:r>
              <a:rPr lang="zh-TW" altLang="en-US" dirty="0" smtClean="0"/>
              <a:t>的</a:t>
            </a:r>
            <a:r>
              <a:rPr lang="zh-TW" altLang="en-US" dirty="0"/>
              <a:t>雞蛋會因為</a:t>
            </a:r>
            <a:r>
              <a:rPr lang="zh-TW" altLang="en-US" dirty="0" smtClean="0"/>
              <a:t>脫水</a:t>
            </a:r>
            <a:r>
              <a:rPr lang="zh-TW" altLang="en-US" dirty="0"/>
              <a:t>而</a:t>
            </a:r>
            <a:r>
              <a:rPr lang="zh-TW" altLang="en-US" dirty="0" smtClean="0"/>
              <a:t>收縮</a:t>
            </a:r>
            <a:r>
              <a:rPr lang="zh-TW" altLang="en-US" dirty="0"/>
              <a:t>，變乾和韌 ，形成膠狀</a:t>
            </a:r>
            <a:r>
              <a:rPr lang="zh-TW" altLang="en-US" dirty="0" smtClean="0"/>
              <a:t>質地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 smtClean="0"/>
              <a:t>溫度和時間是</a:t>
            </a:r>
            <a:r>
              <a:rPr lang="zh-TW" altLang="en-US" dirty="0"/>
              <a:t>烹調</a:t>
            </a:r>
            <a:r>
              <a:rPr lang="zh-TW" altLang="en-US" dirty="0" smtClean="0"/>
              <a:t>雞蛋的關鍵</a:t>
            </a:r>
            <a:r>
              <a:rPr lang="zh-TW" altLang="en-US" dirty="0"/>
              <a:t>因素</a:t>
            </a:r>
            <a:endParaRPr lang="en-HK" dirty="0"/>
          </a:p>
          <a:p>
            <a:endParaRPr lang="en-H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46" r="73413" b="50000"/>
          <a:stretch/>
        </p:blipFill>
        <p:spPr>
          <a:xfrm>
            <a:off x="6344457" y="2807113"/>
            <a:ext cx="2359275" cy="1984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937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雞蛋</a:t>
            </a:r>
            <a:r>
              <a:rPr lang="en-HK" dirty="0" smtClean="0"/>
              <a:t>:</a:t>
            </a:r>
            <a:r>
              <a:rPr lang="zh-TW" altLang="en-US" dirty="0"/>
              <a:t>加熱過程中顏色的變化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747766" cy="452640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蛋白質凝固</a:t>
            </a:r>
            <a:r>
              <a:rPr lang="zh-TW" altLang="en-US" dirty="0"/>
              <a:t>，雞蛋變得</a:t>
            </a:r>
            <a:r>
              <a:rPr lang="zh-TW" altLang="en-US" dirty="0" smtClean="0"/>
              <a:t>不透明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/>
              <a:t>有時，</a:t>
            </a:r>
            <a:r>
              <a:rPr lang="zh-TW" altLang="en-US" dirty="0" smtClean="0"/>
              <a:t>由於</a:t>
            </a:r>
            <a:r>
              <a:rPr lang="zh-TW" altLang="en-US" dirty="0"/>
              <a:t>梅納</a:t>
            </a:r>
            <a:r>
              <a:rPr lang="zh-TW" altLang="en-US" dirty="0" smtClean="0"/>
              <a:t>反應，</a:t>
            </a:r>
            <a:r>
              <a:rPr lang="zh-TW" altLang="en-US" dirty="0"/>
              <a:t>會令</a:t>
            </a:r>
            <a:r>
              <a:rPr lang="zh-TW" altLang="en-US" dirty="0" smtClean="0"/>
              <a:t>雞蛋會有輕微</a:t>
            </a:r>
            <a:r>
              <a:rPr lang="zh-TW" altLang="en-US" dirty="0"/>
              <a:t>褐</a:t>
            </a:r>
            <a:r>
              <a:rPr lang="zh-TW" altLang="en-US" dirty="0" smtClean="0"/>
              <a:t>變</a:t>
            </a:r>
            <a:endParaRPr lang="en-US" altLang="zh-TW" dirty="0" smtClean="0"/>
          </a:p>
          <a:p>
            <a:r>
              <a:rPr lang="zh-TW" altLang="en-US" dirty="0"/>
              <a:t>過長</a:t>
            </a:r>
            <a:r>
              <a:rPr lang="zh-TW" altLang="en-US" dirty="0" smtClean="0"/>
              <a:t>時間烹煮雞蛋，</a:t>
            </a:r>
            <a:r>
              <a:rPr lang="zh-TW" altLang="en-US" dirty="0"/>
              <a:t>會產生沒有</a:t>
            </a:r>
            <a:r>
              <a:rPr lang="zh-TW" altLang="en-US" dirty="0" smtClean="0"/>
              <a:t>預期的顏色改變</a:t>
            </a:r>
            <a:endParaRPr lang="en-US" altLang="zh-TW" dirty="0" smtClean="0"/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蛋白的硫與蛋黃的鐵結合形成綠色化合物硫化</a:t>
            </a:r>
            <a:r>
              <a:rPr lang="zh-TW" altLang="en-US" dirty="0"/>
              <a:t>亞鐵</a:t>
            </a:r>
            <a:r>
              <a:rPr lang="zh-TW" altLang="en-US" dirty="0" smtClean="0"/>
              <a:t>， 形成的“</a:t>
            </a:r>
            <a:r>
              <a:rPr lang="zh-TW" altLang="en-US" dirty="0"/>
              <a:t>綠色</a:t>
            </a:r>
            <a:r>
              <a:rPr lang="zh-TW" altLang="en-US" dirty="0" smtClean="0"/>
              <a:t>蛋黃”有</a:t>
            </a:r>
            <a:r>
              <a:rPr lang="zh-TW" altLang="en-US" dirty="0"/>
              <a:t>強烈氣味和</a:t>
            </a:r>
            <a:r>
              <a:rPr lang="zh-TW" altLang="en-US" dirty="0" smtClean="0"/>
              <a:t>味道</a:t>
            </a:r>
            <a:endParaRPr lang="en-US" altLang="zh-TW" dirty="0" smtClean="0"/>
          </a:p>
          <a:p>
            <a:pPr lvl="1">
              <a:lnSpc>
                <a:spcPct val="120000"/>
              </a:lnSpc>
            </a:pPr>
            <a:endParaRPr lang="en-US" altLang="zh-TW" dirty="0"/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迅速</a:t>
            </a:r>
            <a:r>
              <a:rPr lang="zh-TW" altLang="en-US" dirty="0"/>
              <a:t>地</a:t>
            </a:r>
            <a:r>
              <a:rPr lang="zh-TW" altLang="en-US" dirty="0" smtClean="0"/>
              <a:t>把煮熟的雞蛋放入冷水中降溫或用不銹鋼器</a:t>
            </a:r>
            <a:r>
              <a:rPr lang="zh-TW" altLang="en-US" dirty="0"/>
              <a:t>具以</a:t>
            </a:r>
            <a:r>
              <a:rPr lang="zh-TW" altLang="en-US" dirty="0" smtClean="0"/>
              <a:t>及</a:t>
            </a:r>
            <a:r>
              <a:rPr lang="zh-TW" altLang="en-US" dirty="0"/>
              <a:t>低溫烹調，都</a:t>
            </a:r>
            <a:r>
              <a:rPr lang="zh-TW" altLang="en-US" dirty="0" smtClean="0"/>
              <a:t>可以</a:t>
            </a:r>
            <a:r>
              <a:rPr lang="zh-TW" altLang="en-US" dirty="0"/>
              <a:t>防止顏色的改變</a:t>
            </a:r>
            <a:endParaRPr lang="en-HK" dirty="0"/>
          </a:p>
        </p:txBody>
      </p:sp>
      <p:sp>
        <p:nvSpPr>
          <p:cNvPr id="6" name="TextBox 5"/>
          <p:cNvSpPr txBox="1"/>
          <p:nvPr/>
        </p:nvSpPr>
        <p:spPr>
          <a:xfrm>
            <a:off x="7433778" y="165464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綠環</a:t>
            </a:r>
            <a:endParaRPr lang="en-GB" dirty="0"/>
          </a:p>
        </p:txBody>
      </p:sp>
      <p:pic>
        <p:nvPicPr>
          <p:cNvPr id="9" name="Picture 3" descr="G:\EDB notes\DSC005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7" t="19030" r="11192" b="29595"/>
          <a:stretch/>
        </p:blipFill>
        <p:spPr bwMode="auto">
          <a:xfrm>
            <a:off x="7663523" y="4666594"/>
            <a:ext cx="1213506" cy="11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09733" y="5899688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u="sng" dirty="0"/>
              <a:t>正常蛋黃</a:t>
            </a:r>
            <a:endParaRPr lang="en-GB" sz="9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797229" y="5899688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u="sng" dirty="0"/>
              <a:t>綠色蛋黃</a:t>
            </a:r>
            <a:endParaRPr lang="en-GB" sz="900" u="sng" dirty="0"/>
          </a:p>
        </p:txBody>
      </p:sp>
      <p:pic>
        <p:nvPicPr>
          <p:cNvPr id="12" name="Picture 2" descr="G:\EDB notes\DSC005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40" t="44943" r="1086" b="28546"/>
          <a:stretch/>
        </p:blipFill>
        <p:spPr bwMode="auto">
          <a:xfrm>
            <a:off x="6901522" y="2795751"/>
            <a:ext cx="1126054" cy="1282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Straight Arrow Connector 4"/>
          <p:cNvCxnSpPr/>
          <p:nvPr/>
        </p:nvCxnSpPr>
        <p:spPr>
          <a:xfrm flipV="1">
            <a:off x="7619999" y="1960917"/>
            <a:ext cx="87047" cy="117715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G:\EDB notes\DSC005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10961" r="61323" b="37664"/>
          <a:stretch/>
        </p:blipFill>
        <p:spPr bwMode="auto">
          <a:xfrm>
            <a:off x="6376026" y="4666594"/>
            <a:ext cx="1088523" cy="11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492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6072" y="342548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牛奶</a:t>
            </a:r>
            <a:r>
              <a:rPr lang="en-HK" dirty="0" smtClean="0"/>
              <a:t>:</a:t>
            </a:r>
            <a:r>
              <a:rPr lang="zh-TW" altLang="en-US" dirty="0"/>
              <a:t>加熱過程中質地的變化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418582" cy="441668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加熱會</a:t>
            </a:r>
            <a:r>
              <a:rPr lang="zh-TW" altLang="en-US" dirty="0" smtClean="0"/>
              <a:t>導致</a:t>
            </a:r>
            <a:r>
              <a:rPr lang="zh-TW" altLang="en-US" dirty="0"/>
              <a:t>牛奶中</a:t>
            </a:r>
            <a:r>
              <a:rPr lang="zh-TW" altLang="en-US" dirty="0" smtClean="0"/>
              <a:t>蛋白質沉澱</a:t>
            </a:r>
            <a:endParaRPr lang="zh-TW" altLang="en-US" dirty="0"/>
          </a:p>
          <a:p>
            <a:pPr lvl="1"/>
            <a:r>
              <a:rPr lang="zh-TW" altLang="en-US" dirty="0" smtClean="0"/>
              <a:t>當</a:t>
            </a:r>
            <a:r>
              <a:rPr lang="zh-TW" altLang="en-US" dirty="0"/>
              <a:t>牛奶</a:t>
            </a:r>
            <a:r>
              <a:rPr lang="zh-TW" altLang="en-US" dirty="0" smtClean="0"/>
              <a:t>加熱到接近沸點</a:t>
            </a:r>
            <a:r>
              <a:rPr lang="zh-TW" altLang="en-US" dirty="0"/>
              <a:t>，乳清</a:t>
            </a:r>
            <a:r>
              <a:rPr lang="zh-TW" altLang="en-US" dirty="0" smtClean="0"/>
              <a:t>蛋白會</a:t>
            </a:r>
            <a:r>
              <a:rPr lang="zh-TW" altLang="en-US" dirty="0"/>
              <a:t>與</a:t>
            </a:r>
            <a:r>
              <a:rPr lang="zh-TW" altLang="en-US" dirty="0" smtClean="0"/>
              <a:t>磷酸鈣結合</a:t>
            </a:r>
            <a:r>
              <a:rPr lang="zh-TW" altLang="en-US" dirty="0"/>
              <a:t>形</a:t>
            </a:r>
            <a:r>
              <a:rPr lang="zh-TW" altLang="en-US" dirty="0" smtClean="0"/>
              <a:t>成</a:t>
            </a:r>
            <a:r>
              <a:rPr lang="zh-TW" altLang="en-US" dirty="0"/>
              <a:t>不可</a:t>
            </a:r>
            <a:r>
              <a:rPr lang="zh-TW" altLang="en-US" dirty="0" smtClean="0"/>
              <a:t>溶解</a:t>
            </a:r>
            <a:r>
              <a:rPr lang="zh-TW" altLang="en-US" dirty="0"/>
              <a:t>的網狀物</a:t>
            </a:r>
            <a:r>
              <a:rPr lang="zh-TW" altLang="en-US" dirty="0" smtClean="0"/>
              <a:t>並沉澱</a:t>
            </a:r>
            <a:endParaRPr lang="zh-TW" altLang="en-US" dirty="0"/>
          </a:p>
          <a:p>
            <a:pPr lvl="1"/>
            <a:r>
              <a:rPr lang="zh-TW" altLang="en-US" dirty="0" smtClean="0"/>
              <a:t>在鍋的底部和</a:t>
            </a:r>
            <a:r>
              <a:rPr lang="zh-TW" altLang="en-US" dirty="0"/>
              <a:t>側</a:t>
            </a:r>
            <a:r>
              <a:rPr lang="zh-TW" altLang="en-US" dirty="0" smtClean="0"/>
              <a:t>面</a:t>
            </a:r>
            <a:r>
              <a:rPr lang="zh-TW" altLang="en-US" dirty="0"/>
              <a:t>形成一層薄膜</a:t>
            </a:r>
            <a:endParaRPr lang="en-HK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sym typeface="Wingdings" panose="05000000000000000000" pitchFamily="2" charset="2"/>
              </a:rPr>
              <a:t>加熱</a:t>
            </a:r>
            <a:r>
              <a:rPr lang="zh-TW" altLang="en-US" dirty="0"/>
              <a:t>後，</a:t>
            </a:r>
            <a:r>
              <a:rPr lang="zh-TW" altLang="en-US" dirty="0" smtClean="0">
                <a:sym typeface="Wingdings" panose="05000000000000000000" pitchFamily="2" charset="2"/>
              </a:rPr>
              <a:t>牛奶</a:t>
            </a:r>
            <a:r>
              <a:rPr lang="zh-TW" altLang="en-US" dirty="0">
                <a:sym typeface="Wingdings" panose="05000000000000000000" pitchFamily="2" charset="2"/>
              </a:rPr>
              <a:t>的</a:t>
            </a:r>
            <a:r>
              <a:rPr lang="zh-TW" altLang="en-US" dirty="0" smtClean="0">
                <a:sym typeface="Wingdings" panose="05000000000000000000" pitchFamily="2" charset="2"/>
              </a:rPr>
              <a:t>表面也</a:t>
            </a:r>
            <a:r>
              <a:rPr lang="zh-TW" altLang="en-US" dirty="0" smtClean="0"/>
              <a:t>形成</a:t>
            </a:r>
            <a:r>
              <a:rPr lang="zh-TW" altLang="en-US" dirty="0" smtClean="0">
                <a:sym typeface="Wingdings" panose="05000000000000000000" pitchFamily="2" charset="2"/>
              </a:rPr>
              <a:t>一層薄膜形成</a:t>
            </a:r>
            <a:endParaRPr lang="zh-TW" altLang="en-US" dirty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 smtClean="0">
                <a:sym typeface="Wingdings" panose="05000000000000000000" pitchFamily="2" charset="2"/>
              </a:rPr>
              <a:t>薄膜的</a:t>
            </a:r>
            <a:r>
              <a:rPr lang="zh-TW" altLang="en-US" dirty="0">
                <a:sym typeface="Wingdings" panose="05000000000000000000" pitchFamily="2" charset="2"/>
              </a:rPr>
              <a:t>形成是</a:t>
            </a:r>
            <a:r>
              <a:rPr lang="zh-TW" altLang="en-US" dirty="0" smtClean="0">
                <a:sym typeface="Wingdings" panose="05000000000000000000" pitchFamily="2" charset="2"/>
              </a:rPr>
              <a:t>因為水</a:t>
            </a:r>
            <a:r>
              <a:rPr lang="zh-TW" altLang="en-US" dirty="0" smtClean="0"/>
              <a:t>份</a:t>
            </a:r>
            <a:r>
              <a:rPr lang="zh-TW" altLang="en-US" dirty="0" smtClean="0">
                <a:sym typeface="Wingdings" panose="05000000000000000000" pitchFamily="2" charset="2"/>
              </a:rPr>
              <a:t>蒸發</a:t>
            </a:r>
            <a:r>
              <a:rPr lang="zh-TW" altLang="en-US" dirty="0" smtClean="0"/>
              <a:t>後，</a:t>
            </a:r>
            <a:r>
              <a:rPr lang="zh-TW" altLang="en-US" dirty="0"/>
              <a:t>提高了牛</a:t>
            </a:r>
            <a:r>
              <a:rPr lang="zh-TW" altLang="en-US" dirty="0" smtClean="0">
                <a:sym typeface="Wingdings" panose="05000000000000000000" pitchFamily="2" charset="2"/>
              </a:rPr>
              <a:t>奶中的</a:t>
            </a:r>
            <a:r>
              <a:rPr lang="zh-TW" altLang="en-US" dirty="0">
                <a:sym typeface="Wingdings" panose="05000000000000000000" pitchFamily="2" charset="2"/>
              </a:rPr>
              <a:t>酪蛋白，脂肪和</a:t>
            </a:r>
            <a:r>
              <a:rPr lang="zh-TW" altLang="en-US" dirty="0" smtClean="0">
                <a:sym typeface="Wingdings" panose="05000000000000000000" pitchFamily="2" charset="2"/>
              </a:rPr>
              <a:t>礦物鹽</a:t>
            </a:r>
            <a:r>
              <a:rPr lang="zh-TW" altLang="en-US" dirty="0">
                <a:sym typeface="Wingdings" panose="05000000000000000000" pitchFamily="2" charset="2"/>
              </a:rPr>
              <a:t>的</a:t>
            </a:r>
            <a:r>
              <a:rPr lang="zh-TW" altLang="en-US" dirty="0" smtClean="0">
                <a:sym typeface="Wingdings" panose="05000000000000000000" pitchFamily="2" charset="2"/>
              </a:rPr>
              <a:t>濃度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zh-TW" altLang="en-US" dirty="0" smtClean="0">
                <a:sym typeface="Wingdings" panose="05000000000000000000" pitchFamily="2" charset="2"/>
              </a:rPr>
              <a:t>不斷</a:t>
            </a:r>
            <a:r>
              <a:rPr lang="zh-TW" altLang="en-US" dirty="0">
                <a:sym typeface="Wingdings" panose="05000000000000000000" pitchFamily="2" charset="2"/>
              </a:rPr>
              <a:t>攪拌可以有</a:t>
            </a:r>
            <a:r>
              <a:rPr lang="zh-TW" altLang="en-US" dirty="0" smtClean="0">
                <a:sym typeface="Wingdings" panose="05000000000000000000" pitchFamily="2" charset="2"/>
              </a:rPr>
              <a:t>助防止</a:t>
            </a:r>
            <a:r>
              <a:rPr lang="zh-TW" altLang="en-US" dirty="0">
                <a:sym typeface="Wingdings" panose="05000000000000000000" pitchFamily="2" charset="2"/>
              </a:rPr>
              <a:t>薄膜</a:t>
            </a:r>
            <a:r>
              <a:rPr lang="zh-TW" altLang="en-US" dirty="0" smtClean="0">
                <a:sym typeface="Wingdings" panose="05000000000000000000" pitchFamily="2" charset="2"/>
              </a:rPr>
              <a:t>的形成</a:t>
            </a:r>
            <a:endParaRPr lang="en-HK" dirty="0"/>
          </a:p>
        </p:txBody>
      </p:sp>
      <p:pic>
        <p:nvPicPr>
          <p:cNvPr id="7170" name="Picture 2" descr="G:\EDB notes\DSC006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r="20506" b="-2419"/>
          <a:stretch/>
        </p:blipFill>
        <p:spPr bwMode="auto">
          <a:xfrm>
            <a:off x="6287783" y="1286135"/>
            <a:ext cx="2024009" cy="16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EDB notes\DSC007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6" t="-883" r="18367" b="-4080"/>
          <a:stretch/>
        </p:blipFill>
        <p:spPr bwMode="auto">
          <a:xfrm>
            <a:off x="6287782" y="3028621"/>
            <a:ext cx="2024009" cy="169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EDB notes\DSC007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r="28214" b="18639"/>
          <a:stretch/>
        </p:blipFill>
        <p:spPr bwMode="auto">
          <a:xfrm>
            <a:off x="6287783" y="4951108"/>
            <a:ext cx="2024009" cy="15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11792" y="2093735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u="sng" dirty="0"/>
              <a:t>加熱</a:t>
            </a:r>
            <a:r>
              <a:rPr lang="en-GB" sz="1400" u="sng" dirty="0" smtClean="0"/>
              <a:t> </a:t>
            </a:r>
            <a:endParaRPr lang="en-GB" sz="1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8311792" y="3380197"/>
            <a:ext cx="83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u="sng" dirty="0"/>
              <a:t>薄膜在鍋的底部和則面</a:t>
            </a:r>
            <a:endParaRPr lang="en-GB" sz="14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8311791" y="5157787"/>
            <a:ext cx="83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u="sng" dirty="0" smtClean="0">
                <a:sym typeface="Wingdings" panose="05000000000000000000" pitchFamily="2" charset="2"/>
              </a:rPr>
              <a:t>薄膜</a:t>
            </a:r>
            <a:r>
              <a:rPr lang="zh-TW" altLang="en-US" sz="1400" u="sng" dirty="0"/>
              <a:t>在</a:t>
            </a:r>
            <a:r>
              <a:rPr lang="zh-TW" altLang="en-US" sz="1400" u="sng" dirty="0" smtClean="0">
                <a:sym typeface="Wingdings" panose="05000000000000000000" pitchFamily="2" charset="2"/>
              </a:rPr>
              <a:t>牛奶</a:t>
            </a:r>
            <a:r>
              <a:rPr lang="zh-TW" altLang="en-US" sz="1400" u="sng" dirty="0">
                <a:sym typeface="Wingdings" panose="05000000000000000000" pitchFamily="2" charset="2"/>
              </a:rPr>
              <a:t>的表面</a:t>
            </a:r>
            <a:endParaRPr lang="en-GB" sz="1400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26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1446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7361" y="365126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牛奶</a:t>
            </a:r>
            <a:r>
              <a:rPr lang="en-US" altLang="zh-TW" dirty="0" smtClean="0"/>
              <a:t>:</a:t>
            </a:r>
            <a:r>
              <a:rPr lang="zh-TW" altLang="en-US" dirty="0"/>
              <a:t>加熱過程</a:t>
            </a:r>
            <a:r>
              <a:rPr lang="zh-TW" altLang="en-US" dirty="0" smtClean="0"/>
              <a:t>中味道的</a:t>
            </a:r>
            <a:r>
              <a:rPr lang="zh-TW" altLang="en-US" dirty="0"/>
              <a:t>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牛奶的味</a:t>
            </a:r>
            <a:r>
              <a:rPr lang="zh-TW" altLang="en-US" dirty="0"/>
              <a:t>道</a:t>
            </a:r>
            <a:r>
              <a:rPr lang="zh-TW" altLang="en-US" dirty="0" smtClean="0"/>
              <a:t>略甜，是來自</a:t>
            </a:r>
            <a:r>
              <a:rPr lang="zh-TW" altLang="en-US" dirty="0"/>
              <a:t>乳糖，鹽，硫化合物和短鏈脂肪酸</a:t>
            </a:r>
            <a:endParaRPr lang="en-HK" dirty="0"/>
          </a:p>
          <a:p>
            <a:r>
              <a:rPr lang="zh-TW" altLang="en-US" dirty="0"/>
              <a:t>在加熱過程</a:t>
            </a:r>
            <a:r>
              <a:rPr lang="zh-TW" altLang="en-US" dirty="0" smtClean="0"/>
              <a:t>中</a:t>
            </a:r>
            <a:r>
              <a:rPr lang="zh-TW" altLang="en-US" dirty="0"/>
              <a:t>，</a:t>
            </a:r>
            <a:r>
              <a:rPr lang="zh-TW" altLang="en-US" dirty="0" smtClean="0"/>
              <a:t>產生 “煮熟”</a:t>
            </a:r>
            <a:r>
              <a:rPr lang="zh-TW" altLang="en-US" dirty="0"/>
              <a:t>的</a:t>
            </a:r>
            <a:r>
              <a:rPr lang="zh-TW" altLang="en-US" dirty="0" smtClean="0"/>
              <a:t>味道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加熱時，乳</a:t>
            </a:r>
            <a:r>
              <a:rPr lang="zh-TW" altLang="en-US" dirty="0"/>
              <a:t>清</a:t>
            </a:r>
            <a:r>
              <a:rPr lang="zh-TW" altLang="en-US" dirty="0" smtClean="0"/>
              <a:t>蛋白變性並釋放出揮發性的硫化合物</a:t>
            </a:r>
            <a:r>
              <a:rPr lang="zh-TW" altLang="en-US" dirty="0">
                <a:sym typeface="Wingdings" panose="05000000000000000000" pitchFamily="2" charset="2"/>
              </a:rPr>
              <a:t>，</a:t>
            </a:r>
            <a:r>
              <a:rPr lang="zh-TW" altLang="en-US" dirty="0" smtClean="0"/>
              <a:t>產生了怪味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27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8289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芝士</a:t>
            </a:r>
            <a:r>
              <a:rPr lang="en-HK" dirty="0" smtClean="0"/>
              <a:t>:</a:t>
            </a:r>
            <a:r>
              <a:rPr lang="zh-TW" altLang="en-US" dirty="0" smtClean="0"/>
              <a:t>可</a:t>
            </a:r>
            <a:r>
              <a:rPr lang="zh-TW" altLang="en-US" dirty="0"/>
              <a:t>熔性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726994" cy="4642909"/>
          </a:xfrm>
        </p:spPr>
        <p:txBody>
          <a:bodyPr>
            <a:normAutofit/>
          </a:bodyPr>
          <a:lstStyle/>
          <a:p>
            <a:r>
              <a:rPr lang="zh-TW" altLang="en-US" dirty="0"/>
              <a:t>芝士是一種常常</a:t>
            </a:r>
            <a:r>
              <a:rPr lang="zh-TW" altLang="en-US" dirty="0" smtClean="0"/>
              <a:t>用作增添菜式的風味，色澤和質地的食材</a:t>
            </a:r>
            <a:endParaRPr lang="en-HK" dirty="0"/>
          </a:p>
          <a:p>
            <a:endParaRPr lang="en-HK" dirty="0"/>
          </a:p>
          <a:p>
            <a:r>
              <a:rPr lang="zh-TW" altLang="en-US" dirty="0"/>
              <a:t>加熱</a:t>
            </a:r>
            <a:r>
              <a:rPr lang="zh-TW" altLang="en-US" dirty="0" smtClean="0"/>
              <a:t>會使芝</a:t>
            </a:r>
            <a:r>
              <a:rPr lang="zh-TW" altLang="en-US" dirty="0"/>
              <a:t>士</a:t>
            </a:r>
            <a:r>
              <a:rPr lang="zh-TW" altLang="en-US" dirty="0" smtClean="0"/>
              <a:t>熔化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芝士的</a:t>
            </a:r>
            <a:r>
              <a:rPr lang="zh-TW" altLang="en-US" dirty="0" smtClean="0"/>
              <a:t>可</a:t>
            </a:r>
            <a:r>
              <a:rPr lang="zh-TW" altLang="en-US" dirty="0"/>
              <a:t>熔性</a:t>
            </a:r>
            <a:r>
              <a:rPr lang="zh-TW" altLang="en-US" dirty="0" smtClean="0"/>
              <a:t>取決於脂肪</a:t>
            </a:r>
            <a:r>
              <a:rPr lang="zh-TW" altLang="en-US" dirty="0"/>
              <a:t>和</a:t>
            </a:r>
            <a:r>
              <a:rPr lang="zh-TW" altLang="en-US" dirty="0" smtClean="0"/>
              <a:t>水</a:t>
            </a:r>
            <a:r>
              <a:rPr lang="zh-TW" altLang="en-US" dirty="0"/>
              <a:t>份</a:t>
            </a:r>
            <a:r>
              <a:rPr lang="zh-TW" altLang="en-US" dirty="0" smtClean="0"/>
              <a:t>含量</a:t>
            </a:r>
            <a:endParaRPr lang="en-US" altLang="zh-TW" dirty="0" smtClean="0"/>
          </a:p>
          <a:p>
            <a:pPr lvl="1"/>
            <a:r>
              <a:rPr lang="zh-TW" altLang="en-US" dirty="0"/>
              <a:t>較高的脂肪和</a:t>
            </a:r>
            <a:r>
              <a:rPr lang="zh-TW" altLang="en-US" dirty="0" smtClean="0"/>
              <a:t>水</a:t>
            </a:r>
            <a:r>
              <a:rPr lang="zh-TW" altLang="en-US" dirty="0"/>
              <a:t>份</a:t>
            </a:r>
            <a:r>
              <a:rPr lang="zh-TW" altLang="en-US" dirty="0" smtClean="0"/>
              <a:t>含量，可</a:t>
            </a:r>
            <a:r>
              <a:rPr lang="zh-TW" altLang="en-US" dirty="0"/>
              <a:t>熔</a:t>
            </a:r>
            <a:r>
              <a:rPr lang="zh-TW" altLang="en-US" dirty="0" smtClean="0"/>
              <a:t>性會</a:t>
            </a:r>
            <a:r>
              <a:rPr lang="zh-TW" altLang="en-US" dirty="0"/>
              <a:t>較高</a:t>
            </a:r>
            <a:endParaRPr lang="en-US" dirty="0"/>
          </a:p>
          <a:p>
            <a:endParaRPr lang="en-HK" dirty="0"/>
          </a:p>
        </p:txBody>
      </p:sp>
      <p:pic>
        <p:nvPicPr>
          <p:cNvPr id="6146" name="Picture 2" descr="G:\EDB notes\IMG_03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8" t="10872" r="15663" b="7874"/>
          <a:stretch/>
        </p:blipFill>
        <p:spPr bwMode="auto">
          <a:xfrm>
            <a:off x="6519335" y="191911"/>
            <a:ext cx="2088446" cy="18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EDB notes\IMG_03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1" t="14010" r="23471" b="16905"/>
          <a:stretch/>
        </p:blipFill>
        <p:spPr bwMode="auto">
          <a:xfrm>
            <a:off x="6519335" y="2291643"/>
            <a:ext cx="2048936" cy="17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591782" y="4205111"/>
            <a:ext cx="0" cy="711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G:\EDB notes\IMG_03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1"/>
          <a:stretch/>
        </p:blipFill>
        <p:spPr bwMode="auto">
          <a:xfrm>
            <a:off x="6446232" y="4931761"/>
            <a:ext cx="2195141" cy="14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8408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芝士</a:t>
            </a:r>
            <a:r>
              <a:rPr lang="en-HK" dirty="0" smtClean="0"/>
              <a:t>:</a:t>
            </a:r>
            <a:r>
              <a:rPr lang="zh-TW" altLang="en-US" dirty="0"/>
              <a:t>加熱過程中質地的變化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8173974" cy="4526407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高溫或長時間烹調</a:t>
            </a:r>
            <a:r>
              <a:rPr lang="en-HK" dirty="0" smtClean="0"/>
              <a:t>: </a:t>
            </a:r>
          </a:p>
          <a:p>
            <a:pPr lvl="1"/>
            <a:r>
              <a:rPr lang="zh-TW" altLang="en-US" dirty="0"/>
              <a:t>芝</a:t>
            </a:r>
            <a:r>
              <a:rPr lang="zh-TW" altLang="en-US" dirty="0" smtClean="0"/>
              <a:t>士</a:t>
            </a:r>
            <a:r>
              <a:rPr lang="zh-TW" altLang="en-US" dirty="0"/>
              <a:t>蛋白</a:t>
            </a:r>
            <a:r>
              <a:rPr lang="zh-TW" altLang="en-US" dirty="0" smtClean="0"/>
              <a:t>變韌</a:t>
            </a:r>
            <a:endParaRPr lang="en-HK" dirty="0" smtClean="0"/>
          </a:p>
          <a:p>
            <a:pPr lvl="1"/>
            <a:r>
              <a:rPr lang="zh-TW" altLang="en-US" dirty="0" smtClean="0"/>
              <a:t>使脂肪分離，形成油膩粘稠的劣質產品</a:t>
            </a:r>
            <a:endParaRPr lang="en-HK" dirty="0" smtClean="0"/>
          </a:p>
          <a:p>
            <a:r>
              <a:rPr lang="zh-TW" altLang="en-US" dirty="0" smtClean="0"/>
              <a:t>通常在</a:t>
            </a:r>
            <a:r>
              <a:rPr lang="zh-TW" altLang="en-US" dirty="0"/>
              <a:t>烹調</a:t>
            </a:r>
            <a:r>
              <a:rPr lang="zh-TW" altLang="en-US" dirty="0" smtClean="0"/>
              <a:t>最後階段才</a:t>
            </a:r>
            <a:r>
              <a:rPr lang="zh-TW" altLang="en-US" dirty="0"/>
              <a:t>加入芝士，</a:t>
            </a:r>
            <a:r>
              <a:rPr lang="zh-TW" altLang="en-US" dirty="0" smtClean="0"/>
              <a:t>防止分離</a:t>
            </a:r>
            <a:endParaRPr lang="en-US" altLang="zh-TW" dirty="0"/>
          </a:p>
          <a:p>
            <a:endParaRPr lang="en-US" dirty="0" smtClean="0"/>
          </a:p>
          <a:p>
            <a:r>
              <a:rPr lang="zh-TW" altLang="en-US" dirty="0" smtClean="0"/>
              <a:t>低脂</a:t>
            </a:r>
            <a:r>
              <a:rPr lang="zh-TW" altLang="en-US" dirty="0"/>
              <a:t>芝士</a:t>
            </a:r>
            <a:r>
              <a:rPr lang="en-US" dirty="0" smtClean="0"/>
              <a:t>: </a:t>
            </a:r>
          </a:p>
          <a:p>
            <a:pPr lvl="1"/>
            <a:r>
              <a:rPr lang="zh-TW" altLang="en-US" dirty="0" smtClean="0"/>
              <a:t>高溫時</a:t>
            </a:r>
            <a:r>
              <a:rPr lang="zh-TW" altLang="en-US" dirty="0"/>
              <a:t>更</a:t>
            </a:r>
            <a:r>
              <a:rPr lang="zh-TW" altLang="en-US" dirty="0" smtClean="0"/>
              <a:t>容易分離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含較</a:t>
            </a:r>
            <a:r>
              <a:rPr lang="zh-TW" altLang="en-US" dirty="0"/>
              <a:t>多</a:t>
            </a:r>
            <a:r>
              <a:rPr lang="zh-TW" altLang="en-US" dirty="0" smtClean="0"/>
              <a:t>蛋白質，</a:t>
            </a:r>
            <a:r>
              <a:rPr lang="zh-TW" altLang="en-US" dirty="0"/>
              <a:t>加熱</a:t>
            </a:r>
            <a:r>
              <a:rPr lang="zh-TW" altLang="en-US" dirty="0" smtClean="0"/>
              <a:t>時很容易</a:t>
            </a:r>
            <a:r>
              <a:rPr lang="zh-TW" altLang="en-US" dirty="0"/>
              <a:t>變</a:t>
            </a:r>
            <a:r>
              <a:rPr lang="zh-TW" altLang="en-US" dirty="0" smtClean="0"/>
              <a:t>韌</a:t>
            </a:r>
            <a:endParaRPr lang="en-US" altLang="zh-TW" dirty="0" smtClean="0"/>
          </a:p>
          <a:p>
            <a:pPr lvl="1"/>
            <a:r>
              <a:rPr lang="zh-TW" altLang="en-US" dirty="0"/>
              <a:t>不適合烹調</a:t>
            </a:r>
            <a:endParaRPr lang="en-US" dirty="0"/>
          </a:p>
          <a:p>
            <a:r>
              <a:rPr lang="zh-TW" altLang="en-US" dirty="0"/>
              <a:t>與非加工芝士比較，</a:t>
            </a:r>
            <a:r>
              <a:rPr lang="zh-TW" altLang="en-US" dirty="0" smtClean="0"/>
              <a:t>含有</a:t>
            </a:r>
            <a:r>
              <a:rPr lang="zh-TW" altLang="en-US" dirty="0"/>
              <a:t>加水乳化</a:t>
            </a:r>
            <a:r>
              <a:rPr lang="zh-TW" altLang="en-US" dirty="0" smtClean="0"/>
              <a:t>劑的加工</a:t>
            </a:r>
            <a:r>
              <a:rPr lang="zh-TW" altLang="en-US" dirty="0"/>
              <a:t>芝</a:t>
            </a:r>
            <a:r>
              <a:rPr lang="zh-TW" altLang="en-US" dirty="0" smtClean="0"/>
              <a:t>士在加熱時脂肪較不會分離及</a:t>
            </a:r>
            <a:r>
              <a:rPr lang="zh-TW" altLang="en-US" dirty="0"/>
              <a:t>更容易</a:t>
            </a:r>
            <a:r>
              <a:rPr lang="zh-TW" altLang="en-US" dirty="0" smtClean="0"/>
              <a:t>融化</a:t>
            </a:r>
            <a:endParaRPr lang="en-US" dirty="0"/>
          </a:p>
          <a:p>
            <a:endParaRPr lang="en-HK" dirty="0"/>
          </a:p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29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9650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肉類，家禽和</a:t>
            </a:r>
            <a:r>
              <a:rPr lang="zh-TW" altLang="en-US" dirty="0" smtClean="0"/>
              <a:t>魚類</a:t>
            </a:r>
            <a:endParaRPr lang="en-HK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794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芝</a:t>
            </a:r>
            <a:r>
              <a:rPr lang="zh-TW" altLang="en-US" dirty="0" smtClean="0"/>
              <a:t>士</a:t>
            </a:r>
            <a:r>
              <a:rPr lang="en-HK" dirty="0" smtClean="0"/>
              <a:t>:</a:t>
            </a:r>
            <a:r>
              <a:rPr lang="zh-TW" altLang="en-US" dirty="0" smtClean="0"/>
              <a:t>在</a:t>
            </a:r>
            <a:r>
              <a:rPr lang="zh-TW" altLang="en-US" dirty="0"/>
              <a:t>加熱過程中褐變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942326" cy="4367911"/>
          </a:xfrm>
        </p:spPr>
        <p:txBody>
          <a:bodyPr>
            <a:normAutofit/>
          </a:bodyPr>
          <a:lstStyle/>
          <a:p>
            <a:r>
              <a:rPr lang="zh-TW" altLang="en-US" dirty="0"/>
              <a:t>芝</a:t>
            </a:r>
            <a:r>
              <a:rPr lang="zh-TW" altLang="en-US" dirty="0" smtClean="0"/>
              <a:t>士</a:t>
            </a:r>
            <a:r>
              <a:rPr lang="zh-TW" altLang="en-US" dirty="0"/>
              <a:t>受熱時</a:t>
            </a:r>
            <a:r>
              <a:rPr lang="zh-TW" altLang="en-US" dirty="0" smtClean="0"/>
              <a:t>會由於</a:t>
            </a:r>
            <a:r>
              <a:rPr lang="zh-TW" altLang="en-US" dirty="0"/>
              <a:t>梅納</a:t>
            </a:r>
            <a:r>
              <a:rPr lang="zh-TW" altLang="en-US" dirty="0" smtClean="0"/>
              <a:t>反應而產生褐</a:t>
            </a:r>
            <a:r>
              <a:rPr lang="zh-TW" altLang="en-US" dirty="0"/>
              <a:t>變</a:t>
            </a:r>
            <a:endParaRPr lang="en-HK" dirty="0"/>
          </a:p>
        </p:txBody>
      </p:sp>
      <p:pic>
        <p:nvPicPr>
          <p:cNvPr id="7170" name="Picture 2" descr="G:\EDB notes\IMG_03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 r="9375"/>
          <a:stretch/>
        </p:blipFill>
        <p:spPr bwMode="auto">
          <a:xfrm>
            <a:off x="6536267" y="3721500"/>
            <a:ext cx="2325511" cy="19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EDB notes\IMG_03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r="7198" b="10314"/>
          <a:stretch/>
        </p:blipFill>
        <p:spPr bwMode="auto">
          <a:xfrm>
            <a:off x="3401359" y="3721500"/>
            <a:ext cx="2354892" cy="19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EDB notes\IMG_03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1" t="14010" r="23471" b="16905"/>
          <a:stretch/>
        </p:blipFill>
        <p:spPr bwMode="auto">
          <a:xfrm>
            <a:off x="220136" y="3721500"/>
            <a:ext cx="2271638" cy="19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619022" y="4705550"/>
            <a:ext cx="716849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78829" y="4705550"/>
            <a:ext cx="716849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30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1688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穀物，穀物製品和糖</a:t>
            </a:r>
            <a:endParaRPr lang="en-HK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5754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穀物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自然</a:t>
            </a:r>
            <a:r>
              <a:rPr lang="zh-TW" altLang="en-US" dirty="0" smtClean="0"/>
              <a:t>形態下大致</a:t>
            </a:r>
            <a:r>
              <a:rPr lang="zh-TW" altLang="en-US" dirty="0"/>
              <a:t>上</a:t>
            </a:r>
            <a:r>
              <a:rPr lang="zh-TW" altLang="en-US" dirty="0" smtClean="0"/>
              <a:t>不能被消化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有堅硬</a:t>
            </a:r>
            <a:r>
              <a:rPr lang="zh-TW" altLang="en-US" dirty="0"/>
              <a:t>的</a:t>
            </a:r>
            <a:r>
              <a:rPr lang="zh-TW" altLang="en-US" dirty="0" smtClean="0"/>
              <a:t>外殼， </a:t>
            </a:r>
            <a:r>
              <a:rPr lang="zh-TW" altLang="en-US" dirty="0"/>
              <a:t>很難直接食用</a:t>
            </a:r>
            <a:endParaRPr lang="en-HK" dirty="0"/>
          </a:p>
        </p:txBody>
      </p:sp>
      <p:pic>
        <p:nvPicPr>
          <p:cNvPr id="8194" name="Picture 2" descr="G:\EDB notes\DSC007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r="21812"/>
          <a:stretch/>
        </p:blipFill>
        <p:spPr bwMode="auto">
          <a:xfrm>
            <a:off x="1191801" y="3395004"/>
            <a:ext cx="2332235" cy="217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EDB notes\DSC004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0" r="21993"/>
          <a:stretch/>
        </p:blipFill>
        <p:spPr bwMode="auto">
          <a:xfrm rot="5400000">
            <a:off x="5226577" y="3320739"/>
            <a:ext cx="2140875" cy="232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49388" y="562023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/>
              <a:t>白飯</a:t>
            </a:r>
            <a:endParaRPr lang="en-GB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838641" y="5610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/>
              <a:t>麥片</a:t>
            </a:r>
            <a:endParaRPr lang="en-GB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5671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穀物</a:t>
            </a:r>
            <a:r>
              <a:rPr lang="en-US" dirty="0" smtClean="0"/>
              <a:t>:</a:t>
            </a:r>
            <a:r>
              <a:rPr lang="zh-TW" altLang="en-US" dirty="0"/>
              <a:t>加熱過程中質地的變化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0822" cy="4351338"/>
          </a:xfrm>
        </p:spPr>
        <p:txBody>
          <a:bodyPr/>
          <a:lstStyle/>
          <a:p>
            <a:r>
              <a:rPr lang="zh-TW" altLang="en-US" dirty="0" smtClean="0"/>
              <a:t>用水</a:t>
            </a:r>
            <a:r>
              <a:rPr lang="zh-TW" altLang="en-US" dirty="0"/>
              <a:t>加熱穀物可以軟化外殼，使澱粉質</a:t>
            </a:r>
            <a:r>
              <a:rPr lang="zh-TW" altLang="en-US" dirty="0" smtClean="0"/>
              <a:t>胚乳</a:t>
            </a:r>
            <a:r>
              <a:rPr lang="zh-TW" altLang="en-US" dirty="0"/>
              <a:t>容易被消化</a:t>
            </a:r>
            <a:endParaRPr lang="en-US" altLang="zh-TW" dirty="0" smtClean="0"/>
          </a:p>
          <a:p>
            <a:endParaRPr lang="en-HK" dirty="0"/>
          </a:p>
          <a:p>
            <a:r>
              <a:rPr lang="zh-TW" altLang="en-US" dirty="0"/>
              <a:t>烹調</a:t>
            </a:r>
            <a:r>
              <a:rPr lang="zh-TW" altLang="en-US" dirty="0" smtClean="0"/>
              <a:t>可以使</a:t>
            </a:r>
            <a:r>
              <a:rPr lang="zh-TW" altLang="en-US" dirty="0"/>
              <a:t>澱粉</a:t>
            </a:r>
            <a:r>
              <a:rPr lang="zh-TW" altLang="en-US" dirty="0" smtClean="0"/>
              <a:t>糊化，</a:t>
            </a:r>
            <a:r>
              <a:rPr lang="zh-TW" altLang="en-US" dirty="0"/>
              <a:t>顆</a:t>
            </a:r>
            <a:r>
              <a:rPr lang="zh-TW" altLang="en-US" dirty="0" smtClean="0"/>
              <a:t>粒受熱膨脹</a:t>
            </a:r>
            <a:r>
              <a:rPr lang="zh-TW" altLang="en-US" dirty="0"/>
              <a:t>和</a:t>
            </a:r>
            <a:r>
              <a:rPr lang="zh-TW" altLang="en-US" dirty="0" smtClean="0"/>
              <a:t>軟化</a:t>
            </a:r>
            <a:r>
              <a:rPr lang="zh-TW" altLang="en-US" dirty="0"/>
              <a:t>，</a:t>
            </a:r>
            <a:r>
              <a:rPr lang="zh-TW" altLang="en-US" dirty="0" smtClean="0"/>
              <a:t>提高</a:t>
            </a:r>
            <a:r>
              <a:rPr lang="zh-TW" altLang="en-US" dirty="0"/>
              <a:t>了的風味和</a:t>
            </a:r>
            <a:r>
              <a:rPr lang="zh-TW" altLang="en-US" dirty="0" smtClean="0"/>
              <a:t>質地</a:t>
            </a:r>
            <a:endParaRPr lang="en-US" altLang="zh-TW" dirty="0"/>
          </a:p>
          <a:p>
            <a:endParaRPr lang="en-HK" dirty="0" smtClean="0"/>
          </a:p>
          <a:p>
            <a:r>
              <a:rPr lang="zh-TW" altLang="en-US" dirty="0">
                <a:sym typeface="Wingdings" panose="05000000000000000000" pitchFamily="2" charset="2"/>
              </a:rPr>
              <a:t>當</a:t>
            </a:r>
            <a:r>
              <a:rPr lang="zh-TW" altLang="en-US" dirty="0" smtClean="0">
                <a:sym typeface="Wingdings" panose="05000000000000000000" pitchFamily="2" charset="2"/>
              </a:rPr>
              <a:t>烹調時</a:t>
            </a:r>
            <a:r>
              <a:rPr lang="zh-TW" altLang="en-US" dirty="0" smtClean="0"/>
              <a:t>，</a:t>
            </a:r>
            <a:r>
              <a:rPr lang="zh-TW" altLang="en-US" dirty="0"/>
              <a:t>顆</a:t>
            </a:r>
            <a:r>
              <a:rPr lang="zh-TW" altLang="en-US" dirty="0" smtClean="0">
                <a:sym typeface="Wingdings" panose="05000000000000000000" pitchFamily="2" charset="2"/>
              </a:rPr>
              <a:t>粒尺寸能擴大</a:t>
            </a:r>
            <a:r>
              <a:rPr lang="zh-TW" altLang="en-US" dirty="0">
                <a:sym typeface="Wingdings" panose="05000000000000000000" pitchFamily="2" charset="2"/>
              </a:rPr>
              <a:t>到</a:t>
            </a:r>
            <a:r>
              <a:rPr lang="en-US" altLang="zh-TW" dirty="0">
                <a:sym typeface="Wingdings" panose="05000000000000000000" pitchFamily="2" charset="2"/>
              </a:rPr>
              <a:t>2-3</a:t>
            </a:r>
            <a:r>
              <a:rPr lang="zh-TW" altLang="en-US" dirty="0">
                <a:sym typeface="Wingdings" panose="05000000000000000000" pitchFamily="2" charset="2"/>
              </a:rPr>
              <a:t>倍</a:t>
            </a:r>
            <a:endParaRPr lang="en-HK" dirty="0"/>
          </a:p>
          <a:p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914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ym typeface="Wingdings" panose="05000000000000000000" pitchFamily="2" charset="2"/>
              </a:rPr>
              <a:t>當烹調時</a:t>
            </a:r>
            <a:r>
              <a:rPr lang="zh-TW" altLang="en-US" dirty="0" smtClean="0"/>
              <a:t>，</a:t>
            </a:r>
            <a:r>
              <a:rPr lang="zh-TW" altLang="en-US" dirty="0" smtClean="0">
                <a:sym typeface="Wingdings" panose="05000000000000000000" pitchFamily="2" charset="2"/>
              </a:rPr>
              <a:t>尺寸</a:t>
            </a:r>
            <a:r>
              <a:rPr lang="zh-TW" altLang="en-US" dirty="0">
                <a:sym typeface="Wingdings" panose="05000000000000000000" pitchFamily="2" charset="2"/>
              </a:rPr>
              <a:t>能擴大到</a:t>
            </a:r>
            <a:r>
              <a:rPr lang="en-US" altLang="zh-TW" dirty="0">
                <a:sym typeface="Wingdings" panose="05000000000000000000" pitchFamily="2" charset="2"/>
              </a:rPr>
              <a:t>2-3</a:t>
            </a:r>
            <a:r>
              <a:rPr lang="zh-TW" altLang="en-US" dirty="0">
                <a:sym typeface="Wingdings" panose="05000000000000000000" pitchFamily="2" charset="2"/>
              </a:rPr>
              <a:t>倍</a:t>
            </a:r>
            <a:endParaRPr lang="en-HK" dirty="0"/>
          </a:p>
        </p:txBody>
      </p:sp>
      <p:pic>
        <p:nvPicPr>
          <p:cNvPr id="9218" name="Picture 2" descr="G:\EDB notes\DSC004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11663" r="9801" b="20995"/>
          <a:stretch/>
        </p:blipFill>
        <p:spPr bwMode="auto">
          <a:xfrm>
            <a:off x="2013733" y="2887039"/>
            <a:ext cx="5114496" cy="252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1425" y="54869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 smtClean="0"/>
              <a:t>生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505237" y="543556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/>
              <a:t>熟</a:t>
            </a:r>
            <a:endParaRPr lang="en-GB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574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6072" y="26459"/>
            <a:ext cx="7886700" cy="1325563"/>
          </a:xfrm>
        </p:spPr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熱早餐穀物食品：燕麥片</a:t>
            </a:r>
            <a:endParaRPr lang="en-HK" dirty="0"/>
          </a:p>
        </p:txBody>
      </p:sp>
      <p:pic>
        <p:nvPicPr>
          <p:cNvPr id="10242" name="Picture 2" descr="G:\EDB notes\DSC007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" b="9806"/>
          <a:stretch/>
        </p:blipFill>
        <p:spPr bwMode="auto">
          <a:xfrm>
            <a:off x="1533689" y="2496620"/>
            <a:ext cx="5760000" cy="271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0329" y="532255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 smtClean="0"/>
              <a:t>生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464141" y="52519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 smtClean="0"/>
              <a:t>熟</a:t>
            </a:r>
            <a:endParaRPr lang="en-GB" u="sng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162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烹調</a:t>
            </a:r>
            <a:r>
              <a:rPr lang="zh-TW" altLang="en-US" dirty="0"/>
              <a:t>意大利</a:t>
            </a:r>
            <a:r>
              <a:rPr lang="zh-TW" altLang="en-US" dirty="0" smtClean="0"/>
              <a:t>式</a:t>
            </a:r>
            <a:r>
              <a:rPr lang="zh-TW" altLang="en-US" dirty="0"/>
              <a:t>粉、麵類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/>
              <a:t>意大利式粉、麵</a:t>
            </a:r>
            <a:r>
              <a:rPr lang="zh-TW" altLang="en-US" dirty="0" smtClean="0"/>
              <a:t>類</a:t>
            </a:r>
            <a:r>
              <a:rPr lang="zh-TW" altLang="en-US" dirty="0"/>
              <a:t>是以麵粉澱粉和水為主</a:t>
            </a:r>
            <a:r>
              <a:rPr lang="zh-TW" altLang="en-US" dirty="0" smtClean="0"/>
              <a:t>的混合物</a:t>
            </a:r>
            <a:endParaRPr lang="en-US" altLang="zh-TW" dirty="0" smtClean="0"/>
          </a:p>
          <a:p>
            <a:pPr>
              <a:lnSpc>
                <a:spcPct val="100000"/>
              </a:lnSpc>
            </a:pPr>
            <a:r>
              <a:rPr lang="zh-TW" altLang="en-US" dirty="0" smtClean="0"/>
              <a:t>由硬質小麥製成的麵粉，硬粒小麥粉的蛋白質令麵條有彈性，使它在烹調過程中能保持其形狀</a:t>
            </a:r>
            <a:endParaRPr lang="en-HK" dirty="0"/>
          </a:p>
        </p:txBody>
      </p:sp>
      <p:pic>
        <p:nvPicPr>
          <p:cNvPr id="11266" name="Picture 2" descr="G:\EDB notes\DSC005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6" b="20897"/>
          <a:stretch/>
        </p:blipFill>
        <p:spPr bwMode="auto">
          <a:xfrm>
            <a:off x="2566048" y="4321420"/>
            <a:ext cx="4320000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0632" y="3782754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 smtClean="0"/>
              <a:t>生</a:t>
            </a:r>
            <a:r>
              <a:rPr lang="en-GB" u="sng" dirty="0" smtClean="0"/>
              <a:t> 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208001" y="37940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/>
              <a:t>熟</a:t>
            </a:r>
            <a:endParaRPr lang="en-GB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36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8776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烘焙產品的烘烤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麵粉</a:t>
            </a:r>
            <a:r>
              <a:rPr lang="zh-TW" altLang="en-US" dirty="0" smtClean="0"/>
              <a:t>混合物：</a:t>
            </a:r>
            <a:r>
              <a:rPr lang="zh-TW" altLang="en-US" dirty="0"/>
              <a:t>用脂肪，</a:t>
            </a:r>
            <a:r>
              <a:rPr lang="zh-TW" altLang="en-US" dirty="0" smtClean="0"/>
              <a:t>糖</a:t>
            </a:r>
            <a:r>
              <a:rPr lang="zh-TW" altLang="en-US" dirty="0">
                <a:sym typeface="Wingdings" panose="05000000000000000000" pitchFamily="2" charset="2"/>
              </a:rPr>
              <a:t>，</a:t>
            </a:r>
            <a:r>
              <a:rPr lang="zh-TW" altLang="en-US" dirty="0" smtClean="0"/>
              <a:t>膨鬆劑和麵粉混合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>
                <a:sym typeface="Wingdings" panose="05000000000000000000" pitchFamily="2" charset="2"/>
              </a:rPr>
              <a:t>加熱</a:t>
            </a:r>
            <a:r>
              <a:rPr lang="zh-TW" altLang="en-US" dirty="0"/>
              <a:t>過程中</a:t>
            </a:r>
            <a:r>
              <a:rPr lang="zh-TW" altLang="en-US" dirty="0" smtClean="0">
                <a:sym typeface="Wingdings" panose="05000000000000000000" pitchFamily="2" charset="2"/>
              </a:rPr>
              <a:t>，氣體如</a:t>
            </a:r>
            <a:r>
              <a:rPr lang="zh-TW" altLang="en-US" dirty="0" smtClean="0">
                <a:sym typeface="Wingdings" panose="05000000000000000000" pitchFamily="2" charset="2"/>
              </a:rPr>
              <a:t>蒸氣，</a:t>
            </a:r>
            <a:r>
              <a:rPr lang="zh-TW" altLang="en-US" dirty="0">
                <a:sym typeface="Wingdings" panose="05000000000000000000" pitchFamily="2" charset="2"/>
              </a:rPr>
              <a:t>二氧化碳和空氣立即膨脹，產生</a:t>
            </a:r>
            <a:r>
              <a:rPr lang="zh-TW" altLang="en-US" dirty="0" smtClean="0">
                <a:sym typeface="Wingdings" panose="05000000000000000000" pitchFamily="2" charset="2"/>
              </a:rPr>
              <a:t>壓力延伸</a:t>
            </a:r>
            <a:r>
              <a:rPr lang="zh-TW" altLang="en-US" dirty="0"/>
              <a:t>撐開</a:t>
            </a:r>
            <a:r>
              <a:rPr lang="zh-TW" altLang="en-US" dirty="0" smtClean="0">
                <a:sym typeface="Wingdings" panose="05000000000000000000" pitchFamily="2" charset="2"/>
              </a:rPr>
              <a:t>麵筋</a:t>
            </a:r>
            <a:r>
              <a:rPr lang="zh-TW" altLang="en-US" dirty="0">
                <a:sym typeface="Wingdings" panose="05000000000000000000" pitchFamily="2" charset="2"/>
              </a:rPr>
              <a:t>的彈性網</a:t>
            </a:r>
            <a:r>
              <a:rPr lang="zh-TW" altLang="en-US" dirty="0" smtClean="0">
                <a:sym typeface="Wingdings" panose="05000000000000000000" pitchFamily="2" charset="2"/>
              </a:rPr>
              <a:t>絡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/>
            <a:r>
              <a:rPr lang="zh-TW" altLang="en-US" dirty="0"/>
              <a:t>烘焙</a:t>
            </a:r>
            <a:r>
              <a:rPr lang="zh-TW" altLang="en-US" dirty="0" smtClean="0"/>
              <a:t>產品向</a:t>
            </a:r>
            <a:r>
              <a:rPr lang="zh-TW" altLang="en-US" dirty="0">
                <a:sym typeface="Wingdings" panose="05000000000000000000" pitchFamily="2" charset="2"/>
              </a:rPr>
              <a:t>上膨脹 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/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熱力熔化脂肪</a:t>
            </a:r>
            <a:r>
              <a:rPr lang="zh-TW" altLang="en-US" dirty="0">
                <a:sym typeface="Wingdings" panose="05000000000000000000" pitchFamily="2" charset="2"/>
              </a:rPr>
              <a:t>，糊化澱粉和凝固麵粉，雞蛋和牛奶中的蛋白質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烘焙</a:t>
            </a:r>
            <a:r>
              <a:rPr lang="zh-TW" altLang="en-US" dirty="0">
                <a:sym typeface="Wingdings" panose="05000000000000000000" pitchFamily="2" charset="2"/>
              </a:rPr>
              <a:t>過程中，糖</a:t>
            </a:r>
            <a:r>
              <a:rPr lang="zh-TW" altLang="en-US" dirty="0" smtClean="0">
                <a:sym typeface="Wingdings" panose="05000000000000000000" pitchFamily="2" charset="2"/>
              </a:rPr>
              <a:t>的焦糖化，</a:t>
            </a:r>
            <a:r>
              <a:rPr lang="zh-TW" altLang="en-US" dirty="0"/>
              <a:t>梅納</a:t>
            </a:r>
            <a:r>
              <a:rPr lang="zh-TW" altLang="en-US" dirty="0" smtClean="0">
                <a:sym typeface="Wingdings" panose="05000000000000000000" pitchFamily="2" charset="2"/>
              </a:rPr>
              <a:t>反應</a:t>
            </a:r>
            <a:r>
              <a:rPr lang="zh-TW" altLang="en-US" dirty="0">
                <a:sym typeface="Wingdings" panose="05000000000000000000" pitchFamily="2" charset="2"/>
              </a:rPr>
              <a:t>和澱粉</a:t>
            </a:r>
            <a:r>
              <a:rPr lang="zh-TW" altLang="en-US" dirty="0" smtClean="0">
                <a:sym typeface="Wingdings" panose="05000000000000000000" pitchFamily="2" charset="2"/>
              </a:rPr>
              <a:t>糊精化</a:t>
            </a:r>
            <a:r>
              <a:rPr lang="zh-TW" altLang="en-US" dirty="0" smtClean="0"/>
              <a:t>令</a:t>
            </a:r>
            <a:r>
              <a:rPr lang="zh-TW" altLang="en-US" dirty="0"/>
              <a:t>產品表面出現褐變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37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586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糖的溶解度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4837202" cy="4595723"/>
          </a:xfrm>
        </p:spPr>
        <p:txBody>
          <a:bodyPr>
            <a:normAutofit/>
          </a:bodyPr>
          <a:lstStyle/>
          <a:p>
            <a:r>
              <a:rPr lang="zh-TW" altLang="en-US" dirty="0"/>
              <a:t>不同類型的糖有不同的</a:t>
            </a:r>
            <a:r>
              <a:rPr lang="zh-TW" altLang="en-US" dirty="0" smtClean="0"/>
              <a:t>溶解度</a:t>
            </a:r>
            <a:endParaRPr lang="en-US" altLang="zh-TW" dirty="0" smtClean="0"/>
          </a:p>
          <a:p>
            <a:endParaRPr lang="en-HK" dirty="0" smtClean="0"/>
          </a:p>
          <a:p>
            <a:r>
              <a:rPr lang="zh-TW" altLang="en-US" dirty="0"/>
              <a:t>糖的</a:t>
            </a:r>
            <a:r>
              <a:rPr lang="zh-TW" altLang="en-US" dirty="0" smtClean="0"/>
              <a:t>溶解度影響食品所感知</a:t>
            </a:r>
            <a:r>
              <a:rPr lang="zh-TW" altLang="en-US" dirty="0"/>
              <a:t>的</a:t>
            </a:r>
            <a:r>
              <a:rPr lang="zh-TW" altLang="en-US" dirty="0" smtClean="0"/>
              <a:t>口感和質地</a:t>
            </a:r>
            <a:endParaRPr lang="en-US" altLang="zh-TW" dirty="0" smtClean="0"/>
          </a:p>
          <a:p>
            <a:endParaRPr lang="en-HK" dirty="0"/>
          </a:p>
          <a:p>
            <a:r>
              <a:rPr lang="zh-TW" altLang="en-US" dirty="0" smtClean="0"/>
              <a:t>升高</a:t>
            </a:r>
            <a:r>
              <a:rPr lang="zh-TW" altLang="en-US" dirty="0"/>
              <a:t>糖</a:t>
            </a:r>
            <a:r>
              <a:rPr lang="zh-TW" altLang="en-US" dirty="0" smtClean="0"/>
              <a:t>溶液的溫度</a:t>
            </a:r>
            <a:r>
              <a:rPr lang="zh-TW" altLang="en-US" dirty="0"/>
              <a:t>可</a:t>
            </a:r>
            <a:r>
              <a:rPr lang="zh-TW" altLang="en-US" dirty="0" smtClean="0"/>
              <a:t>溶解更多糖</a:t>
            </a:r>
            <a:endParaRPr lang="en-HK" dirty="0"/>
          </a:p>
          <a:p>
            <a:endParaRPr lang="en-HK" dirty="0"/>
          </a:p>
        </p:txBody>
      </p:sp>
      <p:pic>
        <p:nvPicPr>
          <p:cNvPr id="4" name="Picture 2" descr="G:\EDB notes\DSC006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4" r="20488"/>
          <a:stretch/>
        </p:blipFill>
        <p:spPr bwMode="auto">
          <a:xfrm rot="5400000">
            <a:off x="6089431" y="1626369"/>
            <a:ext cx="1643869" cy="16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EDB notes\DSC006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0" r="20601"/>
          <a:stretch/>
        </p:blipFill>
        <p:spPr bwMode="auto">
          <a:xfrm rot="5400000">
            <a:off x="6085786" y="4441490"/>
            <a:ext cx="1643871" cy="16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78211" y="3339637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u="sng" dirty="0"/>
              <a:t>60℃</a:t>
            </a:r>
            <a:r>
              <a:rPr lang="zh-TW" altLang="en-US" u="sng" dirty="0"/>
              <a:t>的糖溶液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978210" y="6224962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u="sng" dirty="0" smtClean="0"/>
              <a:t>120</a:t>
            </a:r>
            <a:r>
              <a:rPr lang="en-US" altLang="zh-TW" u="sng" dirty="0"/>
              <a:t>℃</a:t>
            </a:r>
            <a:r>
              <a:rPr lang="zh-TW" altLang="en-US" u="sng" dirty="0"/>
              <a:t>的糖溶液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7094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91" y="150796"/>
            <a:ext cx="8655357" cy="1325563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學習</a:t>
            </a:r>
            <a:r>
              <a:rPr lang="zh-TW" altLang="en-US" sz="2800" dirty="0" smtClean="0"/>
              <a:t>活動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/>
              <a:t>結晶</a:t>
            </a:r>
            <a:r>
              <a:rPr lang="zh-TW" altLang="en-US" sz="2800" dirty="0" smtClean="0"/>
              <a:t>：溫度對糖</a:t>
            </a:r>
            <a:r>
              <a:rPr lang="zh-TW" altLang="en-US" sz="2800" dirty="0"/>
              <a:t>溶解度</a:t>
            </a:r>
            <a:r>
              <a:rPr lang="zh-TW" altLang="en-US" sz="2800" dirty="0" smtClean="0"/>
              <a:t>的影響</a:t>
            </a:r>
            <a:endParaRPr lang="en-GB" sz="2800" dirty="0"/>
          </a:p>
        </p:txBody>
      </p:sp>
      <p:pic>
        <p:nvPicPr>
          <p:cNvPr id="12292" name="Picture 4" descr="G:\EDB notes\DSC006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t="11722" r="11925" b="28566"/>
          <a:stretch/>
        </p:blipFill>
        <p:spPr bwMode="auto">
          <a:xfrm>
            <a:off x="1721270" y="1661025"/>
            <a:ext cx="3049643" cy="15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G:\EDB notes\DSC006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r="3815" b="22246"/>
          <a:stretch/>
        </p:blipFill>
        <p:spPr bwMode="auto">
          <a:xfrm>
            <a:off x="5663705" y="1661025"/>
            <a:ext cx="3097485" cy="15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G:\EDB notes\DSC006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7693" r="6166" b="20243"/>
          <a:stretch/>
        </p:blipFill>
        <p:spPr bwMode="auto">
          <a:xfrm>
            <a:off x="5701598" y="3971367"/>
            <a:ext cx="3059591" cy="15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G:\EDB notes\DSC0069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0" r="29029"/>
          <a:stretch/>
        </p:blipFill>
        <p:spPr bwMode="auto">
          <a:xfrm>
            <a:off x="3462112" y="3971367"/>
            <a:ext cx="1272989" cy="16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G:\EDB notes\DSC0068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3" r="14827" b="17434"/>
          <a:stretch/>
        </p:blipFill>
        <p:spPr bwMode="auto">
          <a:xfrm>
            <a:off x="251575" y="5044446"/>
            <a:ext cx="2452966" cy="10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24626" y="5588580"/>
            <a:ext cx="102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u="sng" dirty="0"/>
              <a:t>60℃</a:t>
            </a:r>
            <a:r>
              <a:rPr lang="zh-TW" altLang="en-US" sz="1100" u="sng" dirty="0"/>
              <a:t>的糖溶液</a:t>
            </a:r>
            <a:endParaRPr lang="en-GB" sz="11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377583" y="3247132"/>
            <a:ext cx="10518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u="sng" dirty="0" smtClean="0"/>
              <a:t>120</a:t>
            </a:r>
            <a:r>
              <a:rPr lang="en-US" altLang="zh-TW" sz="1050" u="sng" dirty="0"/>
              <a:t>℃</a:t>
            </a:r>
            <a:r>
              <a:rPr lang="zh-TW" altLang="en-US" sz="1050" u="sng" dirty="0"/>
              <a:t>的糖溶液</a:t>
            </a:r>
            <a:endParaRPr lang="en-GB" sz="1050" u="sng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12705" y="2444836"/>
            <a:ext cx="6096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4416" y="1863943"/>
            <a:ext cx="647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/>
              <a:t>冷卻</a:t>
            </a:r>
            <a:r>
              <a:rPr lang="en-US" altLang="zh-TW" sz="1000" dirty="0"/>
              <a:t>30</a:t>
            </a:r>
            <a:r>
              <a:rPr lang="zh-TW" altLang="en-US" sz="1000" dirty="0"/>
              <a:t>分鐘</a:t>
            </a:r>
            <a:endParaRPr lang="en-GB" sz="10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6714609" y="3588869"/>
            <a:ext cx="6096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42337" y="3419628"/>
            <a:ext cx="82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冷卻多</a:t>
            </a:r>
            <a:r>
              <a:rPr lang="en-US" altLang="zh-TW" sz="1000" dirty="0" smtClean="0"/>
              <a:t>60</a:t>
            </a:r>
            <a:r>
              <a:rPr lang="zh-TW" altLang="en-US" sz="1000" dirty="0"/>
              <a:t>分鐘</a:t>
            </a:r>
            <a:endParaRPr lang="en-GB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2178423" y="4283372"/>
            <a:ext cx="10518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u="sng" dirty="0" smtClean="0"/>
              <a:t>120</a:t>
            </a:r>
            <a:r>
              <a:rPr lang="en-US" altLang="zh-TW" sz="1050" u="sng" dirty="0"/>
              <a:t>℃</a:t>
            </a:r>
            <a:r>
              <a:rPr lang="zh-TW" altLang="en-US" sz="1050" u="sng" dirty="0"/>
              <a:t>的糖溶液</a:t>
            </a:r>
            <a:endParaRPr lang="en-GB" sz="105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84094" y="6168572"/>
            <a:ext cx="1943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u="sng" dirty="0"/>
              <a:t>糖晶體從</a:t>
            </a:r>
            <a:r>
              <a:rPr lang="en-US" altLang="zh-TW" sz="1100" u="sng" dirty="0"/>
              <a:t>120℃</a:t>
            </a:r>
            <a:r>
              <a:rPr lang="zh-TW" altLang="en-US" sz="1100" u="sng" dirty="0"/>
              <a:t>的糖溶液形成</a:t>
            </a:r>
            <a:endParaRPr lang="en-GB" u="sng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941278" y="4727173"/>
            <a:ext cx="552453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21270" y="3230779"/>
            <a:ext cx="102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u="sng" dirty="0"/>
              <a:t>60℃</a:t>
            </a:r>
            <a:r>
              <a:rPr lang="zh-TW" altLang="en-US" sz="1100" u="sng" dirty="0"/>
              <a:t>的糖溶液</a:t>
            </a:r>
            <a:endParaRPr lang="en-GB" sz="11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998615" y="13391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混濁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678295" y="132435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清澈</a:t>
            </a:r>
            <a:endParaRPr lang="en-GB" dirty="0"/>
          </a:p>
          <a:p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367860" y="3145639"/>
            <a:ext cx="10518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u="sng" dirty="0"/>
              <a:t>120℃</a:t>
            </a:r>
            <a:r>
              <a:rPr lang="zh-TW" altLang="en-US" sz="1050" u="sng" dirty="0"/>
              <a:t>的糖溶液</a:t>
            </a:r>
            <a:endParaRPr lang="en-GB" sz="1050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5711547" y="3129286"/>
            <a:ext cx="102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u="sng" dirty="0"/>
              <a:t>60℃</a:t>
            </a:r>
            <a:r>
              <a:rPr lang="zh-TW" altLang="en-US" sz="1100" u="sng" dirty="0"/>
              <a:t>的糖溶液</a:t>
            </a:r>
            <a:endParaRPr lang="en-GB" sz="1100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7367860" y="5527391"/>
            <a:ext cx="10518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u="sng" dirty="0"/>
              <a:t>120℃</a:t>
            </a:r>
            <a:r>
              <a:rPr lang="zh-TW" altLang="en-US" sz="1050" u="sng" dirty="0"/>
              <a:t>的糖溶液</a:t>
            </a:r>
            <a:endParaRPr lang="en-GB" sz="1050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5711547" y="5511038"/>
            <a:ext cx="102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u="sng" dirty="0"/>
              <a:t>60℃</a:t>
            </a:r>
            <a:r>
              <a:rPr lang="zh-TW" altLang="en-US" sz="1100" u="sng" dirty="0"/>
              <a:t>的糖溶液</a:t>
            </a:r>
            <a:endParaRPr lang="en-GB" sz="1100" u="sng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39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5886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肉類和家禽 </a:t>
            </a:r>
            <a:r>
              <a:rPr lang="en-US" altLang="zh-TW" dirty="0"/>
              <a:t>- </a:t>
            </a:r>
            <a:r>
              <a:rPr lang="zh-TW" altLang="en-US" dirty="0"/>
              <a:t>結構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4891617" cy="4473575"/>
          </a:xfrm>
        </p:spPr>
        <p:txBody>
          <a:bodyPr>
            <a:normAutofit/>
          </a:bodyPr>
          <a:lstStyle/>
          <a:p>
            <a:r>
              <a:rPr lang="zh-TW" altLang="en-US" dirty="0"/>
              <a:t>肉類和家禽是由肌肉，結締組織，脂肪組織和</a:t>
            </a:r>
            <a:r>
              <a:rPr lang="zh-TW" altLang="en-US" dirty="0" smtClean="0"/>
              <a:t>骨骼組成</a:t>
            </a:r>
            <a:endParaRPr lang="en-US" altLang="zh-TW" dirty="0" smtClean="0"/>
          </a:p>
          <a:p>
            <a:endParaRPr lang="en-HK" dirty="0"/>
          </a:p>
          <a:p>
            <a:r>
              <a:rPr lang="zh-TW" altLang="en-US" dirty="0" smtClean="0"/>
              <a:t>結締組織像膠水一樣將</a:t>
            </a:r>
            <a:r>
              <a:rPr lang="zh-TW" altLang="en-US" dirty="0"/>
              <a:t>肌肉纖維粘在</a:t>
            </a:r>
            <a:r>
              <a:rPr lang="zh-TW" altLang="en-US" dirty="0" smtClean="0"/>
              <a:t>一起</a:t>
            </a:r>
            <a:endParaRPr lang="en-US" altLang="zh-TW" dirty="0" smtClean="0"/>
          </a:p>
          <a:p>
            <a:endParaRPr lang="en-HK" dirty="0"/>
          </a:p>
          <a:p>
            <a:r>
              <a:rPr lang="zh-TW" altLang="en-US" dirty="0"/>
              <a:t>結締組織的蛋白質大部分是膠原蛋白質</a:t>
            </a:r>
            <a:endParaRPr lang="en-US" altLang="zh-TW" dirty="0"/>
          </a:p>
          <a:p>
            <a:pPr lvl="1"/>
            <a:r>
              <a:rPr lang="zh-TW" altLang="en-US" dirty="0" smtClean="0"/>
              <a:t>堅韌</a:t>
            </a:r>
            <a:r>
              <a:rPr lang="zh-TW" altLang="en-US" dirty="0"/>
              <a:t>和纖維</a:t>
            </a:r>
            <a:r>
              <a:rPr lang="zh-TW" altLang="en-US" dirty="0" smtClean="0"/>
              <a:t>狀</a:t>
            </a:r>
            <a:endParaRPr lang="en-US" altLang="zh-TW" dirty="0" smtClean="0"/>
          </a:p>
          <a:p>
            <a:pPr lvl="1"/>
            <a:r>
              <a:rPr lang="zh-TW" altLang="en-US" dirty="0">
                <a:sym typeface="Wingdings" panose="05000000000000000000" pitchFamily="2" charset="2"/>
              </a:rPr>
              <a:t>濕煮</a:t>
            </a:r>
            <a:r>
              <a:rPr lang="zh-TW" altLang="en-US" dirty="0" smtClean="0">
                <a:sym typeface="Wingdings" panose="05000000000000000000" pitchFamily="2" charset="2"/>
              </a:rPr>
              <a:t>法能</a:t>
            </a:r>
            <a:r>
              <a:rPr lang="zh-TW" altLang="en-US" dirty="0" smtClean="0"/>
              <a:t>將</a:t>
            </a:r>
            <a:r>
              <a:rPr lang="zh-TW" altLang="en-US" dirty="0"/>
              <a:t>膠原蛋白</a:t>
            </a:r>
            <a:r>
              <a:rPr lang="zh-TW" altLang="en-US" dirty="0" smtClean="0"/>
              <a:t>轉成明膠</a:t>
            </a:r>
            <a:endParaRPr lang="en-HK" dirty="0"/>
          </a:p>
        </p:txBody>
      </p:sp>
      <p:pic>
        <p:nvPicPr>
          <p:cNvPr id="5" name="Picture 4" descr="G:\EDB\EDB notes\DSC004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t="2099" r="8133" b="13000"/>
          <a:stretch/>
        </p:blipFill>
        <p:spPr bwMode="auto">
          <a:xfrm>
            <a:off x="5722789" y="2117036"/>
            <a:ext cx="3251201" cy="206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517725" y="1721925"/>
            <a:ext cx="259645" cy="16594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/>
          <p:nvPr/>
        </p:nvSpPr>
        <p:spPr>
          <a:xfrm>
            <a:off x="7703990" y="13977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肌肉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297589" y="3759569"/>
            <a:ext cx="259644" cy="10329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7006967" y="48069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脂肪組織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0598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糖的褐</a:t>
            </a:r>
            <a:r>
              <a:rPr lang="zh-TW" altLang="en-US" dirty="0"/>
              <a:t>變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196417" cy="4530019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焦糖化：把糖加熱</a:t>
            </a:r>
            <a:endParaRPr lang="en-US" altLang="zh-TW" dirty="0" smtClean="0"/>
          </a:p>
          <a:p>
            <a:pPr lvl="1">
              <a:buFont typeface="Calibri" panose="020F0502020204030204" pitchFamily="34" charset="0"/>
              <a:buChar char="—"/>
            </a:pPr>
            <a:r>
              <a:rPr lang="zh-TW" altLang="en-US" dirty="0"/>
              <a:t>加熱時，糖開始</a:t>
            </a:r>
            <a:r>
              <a:rPr lang="zh-TW" altLang="en-US" dirty="0" smtClean="0"/>
              <a:t>熔化</a:t>
            </a:r>
            <a:endParaRPr lang="en-US" altLang="zh-TW" dirty="0" smtClean="0"/>
          </a:p>
          <a:p>
            <a:pPr lvl="1">
              <a:buFont typeface="Calibri" panose="020F0502020204030204" pitchFamily="34" charset="0"/>
              <a:buChar char="—"/>
            </a:pPr>
            <a:r>
              <a:rPr lang="zh-TW" altLang="en-US" dirty="0" smtClean="0"/>
              <a:t>如果</a:t>
            </a:r>
            <a:r>
              <a:rPr lang="zh-TW" altLang="en-US" dirty="0"/>
              <a:t>繼續加熱，並在達到</a:t>
            </a:r>
            <a:r>
              <a:rPr lang="zh-TW" altLang="en-US" dirty="0" smtClean="0"/>
              <a:t>焦糖化的溫度</a:t>
            </a:r>
            <a:r>
              <a:rPr lang="zh-TW" altLang="en-US" dirty="0"/>
              <a:t>時</a:t>
            </a:r>
            <a:r>
              <a:rPr lang="zh-TW" altLang="en-US" dirty="0" smtClean="0"/>
              <a:t>，</a:t>
            </a:r>
            <a:r>
              <a:rPr lang="zh-TW" altLang="en-US" dirty="0"/>
              <a:t>熔化的糖會變得光滑亮澤然後</a:t>
            </a:r>
            <a:r>
              <a:rPr lang="zh-TW" altLang="en-US" dirty="0" smtClean="0"/>
              <a:t>開始</a:t>
            </a:r>
            <a:r>
              <a:rPr lang="zh-TW" altLang="en-US" dirty="0"/>
              <a:t>焦糖</a:t>
            </a:r>
            <a:r>
              <a:rPr lang="zh-TW" altLang="en-US" dirty="0" smtClean="0"/>
              <a:t>化</a:t>
            </a:r>
            <a:endParaRPr lang="en-US" altLang="zh-TW" dirty="0" smtClean="0"/>
          </a:p>
          <a:p>
            <a:r>
              <a:rPr lang="zh-TW" altLang="en-US" dirty="0" smtClean="0"/>
              <a:t>果糖在 </a:t>
            </a:r>
            <a:r>
              <a:rPr lang="en-US" altLang="zh-TW" dirty="0" smtClean="0"/>
              <a:t>110 ℃</a:t>
            </a:r>
            <a:r>
              <a:rPr lang="zh-TW" altLang="en-US" dirty="0" smtClean="0"/>
              <a:t> 開始</a:t>
            </a:r>
            <a:r>
              <a:rPr lang="zh-TW" altLang="en-US" dirty="0"/>
              <a:t>焦糖</a:t>
            </a:r>
            <a:r>
              <a:rPr lang="zh-TW" altLang="en-US" dirty="0" smtClean="0"/>
              <a:t>化較蔗糖</a:t>
            </a:r>
            <a:r>
              <a:rPr lang="en-US" altLang="zh-TW" dirty="0" smtClean="0"/>
              <a:t>160℃</a:t>
            </a:r>
            <a:r>
              <a:rPr lang="zh-TW" altLang="en-US" dirty="0" smtClean="0"/>
              <a:t> 的</a:t>
            </a:r>
            <a:r>
              <a:rPr lang="zh-TW" altLang="en-US" dirty="0"/>
              <a:t>稍</a:t>
            </a:r>
            <a:r>
              <a:rPr lang="zh-TW" altLang="en-US" dirty="0" smtClean="0"/>
              <a:t>低</a:t>
            </a:r>
            <a:endParaRPr lang="en-HK" baseline="30000" dirty="0"/>
          </a:p>
        </p:txBody>
      </p:sp>
      <p:pic>
        <p:nvPicPr>
          <p:cNvPr id="3074" name="Picture 2" descr="G:\EDB notes\DSC00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60" y="2873550"/>
            <a:ext cx="2880000" cy="16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40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105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27" y="241299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學習活動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zh-TW" altLang="en-US" sz="3600" dirty="0" smtClean="0"/>
              <a:t>不同糖</a:t>
            </a:r>
            <a:r>
              <a:rPr lang="zh-TW" altLang="en-US" sz="3600" dirty="0"/>
              <a:t>的</a:t>
            </a:r>
            <a:r>
              <a:rPr lang="zh-TW" altLang="en-US" sz="3600" dirty="0" smtClean="0"/>
              <a:t>焦糖化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274" y="1577269"/>
            <a:ext cx="2552919" cy="3757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u="sng" dirty="0" smtClean="0"/>
              <a:t>加熱果糖</a:t>
            </a:r>
            <a:endParaRPr lang="en-GB" u="sng" dirty="0"/>
          </a:p>
        </p:txBody>
      </p:sp>
      <p:pic>
        <p:nvPicPr>
          <p:cNvPr id="2050" name="Picture 2" descr="G:\EDB notes\DSC007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7" t="17393" r="21881" b="25949"/>
          <a:stretch/>
        </p:blipFill>
        <p:spPr bwMode="auto">
          <a:xfrm>
            <a:off x="3950415" y="2306408"/>
            <a:ext cx="2165131" cy="132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EDB notes\DSC00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0" y="2093907"/>
            <a:ext cx="2360893" cy="132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EDB notes\DSC007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0" y="3632125"/>
            <a:ext cx="2360893" cy="132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EDB notes\DSC007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b="2947"/>
          <a:stretch/>
        </p:blipFill>
        <p:spPr bwMode="auto">
          <a:xfrm>
            <a:off x="6467486" y="2306409"/>
            <a:ext cx="2165131" cy="13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EDB notes\DSC0075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1" b="9535"/>
          <a:stretch/>
        </p:blipFill>
        <p:spPr bwMode="auto">
          <a:xfrm>
            <a:off x="3950414" y="4611352"/>
            <a:ext cx="2165132" cy="13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EDB notes\DSC007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0" y="5240787"/>
            <a:ext cx="2412799" cy="13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7209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~110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76760" y="1566862"/>
            <a:ext cx="2552919" cy="375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u="sng" dirty="0" smtClean="0"/>
              <a:t>加熱蔗糖</a:t>
            </a:r>
            <a:endParaRPr lang="en-GB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-1" y="411031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~130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565" y="5733553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~155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GB" dirty="0"/>
          </a:p>
        </p:txBody>
      </p:sp>
      <p:pic>
        <p:nvPicPr>
          <p:cNvPr id="2057" name="Picture 9" descr="G:\EDB notes\DSC0075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7771" r="12543"/>
          <a:stretch/>
        </p:blipFill>
        <p:spPr bwMode="auto">
          <a:xfrm>
            <a:off x="6406489" y="4611352"/>
            <a:ext cx="2226127" cy="13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04817" y="3740985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~110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979026" y="371422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~130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604816" y="6102885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~160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979027" y="607061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~180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058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脂肪和油</a:t>
            </a:r>
            <a:endParaRPr lang="en-HK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4715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脂肪和油在食品</a:t>
            </a:r>
            <a:r>
              <a:rPr lang="zh-TW" altLang="en-US" dirty="0" smtClean="0"/>
              <a:t>的</a:t>
            </a:r>
            <a:r>
              <a:rPr lang="zh-TW" altLang="en-US" dirty="0"/>
              <a:t>功能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帶</a:t>
            </a:r>
            <a:r>
              <a:rPr lang="zh-TW" altLang="en-US" dirty="0" smtClean="0"/>
              <a:t>出</a:t>
            </a:r>
            <a:r>
              <a:rPr lang="zh-TW" altLang="en-US" dirty="0"/>
              <a:t>食品</a:t>
            </a:r>
            <a:r>
              <a:rPr lang="zh-TW" altLang="en-US" dirty="0" smtClean="0"/>
              <a:t>的味道</a:t>
            </a:r>
            <a:r>
              <a:rPr lang="zh-TW" altLang="en-US" dirty="0"/>
              <a:t>，顏色</a:t>
            </a:r>
            <a:r>
              <a:rPr lang="zh-TW" altLang="en-US" dirty="0" smtClean="0"/>
              <a:t>，質地和口感</a:t>
            </a:r>
            <a:endParaRPr lang="en-HK" dirty="0"/>
          </a:p>
          <a:p>
            <a:r>
              <a:rPr lang="zh-TW" altLang="en-US" dirty="0"/>
              <a:t>脂肪是傳熱媒介</a:t>
            </a:r>
            <a:r>
              <a:rPr lang="zh-TW" altLang="en-US" dirty="0" smtClean="0"/>
              <a:t>，可以</a:t>
            </a:r>
            <a:r>
              <a:rPr lang="zh-TW" altLang="en-US" dirty="0"/>
              <a:t>幫助將熱量傳輸到</a:t>
            </a:r>
            <a:r>
              <a:rPr lang="zh-TW" altLang="en-US" dirty="0" smtClean="0"/>
              <a:t>食物</a:t>
            </a:r>
            <a:r>
              <a:rPr lang="zh-TW" altLang="en-US" dirty="0"/>
              <a:t>內部</a:t>
            </a:r>
            <a:r>
              <a:rPr lang="zh-TW" altLang="en-US" dirty="0" smtClean="0"/>
              <a:t>而不把食物</a:t>
            </a:r>
            <a:r>
              <a:rPr lang="zh-TW" altLang="en-US" dirty="0"/>
              <a:t>燒焦</a:t>
            </a:r>
            <a:endParaRPr lang="en-HK" dirty="0"/>
          </a:p>
          <a:p>
            <a:r>
              <a:rPr lang="zh-TW" altLang="en-US" dirty="0"/>
              <a:t>不是</a:t>
            </a:r>
            <a:r>
              <a:rPr lang="zh-TW" altLang="en-US" dirty="0" smtClean="0"/>
              <a:t>所有脂肪都適合高溫</a:t>
            </a:r>
            <a:r>
              <a:rPr lang="zh-TW" altLang="en-US" dirty="0"/>
              <a:t>處理</a:t>
            </a:r>
            <a:endParaRPr lang="en-HK" dirty="0"/>
          </a:p>
          <a:p>
            <a:r>
              <a:rPr lang="zh-TW" altLang="en-US" dirty="0"/>
              <a:t>用作</a:t>
            </a:r>
            <a:r>
              <a:rPr lang="zh-TW" altLang="en-US" dirty="0" smtClean="0"/>
              <a:t>油炸</a:t>
            </a:r>
            <a:r>
              <a:rPr lang="zh-TW" altLang="en-US" dirty="0"/>
              <a:t>的脂肪和油</a:t>
            </a:r>
            <a:r>
              <a:rPr lang="zh-TW" altLang="en-US" dirty="0" smtClean="0"/>
              <a:t>必須是有熱的穩定性</a:t>
            </a:r>
            <a:endParaRPr lang="zh-TW" altLang="en-US" dirty="0"/>
          </a:p>
          <a:p>
            <a:pPr lvl="1"/>
            <a:r>
              <a:rPr lang="zh-TW" altLang="en-US" dirty="0"/>
              <a:t>高發煙點</a:t>
            </a:r>
          </a:p>
          <a:p>
            <a:pPr lvl="1"/>
            <a:r>
              <a:rPr lang="zh-TW" altLang="en-US" dirty="0" smtClean="0"/>
              <a:t>不產生酸敗</a:t>
            </a:r>
            <a:endParaRPr lang="en-HK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100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發</a:t>
            </a:r>
            <a:r>
              <a:rPr lang="zh-TW" altLang="en-US" dirty="0"/>
              <a:t>煙點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</a:t>
            </a:r>
            <a:r>
              <a:rPr lang="zh-TW" altLang="en-US" dirty="0"/>
              <a:t>這</a:t>
            </a:r>
            <a:r>
              <a:rPr lang="zh-TW" altLang="en-US" dirty="0" smtClean="0"/>
              <a:t>溫度</a:t>
            </a:r>
            <a:r>
              <a:rPr lang="zh-TW" altLang="en-US" dirty="0"/>
              <a:t>，</a:t>
            </a:r>
            <a:r>
              <a:rPr lang="zh-TW" altLang="en-US" dirty="0" smtClean="0"/>
              <a:t>油開始</a:t>
            </a:r>
            <a:r>
              <a:rPr lang="zh-TW" altLang="en-US" dirty="0"/>
              <a:t>變質</a:t>
            </a:r>
            <a:r>
              <a:rPr lang="zh-TW" altLang="en-US" dirty="0" smtClean="0"/>
              <a:t>冒煙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釋放出游離甘油然後分解出丙烯醛</a:t>
            </a:r>
            <a:endParaRPr lang="en-US" altLang="zh-TW" dirty="0"/>
          </a:p>
          <a:p>
            <a:endParaRPr lang="en-HK" dirty="0"/>
          </a:p>
          <a:p>
            <a:pPr lvl="1"/>
            <a:r>
              <a:rPr lang="zh-TW" altLang="en-US" dirty="0"/>
              <a:t>丙烯醛</a:t>
            </a:r>
            <a:r>
              <a:rPr lang="zh-TW" altLang="en-US" dirty="0" smtClean="0"/>
              <a:t>帶有</a:t>
            </a:r>
            <a:r>
              <a:rPr lang="zh-TW" altLang="en-US" dirty="0"/>
              <a:t>刺激性氣味</a:t>
            </a:r>
            <a:r>
              <a:rPr lang="zh-TW" altLang="en-US" dirty="0" smtClean="0"/>
              <a:t>和對</a:t>
            </a:r>
            <a:r>
              <a:rPr lang="zh-TW" altLang="en-US" dirty="0"/>
              <a:t>口腔和鼻腔的粘</a:t>
            </a:r>
            <a:r>
              <a:rPr lang="zh-TW" altLang="en-US" dirty="0" smtClean="0"/>
              <a:t>膜有害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6654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不同的脂肪和油的發煙點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牛油</a:t>
            </a:r>
            <a:r>
              <a:rPr lang="zh-TW" altLang="en-US" dirty="0"/>
              <a:t>：</a:t>
            </a:r>
            <a:r>
              <a:rPr lang="en-US" altLang="zh-TW" dirty="0"/>
              <a:t>121 - </a:t>
            </a:r>
            <a:r>
              <a:rPr lang="en-US" altLang="zh-TW" dirty="0" smtClean="0"/>
              <a:t>148</a:t>
            </a:r>
            <a:r>
              <a:rPr lang="en-US" altLang="zh-TW" baseline="30000" dirty="0"/>
              <a:t>o</a:t>
            </a:r>
            <a:r>
              <a:rPr lang="en-US" altLang="zh-TW" dirty="0"/>
              <a:t>C</a:t>
            </a:r>
          </a:p>
          <a:p>
            <a:r>
              <a:rPr lang="zh-TW" altLang="en-US" dirty="0" smtClean="0"/>
              <a:t>豬油</a:t>
            </a:r>
            <a:r>
              <a:rPr lang="zh-TW" altLang="en-US" dirty="0"/>
              <a:t>：</a:t>
            </a:r>
            <a:r>
              <a:rPr lang="en-US" altLang="zh-TW" dirty="0"/>
              <a:t>183 - 205</a:t>
            </a:r>
            <a:r>
              <a:rPr lang="en-US" altLang="zh-TW" baseline="30000" dirty="0"/>
              <a:t>o</a:t>
            </a:r>
            <a:r>
              <a:rPr lang="en-US" altLang="zh-TW" dirty="0"/>
              <a:t>C</a:t>
            </a:r>
          </a:p>
          <a:p>
            <a:r>
              <a:rPr lang="zh-TW" altLang="en-US" dirty="0"/>
              <a:t>大多數橄欖油：</a:t>
            </a:r>
            <a:r>
              <a:rPr lang="en-US" altLang="zh-TW" dirty="0"/>
              <a:t>〜199</a:t>
            </a:r>
            <a:r>
              <a:rPr lang="en-US" altLang="zh-TW" baseline="30000" dirty="0"/>
              <a:t>o</a:t>
            </a:r>
            <a:r>
              <a:rPr lang="en-US" altLang="zh-TW" dirty="0"/>
              <a:t>C</a:t>
            </a:r>
          </a:p>
          <a:p>
            <a:r>
              <a:rPr lang="zh-TW" altLang="en-US" dirty="0"/>
              <a:t>大多數植物油：</a:t>
            </a:r>
            <a:r>
              <a:rPr lang="en-US" altLang="zh-TW" dirty="0"/>
              <a:t>227 - </a:t>
            </a:r>
            <a:r>
              <a:rPr lang="en-US" altLang="zh-TW" dirty="0" smtClean="0"/>
              <a:t>232</a:t>
            </a:r>
            <a:r>
              <a:rPr lang="en-US" altLang="zh-TW" baseline="30000" dirty="0"/>
              <a:t>o</a:t>
            </a:r>
            <a:r>
              <a:rPr lang="en-US" altLang="zh-TW" dirty="0"/>
              <a:t>C</a:t>
            </a:r>
          </a:p>
          <a:p>
            <a:pPr lvl="1"/>
            <a:r>
              <a:rPr lang="zh-TW" altLang="en-US" dirty="0" smtClean="0"/>
              <a:t>精製</a:t>
            </a:r>
            <a:r>
              <a:rPr lang="zh-TW" altLang="en-US" dirty="0"/>
              <a:t>花生油：</a:t>
            </a:r>
            <a:r>
              <a:rPr lang="en-US" altLang="zh-TW" dirty="0"/>
              <a:t>〜</a:t>
            </a:r>
            <a:r>
              <a:rPr lang="en-US" altLang="zh-TW" dirty="0" smtClean="0"/>
              <a:t>232</a:t>
            </a:r>
            <a:r>
              <a:rPr lang="en-US" altLang="zh-TW" baseline="30000" dirty="0"/>
              <a:t>o</a:t>
            </a:r>
            <a:r>
              <a:rPr lang="en-US" altLang="zh-TW" dirty="0"/>
              <a:t>C</a:t>
            </a:r>
          </a:p>
          <a:p>
            <a:pPr lvl="1"/>
            <a:r>
              <a:rPr lang="zh-TW" altLang="en-US" dirty="0" smtClean="0"/>
              <a:t>精製菜籽</a:t>
            </a:r>
            <a:r>
              <a:rPr lang="zh-TW" altLang="en-US" dirty="0"/>
              <a:t>油：</a:t>
            </a:r>
            <a:r>
              <a:rPr lang="en-US" altLang="zh-TW" dirty="0"/>
              <a:t>〜</a:t>
            </a:r>
            <a:r>
              <a:rPr lang="en-US" altLang="zh-TW" dirty="0" smtClean="0"/>
              <a:t>204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C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146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閃點和燃點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8137398" cy="468490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如果</a:t>
            </a:r>
            <a:r>
              <a:rPr lang="zh-TW" altLang="en-US" sz="3200" dirty="0" smtClean="0"/>
              <a:t>繼續把</a:t>
            </a:r>
            <a:r>
              <a:rPr lang="zh-TW" altLang="en-US" sz="3200" dirty="0"/>
              <a:t>脂肪</a:t>
            </a:r>
            <a:r>
              <a:rPr lang="zh-TW" altLang="en-US" sz="3200" dirty="0" smtClean="0"/>
              <a:t>加熱：</a:t>
            </a:r>
            <a:endParaRPr lang="en-HK" sz="3200" dirty="0" smtClean="0"/>
          </a:p>
          <a:p>
            <a:pPr lvl="1"/>
            <a:r>
              <a:rPr lang="zh-TW" altLang="en-US" sz="2800" dirty="0"/>
              <a:t>達到閃點</a:t>
            </a:r>
            <a:r>
              <a:rPr lang="en-HK" sz="2800" dirty="0" smtClean="0"/>
              <a:t>(~316</a:t>
            </a:r>
            <a:r>
              <a:rPr lang="en-HK" sz="2800" baseline="30000" dirty="0" smtClean="0"/>
              <a:t>o</a:t>
            </a:r>
            <a:r>
              <a:rPr lang="en-HK" sz="2800" dirty="0" smtClean="0"/>
              <a:t>C) </a:t>
            </a:r>
          </a:p>
          <a:p>
            <a:pPr lvl="2"/>
            <a:r>
              <a:rPr lang="zh-TW" altLang="en-US" sz="2400" dirty="0" smtClean="0"/>
              <a:t>在此</a:t>
            </a:r>
            <a:r>
              <a:rPr lang="zh-TW" altLang="en-US" sz="2400" dirty="0"/>
              <a:t>温度</a:t>
            </a:r>
            <a:r>
              <a:rPr lang="zh-TW" altLang="en-US" sz="2400" dirty="0" smtClean="0"/>
              <a:t>，受熱物質的表面開始有微</a:t>
            </a:r>
            <a:r>
              <a:rPr lang="zh-TW" altLang="en-US" sz="2400" dirty="0"/>
              <a:t>微</a:t>
            </a:r>
            <a:r>
              <a:rPr lang="zh-TW" altLang="en-US" sz="2400" dirty="0" smtClean="0"/>
              <a:t>閃爍</a:t>
            </a:r>
            <a:endParaRPr lang="zh-TW" altLang="en-US" sz="2800" dirty="0"/>
          </a:p>
          <a:p>
            <a:pPr marL="685800" lvl="2">
              <a:spcBef>
                <a:spcPts val="1000"/>
              </a:spcBef>
            </a:pPr>
            <a:r>
              <a:rPr lang="zh-TW" altLang="en-US" sz="2800" dirty="0" smtClean="0"/>
              <a:t>達到燃點</a:t>
            </a:r>
            <a:r>
              <a:rPr lang="en-HK" sz="2800" dirty="0" smtClean="0"/>
              <a:t> (~370</a:t>
            </a:r>
            <a:r>
              <a:rPr lang="en-HK" sz="2800" baseline="30000" dirty="0" smtClean="0"/>
              <a:t>o</a:t>
            </a:r>
            <a:r>
              <a:rPr lang="en-HK" sz="2800" dirty="0" smtClean="0"/>
              <a:t>C)</a:t>
            </a:r>
            <a:endParaRPr lang="en-HK" sz="2800" dirty="0"/>
          </a:p>
          <a:p>
            <a:pPr lvl="2"/>
            <a:r>
              <a:rPr lang="zh-TW" altLang="en-US" sz="2400" dirty="0"/>
              <a:t>在此温度</a:t>
            </a:r>
            <a:r>
              <a:rPr lang="zh-TW" altLang="en-US" sz="2400" dirty="0" smtClean="0"/>
              <a:t>，受熱物質產生火焰，而且能燃燒至少</a:t>
            </a:r>
            <a:r>
              <a:rPr lang="en-US" altLang="zh-TW" sz="2400" dirty="0"/>
              <a:t>5</a:t>
            </a:r>
            <a:r>
              <a:rPr lang="zh-TW" altLang="en-US" sz="2400" dirty="0" smtClean="0"/>
              <a:t>秒鐘</a:t>
            </a:r>
            <a:endParaRPr lang="en-HK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46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34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過度加熱的油炸脂肪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247126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通過聚合</a:t>
            </a:r>
            <a:r>
              <a:rPr lang="zh-TW" altLang="en-US" dirty="0" smtClean="0"/>
              <a:t>作用</a:t>
            </a:r>
            <a:r>
              <a:rPr lang="zh-TW" altLang="en-US" dirty="0"/>
              <a:t>，脂肪迅速分解</a:t>
            </a:r>
          </a:p>
          <a:p>
            <a:pPr marL="0" indent="0">
              <a:buNone/>
            </a:pPr>
            <a:endParaRPr lang="en-HK" dirty="0"/>
          </a:p>
          <a:p>
            <a:r>
              <a:rPr lang="zh-TW" altLang="en-US" dirty="0"/>
              <a:t>過度加熱</a:t>
            </a:r>
            <a:r>
              <a:rPr lang="zh-TW" altLang="en-US" dirty="0" smtClean="0"/>
              <a:t>的脂肪粘度增加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ym typeface="Wingdings" panose="05000000000000000000" pitchFamily="2" charset="2"/>
              </a:rPr>
              <a:t>吸收</a:t>
            </a:r>
            <a:r>
              <a:rPr lang="zh-TW" altLang="en-US" dirty="0"/>
              <a:t>過</a:t>
            </a:r>
            <a:r>
              <a:rPr lang="zh-TW" altLang="en-US" dirty="0" smtClean="0">
                <a:sym typeface="Wingdings" panose="05000000000000000000" pitchFamily="2" charset="2"/>
              </a:rPr>
              <a:t>多脂肪使</a:t>
            </a:r>
            <a:r>
              <a:rPr lang="zh-TW" altLang="en-US" dirty="0">
                <a:sym typeface="Wingdings" panose="05000000000000000000" pitchFamily="2" charset="2"/>
              </a:rPr>
              <a:t>油炸</a:t>
            </a:r>
            <a:r>
              <a:rPr lang="zh-TW" altLang="en-US" dirty="0" smtClean="0">
                <a:sym typeface="Wingdings" panose="05000000000000000000" pitchFamily="2" charset="2"/>
              </a:rPr>
              <a:t>食品變得油膩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/>
            <a:endParaRPr lang="en-HK" dirty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最佳油炸</a:t>
            </a:r>
            <a:r>
              <a:rPr lang="zh-TW" altLang="en-US" dirty="0">
                <a:sym typeface="Wingdings" panose="05000000000000000000" pitchFamily="2" charset="2"/>
              </a:rPr>
              <a:t>溫度</a:t>
            </a:r>
            <a:r>
              <a:rPr lang="en-HK" dirty="0" smtClean="0">
                <a:sym typeface="Wingdings" panose="05000000000000000000" pitchFamily="2" charset="2"/>
              </a:rPr>
              <a:t>:</a:t>
            </a:r>
            <a:endParaRPr lang="en-HK" baseline="30000" dirty="0"/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191-199</a:t>
            </a:r>
            <a:r>
              <a:rPr lang="en-US" altLang="zh-TW" baseline="30000" dirty="0">
                <a:sym typeface="Wingdings" panose="05000000000000000000" pitchFamily="2" charset="2"/>
              </a:rPr>
              <a:t>o</a:t>
            </a:r>
            <a:r>
              <a:rPr lang="en-US" altLang="zh-TW" dirty="0">
                <a:sym typeface="Wingdings" panose="05000000000000000000" pitchFamily="2" charset="2"/>
              </a:rPr>
              <a:t>C</a:t>
            </a:r>
            <a:r>
              <a:rPr lang="zh-TW" altLang="en-US" dirty="0" smtClean="0">
                <a:sym typeface="Wingdings" panose="05000000000000000000" pitchFamily="2" charset="2"/>
              </a:rPr>
              <a:t>較細塊的食物</a:t>
            </a:r>
            <a:endParaRPr lang="zh-TW" altLang="en-US" dirty="0">
              <a:sym typeface="Wingdings" panose="05000000000000000000" pitchFamily="2" charset="2"/>
            </a:endParaRP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177-185</a:t>
            </a:r>
            <a:r>
              <a:rPr lang="en-US" altLang="zh-TW" baseline="30000" dirty="0">
                <a:sym typeface="Wingdings" panose="05000000000000000000" pitchFamily="2" charset="2"/>
              </a:rPr>
              <a:t>o</a:t>
            </a:r>
            <a:r>
              <a:rPr lang="en-US" altLang="zh-TW" dirty="0">
                <a:sym typeface="Wingdings" panose="05000000000000000000" pitchFamily="2" charset="2"/>
              </a:rPr>
              <a:t>C</a:t>
            </a:r>
            <a:r>
              <a:rPr lang="zh-TW" altLang="en-US" dirty="0">
                <a:sym typeface="Wingdings" panose="05000000000000000000" pitchFamily="2" charset="2"/>
              </a:rPr>
              <a:t>較</a:t>
            </a:r>
            <a:r>
              <a:rPr lang="zh-TW" altLang="en-US" dirty="0" smtClean="0">
                <a:sym typeface="Wingdings" panose="05000000000000000000" pitchFamily="2" charset="2"/>
              </a:rPr>
              <a:t>大塊</a:t>
            </a:r>
            <a:r>
              <a:rPr lang="zh-TW" altLang="en-US" dirty="0">
                <a:sym typeface="Wingdings" panose="05000000000000000000" pitchFamily="2" charset="2"/>
              </a:rPr>
              <a:t>的</a:t>
            </a:r>
            <a:r>
              <a:rPr lang="zh-TW" altLang="en-US" dirty="0" smtClean="0">
                <a:sym typeface="Wingdings" panose="05000000000000000000" pitchFamily="2" charset="2"/>
              </a:rPr>
              <a:t>食物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47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6110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重用油炸</a:t>
            </a:r>
            <a:r>
              <a:rPr lang="zh-TW" altLang="en-US" dirty="0" smtClean="0"/>
              <a:t>脂肪的變化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更高粘</a:t>
            </a:r>
            <a:r>
              <a:rPr lang="zh-TW" altLang="en-US" dirty="0"/>
              <a:t>度</a:t>
            </a:r>
            <a:endParaRPr lang="en-HK" dirty="0" smtClean="0"/>
          </a:p>
          <a:p>
            <a:r>
              <a:rPr lang="zh-TW" altLang="en-US" dirty="0"/>
              <a:t>較深的</a:t>
            </a:r>
            <a:r>
              <a:rPr lang="zh-TW" altLang="en-US" dirty="0" smtClean="0"/>
              <a:t>顏色</a:t>
            </a:r>
            <a:endParaRPr lang="en-US" altLang="zh-TW" dirty="0" smtClean="0"/>
          </a:p>
          <a:p>
            <a:pPr lvl="1"/>
            <a:r>
              <a:rPr lang="zh-TW" altLang="en-US" dirty="0"/>
              <a:t>從</a:t>
            </a:r>
            <a:r>
              <a:rPr lang="zh-TW" altLang="en-US" dirty="0" smtClean="0"/>
              <a:t>食物吸收</a:t>
            </a:r>
            <a:r>
              <a:rPr lang="zh-TW" altLang="en-US" dirty="0"/>
              <a:t>蛋白質和</a:t>
            </a:r>
            <a:r>
              <a:rPr lang="zh-TW" altLang="en-US" dirty="0" smtClean="0"/>
              <a:t>碳水化合物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zh-TW" altLang="en-US" dirty="0" smtClean="0"/>
              <a:t>褐變</a:t>
            </a:r>
            <a:endParaRPr lang="en-US" altLang="zh-TW" dirty="0" smtClean="0"/>
          </a:p>
          <a:p>
            <a:r>
              <a:rPr lang="zh-TW" altLang="en-US" dirty="0"/>
              <a:t>容易</a:t>
            </a:r>
            <a:r>
              <a:rPr lang="zh-TW" altLang="en-US" dirty="0" smtClean="0"/>
              <a:t>冒煙</a:t>
            </a:r>
            <a:endParaRPr lang="en-HK" dirty="0" smtClean="0"/>
          </a:p>
          <a:p>
            <a:pPr lvl="1"/>
            <a:r>
              <a:rPr lang="zh-TW" altLang="en-US" dirty="0"/>
              <a:t>發煙點變</a:t>
            </a:r>
            <a:r>
              <a:rPr lang="zh-TW" altLang="en-US" dirty="0" smtClean="0"/>
              <a:t>低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每次加熱，一些</a:t>
            </a:r>
            <a:r>
              <a:rPr lang="zh-TW" altLang="en-US" dirty="0"/>
              <a:t>三酯</a:t>
            </a:r>
            <a:r>
              <a:rPr lang="zh-TW" altLang="en-US" dirty="0" smtClean="0"/>
              <a:t>甘油會</a:t>
            </a:r>
            <a:r>
              <a:rPr lang="zh-TW" altLang="en-US" dirty="0"/>
              <a:t>水解</a:t>
            </a:r>
            <a:r>
              <a:rPr lang="zh-TW" altLang="en-US" dirty="0" smtClean="0"/>
              <a:t>為</a:t>
            </a:r>
            <a:r>
              <a:rPr lang="zh-TW" altLang="en-US" dirty="0"/>
              <a:t>小分子</a:t>
            </a:r>
            <a:endParaRPr lang="en-HK" dirty="0" smtClean="0"/>
          </a:p>
          <a:p>
            <a:r>
              <a:rPr lang="zh-TW" altLang="en-US" dirty="0"/>
              <a:t>酸敗的機會較</a:t>
            </a:r>
            <a:r>
              <a:rPr lang="zh-TW" altLang="en-US" dirty="0" smtClean="0"/>
              <a:t>高</a:t>
            </a:r>
            <a:endParaRPr lang="en-US" altLang="zh-TW" dirty="0" smtClean="0"/>
          </a:p>
          <a:p>
            <a:pPr lvl="1"/>
            <a:r>
              <a:rPr lang="zh-TW" altLang="en-US" dirty="0"/>
              <a:t>高溫</a:t>
            </a:r>
            <a:r>
              <a:rPr lang="zh-TW" altLang="en-US" dirty="0" smtClean="0"/>
              <a:t>過程引起</a:t>
            </a:r>
            <a:endParaRPr lang="en-US" altLang="zh-TW" dirty="0" smtClean="0"/>
          </a:p>
          <a:p>
            <a:pPr lvl="1"/>
            <a:r>
              <a:rPr lang="zh-TW" altLang="en-US" dirty="0"/>
              <a:t>脂肪被分解成更小的單位如酸，</a:t>
            </a:r>
            <a:r>
              <a:rPr lang="zh-TW" altLang="en-US" dirty="0" smtClean="0"/>
              <a:t>醇</a:t>
            </a:r>
            <a:r>
              <a:rPr lang="zh-TW" altLang="en-US" dirty="0"/>
              <a:t>，</a:t>
            </a:r>
            <a:r>
              <a:rPr lang="zh-TW" altLang="en-US" dirty="0" smtClean="0"/>
              <a:t>醛</a:t>
            </a:r>
            <a:r>
              <a:rPr lang="zh-TW" altLang="en-US" dirty="0"/>
              <a:t>和</a:t>
            </a:r>
            <a:r>
              <a:rPr lang="zh-TW" altLang="en-US" dirty="0" smtClean="0"/>
              <a:t>酮引致酸敗的氣味和味道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462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58" y="331259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學習活動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zh-TW" altLang="en-US" dirty="0" smtClean="0"/>
              <a:t>用不同</a:t>
            </a:r>
            <a:r>
              <a:rPr lang="zh-TW" altLang="en-US" dirty="0"/>
              <a:t>脂肪</a:t>
            </a:r>
            <a:r>
              <a:rPr lang="zh-TW" altLang="en-US" dirty="0" smtClean="0"/>
              <a:t>炸薯條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78" y="1882513"/>
            <a:ext cx="8274498" cy="253708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脂肪的變化</a:t>
            </a:r>
            <a:endParaRPr lang="en-GB" dirty="0" smtClean="0"/>
          </a:p>
        </p:txBody>
      </p:sp>
      <p:pic>
        <p:nvPicPr>
          <p:cNvPr id="13314" name="Picture 2" descr="G:\EDB notes\DSC006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t="19512" r="13977" b="17866"/>
          <a:stretch/>
        </p:blipFill>
        <p:spPr bwMode="auto">
          <a:xfrm>
            <a:off x="528917" y="2806238"/>
            <a:ext cx="2232211" cy="10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:\EDB notes\DSC006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4196" r="12451" b="42588"/>
          <a:stretch/>
        </p:blipFill>
        <p:spPr bwMode="auto">
          <a:xfrm>
            <a:off x="6296845" y="2773972"/>
            <a:ext cx="2185133" cy="101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G:\EDB notes\DSC006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1" t="14633" r="5605" b="32151"/>
          <a:stretch/>
        </p:blipFill>
        <p:spPr bwMode="auto">
          <a:xfrm>
            <a:off x="1057972" y="5262281"/>
            <a:ext cx="1201134" cy="116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478" y="243690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牛油</a:t>
            </a:r>
            <a:r>
              <a:rPr lang="en-GB" dirty="0" smtClean="0"/>
              <a:t> :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79573" y="3888905"/>
            <a:ext cx="1699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前                   後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19643" y="240464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菜籽油 </a:t>
            </a:r>
            <a:r>
              <a:rPr lang="en-GB" dirty="0" smtClean="0"/>
              <a:t>: </a:t>
            </a:r>
            <a:endParaRPr lang="en-GB" dirty="0"/>
          </a:p>
        </p:txBody>
      </p:sp>
      <p:pic>
        <p:nvPicPr>
          <p:cNvPr id="13319" name="Picture 7" descr="G:\EDB notes\DSC006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t="8442" r="8482" b="26958"/>
          <a:stretch/>
        </p:blipFill>
        <p:spPr bwMode="auto">
          <a:xfrm>
            <a:off x="3391457" y="2773972"/>
            <a:ext cx="2281555" cy="101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46406" y="3888905"/>
            <a:ext cx="198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        前                   </a:t>
            </a:r>
            <a:r>
              <a:rPr lang="zh-TW" altLang="en-US" sz="1600" dirty="0"/>
              <a:t>後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89735" y="2356543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花生油 </a:t>
            </a:r>
            <a:r>
              <a:rPr lang="en-GB" dirty="0" smtClean="0"/>
              <a:t>: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296845" y="3888905"/>
            <a:ext cx="198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       前                   </a:t>
            </a:r>
            <a:r>
              <a:rPr lang="zh-TW" altLang="en-US" sz="1600" dirty="0"/>
              <a:t>後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86356" y="459106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炸薯條</a:t>
            </a:r>
            <a:endParaRPr lang="en-GB" sz="2800" dirty="0"/>
          </a:p>
        </p:txBody>
      </p:sp>
      <p:pic>
        <p:nvPicPr>
          <p:cNvPr id="17" name="Picture 5" descr="G:\EDB notes\DSC0069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4" t="14633" r="35550" b="33786"/>
          <a:stretch/>
        </p:blipFill>
        <p:spPr bwMode="auto">
          <a:xfrm>
            <a:off x="3793784" y="5262281"/>
            <a:ext cx="1201134" cy="116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G:\EDB notes\DSC0069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9" r="70779" b="32151"/>
          <a:stretch/>
        </p:blipFill>
        <p:spPr bwMode="auto">
          <a:xfrm>
            <a:off x="6822278" y="5262281"/>
            <a:ext cx="1201134" cy="11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49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8657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42549"/>
            <a:ext cx="7886700" cy="1325563"/>
          </a:xfrm>
        </p:spPr>
        <p:txBody>
          <a:bodyPr/>
          <a:lstStyle/>
          <a:p>
            <a:r>
              <a:rPr lang="zh-TW" altLang="en-US" dirty="0"/>
              <a:t>肉類和家禽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5488" y="1433690"/>
            <a:ext cx="8363712" cy="51377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3200" dirty="0" smtClean="0"/>
              <a:t>在</a:t>
            </a:r>
            <a:r>
              <a:rPr lang="zh-TW" altLang="en-US" sz="3500" dirty="0" smtClean="0"/>
              <a:t>加熱</a:t>
            </a:r>
            <a:r>
              <a:rPr lang="zh-TW" altLang="en-US" sz="3500" dirty="0"/>
              <a:t>過程</a:t>
            </a:r>
            <a:r>
              <a:rPr lang="zh-TW" altLang="en-US" sz="3500" dirty="0" smtClean="0"/>
              <a:t>中</a:t>
            </a:r>
            <a:r>
              <a:rPr lang="zh-TW" altLang="en-US" sz="3600" dirty="0"/>
              <a:t>，</a:t>
            </a:r>
            <a:r>
              <a:rPr lang="zh-TW" altLang="en-US" sz="3600" dirty="0" smtClean="0"/>
              <a:t>質地</a:t>
            </a:r>
            <a:r>
              <a:rPr lang="zh-TW" altLang="en-US" sz="3500" dirty="0" smtClean="0"/>
              <a:t>的</a:t>
            </a:r>
            <a:r>
              <a:rPr lang="zh-TW" altLang="en-US" sz="3500" dirty="0"/>
              <a:t>變化</a:t>
            </a:r>
            <a:endParaRPr lang="en-HK" sz="3500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當肉</a:t>
            </a:r>
            <a:r>
              <a:rPr lang="zh-TW" altLang="en-US" dirty="0"/>
              <a:t>被</a:t>
            </a:r>
            <a:r>
              <a:rPr lang="zh-TW" altLang="en-US" dirty="0" smtClean="0"/>
              <a:t>煮熟時</a:t>
            </a:r>
            <a:r>
              <a:rPr lang="zh-TW" altLang="en-US" dirty="0"/>
              <a:t>，</a:t>
            </a:r>
            <a:r>
              <a:rPr lang="zh-TW" altLang="en-US" dirty="0" smtClean="0"/>
              <a:t>質地</a:t>
            </a:r>
            <a:r>
              <a:rPr lang="zh-TW" altLang="en-US" dirty="0"/>
              <a:t>會</a:t>
            </a:r>
            <a:r>
              <a:rPr lang="zh-TW" altLang="en-US" dirty="0" smtClean="0"/>
              <a:t>變得柔嫩</a:t>
            </a:r>
            <a:r>
              <a:rPr lang="zh-TW" altLang="en-US" dirty="0"/>
              <a:t>，</a:t>
            </a:r>
            <a:r>
              <a:rPr lang="zh-TW" altLang="en-US" dirty="0" smtClean="0"/>
              <a:t>但如果烹調時間過長或溫度過高，導致肉類過份收縮和</a:t>
            </a:r>
            <a:r>
              <a:rPr lang="zh-TW" altLang="en-US" dirty="0"/>
              <a:t>流失</a:t>
            </a:r>
            <a:r>
              <a:rPr lang="zh-TW" altLang="en-US" dirty="0" smtClean="0"/>
              <a:t>水</a:t>
            </a:r>
            <a:r>
              <a:rPr lang="zh-TW" altLang="en-US" dirty="0"/>
              <a:t>份</a:t>
            </a:r>
            <a:r>
              <a:rPr lang="zh-TW" altLang="en-US" dirty="0" smtClean="0"/>
              <a:t>，</a:t>
            </a:r>
            <a:r>
              <a:rPr lang="zh-TW" altLang="en-US" dirty="0"/>
              <a:t>質地</a:t>
            </a:r>
            <a:r>
              <a:rPr lang="zh-TW" altLang="en-US" dirty="0" smtClean="0"/>
              <a:t>便會變韌</a:t>
            </a:r>
            <a:r>
              <a:rPr lang="zh-TW" altLang="en-US" dirty="0"/>
              <a:t>和</a:t>
            </a:r>
            <a:r>
              <a:rPr lang="zh-TW" altLang="en-US" dirty="0" smtClean="0"/>
              <a:t>乾</a:t>
            </a:r>
            <a:endParaRPr lang="en-US" altLang="zh-TW" dirty="0" smtClean="0"/>
          </a:p>
          <a:p>
            <a:pPr lvl="1"/>
            <a:endParaRPr lang="en-HK" dirty="0"/>
          </a:p>
          <a:p>
            <a:pPr lvl="1">
              <a:lnSpc>
                <a:spcPct val="120000"/>
              </a:lnSpc>
            </a:pPr>
            <a:r>
              <a:rPr lang="zh-TW" altLang="en-US" dirty="0"/>
              <a:t>在</a:t>
            </a:r>
            <a:r>
              <a:rPr lang="en-US" altLang="zh-TW" dirty="0"/>
              <a:t>38℃</a:t>
            </a:r>
            <a:r>
              <a:rPr lang="zh-TW" altLang="en-US" dirty="0"/>
              <a:t>：蛋白質</a:t>
            </a:r>
            <a:r>
              <a:rPr lang="zh-TW" altLang="en-US" dirty="0" smtClean="0"/>
              <a:t>開始</a:t>
            </a:r>
            <a:r>
              <a:rPr lang="zh-TW" altLang="en-US" dirty="0"/>
              <a:t>展開（</a:t>
            </a:r>
            <a:r>
              <a:rPr lang="zh-TW" altLang="en-US" dirty="0" smtClean="0"/>
              <a:t>紅色</a:t>
            </a:r>
            <a:r>
              <a:rPr lang="zh-TW" altLang="en-US" dirty="0"/>
              <a:t>）</a:t>
            </a:r>
            <a:endParaRPr lang="zh-TW" altLang="en-US" dirty="0"/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在</a:t>
            </a:r>
            <a:r>
              <a:rPr lang="en-US" altLang="zh-TW" dirty="0" smtClean="0"/>
              <a:t>49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C</a:t>
            </a:r>
            <a:r>
              <a:rPr lang="zh-TW" altLang="en-US" dirty="0" smtClean="0"/>
              <a:t>：蛋白質開始凝固（聚集一起）和</a:t>
            </a:r>
            <a:r>
              <a:rPr lang="zh-TW" altLang="en-US" dirty="0"/>
              <a:t>水份流失 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zh-TW" altLang="en-US" dirty="0"/>
              <a:t>質地</a:t>
            </a:r>
            <a:r>
              <a:rPr lang="zh-TW" altLang="en-US" u="sng" dirty="0"/>
              <a:t>結實</a:t>
            </a:r>
            <a:r>
              <a:rPr lang="zh-TW" altLang="en-US" dirty="0"/>
              <a:t> </a:t>
            </a:r>
            <a:r>
              <a:rPr lang="zh-TW" altLang="en-US" dirty="0"/>
              <a:t>（</a:t>
            </a:r>
            <a:r>
              <a:rPr lang="zh-TW" altLang="en-US" dirty="0" smtClean="0"/>
              <a:t>粉紅色</a:t>
            </a:r>
            <a:r>
              <a:rPr lang="zh-TW" altLang="en-US" dirty="0"/>
              <a:t>）</a:t>
            </a:r>
            <a:endParaRPr lang="zh-TW" altLang="en-US" dirty="0"/>
          </a:p>
          <a:p>
            <a:pPr lvl="1">
              <a:lnSpc>
                <a:spcPct val="120000"/>
              </a:lnSpc>
            </a:pPr>
            <a:r>
              <a:rPr lang="zh-TW" altLang="en-US" dirty="0"/>
              <a:t>在</a:t>
            </a:r>
            <a:r>
              <a:rPr lang="en-US" altLang="zh-TW" dirty="0"/>
              <a:t>60℃</a:t>
            </a:r>
            <a:r>
              <a:rPr lang="zh-TW" altLang="en-US" dirty="0"/>
              <a:t>：結締組織收縮，更多水分</a:t>
            </a:r>
            <a:r>
              <a:rPr lang="zh-TW" altLang="en-US" dirty="0"/>
              <a:t>流失（粉紅棕色）</a:t>
            </a:r>
            <a:endParaRPr lang="en-US" altLang="zh-TW" dirty="0" smtClean="0"/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在</a:t>
            </a:r>
            <a:r>
              <a:rPr lang="en-US" altLang="zh-TW" dirty="0"/>
              <a:t>66</a:t>
            </a:r>
            <a:r>
              <a:rPr lang="en-US" altLang="zh-TW" baseline="30000" dirty="0"/>
              <a:t>o</a:t>
            </a:r>
            <a:r>
              <a:rPr lang="en-US" altLang="zh-TW" dirty="0"/>
              <a:t>C</a:t>
            </a:r>
            <a:r>
              <a:rPr lang="zh-TW" altLang="en-US" dirty="0"/>
              <a:t>：結締組織開始</a:t>
            </a:r>
            <a:r>
              <a:rPr lang="zh-TW" altLang="en-US" dirty="0" smtClean="0"/>
              <a:t>溶解成明膠樣物質而且蛋白質密密麻麻聚集在一起，質地變</a:t>
            </a:r>
            <a:r>
              <a:rPr lang="zh-TW" altLang="en-US" u="sng" dirty="0"/>
              <a:t>韌</a:t>
            </a:r>
            <a:r>
              <a:rPr lang="zh-TW" altLang="en-US" dirty="0"/>
              <a:t>（棕色）</a:t>
            </a:r>
          </a:p>
          <a:p>
            <a:pPr lvl="1">
              <a:lnSpc>
                <a:spcPct val="120000"/>
              </a:lnSpc>
            </a:pPr>
            <a:r>
              <a:rPr lang="zh-TW" altLang="en-US" dirty="0"/>
              <a:t>在</a:t>
            </a:r>
            <a:r>
              <a:rPr lang="en-US" altLang="zh-TW" dirty="0"/>
              <a:t>77℃</a:t>
            </a:r>
            <a:r>
              <a:rPr lang="zh-TW" altLang="en-US" dirty="0"/>
              <a:t>：</a:t>
            </a:r>
            <a:r>
              <a:rPr lang="zh-TW" altLang="en-US" dirty="0" smtClean="0"/>
              <a:t>蛋白質完全</a:t>
            </a:r>
            <a:r>
              <a:rPr lang="zh-TW" altLang="en-US" dirty="0"/>
              <a:t>凝固，</a:t>
            </a:r>
            <a:r>
              <a:rPr lang="zh-TW" altLang="en-US" dirty="0" smtClean="0"/>
              <a:t>大部分</a:t>
            </a:r>
            <a:r>
              <a:rPr lang="zh-TW" altLang="en-US" dirty="0"/>
              <a:t>水份流失</a:t>
            </a:r>
            <a:r>
              <a:rPr lang="zh-TW" altLang="en-US" dirty="0" smtClean="0"/>
              <a:t>，質地</a:t>
            </a:r>
            <a:r>
              <a:rPr lang="zh-TW" altLang="en-US" dirty="0"/>
              <a:t>變</a:t>
            </a:r>
            <a:r>
              <a:rPr lang="zh-TW" altLang="en-US" u="sng" dirty="0" smtClean="0"/>
              <a:t>硬</a:t>
            </a:r>
            <a:endParaRPr lang="en-US" altLang="zh-TW" u="sng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5772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水果和蔬菜</a:t>
            </a:r>
            <a:endParaRPr lang="en-HK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50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9429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蔬菜</a:t>
            </a:r>
            <a:r>
              <a:rPr lang="en-HK" dirty="0" smtClean="0"/>
              <a:t>:</a:t>
            </a:r>
            <a:r>
              <a:rPr lang="zh-TW" altLang="en-US" dirty="0"/>
              <a:t>加熱過程中質地的變化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5461948" cy="4699354"/>
          </a:xfrm>
        </p:spPr>
        <p:txBody>
          <a:bodyPr>
            <a:normAutofit/>
          </a:bodyPr>
          <a:lstStyle/>
          <a:p>
            <a:r>
              <a:rPr lang="zh-TW" altLang="en-US" dirty="0"/>
              <a:t>高溫 </a:t>
            </a:r>
            <a:r>
              <a:rPr lang="en-HK" dirty="0" smtClean="0"/>
              <a:t>: </a:t>
            </a:r>
          </a:p>
          <a:p>
            <a:pPr lvl="1"/>
            <a:r>
              <a:rPr lang="zh-TW" altLang="en-US" dirty="0"/>
              <a:t>澱粉糊</a:t>
            </a:r>
            <a:r>
              <a:rPr lang="zh-TW" altLang="en-US" dirty="0" smtClean="0"/>
              <a:t>化</a:t>
            </a:r>
            <a:endParaRPr lang="en-HK" dirty="0" smtClean="0"/>
          </a:p>
          <a:p>
            <a:pPr lvl="1"/>
            <a:r>
              <a:rPr lang="zh-TW" altLang="en-US" dirty="0" smtClean="0"/>
              <a:t>體積因纖維</a:t>
            </a:r>
            <a:r>
              <a:rPr lang="zh-TW" altLang="en-US" dirty="0"/>
              <a:t>素</a:t>
            </a:r>
            <a:r>
              <a:rPr lang="zh-TW" altLang="en-US" dirty="0" smtClean="0"/>
              <a:t>軟化而減小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因</a:t>
            </a:r>
            <a:r>
              <a:rPr lang="zh-TW" altLang="en-US" dirty="0"/>
              <a:t>失去水份</a:t>
            </a:r>
            <a:r>
              <a:rPr lang="zh-TW" altLang="en-US" dirty="0" smtClean="0"/>
              <a:t>而減少膨壓</a:t>
            </a:r>
            <a:endParaRPr lang="en-HK" dirty="0" smtClean="0"/>
          </a:p>
          <a:p>
            <a:endParaRPr lang="en-HK" dirty="0"/>
          </a:p>
          <a:p>
            <a:r>
              <a:rPr lang="zh-TW" altLang="en-US" dirty="0" smtClean="0"/>
              <a:t>馬鈴薯</a:t>
            </a:r>
            <a:r>
              <a:rPr lang="zh-TW" altLang="en-US" dirty="0"/>
              <a:t>或豆類</a:t>
            </a:r>
            <a:r>
              <a:rPr lang="zh-TW" altLang="en-US" dirty="0" smtClean="0"/>
              <a:t>適合長時間烹調但其他</a:t>
            </a:r>
            <a:r>
              <a:rPr lang="zh-TW" altLang="en-US" dirty="0"/>
              <a:t>大多數</a:t>
            </a:r>
            <a:r>
              <a:rPr lang="zh-TW" altLang="en-US" dirty="0" smtClean="0"/>
              <a:t>蔬菜</a:t>
            </a:r>
            <a:r>
              <a:rPr lang="zh-TW" altLang="en-US" dirty="0"/>
              <a:t>也不適合</a:t>
            </a:r>
            <a:endParaRPr lang="en-HK" dirty="0"/>
          </a:p>
          <a:p>
            <a:endParaRPr lang="en-HK" dirty="0"/>
          </a:p>
        </p:txBody>
      </p:sp>
      <p:pic>
        <p:nvPicPr>
          <p:cNvPr id="22530" name="Picture 2" descr="G:\EDB notes\DSC005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r="6204"/>
          <a:stretch/>
        </p:blipFill>
        <p:spPr bwMode="auto">
          <a:xfrm>
            <a:off x="6090597" y="2634243"/>
            <a:ext cx="2538395" cy="16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70154" y="2003996"/>
            <a:ext cx="137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u="sng" dirty="0" smtClean="0"/>
              <a:t>熟的蔬菜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090598" y="2003996"/>
            <a:ext cx="137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u="sng" dirty="0"/>
              <a:t>生的蔬菜</a:t>
            </a:r>
            <a:endParaRPr lang="en-GB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0014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蔬菜</a:t>
            </a:r>
            <a:r>
              <a:rPr lang="en-US" altLang="zh-TW" dirty="0"/>
              <a:t>:</a:t>
            </a:r>
            <a:r>
              <a:rPr lang="zh-TW" altLang="en-US" dirty="0"/>
              <a:t>加熱過程中質地的變化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添加鹼性成分能加快纖維素的分解，並產生糊狀的</a:t>
            </a:r>
            <a:r>
              <a:rPr lang="zh-TW" altLang="en-US" dirty="0" smtClean="0"/>
              <a:t>質地</a:t>
            </a:r>
            <a:endParaRPr lang="en-GB" dirty="0"/>
          </a:p>
        </p:txBody>
      </p:sp>
      <p:pic>
        <p:nvPicPr>
          <p:cNvPr id="17410" name="Picture 2" descr="G:\EDB notes\DSC007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1" b="20782"/>
          <a:stretch/>
        </p:blipFill>
        <p:spPr bwMode="auto">
          <a:xfrm>
            <a:off x="1444184" y="3552495"/>
            <a:ext cx="6165303" cy="22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44185" y="3150307"/>
            <a:ext cx="2009446" cy="40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1600" u="sng" dirty="0" smtClean="0"/>
              <a:t>水加入蘇打粉</a:t>
            </a:r>
            <a:endParaRPr lang="en-GB" sz="1600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27216" y="3149927"/>
            <a:ext cx="1799240" cy="40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1600" u="sng" dirty="0" smtClean="0"/>
              <a:t>清水</a:t>
            </a:r>
            <a:endParaRPr lang="en-GB" sz="1600" u="sn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00042" y="3149927"/>
            <a:ext cx="2009446" cy="40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1600" u="sng" dirty="0"/>
              <a:t>水加入醋</a:t>
            </a:r>
            <a:endParaRPr lang="en-GB" sz="1600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669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蔬菜</a:t>
            </a:r>
            <a:r>
              <a:rPr lang="en-US" altLang="zh-TW" dirty="0"/>
              <a:t>:</a:t>
            </a:r>
            <a:r>
              <a:rPr lang="zh-TW" altLang="en-US" dirty="0"/>
              <a:t>加熱過程</a:t>
            </a:r>
            <a:r>
              <a:rPr lang="zh-TW" altLang="en-US" dirty="0" smtClean="0"/>
              <a:t>中味道的</a:t>
            </a:r>
            <a:r>
              <a:rPr lang="zh-TW" altLang="en-US" dirty="0"/>
              <a:t>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247126" cy="4351338"/>
          </a:xfrm>
        </p:spPr>
        <p:txBody>
          <a:bodyPr/>
          <a:lstStyle/>
          <a:p>
            <a:r>
              <a:rPr lang="zh-TW" altLang="en-US" dirty="0"/>
              <a:t>蔬菜從</a:t>
            </a:r>
            <a:r>
              <a:rPr lang="zh-TW" altLang="en-US" dirty="0" smtClean="0"/>
              <a:t>揮發</a:t>
            </a:r>
            <a:r>
              <a:rPr lang="zh-TW" altLang="en-US" dirty="0"/>
              <a:t>性的</a:t>
            </a:r>
            <a:r>
              <a:rPr lang="zh-TW" altLang="en-US" dirty="0" smtClean="0"/>
              <a:t>油</a:t>
            </a:r>
            <a:r>
              <a:rPr lang="zh-TW" altLang="en-US" dirty="0"/>
              <a:t>，有機酸，硫化合物，礦物鹽，碳水化合物和多酚類</a:t>
            </a:r>
            <a:r>
              <a:rPr lang="zh-TW" altLang="en-US" dirty="0" smtClean="0"/>
              <a:t>化合物</a:t>
            </a:r>
            <a:r>
              <a:rPr lang="zh-TW" altLang="en-US" dirty="0"/>
              <a:t>形成它的</a:t>
            </a:r>
            <a:r>
              <a:rPr lang="zh-TW" altLang="en-US" dirty="0" smtClean="0"/>
              <a:t>味道</a:t>
            </a:r>
            <a:endParaRPr lang="en-US" altLang="zh-TW" dirty="0"/>
          </a:p>
          <a:p>
            <a:endParaRPr lang="en-US" dirty="0"/>
          </a:p>
          <a:p>
            <a:r>
              <a:rPr lang="zh-TW" altLang="en-US" dirty="0" smtClean="0"/>
              <a:t>用水烹調會失去蔬菜</a:t>
            </a:r>
            <a:r>
              <a:rPr lang="zh-TW" altLang="en-US" dirty="0"/>
              <a:t>的味道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4396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加熱</a:t>
            </a:r>
            <a:r>
              <a:rPr lang="zh-TW" altLang="en-US" dirty="0"/>
              <a:t>過程中</a:t>
            </a:r>
            <a:r>
              <a:rPr lang="zh-TW" altLang="en-US" dirty="0" smtClean="0"/>
              <a:t>釋放的氣味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161782" cy="4351338"/>
          </a:xfrm>
        </p:spPr>
        <p:txBody>
          <a:bodyPr/>
          <a:lstStyle/>
          <a:p>
            <a:r>
              <a:rPr lang="zh-TW" altLang="en-US" dirty="0"/>
              <a:t>當洋蔥</a:t>
            </a:r>
            <a:r>
              <a:rPr lang="zh-TW" altLang="en-US" dirty="0" smtClean="0"/>
              <a:t>和椰菜煮熟時，</a:t>
            </a:r>
            <a:r>
              <a:rPr lang="zh-TW" altLang="en-US" dirty="0"/>
              <a:t>尤其</a:t>
            </a:r>
            <a:r>
              <a:rPr lang="zh-TW" altLang="en-US" dirty="0" smtClean="0"/>
              <a:t>是過</a:t>
            </a:r>
            <a:r>
              <a:rPr lang="zh-TW" altLang="en-US" dirty="0"/>
              <a:t>熟</a:t>
            </a:r>
            <a:r>
              <a:rPr lang="zh-TW" altLang="en-US" dirty="0" smtClean="0"/>
              <a:t>時，會釋放出刺鼻</a:t>
            </a:r>
            <a:r>
              <a:rPr lang="zh-TW" altLang="en-US" dirty="0"/>
              <a:t>的</a:t>
            </a:r>
            <a:r>
              <a:rPr lang="zh-TW" altLang="en-US" dirty="0" smtClean="0"/>
              <a:t>氣味</a:t>
            </a:r>
            <a:endParaRPr lang="en-US" altLang="zh-TW" dirty="0"/>
          </a:p>
          <a:p>
            <a:endParaRPr lang="en-US" dirty="0" smtClean="0"/>
          </a:p>
          <a:p>
            <a:r>
              <a:rPr lang="zh-TW" altLang="en-US" dirty="0" smtClean="0"/>
              <a:t>熱力會觸發</a:t>
            </a:r>
            <a:r>
              <a:rPr lang="zh-TW" altLang="en-US" dirty="0"/>
              <a:t>椰</a:t>
            </a:r>
            <a:r>
              <a:rPr lang="zh-TW" altLang="en-US" dirty="0" smtClean="0"/>
              <a:t>菜中</a:t>
            </a:r>
            <a:r>
              <a:rPr lang="zh-TW" altLang="en-US" dirty="0"/>
              <a:t>的</a:t>
            </a:r>
            <a:r>
              <a:rPr lang="zh-TW" altLang="en-US" dirty="0" smtClean="0"/>
              <a:t>酶</a:t>
            </a:r>
            <a:r>
              <a:rPr lang="zh-TW" altLang="en-US" dirty="0"/>
              <a:t>釋放過量的</a:t>
            </a:r>
            <a:r>
              <a:rPr lang="zh-TW" altLang="en-US" dirty="0" smtClean="0"/>
              <a:t>硫化氫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5253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水果</a:t>
            </a:r>
            <a:r>
              <a:rPr lang="en-HK" dirty="0" smtClean="0"/>
              <a:t>:</a:t>
            </a:r>
            <a:r>
              <a:rPr lang="zh-TW" altLang="en-US" dirty="0"/>
              <a:t>加熱過程中質地的變化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186166" cy="4351338"/>
          </a:xfrm>
        </p:spPr>
        <p:txBody>
          <a:bodyPr/>
          <a:lstStyle/>
          <a:p>
            <a:r>
              <a:rPr lang="zh-TW" altLang="en-US" dirty="0" smtClean="0"/>
              <a:t>當烹調時，水果</a:t>
            </a:r>
            <a:r>
              <a:rPr lang="zh-TW" altLang="en-US" dirty="0"/>
              <a:t>會</a:t>
            </a:r>
            <a:r>
              <a:rPr lang="zh-TW" altLang="en-US" dirty="0" smtClean="0"/>
              <a:t>變得軟身</a:t>
            </a:r>
            <a:r>
              <a:rPr lang="en-HK" dirty="0"/>
              <a:t>	</a:t>
            </a:r>
            <a:r>
              <a:rPr lang="zh-TW" altLang="en-US" dirty="0"/>
              <a:t> ，如果烹煮</a:t>
            </a:r>
            <a:r>
              <a:rPr lang="zh-TW" altLang="en-US" dirty="0" smtClean="0"/>
              <a:t>時間過長，水果會變成糊狀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水果的原</a:t>
            </a:r>
            <a:r>
              <a:rPr lang="zh-TW" altLang="en-US" dirty="0"/>
              <a:t>果膠轉化為</a:t>
            </a:r>
            <a:r>
              <a:rPr lang="zh-TW" altLang="en-US" dirty="0" smtClean="0"/>
              <a:t>果膠</a:t>
            </a:r>
            <a:endParaRPr lang="en-US" altLang="zh-TW" dirty="0" smtClean="0"/>
          </a:p>
          <a:p>
            <a:pPr lvl="1"/>
            <a:endParaRPr lang="en-HK" altLang="zh-TW" dirty="0"/>
          </a:p>
          <a:p>
            <a:pPr lvl="1"/>
            <a:r>
              <a:rPr lang="zh-TW" altLang="en-US" dirty="0"/>
              <a:t>纖維素和半纖維素的</a:t>
            </a:r>
            <a:r>
              <a:rPr lang="zh-TW" altLang="en-US" dirty="0" smtClean="0"/>
              <a:t>分解</a:t>
            </a:r>
            <a:endParaRPr lang="en-US" altLang="zh-TW" dirty="0" smtClean="0"/>
          </a:p>
          <a:p>
            <a:pPr lvl="1"/>
            <a:endParaRPr lang="en-HK" dirty="0"/>
          </a:p>
          <a:p>
            <a:pPr lvl="1"/>
            <a:r>
              <a:rPr lang="zh-TW" altLang="en-US" dirty="0"/>
              <a:t>細胞膜蛋白質</a:t>
            </a:r>
            <a:r>
              <a:rPr lang="zh-TW" altLang="en-US" dirty="0" smtClean="0"/>
              <a:t>變性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細胞膜失去保持</a:t>
            </a:r>
            <a:r>
              <a:rPr lang="zh-TW" altLang="en-US" dirty="0"/>
              <a:t>膨</a:t>
            </a:r>
            <a:r>
              <a:rPr lang="zh-TW" altLang="en-US" dirty="0" smtClean="0"/>
              <a:t>壓的功能</a:t>
            </a:r>
            <a:endParaRPr lang="en-HK" dirty="0"/>
          </a:p>
        </p:txBody>
      </p:sp>
      <p:pic>
        <p:nvPicPr>
          <p:cNvPr id="23555" name="Picture 3" descr="G:\EDB notes\DSC006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7" b="15614"/>
          <a:stretch/>
        </p:blipFill>
        <p:spPr bwMode="auto">
          <a:xfrm>
            <a:off x="694065" y="5181600"/>
            <a:ext cx="2880000" cy="124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G:\EDB notes\DSC006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15496" r="10362" b="24712"/>
          <a:stretch/>
        </p:blipFill>
        <p:spPr bwMode="auto">
          <a:xfrm>
            <a:off x="5139559" y="5181599"/>
            <a:ext cx="3121572" cy="124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4535" y="6468383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生</a:t>
            </a:r>
            <a:r>
              <a:rPr lang="en-GB" dirty="0" smtClean="0"/>
              <a:t>                   </a:t>
            </a:r>
            <a:r>
              <a:rPr lang="zh-TW" altLang="en-US" dirty="0" smtClean="0"/>
              <a:t>      熟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19291" y="6460295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生</a:t>
            </a:r>
            <a:r>
              <a:rPr lang="en-GB" dirty="0" smtClean="0"/>
              <a:t>                   </a:t>
            </a:r>
            <a:r>
              <a:rPr lang="zh-TW" altLang="en-US" dirty="0" smtClean="0"/>
              <a:t>           熟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722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水果</a:t>
            </a:r>
            <a:r>
              <a:rPr lang="en-US" altLang="zh-TW" dirty="0"/>
              <a:t>:</a:t>
            </a:r>
            <a:r>
              <a:rPr lang="zh-TW" altLang="en-US" dirty="0"/>
              <a:t>加熱過程</a:t>
            </a:r>
            <a:r>
              <a:rPr lang="zh-TW" altLang="en-US" dirty="0" smtClean="0"/>
              <a:t>中味道的</a:t>
            </a:r>
            <a:r>
              <a:rPr lang="zh-TW" altLang="en-US" dirty="0"/>
              <a:t>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糖和</a:t>
            </a:r>
            <a:r>
              <a:rPr lang="zh-TW" altLang="en-US" dirty="0" smtClean="0"/>
              <a:t>酸</a:t>
            </a:r>
            <a:r>
              <a:rPr lang="zh-TW" altLang="en-US" dirty="0"/>
              <a:t>帶</a:t>
            </a:r>
            <a:r>
              <a:rPr lang="zh-TW" altLang="en-US" dirty="0" smtClean="0"/>
              <a:t>出水果的酸甜味</a:t>
            </a:r>
            <a:endParaRPr lang="en-US" altLang="zh-TW" dirty="0" smtClean="0"/>
          </a:p>
          <a:p>
            <a:endParaRPr lang="en-HK" dirty="0" smtClean="0"/>
          </a:p>
          <a:p>
            <a:r>
              <a:rPr lang="zh-TW" altLang="en-US" dirty="0"/>
              <a:t>酚醛樹脂，芳族化合物</a:t>
            </a:r>
            <a:r>
              <a:rPr lang="zh-TW" altLang="en-US" dirty="0" smtClean="0"/>
              <a:t>和植物精油</a:t>
            </a:r>
            <a:r>
              <a:rPr lang="zh-TW" altLang="en-US" dirty="0"/>
              <a:t>帶</a:t>
            </a:r>
            <a:r>
              <a:rPr lang="zh-TW" altLang="en-US" dirty="0" smtClean="0"/>
              <a:t>出味道</a:t>
            </a:r>
            <a:endParaRPr lang="zh-TW" altLang="en-US" dirty="0"/>
          </a:p>
          <a:p>
            <a:endParaRPr lang="zh-TW" altLang="en-US" dirty="0"/>
          </a:p>
          <a:p>
            <a:r>
              <a:rPr lang="zh-TW" altLang="en-US" dirty="0" smtClean="0"/>
              <a:t>香味會</a:t>
            </a:r>
            <a:r>
              <a:rPr lang="zh-TW" altLang="en-US" dirty="0"/>
              <a:t>在加熱過程中</a:t>
            </a:r>
            <a:r>
              <a:rPr lang="zh-TW" altLang="en-US" dirty="0" smtClean="0"/>
              <a:t>隨味道的物質</a:t>
            </a:r>
            <a:r>
              <a:rPr lang="zh-TW" altLang="en-US" dirty="0"/>
              <a:t>和揮發性</a:t>
            </a:r>
            <a:r>
              <a:rPr lang="zh-TW" altLang="en-US" dirty="0" smtClean="0"/>
              <a:t>化合物</a:t>
            </a:r>
            <a:r>
              <a:rPr lang="zh-TW" altLang="en-US" dirty="0"/>
              <a:t>消失而降低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56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973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水果和蔬菜 </a:t>
            </a:r>
            <a:r>
              <a:rPr lang="en-HK" dirty="0" smtClean="0"/>
              <a:t>: </a:t>
            </a:r>
            <a:r>
              <a:rPr lang="zh-TW" altLang="en-US" dirty="0"/>
              <a:t>色素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葉綠素，類胡蘿蔔素和</a:t>
            </a:r>
            <a:r>
              <a:rPr lang="zh-TW" altLang="en-US" dirty="0" smtClean="0"/>
              <a:t>花青素是水果</a:t>
            </a:r>
            <a:r>
              <a:rPr lang="zh-TW" altLang="en-US" dirty="0"/>
              <a:t>和蔬菜三種常見的</a:t>
            </a:r>
            <a:r>
              <a:rPr lang="zh-TW" altLang="en-US" dirty="0" smtClean="0"/>
              <a:t>色素</a:t>
            </a:r>
            <a:endParaRPr lang="en-US" altLang="zh-TW" dirty="0" smtClean="0"/>
          </a:p>
          <a:p>
            <a:endParaRPr lang="en-HK" dirty="0"/>
          </a:p>
          <a:p>
            <a:r>
              <a:rPr lang="zh-TW" altLang="en-US" dirty="0"/>
              <a:t>色素</a:t>
            </a:r>
            <a:r>
              <a:rPr lang="zh-TW" altLang="en-US" dirty="0" smtClean="0"/>
              <a:t>會</a:t>
            </a:r>
            <a:r>
              <a:rPr lang="zh-TW" altLang="en-US" dirty="0"/>
              <a:t>在加熱過程</a:t>
            </a:r>
            <a:r>
              <a:rPr lang="zh-TW" altLang="en-US" dirty="0" smtClean="0"/>
              <a:t>中消失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57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6386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在加熱過程中葉綠素的變化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西蘭花，菜心和奇異果含</a:t>
            </a:r>
            <a:r>
              <a:rPr lang="zh-TW" altLang="en-US" dirty="0" smtClean="0"/>
              <a:t>豐富的葉綠素</a:t>
            </a:r>
            <a:endParaRPr lang="en-US" altLang="zh-TW" dirty="0" smtClean="0"/>
          </a:p>
          <a:p>
            <a:r>
              <a:rPr lang="zh-TW" altLang="en-US" dirty="0" smtClean="0"/>
              <a:t>葉綠素</a:t>
            </a:r>
            <a:r>
              <a:rPr lang="en-US" altLang="zh-TW" dirty="0" smtClean="0"/>
              <a:t>(</a:t>
            </a:r>
            <a:r>
              <a:rPr lang="zh-TW" altLang="en-US" dirty="0" smtClean="0"/>
              <a:t>藍綠色</a:t>
            </a:r>
            <a:r>
              <a:rPr lang="en-US" altLang="zh-TW" dirty="0" smtClean="0"/>
              <a:t>)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 開始加熱</a:t>
            </a:r>
            <a:r>
              <a:rPr lang="zh-TW" altLang="en-US" dirty="0" smtClean="0">
                <a:sym typeface="Wingdings" panose="05000000000000000000" pitchFamily="2" charset="2"/>
              </a:rPr>
              <a:t>時是</a:t>
            </a:r>
            <a:r>
              <a:rPr lang="zh-TW" altLang="en-US" dirty="0" smtClean="0"/>
              <a:t>鮮綠色</a:t>
            </a:r>
            <a:r>
              <a:rPr lang="en-US" altLang="zh-TW" dirty="0" smtClean="0"/>
              <a:t>(</a:t>
            </a:r>
            <a:r>
              <a:rPr lang="zh-TW" altLang="en-US" dirty="0" smtClean="0"/>
              <a:t>缺乏空氣</a:t>
            </a:r>
            <a:r>
              <a:rPr lang="en-US" altLang="zh-TW" dirty="0" smtClean="0"/>
              <a:t>)</a:t>
            </a:r>
          </a:p>
          <a:p>
            <a:r>
              <a:rPr lang="zh-TW" altLang="en-US" dirty="0">
                <a:sym typeface="Wingdings" panose="05000000000000000000" pitchFamily="2" charset="2"/>
              </a:rPr>
              <a:t>繼續</a:t>
            </a:r>
            <a:r>
              <a:rPr lang="zh-TW" altLang="en-US" dirty="0" smtClean="0">
                <a:sym typeface="Wingdings" panose="05000000000000000000" pitchFamily="2" charset="2"/>
              </a:rPr>
              <a:t>加熱酸</a:t>
            </a:r>
            <a:r>
              <a:rPr lang="zh-TW" altLang="en-US" dirty="0">
                <a:sym typeface="Wingdings" panose="05000000000000000000" pitchFamily="2" charset="2"/>
              </a:rPr>
              <a:t>從</a:t>
            </a:r>
            <a:r>
              <a:rPr lang="zh-TW" altLang="en-US" dirty="0" smtClean="0">
                <a:sym typeface="Wingdings" panose="05000000000000000000" pitchFamily="2" charset="2"/>
              </a:rPr>
              <a:t>細胞中釋放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形成脫</a:t>
            </a:r>
            <a:r>
              <a:rPr lang="zh-TW" altLang="en-US" dirty="0">
                <a:sym typeface="Wingdings" panose="05000000000000000000" pitchFamily="2" charset="2"/>
              </a:rPr>
              <a:t>鎂</a:t>
            </a:r>
            <a:r>
              <a:rPr lang="zh-TW" altLang="en-US" dirty="0" smtClean="0">
                <a:sym typeface="Wingdings" panose="05000000000000000000" pitchFamily="2" charset="2"/>
              </a:rPr>
              <a:t>葉綠素</a:t>
            </a:r>
            <a:r>
              <a:rPr lang="en-US" altLang="zh-TW" dirty="0" smtClean="0"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sym typeface="Wingdings" panose="05000000000000000000" pitchFamily="2" charset="2"/>
              </a:rPr>
              <a:t>無</a:t>
            </a:r>
            <a:r>
              <a:rPr lang="zh-TW" altLang="en-US" dirty="0">
                <a:sym typeface="Wingdings" panose="05000000000000000000" pitchFamily="2" charset="2"/>
              </a:rPr>
              <a:t>光澤橄欖</a:t>
            </a:r>
            <a:r>
              <a:rPr lang="zh-TW" altLang="en-US" dirty="0" smtClean="0">
                <a:sym typeface="Wingdings" panose="05000000000000000000" pitchFamily="2" charset="2"/>
              </a:rPr>
              <a:t>棕色</a:t>
            </a:r>
            <a:r>
              <a:rPr lang="en-US" altLang="zh-TW" dirty="0" smtClean="0">
                <a:sym typeface="Wingdings" panose="05000000000000000000" pitchFamily="2" charset="2"/>
              </a:rPr>
              <a:t>)</a:t>
            </a:r>
            <a:endParaRPr lang="en-HK" dirty="0"/>
          </a:p>
        </p:txBody>
      </p:sp>
      <p:pic>
        <p:nvPicPr>
          <p:cNvPr id="14338" name="Picture 2" descr="G:\EDB notes\DSC00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14" y="4084161"/>
            <a:ext cx="4320000" cy="242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972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在加熱過程中葉綠素的變化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7156"/>
            <a:ext cx="7886700" cy="4351338"/>
          </a:xfrm>
        </p:spPr>
        <p:txBody>
          <a:bodyPr/>
          <a:lstStyle/>
          <a:p>
            <a:r>
              <a:rPr lang="zh-TW" altLang="en-US" dirty="0"/>
              <a:t>脂溶</a:t>
            </a:r>
            <a:r>
              <a:rPr lang="zh-TW" altLang="en-US" dirty="0" smtClean="0"/>
              <a:t>性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ym typeface="Wingdings" panose="05000000000000000000" pitchFamily="2" charset="2"/>
              </a:rPr>
              <a:t>當</a:t>
            </a:r>
            <a:r>
              <a:rPr lang="zh-TW" altLang="en-US" dirty="0">
                <a:sym typeface="Wingdings" panose="05000000000000000000" pitchFamily="2" charset="2"/>
              </a:rPr>
              <a:t>加入脂肪來煮沸，</a:t>
            </a:r>
            <a:r>
              <a:rPr lang="zh-TW" altLang="en-US" dirty="0" smtClean="0">
                <a:sym typeface="Wingdings" panose="05000000000000000000" pitchFamily="2" charset="2"/>
              </a:rPr>
              <a:t>葉綠素會浸</a:t>
            </a:r>
            <a:r>
              <a:rPr lang="zh-TW" altLang="en-US" dirty="0">
                <a:sym typeface="Wingdings" panose="05000000000000000000" pitchFamily="2" charset="2"/>
              </a:rPr>
              <a:t>出到</a:t>
            </a:r>
            <a:r>
              <a:rPr lang="zh-TW" altLang="en-US" dirty="0" smtClean="0">
                <a:sym typeface="Wingdings" panose="05000000000000000000" pitchFamily="2" charset="2"/>
              </a:rPr>
              <a:t>介質</a:t>
            </a:r>
            <a:r>
              <a:rPr lang="zh-TW" altLang="en-US" dirty="0"/>
              <a:t>中</a:t>
            </a:r>
            <a:endParaRPr lang="en-GB" dirty="0"/>
          </a:p>
        </p:txBody>
      </p:sp>
      <p:pic>
        <p:nvPicPr>
          <p:cNvPr id="15362" name="Picture 2" descr="G:\EDB notes\DSC005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r="11312"/>
          <a:stretch/>
        </p:blipFill>
        <p:spPr bwMode="auto">
          <a:xfrm>
            <a:off x="1839310" y="3775130"/>
            <a:ext cx="1996966" cy="16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G:\EDB notes\DSC005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8" r="12778"/>
          <a:stretch/>
        </p:blipFill>
        <p:spPr bwMode="auto">
          <a:xfrm>
            <a:off x="5349765" y="3775130"/>
            <a:ext cx="2133601" cy="16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59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6111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肉類和家禽 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7050" y="1509536"/>
            <a:ext cx="8086372" cy="46880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4600" dirty="0"/>
              <a:t>結締組織與</a:t>
            </a:r>
            <a:r>
              <a:rPr lang="zh-TW" altLang="en-US" sz="4600" dirty="0" smtClean="0"/>
              <a:t>蛋白質</a:t>
            </a:r>
            <a:endParaRPr lang="en-US" altLang="zh-TW" sz="4600" dirty="0" smtClean="0"/>
          </a:p>
          <a:p>
            <a:pPr>
              <a:lnSpc>
                <a:spcPct val="120000"/>
              </a:lnSpc>
            </a:pPr>
            <a:endParaRPr lang="zh-TW" altLang="en-US" sz="31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zh-TW" altLang="en-US" sz="3100" dirty="0">
                <a:sym typeface="Wingdings" panose="05000000000000000000" pitchFamily="2" charset="2"/>
              </a:rPr>
              <a:t>當溫度</a:t>
            </a:r>
            <a:r>
              <a:rPr lang="zh-TW" altLang="en-US" sz="3100" dirty="0" smtClean="0">
                <a:sym typeface="Wingdings" panose="05000000000000000000" pitchFamily="2" charset="2"/>
              </a:rPr>
              <a:t>上升</a:t>
            </a:r>
            <a:r>
              <a:rPr lang="zh-TW" altLang="en-US" dirty="0" smtClean="0">
                <a:sym typeface="Wingdings" panose="05000000000000000000" pitchFamily="2" charset="2"/>
              </a:rPr>
              <a:t>，</a:t>
            </a:r>
            <a:r>
              <a:rPr lang="zh-TW" altLang="en-US" sz="3100" dirty="0" smtClean="0">
                <a:sym typeface="Wingdings" panose="05000000000000000000" pitchFamily="2" charset="2"/>
              </a:rPr>
              <a:t>蛋白質變性</a:t>
            </a:r>
            <a:r>
              <a:rPr lang="zh-TW" altLang="en-US" sz="3100" dirty="0">
                <a:sym typeface="Wingdings" panose="05000000000000000000" pitchFamily="2" charset="2"/>
              </a:rPr>
              <a:t>，</a:t>
            </a:r>
            <a:r>
              <a:rPr lang="zh-TW" altLang="en-US" sz="3100" dirty="0" smtClean="0">
                <a:sym typeface="Wingdings" panose="05000000000000000000" pitchFamily="2" charset="2"/>
              </a:rPr>
              <a:t>凝固和變得堅韌</a:t>
            </a:r>
            <a:endParaRPr lang="en-US" altLang="zh-TW" sz="31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endParaRPr lang="en-US" sz="3100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zh-TW" altLang="en-US" sz="3100" dirty="0" smtClean="0">
                <a:sym typeface="Wingdings" panose="05000000000000000000" pitchFamily="2" charset="2"/>
              </a:rPr>
              <a:t>當溫度高於</a:t>
            </a:r>
            <a:r>
              <a:rPr lang="en-US" altLang="zh-TW" sz="3100" dirty="0" smtClean="0">
                <a:sym typeface="Wingdings" panose="05000000000000000000" pitchFamily="2" charset="2"/>
              </a:rPr>
              <a:t>60</a:t>
            </a:r>
            <a:r>
              <a:rPr lang="en-US" altLang="zh-TW" sz="3100" baseline="30000" dirty="0" smtClean="0">
                <a:sym typeface="Wingdings" panose="05000000000000000000" pitchFamily="2" charset="2"/>
              </a:rPr>
              <a:t>o</a:t>
            </a:r>
            <a:r>
              <a:rPr lang="en-US" altLang="zh-TW" sz="3100" dirty="0" smtClean="0">
                <a:sym typeface="Wingdings" panose="05000000000000000000" pitchFamily="2" charset="2"/>
              </a:rPr>
              <a:t>C</a:t>
            </a:r>
            <a:r>
              <a:rPr lang="zh-TW" altLang="en-US" sz="3100" dirty="0" smtClean="0">
                <a:sym typeface="Wingdings" panose="05000000000000000000" pitchFamily="2" charset="2"/>
              </a:rPr>
              <a:t>，</a:t>
            </a:r>
            <a:r>
              <a:rPr lang="zh-TW" altLang="en-US" sz="3100" dirty="0">
                <a:sym typeface="Wingdings" panose="05000000000000000000" pitchFamily="2" charset="2"/>
              </a:rPr>
              <a:t>膠原</a:t>
            </a:r>
            <a:r>
              <a:rPr lang="zh-TW" altLang="en-US" sz="3100" dirty="0" smtClean="0">
                <a:sym typeface="Wingdings" panose="05000000000000000000" pitchFamily="2" charset="2"/>
              </a:rPr>
              <a:t>蛋白的氫鍵會斷裂，部分膠</a:t>
            </a:r>
            <a:r>
              <a:rPr lang="zh-TW" altLang="en-US" sz="3100" dirty="0">
                <a:sym typeface="Wingdings" panose="05000000000000000000" pitchFamily="2" charset="2"/>
              </a:rPr>
              <a:t>原</a:t>
            </a:r>
            <a:r>
              <a:rPr lang="zh-TW" altLang="en-US" sz="3100" dirty="0" smtClean="0">
                <a:sym typeface="Wingdings" panose="05000000000000000000" pitchFamily="2" charset="2"/>
              </a:rPr>
              <a:t>蛋白會轉化</a:t>
            </a:r>
            <a:r>
              <a:rPr lang="zh-TW" altLang="en-US" sz="3100" dirty="0">
                <a:sym typeface="Wingdings" panose="05000000000000000000" pitchFamily="2" charset="2"/>
              </a:rPr>
              <a:t>為</a:t>
            </a:r>
            <a:r>
              <a:rPr lang="zh-TW" altLang="en-US" sz="3100" dirty="0" smtClean="0">
                <a:sym typeface="Wingdings" panose="05000000000000000000" pitchFamily="2" charset="2"/>
              </a:rPr>
              <a:t>明膠，結締組織</a:t>
            </a:r>
            <a:r>
              <a:rPr lang="zh-TW" altLang="en-US" sz="3100" dirty="0">
                <a:sym typeface="Wingdings" panose="05000000000000000000" pitchFamily="2" charset="2"/>
              </a:rPr>
              <a:t>開始</a:t>
            </a:r>
            <a:r>
              <a:rPr lang="zh-TW" altLang="en-US" sz="3100" dirty="0" smtClean="0">
                <a:sym typeface="Wingdings" panose="05000000000000000000" pitchFamily="2" charset="2"/>
              </a:rPr>
              <a:t>溶解成明膠</a:t>
            </a:r>
            <a:r>
              <a:rPr lang="zh-TW" altLang="en-US" sz="3100" dirty="0">
                <a:sym typeface="Wingdings" panose="05000000000000000000" pitchFamily="2" charset="2"/>
              </a:rPr>
              <a:t>樣</a:t>
            </a:r>
            <a:r>
              <a:rPr lang="zh-TW" altLang="en-US" sz="3100" dirty="0" smtClean="0">
                <a:sym typeface="Wingdings" panose="05000000000000000000" pitchFamily="2" charset="2"/>
              </a:rPr>
              <a:t>物質</a:t>
            </a:r>
            <a:endParaRPr lang="en-US" altLang="zh-TW" sz="3100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zh-TW" altLang="en-US" sz="2700" dirty="0" smtClean="0">
                <a:sym typeface="Wingdings" panose="05000000000000000000" pitchFamily="2" charset="2"/>
              </a:rPr>
              <a:t>肉的質地變得柔嫩</a:t>
            </a:r>
            <a:endParaRPr lang="en-US" altLang="zh-TW" sz="2700" dirty="0" smtClean="0">
              <a:sym typeface="Wingdings" panose="05000000000000000000" pitchFamily="2" charset="2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HK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sym typeface="Wingdings" panose="05000000000000000000" pitchFamily="2" charset="2"/>
              </a:rPr>
              <a:t>結締組織軟化和肌肉蛋白質變韌</a:t>
            </a:r>
            <a:r>
              <a:rPr lang="zh-TW" altLang="en-US" dirty="0">
                <a:sym typeface="Wingdings" panose="05000000000000000000" pitchFamily="2" charset="2"/>
              </a:rPr>
              <a:t>形成</a:t>
            </a:r>
            <a:r>
              <a:rPr lang="zh-TW" altLang="en-US" dirty="0" smtClean="0">
                <a:sym typeface="Wingdings" panose="05000000000000000000" pitchFamily="2" charset="2"/>
              </a:rPr>
              <a:t>張力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HK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sym typeface="Wingdings" panose="05000000000000000000" pitchFamily="2" charset="2"/>
              </a:rPr>
              <a:t>含多膠</a:t>
            </a:r>
            <a:r>
              <a:rPr lang="zh-TW" altLang="en-US" dirty="0">
                <a:sym typeface="Wingdings" panose="05000000000000000000" pitchFamily="2" charset="2"/>
              </a:rPr>
              <a:t>原</a:t>
            </a:r>
            <a:r>
              <a:rPr lang="zh-TW" altLang="en-US" dirty="0" smtClean="0">
                <a:sym typeface="Wingdings" panose="05000000000000000000" pitchFamily="2" charset="2"/>
              </a:rPr>
              <a:t>蛋白的</a:t>
            </a:r>
            <a:r>
              <a:rPr lang="zh-TW" altLang="en-US" dirty="0">
                <a:sym typeface="Wingdings" panose="05000000000000000000" pitchFamily="2" charset="2"/>
              </a:rPr>
              <a:t>肉應該使用濕煮</a:t>
            </a:r>
            <a:r>
              <a:rPr lang="zh-TW" altLang="en-US" dirty="0" smtClean="0">
                <a:sym typeface="Wingdings" panose="05000000000000000000" pitchFamily="2" charset="2"/>
              </a:rPr>
              <a:t>法</a:t>
            </a:r>
            <a:r>
              <a:rPr lang="zh-TW" altLang="en-US" dirty="0">
                <a:sym typeface="Wingdings" panose="05000000000000000000" pitchFamily="2" charset="2"/>
              </a:rPr>
              <a:t>來烹調</a:t>
            </a:r>
            <a:r>
              <a:rPr lang="zh-TW" altLang="en-US" dirty="0" smtClean="0">
                <a:sym typeface="Wingdings" panose="05000000000000000000" pitchFamily="2" charset="2"/>
              </a:rPr>
              <a:t>，這方法可以</a:t>
            </a:r>
            <a:r>
              <a:rPr lang="zh-TW" altLang="en-US" dirty="0">
                <a:sym typeface="Wingdings" panose="05000000000000000000" pitchFamily="2" charset="2"/>
              </a:rPr>
              <a:t>軟化膠原</a:t>
            </a:r>
            <a:r>
              <a:rPr lang="zh-TW" altLang="en-US" dirty="0" smtClean="0">
                <a:sym typeface="Wingdings" panose="05000000000000000000" pitchFamily="2" charset="2"/>
              </a:rPr>
              <a:t>蛋白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1417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保持</a:t>
            </a:r>
            <a:r>
              <a:rPr lang="zh-TW" altLang="en-US" dirty="0" smtClean="0"/>
              <a:t>蔬菜綠色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如果在水中</a:t>
            </a:r>
            <a:r>
              <a:rPr lang="zh-TW" altLang="en-US" dirty="0"/>
              <a:t>加入</a:t>
            </a:r>
            <a:r>
              <a:rPr lang="zh-TW" altLang="en-US" dirty="0" smtClean="0"/>
              <a:t>鹼性如</a:t>
            </a:r>
            <a:r>
              <a:rPr lang="zh-TW" altLang="en-US" dirty="0"/>
              <a:t>食用梳打粉 </a:t>
            </a:r>
            <a:r>
              <a:rPr lang="zh-TW" altLang="en-US" dirty="0" smtClean="0"/>
              <a:t>，蔬菜釋出的酸將會</a:t>
            </a:r>
            <a:r>
              <a:rPr lang="zh-TW" altLang="en-US" dirty="0"/>
              <a:t>被中和，蔬菜中的</a:t>
            </a:r>
            <a:r>
              <a:rPr lang="zh-TW" altLang="en-US" dirty="0" smtClean="0"/>
              <a:t>葉綠素便可</a:t>
            </a:r>
            <a:r>
              <a:rPr lang="zh-TW" altLang="en-US" dirty="0"/>
              <a:t>保持其</a:t>
            </a:r>
            <a:r>
              <a:rPr lang="zh-TW" altLang="en-US" dirty="0" smtClean="0"/>
              <a:t>顏色</a:t>
            </a:r>
            <a:endParaRPr lang="en-US" altLang="zh-TW" dirty="0" smtClean="0"/>
          </a:p>
          <a:p>
            <a:endParaRPr lang="en-US" dirty="0"/>
          </a:p>
          <a:p>
            <a:r>
              <a:rPr lang="zh-TW" altLang="en-US" dirty="0"/>
              <a:t>缺點：維生素</a:t>
            </a:r>
            <a:r>
              <a:rPr lang="zh-TW" altLang="en-US" dirty="0" smtClean="0"/>
              <a:t>流失得較快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60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978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157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學習活動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zh-TW" altLang="en-US" dirty="0" smtClean="0"/>
              <a:t>在</a:t>
            </a:r>
            <a:r>
              <a:rPr lang="zh-TW" altLang="en-US" dirty="0"/>
              <a:t>不同</a:t>
            </a:r>
            <a:r>
              <a:rPr lang="zh-TW" altLang="en-US" dirty="0" smtClean="0"/>
              <a:t>的酸鹼值下</a:t>
            </a:r>
            <a:r>
              <a:rPr lang="zh-TW" altLang="en-US" dirty="0"/>
              <a:t>加熱綠色蔬菜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64" y="2251184"/>
            <a:ext cx="2009446" cy="40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1600" u="sng" dirty="0"/>
              <a:t>水加入蘇打粉</a:t>
            </a:r>
            <a:endParaRPr lang="en-GB" sz="1600" u="sng" dirty="0"/>
          </a:p>
          <a:p>
            <a:pPr marL="0" indent="0" algn="ctr">
              <a:buNone/>
            </a:pPr>
            <a:r>
              <a:rPr lang="en-GB" sz="1600" u="sng" dirty="0" err="1" smtClean="0"/>
              <a:t>ter</a:t>
            </a:r>
            <a:endParaRPr lang="en-GB" sz="1600" u="sng" dirty="0"/>
          </a:p>
        </p:txBody>
      </p:sp>
      <p:pic>
        <p:nvPicPr>
          <p:cNvPr id="18434" name="Picture 2" descr="G:\EDB notes\DSC007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0" b="26288"/>
          <a:stretch/>
        </p:blipFill>
        <p:spPr bwMode="auto">
          <a:xfrm>
            <a:off x="245399" y="2669627"/>
            <a:ext cx="8646353" cy="26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03230" y="2267059"/>
            <a:ext cx="1799240" cy="40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1600" u="sng" dirty="0"/>
              <a:t>清水</a:t>
            </a:r>
            <a:endParaRPr lang="en-GB" sz="16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93575" y="2267059"/>
            <a:ext cx="2009446" cy="40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1600" u="sng" dirty="0"/>
              <a:t>水加入醋</a:t>
            </a:r>
            <a:endParaRPr lang="en-GB" sz="1600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61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8294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在加熱過程中類胡蘿蔔素</a:t>
            </a:r>
            <a:r>
              <a:rPr lang="zh-TW" altLang="en-US" dirty="0" smtClean="0"/>
              <a:t>的變化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胡蘿蔔</a:t>
            </a:r>
            <a:r>
              <a:rPr lang="zh-TW" altLang="en-US" dirty="0"/>
              <a:t>，紅薯，檸檬和</a:t>
            </a:r>
            <a:r>
              <a:rPr lang="zh-TW" altLang="en-US" dirty="0" smtClean="0"/>
              <a:t>橙子含豐富</a:t>
            </a:r>
            <a:r>
              <a:rPr lang="zh-TW" altLang="en-US" dirty="0"/>
              <a:t>的</a:t>
            </a:r>
            <a:r>
              <a:rPr lang="zh-TW" altLang="en-US" dirty="0" smtClean="0"/>
              <a:t>類</a:t>
            </a:r>
            <a:r>
              <a:rPr lang="zh-TW" altLang="en-US" dirty="0"/>
              <a:t>胡蘿蔔素</a:t>
            </a:r>
            <a:endParaRPr lang="en-HK" dirty="0" smtClean="0"/>
          </a:p>
          <a:p>
            <a:r>
              <a:rPr lang="zh-TW" altLang="en-US" dirty="0"/>
              <a:t>類胡蘿蔔素是脂溶</a:t>
            </a:r>
            <a:r>
              <a:rPr lang="zh-TW" altLang="en-US" dirty="0" smtClean="0"/>
              <a:t>性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當加入脂肪來煮沸，類胡蘿蔔素會浸出到介質中</a:t>
            </a:r>
          </a:p>
          <a:p>
            <a:r>
              <a:rPr lang="zh-TW" altLang="en-US" dirty="0" smtClean="0">
                <a:sym typeface="Wingdings" panose="05000000000000000000" pitchFamily="2" charset="2"/>
              </a:rPr>
              <a:t>氧化時會導致色素</a:t>
            </a:r>
            <a:r>
              <a:rPr lang="zh-TW" altLang="en-US" dirty="0">
                <a:sym typeface="Wingdings" panose="05000000000000000000" pitchFamily="2" charset="2"/>
              </a:rPr>
              <a:t>分解淺</a:t>
            </a:r>
            <a:r>
              <a:rPr lang="zh-TW" altLang="en-US" dirty="0" smtClean="0">
                <a:sym typeface="Wingdings" panose="05000000000000000000" pitchFamily="2" charset="2"/>
              </a:rPr>
              <a:t>橙色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/>
            <a:r>
              <a:rPr lang="zh-TW" altLang="en-US" dirty="0">
                <a:sym typeface="Wingdings" panose="05000000000000000000" pitchFamily="2" charset="2"/>
              </a:rPr>
              <a:t>煮沸時間長（與氧氣接觸）</a:t>
            </a:r>
            <a:r>
              <a:rPr lang="zh-TW" altLang="en-US" dirty="0" smtClean="0">
                <a:sym typeface="Wingdings" panose="05000000000000000000" pitchFamily="2" charset="2"/>
              </a:rPr>
              <a:t>淡色</a:t>
            </a:r>
            <a:endParaRPr lang="en-HK" dirty="0">
              <a:sym typeface="Wingdings" panose="05000000000000000000" pitchFamily="2" charset="2"/>
            </a:endParaRPr>
          </a:p>
          <a:p>
            <a:endParaRPr lang="en-HK" dirty="0">
              <a:sym typeface="Wingdings" panose="05000000000000000000" pitchFamily="2" charset="2"/>
            </a:endParaRPr>
          </a:p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62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765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胡蘿蔔在</a:t>
            </a:r>
            <a:r>
              <a:rPr lang="zh-TW" altLang="en-US" dirty="0"/>
              <a:t>水中</a:t>
            </a:r>
            <a:r>
              <a:rPr lang="zh-TW" altLang="en-US" dirty="0" smtClean="0"/>
              <a:t>煮沸</a:t>
            </a:r>
            <a:r>
              <a:rPr lang="zh-TW" altLang="en-US" dirty="0"/>
              <a:t>長</a:t>
            </a:r>
            <a:r>
              <a:rPr lang="zh-TW" altLang="en-US" dirty="0" smtClean="0"/>
              <a:t>時間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類</a:t>
            </a:r>
            <a:r>
              <a:rPr lang="zh-TW" altLang="en-US" dirty="0" smtClean="0"/>
              <a:t>胡蘿蔔素浸</a:t>
            </a:r>
            <a:r>
              <a:rPr lang="zh-TW" altLang="en-US" dirty="0"/>
              <a:t>出</a:t>
            </a:r>
            <a:r>
              <a:rPr lang="zh-TW" altLang="en-US" dirty="0" smtClean="0"/>
              <a:t>沸水中</a:t>
            </a:r>
            <a:endParaRPr lang="en-US" altLang="zh-TW" dirty="0" smtClean="0"/>
          </a:p>
          <a:p>
            <a:pPr marL="228600" lvl="1">
              <a:spcBef>
                <a:spcPts val="1000"/>
              </a:spcBef>
            </a:pPr>
            <a:r>
              <a:rPr lang="zh-TW" altLang="en-US" sz="2800" dirty="0"/>
              <a:t>和生的</a:t>
            </a:r>
            <a:r>
              <a:rPr lang="zh-TW" altLang="en-US" sz="2800" dirty="0" smtClean="0"/>
              <a:t>胡蘿蔔對比</a:t>
            </a:r>
            <a:r>
              <a:rPr lang="zh-TW" altLang="en-US" sz="2800" dirty="0"/>
              <a:t>，</a:t>
            </a:r>
            <a:r>
              <a:rPr lang="zh-TW" altLang="en-US" sz="2800" dirty="0"/>
              <a:t>煮熟的胡蘿蔔顏色比較</a:t>
            </a:r>
            <a:r>
              <a:rPr lang="zh-TW" altLang="en-US" sz="2800" dirty="0">
                <a:sym typeface="Wingdings" panose="05000000000000000000" pitchFamily="2" charset="2"/>
              </a:rPr>
              <a:t>淡</a:t>
            </a:r>
            <a:endParaRPr lang="en-HK" sz="2800" dirty="0">
              <a:sym typeface="Wingdings" panose="05000000000000000000" pitchFamily="2" charset="2"/>
            </a:endParaRPr>
          </a:p>
        </p:txBody>
      </p:sp>
      <p:pic>
        <p:nvPicPr>
          <p:cNvPr id="19458" name="Picture 2" descr="G:\EDB notes\DSC005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 t="6371" r="2524"/>
          <a:stretch/>
        </p:blipFill>
        <p:spPr bwMode="auto">
          <a:xfrm>
            <a:off x="2446185" y="3140256"/>
            <a:ext cx="3720694" cy="26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63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434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在加熱過程中花青素的變化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4"/>
            <a:ext cx="4521419" cy="457517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紫</a:t>
            </a:r>
            <a:r>
              <a:rPr lang="zh-TW" altLang="en-US" dirty="0"/>
              <a:t>椰菜，藍莓和紅</a:t>
            </a:r>
            <a:r>
              <a:rPr lang="zh-TW" altLang="en-US" dirty="0" smtClean="0"/>
              <a:t>櫻桃含豐富的花青素</a:t>
            </a:r>
            <a:endParaRPr lang="en-US" altLang="zh-TW" dirty="0" smtClean="0"/>
          </a:p>
          <a:p>
            <a:endParaRPr lang="en-HK" dirty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花青素的顏色在</a:t>
            </a:r>
            <a:r>
              <a:rPr lang="zh-TW" altLang="en-US" dirty="0">
                <a:sym typeface="Wingdings" panose="05000000000000000000" pitchFamily="2" charset="2"/>
              </a:rPr>
              <a:t>酸性</a:t>
            </a:r>
            <a:r>
              <a:rPr lang="zh-TW" altLang="en-US" dirty="0" smtClean="0">
                <a:sym typeface="Wingdings" panose="05000000000000000000" pitchFamily="2" charset="2"/>
              </a:rPr>
              <a:t>環境</a:t>
            </a:r>
            <a:r>
              <a:rPr lang="zh-TW" altLang="en-US" dirty="0"/>
              <a:t>下</a:t>
            </a:r>
            <a:r>
              <a:rPr lang="zh-TW" altLang="en-US" dirty="0" smtClean="0">
                <a:sym typeface="Wingdings" panose="05000000000000000000" pitchFamily="2" charset="2"/>
              </a:rPr>
              <a:t>是</a:t>
            </a:r>
            <a:r>
              <a:rPr lang="zh-TW" altLang="en-US" dirty="0">
                <a:sym typeface="Wingdings" panose="05000000000000000000" pitchFamily="2" charset="2"/>
              </a:rPr>
              <a:t>紅</a:t>
            </a:r>
            <a:r>
              <a:rPr lang="zh-TW" altLang="en-US" dirty="0" smtClean="0">
                <a:sym typeface="Wingdings" panose="05000000000000000000" pitchFamily="2" charset="2"/>
              </a:rPr>
              <a:t>色，</a:t>
            </a:r>
            <a:r>
              <a:rPr lang="zh-TW" altLang="en-US" dirty="0">
                <a:sym typeface="Wingdings" panose="05000000000000000000" pitchFamily="2" charset="2"/>
              </a:rPr>
              <a:t>而在鹼性情況下</a:t>
            </a:r>
            <a:r>
              <a:rPr lang="zh-TW" altLang="en-US" dirty="0" smtClean="0">
                <a:sym typeface="Wingdings" panose="05000000000000000000" pitchFamily="2" charset="2"/>
              </a:rPr>
              <a:t>是為藍色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endParaRPr lang="en-HK" dirty="0"/>
          </a:p>
          <a:p>
            <a:r>
              <a:rPr lang="zh-TW" altLang="en-US" dirty="0"/>
              <a:t>花青素是</a:t>
            </a:r>
            <a:r>
              <a:rPr lang="zh-TW" altLang="en-US" dirty="0" smtClean="0"/>
              <a:t>水溶性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煮沸時</a:t>
            </a:r>
            <a:r>
              <a:rPr lang="zh-TW" altLang="en-US" dirty="0"/>
              <a:t>浸出沸水</a:t>
            </a:r>
            <a:r>
              <a:rPr lang="zh-TW" altLang="en-US" dirty="0" smtClean="0"/>
              <a:t>中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變成無光澤的紅棕色</a:t>
            </a:r>
            <a:endParaRPr lang="en-HK" dirty="0">
              <a:sym typeface="Wingdings" panose="05000000000000000000" pitchFamily="2" charset="2"/>
            </a:endParaRPr>
          </a:p>
        </p:txBody>
      </p:sp>
      <p:pic>
        <p:nvPicPr>
          <p:cNvPr id="20482" name="Picture 2" descr="G:\EDB notes\DSC006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5" b="18884"/>
          <a:stretch/>
        </p:blipFill>
        <p:spPr bwMode="auto">
          <a:xfrm>
            <a:off x="5107918" y="3090042"/>
            <a:ext cx="3600000" cy="12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7918" y="2628377"/>
            <a:ext cx="94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蘇打粉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88752" y="2631841"/>
            <a:ext cx="124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對照組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743173" y="2602854"/>
            <a:ext cx="124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醋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64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2141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花青素</a:t>
            </a:r>
            <a:r>
              <a:rPr lang="zh-TW" altLang="en-US" dirty="0" smtClean="0"/>
              <a:t>，</a:t>
            </a:r>
            <a:r>
              <a:rPr lang="zh-TW" altLang="en-US" dirty="0"/>
              <a:t>酸鹼值</a:t>
            </a:r>
            <a:r>
              <a:rPr lang="zh-TW" altLang="en-US" dirty="0" smtClean="0"/>
              <a:t>和</a:t>
            </a:r>
            <a:r>
              <a:rPr lang="zh-TW" altLang="en-US" dirty="0"/>
              <a:t>加熱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麵粉</a:t>
            </a:r>
            <a:r>
              <a:rPr lang="zh-TW" altLang="en-US" dirty="0" smtClean="0"/>
              <a:t>混合物中的</a:t>
            </a:r>
            <a:r>
              <a:rPr lang="zh-TW" altLang="en-US" dirty="0"/>
              <a:t>食用梳打粉</a:t>
            </a:r>
            <a:r>
              <a:rPr lang="zh-TW" altLang="en-US" dirty="0" smtClean="0"/>
              <a:t>或</a:t>
            </a:r>
            <a:r>
              <a:rPr lang="zh-TW" altLang="en-US" dirty="0"/>
              <a:t>泡打粉</a:t>
            </a:r>
            <a:r>
              <a:rPr lang="zh-TW" altLang="en-US" dirty="0" smtClean="0"/>
              <a:t>會令烘焙產品的花青素變色</a:t>
            </a:r>
            <a:r>
              <a:rPr lang="zh-TW" altLang="en-US" dirty="0"/>
              <a:t>至</a:t>
            </a:r>
            <a:r>
              <a:rPr lang="zh-TW" altLang="en-US" dirty="0" smtClean="0"/>
              <a:t>藍色</a:t>
            </a:r>
            <a:endParaRPr lang="en-US" altLang="zh-TW" dirty="0" smtClean="0"/>
          </a:p>
          <a:p>
            <a:endParaRPr lang="en-HK" dirty="0"/>
          </a:p>
          <a:p>
            <a:r>
              <a:rPr lang="zh-TW" altLang="en-US" dirty="0"/>
              <a:t>用酸奶代替牛奶可以保持它的</a:t>
            </a:r>
            <a:r>
              <a:rPr lang="zh-TW" altLang="en-US" dirty="0" smtClean="0"/>
              <a:t>顏色</a:t>
            </a:r>
            <a:endParaRPr lang="en-US" altLang="zh-TW" dirty="0" smtClean="0"/>
          </a:p>
          <a:p>
            <a:endParaRPr lang="en-HK" dirty="0"/>
          </a:p>
          <a:p>
            <a:r>
              <a:rPr lang="zh-TW" altLang="en-US" dirty="0" smtClean="0"/>
              <a:t>紅椰菜可以在烹調時添加醋來防止變成藍色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65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626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蔬菜</a:t>
            </a:r>
            <a:r>
              <a:rPr lang="zh-TW" altLang="en-US" dirty="0"/>
              <a:t>熱燙法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多</a:t>
            </a:r>
            <a:r>
              <a:rPr lang="zh-TW" altLang="en-US" dirty="0"/>
              <a:t>酚氧化</a:t>
            </a:r>
            <a:r>
              <a:rPr lang="zh-TW" altLang="en-US" dirty="0" smtClean="0"/>
              <a:t>酶在</a:t>
            </a:r>
            <a:r>
              <a:rPr lang="zh-TW" altLang="en-US" dirty="0"/>
              <a:t>加熱過程中被破壞</a:t>
            </a:r>
            <a:endParaRPr lang="en-HK" dirty="0" smtClean="0"/>
          </a:p>
          <a:p>
            <a:r>
              <a:rPr lang="zh-TW" altLang="en-US" dirty="0" smtClean="0"/>
              <a:t>可以防止</a:t>
            </a:r>
            <a:r>
              <a:rPr lang="zh-TW" altLang="en-US" dirty="0"/>
              <a:t>酶褐變</a:t>
            </a:r>
            <a:endParaRPr lang="en-HK" dirty="0"/>
          </a:p>
          <a:p>
            <a:endParaRPr lang="en-HK" dirty="0"/>
          </a:p>
        </p:txBody>
      </p:sp>
      <p:pic>
        <p:nvPicPr>
          <p:cNvPr id="21506" name="Picture 2" descr="G:\EDB notes\DSC006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12714" b="11859"/>
          <a:stretch/>
        </p:blipFill>
        <p:spPr bwMode="auto">
          <a:xfrm>
            <a:off x="2406868" y="3563007"/>
            <a:ext cx="4315685" cy="198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9446" y="5791200"/>
            <a:ext cx="18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生</a:t>
            </a:r>
            <a:r>
              <a:rPr lang="zh-TW" altLang="en-US" dirty="0"/>
              <a:t>馬鈴薯與空氣接觸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13548" y="5791199"/>
            <a:ext cx="18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熱燙馬鈴薯與空氣接觸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66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9556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烹調過程</a:t>
            </a:r>
            <a:r>
              <a:rPr lang="zh-TW" altLang="en-US" dirty="0" smtClean="0"/>
              <a:t>中營養的流失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浸出是水果和蔬菜中的維生素和礦物質流失的最大</a:t>
            </a:r>
            <a:r>
              <a:rPr lang="zh-TW" altLang="en-US" dirty="0" smtClean="0"/>
              <a:t>原因</a:t>
            </a:r>
            <a:endParaRPr lang="en-US" altLang="zh-TW" dirty="0" smtClean="0"/>
          </a:p>
          <a:p>
            <a:endParaRPr lang="en-HK" dirty="0" smtClean="0"/>
          </a:p>
          <a:p>
            <a:r>
              <a:rPr lang="zh-TW" altLang="en-US" dirty="0" smtClean="0"/>
              <a:t>減低流失的方法</a:t>
            </a:r>
            <a:endParaRPr lang="en-US" altLang="zh-TW" dirty="0" smtClean="0"/>
          </a:p>
          <a:p>
            <a:pPr lvl="1"/>
            <a:r>
              <a:rPr lang="zh-TW" altLang="en-US" dirty="0"/>
              <a:t>盡可能</a:t>
            </a:r>
            <a:r>
              <a:rPr lang="zh-TW" altLang="en-US" dirty="0" smtClean="0"/>
              <a:t>不去皮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把</a:t>
            </a:r>
            <a:r>
              <a:rPr lang="zh-TW" altLang="en-US" dirty="0"/>
              <a:t>菜切</a:t>
            </a:r>
            <a:r>
              <a:rPr lang="zh-TW" altLang="en-US" dirty="0" smtClean="0"/>
              <a:t>成</a:t>
            </a:r>
            <a:r>
              <a:rPr lang="zh-TW" altLang="en-US" dirty="0"/>
              <a:t>較少</a:t>
            </a:r>
            <a:r>
              <a:rPr lang="zh-TW" altLang="en-US" dirty="0" smtClean="0"/>
              <a:t>件數和大塊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只烹調到剛</a:t>
            </a:r>
            <a:r>
              <a:rPr lang="zh-TW" altLang="en-US" dirty="0"/>
              <a:t>煮熟的狀態</a:t>
            </a:r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67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465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68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859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肉類和家禽 </a:t>
            </a:r>
            <a:r>
              <a:rPr lang="en-HK" dirty="0" smtClean="0"/>
              <a:t>- </a:t>
            </a:r>
            <a:r>
              <a:rPr lang="zh-TW" altLang="en-US" dirty="0" smtClean="0"/>
              <a:t>加熱</a:t>
            </a:r>
            <a:r>
              <a:rPr lang="zh-TW" altLang="en-US" dirty="0"/>
              <a:t>過程中肉類和</a:t>
            </a:r>
            <a:r>
              <a:rPr lang="zh-TW" altLang="en-US" dirty="0" smtClean="0"/>
              <a:t>家禽的脂肪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9184" y="1825625"/>
            <a:ext cx="8522208" cy="4351338"/>
          </a:xfrm>
        </p:spPr>
        <p:txBody>
          <a:bodyPr/>
          <a:lstStyle/>
          <a:p>
            <a:r>
              <a:rPr lang="zh-TW" altLang="en-US" dirty="0"/>
              <a:t>肉類和</a:t>
            </a:r>
            <a:r>
              <a:rPr lang="zh-TW" altLang="en-US" dirty="0" smtClean="0"/>
              <a:t>家禽</a:t>
            </a:r>
            <a:r>
              <a:rPr lang="zh-TW" altLang="en-US" dirty="0"/>
              <a:t>的脂肪在加熱過</a:t>
            </a:r>
            <a:r>
              <a:rPr lang="zh-TW" altLang="en-US" dirty="0" smtClean="0"/>
              <a:t>程中熔化</a:t>
            </a:r>
            <a:r>
              <a:rPr lang="zh-TW" altLang="en-US" dirty="0"/>
              <a:t>，</a:t>
            </a:r>
            <a:r>
              <a:rPr lang="zh-TW" altLang="en-US" dirty="0" smtClean="0"/>
              <a:t> 這提高</a:t>
            </a:r>
            <a:r>
              <a:rPr lang="zh-TW" altLang="en-US" dirty="0"/>
              <a:t>肉類和家禽的嫩度</a:t>
            </a:r>
            <a:r>
              <a:rPr lang="zh-TW" altLang="en-US" dirty="0" smtClean="0"/>
              <a:t>，香味</a:t>
            </a:r>
            <a:r>
              <a:rPr lang="zh-TW" altLang="en-US" dirty="0"/>
              <a:t>和</a:t>
            </a:r>
            <a:r>
              <a:rPr lang="zh-TW" altLang="en-US" dirty="0" smtClean="0"/>
              <a:t>多</a:t>
            </a:r>
            <a:r>
              <a:rPr lang="zh-TW" altLang="en-US" dirty="0"/>
              <a:t>汁</a:t>
            </a:r>
            <a:r>
              <a:rPr lang="zh-TW" altLang="en-US" dirty="0" smtClean="0"/>
              <a:t>性</a:t>
            </a:r>
            <a:endParaRPr lang="en-US" altLang="zh-TW" dirty="0" smtClean="0"/>
          </a:p>
          <a:p>
            <a:endParaRPr lang="en-HK" dirty="0" smtClean="0"/>
          </a:p>
          <a:p>
            <a:r>
              <a:rPr lang="zh-TW" altLang="en-US" dirty="0" smtClean="0"/>
              <a:t>應</a:t>
            </a:r>
            <a:r>
              <a:rPr lang="zh-TW" altLang="en-US" dirty="0"/>
              <a:t>加入</a:t>
            </a:r>
            <a:r>
              <a:rPr lang="zh-TW" altLang="en-US" dirty="0" smtClean="0"/>
              <a:t>脂肪</a:t>
            </a:r>
            <a:r>
              <a:rPr lang="zh-TW" altLang="en-US" dirty="0">
                <a:sym typeface="Wingdings" panose="05000000000000000000" pitchFamily="2" charset="2"/>
              </a:rPr>
              <a:t>來</a:t>
            </a:r>
            <a:r>
              <a:rPr lang="zh-TW" altLang="en-US" dirty="0" smtClean="0">
                <a:sym typeface="Wingdings" panose="05000000000000000000" pitchFamily="2" charset="2"/>
              </a:rPr>
              <a:t>烹調</a:t>
            </a:r>
            <a:r>
              <a:rPr lang="zh-TW" altLang="en-US" dirty="0"/>
              <a:t>瘦肉</a:t>
            </a:r>
            <a:r>
              <a:rPr lang="zh-TW" altLang="en-US" dirty="0" smtClean="0">
                <a:sym typeface="Wingdings" panose="05000000000000000000" pitchFamily="2" charset="2"/>
              </a:rPr>
              <a:t>以</a:t>
            </a:r>
            <a:r>
              <a:rPr lang="zh-TW" altLang="en-US" dirty="0" smtClean="0"/>
              <a:t>改善</a:t>
            </a:r>
            <a:r>
              <a:rPr lang="zh-TW" altLang="en-US" dirty="0"/>
              <a:t>質地</a:t>
            </a:r>
            <a:r>
              <a:rPr lang="zh-TW" altLang="en-US" dirty="0" smtClean="0"/>
              <a:t>和味道</a:t>
            </a:r>
            <a:endParaRPr lang="en-HK" dirty="0"/>
          </a:p>
          <a:p>
            <a:endParaRPr lang="en-HK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7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5371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</a:t>
            </a:r>
            <a:r>
              <a:rPr lang="en-HK" dirty="0" smtClean="0"/>
              <a:t>:</a:t>
            </a:r>
            <a:r>
              <a:rPr lang="zh-TW" altLang="en-US" dirty="0" smtClean="0"/>
              <a:t>加熱</a:t>
            </a:r>
            <a:r>
              <a:rPr lang="zh-TW" altLang="en-US" dirty="0"/>
              <a:t>過程</a:t>
            </a:r>
            <a:r>
              <a:rPr lang="zh-TW" altLang="en-US" dirty="0" smtClean="0"/>
              <a:t>中味道的變化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49306" cy="2294820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sym typeface="Wingdings" panose="05000000000000000000" pitchFamily="2" charset="2"/>
              </a:rPr>
              <a:t>蛋白質凝結</a:t>
            </a:r>
            <a:r>
              <a:rPr lang="zh-TW" altLang="en-US" sz="2400" dirty="0">
                <a:sym typeface="Wingdings" panose="05000000000000000000" pitchFamily="2" charset="2"/>
              </a:rPr>
              <a:t>，</a:t>
            </a:r>
            <a:r>
              <a:rPr lang="zh-TW" altLang="en-US" sz="2400" dirty="0" smtClean="0">
                <a:sym typeface="Wingdings" panose="05000000000000000000" pitchFamily="2" charset="2"/>
              </a:rPr>
              <a:t>脂肪</a:t>
            </a:r>
            <a:r>
              <a:rPr lang="zh-TW" altLang="en-US" sz="2400" dirty="0" smtClean="0"/>
              <a:t>熔</a:t>
            </a:r>
            <a:r>
              <a:rPr lang="zh-TW" altLang="en-US" sz="2400" dirty="0" smtClean="0">
                <a:sym typeface="Wingdings" panose="05000000000000000000" pitchFamily="2" charset="2"/>
              </a:rPr>
              <a:t>化</a:t>
            </a:r>
            <a:r>
              <a:rPr lang="zh-TW" altLang="en-US" sz="2400" dirty="0">
                <a:sym typeface="Wingdings" panose="05000000000000000000" pitchFamily="2" charset="2"/>
              </a:rPr>
              <a:t>和</a:t>
            </a:r>
            <a:r>
              <a:rPr lang="zh-TW" altLang="en-US" sz="2400" dirty="0" smtClean="0">
                <a:sym typeface="Wingdings" panose="05000000000000000000" pitchFamily="2" charset="2"/>
              </a:rPr>
              <a:t>分解</a:t>
            </a:r>
            <a:r>
              <a:rPr lang="en-HK" sz="2400" dirty="0">
                <a:sym typeface="Wingdings" panose="05000000000000000000" pitchFamily="2" charset="2"/>
              </a:rPr>
              <a:t></a:t>
            </a:r>
            <a:r>
              <a:rPr lang="zh-TW" altLang="en-US" sz="2400" dirty="0" smtClean="0"/>
              <a:t>肉</a:t>
            </a:r>
            <a:r>
              <a:rPr lang="zh-TW" altLang="en-US" sz="2400" dirty="0"/>
              <a:t>的</a:t>
            </a:r>
            <a:r>
              <a:rPr lang="zh-TW" altLang="en-US" sz="2400" dirty="0" smtClean="0">
                <a:sym typeface="Wingdings" panose="05000000000000000000" pitchFamily="2" charset="2"/>
              </a:rPr>
              <a:t>味道</a:t>
            </a:r>
            <a:endParaRPr lang="en-US" altLang="zh-TW" sz="2400" dirty="0" smtClean="0">
              <a:sym typeface="Wingdings" panose="05000000000000000000" pitchFamily="2" charset="2"/>
            </a:endParaRPr>
          </a:p>
          <a:p>
            <a:endParaRPr lang="en-HK" sz="24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zh-TW" altLang="en-US" sz="2400" dirty="0">
                <a:sym typeface="Wingdings" panose="05000000000000000000" pitchFamily="2" charset="2"/>
              </a:rPr>
              <a:t>肉的</a:t>
            </a:r>
            <a:r>
              <a:rPr lang="zh-TW" altLang="en-US" sz="2400" dirty="0" smtClean="0">
                <a:sym typeface="Wingdings" panose="05000000000000000000" pitchFamily="2" charset="2"/>
              </a:rPr>
              <a:t>香味</a:t>
            </a:r>
            <a:r>
              <a:rPr lang="zh-TW" altLang="en-US" sz="2400" dirty="0">
                <a:sym typeface="Wingdings" panose="05000000000000000000" pitchFamily="2" charset="2"/>
              </a:rPr>
              <a:t>是</a:t>
            </a:r>
            <a:r>
              <a:rPr lang="zh-TW" altLang="en-US" sz="2400" dirty="0" smtClean="0">
                <a:sym typeface="Wingdings" panose="05000000000000000000" pitchFamily="2" charset="2"/>
              </a:rPr>
              <a:t>由肉中微量的碳水化合物在加熱</a:t>
            </a:r>
            <a:r>
              <a:rPr lang="zh-TW" altLang="en-US" sz="2400" dirty="0">
                <a:sym typeface="Wingdings" panose="05000000000000000000" pitchFamily="2" charset="2"/>
              </a:rPr>
              <a:t>過</a:t>
            </a:r>
            <a:r>
              <a:rPr lang="zh-TW" altLang="en-US" sz="2400" dirty="0" smtClean="0">
                <a:sym typeface="Wingdings" panose="05000000000000000000" pitchFamily="2" charset="2"/>
              </a:rPr>
              <a:t>程中</a:t>
            </a:r>
            <a:r>
              <a:rPr lang="zh-TW" altLang="en-US" sz="2400" dirty="0"/>
              <a:t>梅納</a:t>
            </a:r>
            <a:r>
              <a:rPr lang="zh-TW" altLang="en-US" sz="2400" dirty="0" smtClean="0">
                <a:sym typeface="Wingdings" panose="05000000000000000000" pitchFamily="2" charset="2"/>
              </a:rPr>
              <a:t>反應產生</a:t>
            </a:r>
            <a:endParaRPr lang="en-HK" sz="2400" dirty="0">
              <a:sym typeface="Wingdings" panose="05000000000000000000" pitchFamily="2" charset="2"/>
            </a:endParaRPr>
          </a:p>
          <a:p>
            <a:endParaRPr lang="en-HK" sz="2400" dirty="0"/>
          </a:p>
        </p:txBody>
      </p:sp>
      <p:pic>
        <p:nvPicPr>
          <p:cNvPr id="6147" name="Picture 3" descr="G:\EDB notes\DSC004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r="15299" b="16304"/>
          <a:stretch/>
        </p:blipFill>
        <p:spPr bwMode="auto">
          <a:xfrm>
            <a:off x="5686874" y="4039336"/>
            <a:ext cx="2743199" cy="187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8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4786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肉類和家禽 </a:t>
            </a:r>
            <a:r>
              <a:rPr lang="en-HK" dirty="0"/>
              <a:t>- </a:t>
            </a:r>
            <a:r>
              <a:rPr lang="zh-TW" altLang="en-US" dirty="0"/>
              <a:t>色素</a:t>
            </a:r>
            <a:endParaRPr lang="en-HK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608" y="1825625"/>
            <a:ext cx="4663214" cy="4294759"/>
          </a:xfrm>
        </p:spPr>
        <p:txBody>
          <a:bodyPr>
            <a:normAutofit/>
          </a:bodyPr>
          <a:lstStyle/>
          <a:p>
            <a:r>
              <a:rPr lang="zh-TW" altLang="en-US" dirty="0"/>
              <a:t>肉的顏色是從含色素蛋白質</a:t>
            </a:r>
            <a:r>
              <a:rPr lang="zh-TW" altLang="en-US" dirty="0" smtClean="0"/>
              <a:t>衍生</a:t>
            </a:r>
            <a:endParaRPr lang="en-US" altLang="zh-TW" dirty="0" smtClean="0"/>
          </a:p>
          <a:p>
            <a:pPr lvl="1"/>
            <a:r>
              <a:rPr lang="zh-TW" altLang="en-US" u="sng" dirty="0"/>
              <a:t>肌紅蛋</a:t>
            </a:r>
            <a:r>
              <a:rPr lang="zh-TW" altLang="en-US" u="sng" dirty="0" smtClean="0"/>
              <a:t>白</a:t>
            </a:r>
            <a:r>
              <a:rPr lang="en-US" altLang="zh-TW" u="sng" dirty="0" smtClean="0"/>
              <a:t>(</a:t>
            </a:r>
            <a:r>
              <a:rPr lang="zh-TW" altLang="en-US" u="sng" dirty="0" smtClean="0"/>
              <a:t>主要</a:t>
            </a:r>
            <a:r>
              <a:rPr lang="en-US" altLang="zh-TW" u="sng" dirty="0" smtClean="0"/>
              <a:t>)</a:t>
            </a:r>
          </a:p>
          <a:p>
            <a:pPr lvl="1"/>
            <a:r>
              <a:rPr lang="zh-TW" altLang="en-US" dirty="0" smtClean="0"/>
              <a:t>血紅蛋白</a:t>
            </a:r>
            <a:r>
              <a:rPr lang="en-US" altLang="zh-TW" dirty="0" smtClean="0"/>
              <a:t>(</a:t>
            </a:r>
            <a:r>
              <a:rPr lang="zh-TW" altLang="en-US" dirty="0" smtClean="0"/>
              <a:t>次要</a:t>
            </a:r>
            <a:r>
              <a:rPr lang="en-US" altLang="zh-TW" dirty="0" smtClean="0"/>
              <a:t>)</a:t>
            </a:r>
            <a:endParaRPr lang="en-HK" dirty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含愈多肌</a:t>
            </a:r>
            <a:r>
              <a:rPr lang="zh-TW" altLang="en-US" dirty="0"/>
              <a:t>紅蛋</a:t>
            </a:r>
            <a:r>
              <a:rPr lang="zh-TW" altLang="en-US" dirty="0" smtClean="0"/>
              <a:t>白</a:t>
            </a:r>
            <a:r>
              <a:rPr lang="zh-TW" altLang="en-US" dirty="0"/>
              <a:t>，</a:t>
            </a:r>
            <a:r>
              <a:rPr lang="zh-TW" altLang="en-US" dirty="0" smtClean="0"/>
              <a:t>生肉的顏色愈</a:t>
            </a:r>
            <a:r>
              <a:rPr lang="zh-TW" altLang="en-US" dirty="0"/>
              <a:t>鮮紅</a:t>
            </a:r>
          </a:p>
          <a:p>
            <a:r>
              <a:rPr lang="zh-TW" altLang="en-US" dirty="0"/>
              <a:t>牛肉和豬肉的肌紅蛋白和血紅蛋白的數量比家禽和魚</a:t>
            </a:r>
            <a:r>
              <a:rPr lang="zh-TW" altLang="en-US" dirty="0" smtClean="0"/>
              <a:t>多</a:t>
            </a:r>
            <a:endParaRPr lang="en-HK" dirty="0"/>
          </a:p>
        </p:txBody>
      </p:sp>
      <p:pic>
        <p:nvPicPr>
          <p:cNvPr id="1026" name="Picture 2" descr="G:\EDB notes\DSC003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6" t="20507" r="22579" b="21242"/>
          <a:stretch/>
        </p:blipFill>
        <p:spPr bwMode="auto">
          <a:xfrm>
            <a:off x="4777483" y="1840991"/>
            <a:ext cx="1983533" cy="13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EDB notes\DSC003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7" t="23475" r="26384" b="29479"/>
          <a:stretch/>
        </p:blipFill>
        <p:spPr bwMode="auto">
          <a:xfrm>
            <a:off x="6971544" y="1840992"/>
            <a:ext cx="2098577" cy="13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EDB notes\DSC003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5" t="24834" r="24913" b="23689"/>
          <a:stretch/>
        </p:blipFill>
        <p:spPr bwMode="auto">
          <a:xfrm>
            <a:off x="5652136" y="3357901"/>
            <a:ext cx="2217759" cy="15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EDB notes\DSC003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8" t="4953" r="25068" b="5419"/>
          <a:stretch/>
        </p:blipFill>
        <p:spPr bwMode="auto">
          <a:xfrm>
            <a:off x="6971544" y="5016824"/>
            <a:ext cx="1598400" cy="16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96673" y="147165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/>
              <a:t>牛肉</a:t>
            </a:r>
            <a:endParaRPr lang="en-GB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716325" y="14716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/>
              <a:t>豬肉</a:t>
            </a:r>
            <a:endParaRPr lang="en-GB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899821" y="39470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/>
              <a:t>雞肉</a:t>
            </a:r>
            <a:endParaRPr lang="en-GB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164552" y="56371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 smtClean="0"/>
              <a:t>魚</a:t>
            </a:r>
            <a:r>
              <a:rPr lang="zh-TW" altLang="en-US" dirty="0"/>
              <a:t>肉</a:t>
            </a:r>
            <a:endParaRPr lang="en-GB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97DE-B9A1-4513-BFB8-A1CBF8980859}" type="slidenum">
              <a:rPr lang="en-HK" smtClean="0"/>
              <a:t>9</a:t>
            </a:fld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9654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2914</Words>
  <Application>Microsoft Office PowerPoint</Application>
  <PresentationFormat>如螢幕大小 (4:3)</PresentationFormat>
  <Paragraphs>466</Paragraphs>
  <Slides>68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68</vt:i4>
      </vt:variant>
    </vt:vector>
  </HeadingPairs>
  <TitlesOfParts>
    <vt:vector size="74" baseType="lpstr">
      <vt:lpstr>新細明體</vt:lpstr>
      <vt:lpstr>Arial</vt:lpstr>
      <vt:lpstr>Calibri</vt:lpstr>
      <vt:lpstr>Calibri Light</vt:lpstr>
      <vt:lpstr>Wingdings</vt:lpstr>
      <vt:lpstr>Office 佈景主題</vt:lpstr>
      <vt:lpstr> </vt:lpstr>
      <vt:lpstr>課題</vt:lpstr>
      <vt:lpstr>肉類，家禽和魚類</vt:lpstr>
      <vt:lpstr>肉類和家禽 - 結構</vt:lpstr>
      <vt:lpstr>肉類和家禽 </vt:lpstr>
      <vt:lpstr>肉類和家禽 </vt:lpstr>
      <vt:lpstr>肉類和家禽 - 加熱過程中肉類和家禽的脂肪</vt:lpstr>
      <vt:lpstr>肉類:加熱過程中味道的變化</vt:lpstr>
      <vt:lpstr>肉類和家禽 - 色素</vt:lpstr>
      <vt:lpstr>肉類和家禽 - 加熱過程中顏色的變化</vt:lpstr>
      <vt:lpstr>牛肉:加熱過程中顏色的變化</vt:lpstr>
      <vt:lpstr>豬肉:加熱過程中顏色的變化</vt:lpstr>
      <vt:lpstr>雞肉:加熱過程中顏色的變化</vt:lpstr>
      <vt:lpstr>肉類-表面的褐變</vt:lpstr>
      <vt:lpstr>加工肉製品</vt:lpstr>
      <vt:lpstr>魚肉  - 結構</vt:lpstr>
      <vt:lpstr>魚肉:加熱過程中質地的變化</vt:lpstr>
      <vt:lpstr> 魚 -魚肉的顏色</vt:lpstr>
      <vt:lpstr>魚肉- 橙色</vt:lpstr>
      <vt:lpstr>魚肉:加熱過程中顏色的變化</vt:lpstr>
      <vt:lpstr>蛋類和乳類製品</vt:lpstr>
      <vt:lpstr>雞蛋:加熱過程中質地的變化</vt:lpstr>
      <vt:lpstr>雞蛋煮沸過程</vt:lpstr>
      <vt:lpstr>雞蛋:加熱過程中質地的變化</vt:lpstr>
      <vt:lpstr>雞蛋:加熱過程中顏色的變化</vt:lpstr>
      <vt:lpstr>牛奶:加熱過程中質地的變化</vt:lpstr>
      <vt:lpstr>牛奶:加熱過程中味道的變化</vt:lpstr>
      <vt:lpstr>芝士:可熔性</vt:lpstr>
      <vt:lpstr>芝士:加熱過程中質地的變化</vt:lpstr>
      <vt:lpstr>芝士:在加熱過程中褐變</vt:lpstr>
      <vt:lpstr>穀物，穀物製品和糖</vt:lpstr>
      <vt:lpstr>穀物</vt:lpstr>
      <vt:lpstr>穀物:加熱過程中質地的變化</vt:lpstr>
      <vt:lpstr>白飯</vt:lpstr>
      <vt:lpstr> 熱早餐穀物食品：燕麥片</vt:lpstr>
      <vt:lpstr>烹調意大利式粉、麵類</vt:lpstr>
      <vt:lpstr>烘焙產品的烘烤</vt:lpstr>
      <vt:lpstr>糖的溶解度</vt:lpstr>
      <vt:lpstr>學習活動 結晶：溫度對糖溶解度的影響</vt:lpstr>
      <vt:lpstr>糖的褐變</vt:lpstr>
      <vt:lpstr>學習活動 不同糖的焦糖化</vt:lpstr>
      <vt:lpstr>脂肪和油</vt:lpstr>
      <vt:lpstr>脂肪和油在食品的功能</vt:lpstr>
      <vt:lpstr>發煙點</vt:lpstr>
      <vt:lpstr>不同的脂肪和油的發煙點</vt:lpstr>
      <vt:lpstr>閃點和燃點</vt:lpstr>
      <vt:lpstr>過度加熱的油炸脂肪</vt:lpstr>
      <vt:lpstr>重用油炸脂肪的變化</vt:lpstr>
      <vt:lpstr>學習活動 用不同脂肪炸薯條</vt:lpstr>
      <vt:lpstr>水果和蔬菜</vt:lpstr>
      <vt:lpstr>蔬菜:加熱過程中質地的變化</vt:lpstr>
      <vt:lpstr>蔬菜:加熱過程中質地的變化</vt:lpstr>
      <vt:lpstr>蔬菜:加熱過程中味道的變化</vt:lpstr>
      <vt:lpstr>加熱過程中釋放的氣味</vt:lpstr>
      <vt:lpstr>水果:加熱過程中質地的變化</vt:lpstr>
      <vt:lpstr>水果:加熱過程中味道的變化</vt:lpstr>
      <vt:lpstr>水果和蔬菜 : 色素</vt:lpstr>
      <vt:lpstr>在加熱過程中葉綠素的變化</vt:lpstr>
      <vt:lpstr>在加熱過程中葉綠素的變化</vt:lpstr>
      <vt:lpstr>保持蔬菜綠色</vt:lpstr>
      <vt:lpstr>學習活動 在不同的酸鹼值下加熱綠色蔬菜</vt:lpstr>
      <vt:lpstr>在加熱過程中類胡蘿蔔素的變化</vt:lpstr>
      <vt:lpstr>胡蘿蔔在水中煮沸長時間</vt:lpstr>
      <vt:lpstr>在加熱過程中花青素的變化</vt:lpstr>
      <vt:lpstr>花青素，酸鹼值和加熱</vt:lpstr>
      <vt:lpstr>蔬菜熱燙法</vt:lpstr>
      <vt:lpstr>烹調過程中營養的流失</vt:lpstr>
      <vt:lpstr>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Lilian Yeung</dc:creator>
  <cp:lastModifiedBy>LOK, Kwan-wai</cp:lastModifiedBy>
  <cp:revision>455</cp:revision>
  <cp:lastPrinted>2016-07-22T01:59:37Z</cp:lastPrinted>
  <dcterms:created xsi:type="dcterms:W3CDTF">2016-07-17T00:48:39Z</dcterms:created>
  <dcterms:modified xsi:type="dcterms:W3CDTF">2019-10-29T07:55:11Z</dcterms:modified>
</cp:coreProperties>
</file>