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8965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4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1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1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8363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3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0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0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029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232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198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科技與生活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2400" dirty="0"/>
              <a:t>紡織</a:t>
            </a:r>
            <a:r>
              <a:rPr lang="zh-TW" altLang="en-US" sz="2400" dirty="0" smtClean="0"/>
              <a:t>科技</a:t>
            </a:r>
            <a:endParaRPr lang="en-US" altLang="zh-TW" sz="2400" dirty="0" smtClean="0"/>
          </a:p>
          <a:p>
            <a:r>
              <a:rPr lang="en-GB" altLang="zh-HK" sz="2800" dirty="0" smtClean="0">
                <a:latin typeface="+mj-ea"/>
                <a:ea typeface="+mj-ea"/>
              </a:rPr>
              <a:t>S2.1.2</a:t>
            </a:r>
            <a:r>
              <a:rPr lang="zh-TW" altLang="zh-HK" sz="2800" dirty="0">
                <a:latin typeface="+mj-ea"/>
                <a:ea typeface="+mj-ea"/>
              </a:rPr>
              <a:t>動物纖維的歷史和使用</a:t>
            </a:r>
            <a:endParaRPr lang="en-GB" altLang="zh-HK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678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38250" y="1199244"/>
            <a:ext cx="5391150" cy="4294188"/>
          </a:xfrm>
        </p:spPr>
        <p:txBody>
          <a:bodyPr rtlCol="0">
            <a:normAutofit/>
          </a:bodyPr>
          <a:lstStyle/>
          <a:p>
            <a:pPr marL="609600" indent="-609600">
              <a:lnSpc>
                <a:spcPct val="8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endParaRPr lang="en-GB" altLang="zh-TW" dirty="0" smtClean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羊毛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被用來製造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服裝已經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有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幾千年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世界上有</a:t>
            </a:r>
            <a:r>
              <a:rPr lang="zh-HK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1000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多個綿羊品種。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美麗諾羊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或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朗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布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羊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生產的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纖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細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羊毛主要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用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來製造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服裝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在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西元</a:t>
            </a:r>
            <a:r>
              <a:rPr lang="zh-HK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1400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年，西班牙人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已經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養殖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出</a:t>
            </a:r>
            <a:r>
              <a:rPr lang="zh-TW" alt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美麗諾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羊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，其羊毛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是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現時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羊毛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原料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的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先軀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GB" altLang="zh-TW" sz="2400" dirty="0"/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1238250" y="365712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200" b="1" dirty="0" smtClean="0">
                <a:solidFill>
                  <a:schemeClr val="accent2"/>
                </a:solidFill>
              </a:rPr>
              <a:t>羊毛的歷史</a:t>
            </a:r>
            <a:endParaRPr lang="en-GB" altLang="zh-TW" sz="4200" b="1" dirty="0">
              <a:solidFill>
                <a:schemeClr val="accent2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2128147"/>
            <a:ext cx="5562600" cy="436762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629400" y="1758815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Calibri" panose="020F0502020204030204" pitchFamily="34" charset="0"/>
                <a:cs typeface="Arial" panose="020B0604020202020204" pitchFamily="34" charset="0"/>
              </a:rPr>
              <a:t>美麗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諾羊生產纖細的羊毛</a:t>
            </a:r>
            <a:r>
              <a:rPr lang="zh-TW" altLang="en-US" dirty="0"/>
              <a:t>。</a:t>
            </a:r>
            <a:endParaRPr lang="zh-HK" altLang="en-US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10A47C2-51A3-DA42-AAF2-EC907EAFE7E1}"/>
              </a:ext>
            </a:extLst>
          </p:cNvPr>
          <p:cNvSpPr/>
          <p:nvPr/>
        </p:nvSpPr>
        <p:spPr>
          <a:xfrm>
            <a:off x="6629400" y="6211181"/>
            <a:ext cx="50157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000" i="1" dirty="0" smtClean="0">
                <a:solidFill>
                  <a:schemeClr val="bg1"/>
                </a:solidFill>
              </a:rPr>
              <a:t>圖片來源</a:t>
            </a:r>
            <a:r>
              <a:rPr lang="en-HK" sz="1000" i="1" dirty="0" smtClean="0">
                <a:solidFill>
                  <a:schemeClr val="bg1"/>
                </a:solidFill>
              </a:rPr>
              <a:t>: stock.adobe.com</a:t>
            </a:r>
            <a:endParaRPr lang="en-HK" sz="1000" i="1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2721" y="6581002"/>
            <a:ext cx="7878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/>
              <a:t>參考</a:t>
            </a:r>
            <a:r>
              <a:rPr lang="en-US" altLang="zh-HK" sz="1200" dirty="0" smtClean="0"/>
              <a:t>: </a:t>
            </a:r>
            <a:r>
              <a:rPr lang="en-US" altLang="zh-HK" sz="1200" dirty="0" err="1"/>
              <a:t>Kozłowski</a:t>
            </a:r>
            <a:r>
              <a:rPr lang="en-US" altLang="zh-HK" sz="1200" dirty="0"/>
              <a:t>, R</a:t>
            </a:r>
            <a:r>
              <a:rPr lang="en-US" altLang="zh-HK" sz="1200" dirty="0" smtClean="0"/>
              <a:t>., </a:t>
            </a:r>
            <a:r>
              <a:rPr lang="en-US" altLang="zh-HK" sz="1200" i="1" dirty="0"/>
              <a:t>Types, Properties and Factors Affecting Breeding and Cultivation</a:t>
            </a:r>
            <a:r>
              <a:rPr lang="en-US" altLang="zh-HK" sz="1200" dirty="0"/>
              <a:t>. </a:t>
            </a:r>
            <a:r>
              <a:rPr lang="en-US" altLang="zh-HK" sz="1200" dirty="0" smtClean="0"/>
              <a:t>Oxford: </a:t>
            </a:r>
            <a:r>
              <a:rPr lang="en-US" altLang="zh-HK" sz="1200" dirty="0"/>
              <a:t>Woodhead Pub., 2012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418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3800" y="251598"/>
            <a:ext cx="9601200" cy="148590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2"/>
                </a:solidFill>
                <a:latin typeface="+mj-ea"/>
              </a:rPr>
              <a:t> </a:t>
            </a:r>
            <a:r>
              <a:rPr lang="zh-TW" altLang="en-US" b="1" dirty="0" smtClean="0">
                <a:solidFill>
                  <a:schemeClr val="accent2"/>
                </a:solidFill>
              </a:rPr>
              <a:t>羊毛的特性</a:t>
            </a:r>
            <a:endParaRPr lang="en-GB" altLang="zh-HK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6200" y="1081046"/>
            <a:ext cx="9601200" cy="358140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altLang="zh-HK" sz="2400" dirty="0">
                <a:latin typeface="微軟正黑體" panose="020B0604030504040204" pitchFamily="34" charset="-120"/>
                <a:ea typeface="DengXian"/>
                <a:cs typeface="Arial" panose="020B0604020202020204" pitchFamily="34" charset="0"/>
              </a:rPr>
              <a:t> </a:t>
            </a:r>
            <a:r>
              <a:rPr lang="zh-CN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透氣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良好的吸濕性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en-US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引起</a:t>
            </a:r>
            <a:r>
              <a:rPr lang="zh-CN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過敏性</a:t>
            </a:r>
            <a:r>
              <a:rPr lang="zh-TW" altLang="en-US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</a:t>
            </a:r>
            <a:r>
              <a:rPr lang="zh-CN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較</a:t>
            </a: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低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可以吸收有毒化學物質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可以降低聲音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易燃的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紫外線防護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減少靜電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高熱阻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endParaRPr lang="en-US" altLang="zh-HK" sz="2400" dirty="0" smtClean="0"/>
          </a:p>
          <a:p>
            <a:endParaRPr lang="zh-HK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742721" y="6581002"/>
            <a:ext cx="7725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參考</a:t>
            </a:r>
            <a:r>
              <a:rPr lang="en-US" altLang="zh-HK" sz="1200" dirty="0" smtClean="0"/>
              <a:t>: </a:t>
            </a:r>
            <a:r>
              <a:rPr lang="en-US" altLang="zh-HK" sz="1200" dirty="0" err="1"/>
              <a:t>Kozłowski</a:t>
            </a:r>
            <a:r>
              <a:rPr lang="en-US" altLang="zh-HK" sz="1200" dirty="0"/>
              <a:t>, R</a:t>
            </a:r>
            <a:r>
              <a:rPr lang="en-US" altLang="zh-HK" sz="1200" dirty="0" smtClean="0"/>
              <a:t>., </a:t>
            </a:r>
            <a:r>
              <a:rPr lang="en-US" altLang="zh-HK" sz="1200" i="1" dirty="0"/>
              <a:t>Types, Properties and Factors Affecting Breeding and Cultivation</a:t>
            </a:r>
            <a:r>
              <a:rPr lang="en-US" altLang="zh-HK" sz="1200" dirty="0"/>
              <a:t>. </a:t>
            </a:r>
            <a:r>
              <a:rPr lang="en-US" altLang="zh-HK" sz="1200" dirty="0" smtClean="0"/>
              <a:t>Oxford: </a:t>
            </a:r>
            <a:r>
              <a:rPr lang="en-US" altLang="zh-HK" sz="1200" dirty="0"/>
              <a:t>Woodhead Pub., 2012</a:t>
            </a:r>
            <a:endParaRPr lang="zh-HK" altLang="en-US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057" y="994548"/>
            <a:ext cx="3011685" cy="40176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2623721"/>
            <a:ext cx="3748674" cy="288219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540EB97E-20CF-5A4A-A3A8-8DCB2715BF73}"/>
              </a:ext>
            </a:extLst>
          </p:cNvPr>
          <p:cNvSpPr/>
          <p:nvPr/>
        </p:nvSpPr>
        <p:spPr>
          <a:xfrm>
            <a:off x="5524500" y="5568260"/>
            <a:ext cx="9303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i="1" dirty="0">
                <a:solidFill>
                  <a:schemeClr val="accent2"/>
                </a:solidFill>
              </a:rPr>
              <a:t>香港知專設計學院時裝品牌策劃及採購高級文憑課程</a:t>
            </a:r>
            <a:r>
              <a:rPr lang="zh-TW" altLang="en-US" sz="1600" i="1" dirty="0" smtClean="0">
                <a:solidFill>
                  <a:schemeClr val="accent2"/>
                </a:solidFill>
              </a:rPr>
              <a:t>時裝物料堂上</a:t>
            </a:r>
            <a:r>
              <a:rPr lang="zh-TW" altLang="en-US" sz="1600" i="1" dirty="0">
                <a:solidFill>
                  <a:schemeClr val="accent2"/>
                </a:solidFill>
              </a:rPr>
              <a:t>活動</a:t>
            </a:r>
            <a:endParaRPr lang="en-HK" sz="16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7652" y="184016"/>
            <a:ext cx="9601200" cy="14859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2"/>
                </a:solidFill>
              </a:rPr>
              <a:t>羊毛</a:t>
            </a:r>
            <a:r>
              <a:rPr lang="zh-TW" altLang="en-US" b="1" dirty="0">
                <a:solidFill>
                  <a:schemeClr val="accent2"/>
                </a:solidFill>
              </a:rPr>
              <a:t>纖維的使用</a:t>
            </a:r>
            <a:endParaRPr lang="en-GB" altLang="zh-HK" b="1" dirty="0">
              <a:solidFill>
                <a:schemeClr val="accent2"/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>
          <a:xfrm>
            <a:off x="889001" y="1175511"/>
            <a:ext cx="4539852" cy="3581400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羊毛用於紡織品的各個領域：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在服裝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西裝、夾克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、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套頭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上衣、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大衣、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運動服</a:t>
            </a: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、圍巾、手套、襪子、帽子、內衣、正式服裝、制服等。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室內紡織品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地毯、床墊、枕頭、毯子、室內裝潢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、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墊子、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沙發</a:t>
            </a: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、毛氈等。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技術紡織品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飛機內飾、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隔熱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設備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、隔音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設備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、</a:t>
            </a: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聲振動控制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、頂</a:t>
            </a:r>
            <a:r>
              <a:rPr lang="zh-TW" altLang="en-US" dirty="0">
                <a:latin typeface="Calibri" panose="020F0502020204030204" pitchFamily="34" charset="0"/>
                <a:cs typeface="Arial" panose="020B0604020202020204" pitchFamily="34" charset="0"/>
              </a:rPr>
              <a:t>部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絕緣</a:t>
            </a: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、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防火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衣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等</a:t>
            </a: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。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742721" y="6581002"/>
            <a:ext cx="7733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參考</a:t>
            </a:r>
            <a:r>
              <a:rPr lang="en-US" altLang="zh-HK" sz="1200" dirty="0" smtClean="0"/>
              <a:t>: </a:t>
            </a:r>
            <a:r>
              <a:rPr lang="en-US" altLang="zh-HK" sz="1200" dirty="0"/>
              <a:t>Kozłowski, R</a:t>
            </a:r>
            <a:r>
              <a:rPr lang="en-US" altLang="zh-HK" sz="1200" dirty="0" smtClean="0"/>
              <a:t>., </a:t>
            </a:r>
            <a:r>
              <a:rPr lang="en-US" altLang="zh-HK" sz="1200" i="1" dirty="0"/>
              <a:t>Types, Properties and Factors Affecting Breeding and Cultivation</a:t>
            </a:r>
            <a:r>
              <a:rPr lang="en-US" altLang="zh-HK" sz="1200" dirty="0"/>
              <a:t>. </a:t>
            </a:r>
            <a:r>
              <a:rPr lang="en-US" altLang="zh-HK" sz="1200" dirty="0" smtClean="0"/>
              <a:t>Oxford: </a:t>
            </a:r>
            <a:r>
              <a:rPr lang="en-US" altLang="zh-HK" sz="1200" dirty="0"/>
              <a:t>Woodhead Pub., 2012</a:t>
            </a:r>
            <a:endParaRPr lang="zh-HK" altLang="en-US" sz="1200" dirty="0"/>
          </a:p>
        </p:txBody>
      </p:sp>
      <p:grpSp>
        <p:nvGrpSpPr>
          <p:cNvPr id="8" name="群組 7"/>
          <p:cNvGrpSpPr/>
          <p:nvPr/>
        </p:nvGrpSpPr>
        <p:grpSpPr>
          <a:xfrm>
            <a:off x="5708252" y="1016731"/>
            <a:ext cx="6483748" cy="5092700"/>
            <a:chOff x="2352412" y="666233"/>
            <a:chExt cx="7513988" cy="592297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412" y="850899"/>
              <a:ext cx="7248788" cy="5738308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2933700" y="17526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建築</a:t>
              </a:r>
              <a:endParaRPr lang="zh-HK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343400" y="66623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保護衣物</a:t>
              </a:r>
              <a:endParaRPr lang="zh-HK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972300" y="7551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航空</a:t>
              </a:r>
              <a:endParaRPr lang="zh-HK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8191369" y="1567934"/>
              <a:ext cx="1143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zh-HK" dirty="0">
                  <a:solidFill>
                    <a:srgbClr val="202124"/>
                  </a:solidFill>
                  <a:latin typeface="Arial Unicode MS"/>
                  <a:ea typeface="inherit"/>
                </a:rPr>
                <a:t>工業保護</a:t>
              </a:r>
              <a:r>
                <a:rPr kumimoji="0" lang="zh-HK" altLang="zh-HK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endParaRPr lang="zh-HK" altLang="zh-HK" dirty="0">
                <a:latin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623169" y="4180170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dirty="0" smtClean="0">
                  <a:solidFill>
                    <a:srgbClr val="202124"/>
                  </a:solidFill>
                  <a:latin typeface="Arial Unicode MS"/>
                  <a:ea typeface="inherit"/>
                </a:rPr>
                <a:t>成衣</a:t>
              </a:r>
              <a:endParaRPr lang="zh-HK" altLang="zh-HK" dirty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227969" y="5600700"/>
              <a:ext cx="16384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K" altLang="en-US" dirty="0" smtClean="0"/>
                <a:t/>
              </a:r>
              <a:br>
                <a:rPr lang="zh-HK" altLang="en-US" dirty="0" smtClean="0"/>
              </a:br>
              <a:r>
                <a:rPr lang="zh-HK" altLang="en-US" b="0" i="0" dirty="0" smtClean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智能紡織品</a:t>
              </a:r>
              <a:endParaRPr lang="zh-HK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4138831" y="621987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dirty="0" smtClean="0">
                  <a:solidFill>
                    <a:srgbClr val="202124"/>
                  </a:solidFill>
                  <a:latin typeface="Arial Unicode MS"/>
                  <a:ea typeface="inherit"/>
                </a:rPr>
                <a:t>運動</a:t>
              </a:r>
              <a:endParaRPr lang="zh-HK" altLang="zh-HK" dirty="0"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805331" y="498797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dirty="0" smtClean="0">
                  <a:solidFill>
                    <a:srgbClr val="202124"/>
                  </a:solidFill>
                  <a:latin typeface="Arial Unicode MS"/>
                  <a:ea typeface="inherit"/>
                </a:rPr>
                <a:t>製造</a:t>
              </a:r>
              <a:endParaRPr lang="zh-HK" altLang="zh-HK" dirty="0">
                <a:latin typeface="Arial" panose="020B0604020202020204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933699" y="335072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醫療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94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38250" y="1199244"/>
            <a:ext cx="5391150" cy="4294188"/>
          </a:xfrm>
        </p:spPr>
        <p:txBody>
          <a:bodyPr rtlCol="0">
            <a:normAutofit/>
          </a:bodyPr>
          <a:lstStyle/>
          <a:p>
            <a:pPr marL="609600" indent="-609600">
              <a:lnSpc>
                <a:spcPct val="8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endParaRPr lang="en-GB" altLang="zh-TW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蠶絲是人類已知最古老的纖維之一。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蠶絲作為紡織纖維已有</a:t>
            </a:r>
            <a:r>
              <a:rPr lang="zh-HK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4000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多年的歷史。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絲綢文化，根據最古老的中國文學，開始於一個中國皇后觀察蠶的生活，並研究其特點。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HK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5000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年來，蠶絲纖維一直用於紡織品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1238250" y="365712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200" b="1" dirty="0" smtClean="0">
                <a:solidFill>
                  <a:schemeClr val="accent2"/>
                </a:solidFill>
                <a:latin typeface="+mj-ea"/>
              </a:rPr>
              <a:t>蠶絲</a:t>
            </a:r>
            <a:r>
              <a:rPr lang="zh-TW" altLang="en-US" sz="4200" b="1" dirty="0" smtClean="0">
                <a:solidFill>
                  <a:schemeClr val="accent2"/>
                </a:solidFill>
              </a:rPr>
              <a:t>的</a:t>
            </a:r>
            <a:r>
              <a:rPr lang="zh-TW" altLang="en-US" sz="4200" b="1" dirty="0">
                <a:solidFill>
                  <a:schemeClr val="accent2"/>
                </a:solidFill>
              </a:rPr>
              <a:t>歷史</a:t>
            </a:r>
            <a:endParaRPr lang="en-GB" altLang="zh-TW" sz="4200" b="1" dirty="0">
              <a:solidFill>
                <a:schemeClr val="accent2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2721" y="6581002"/>
            <a:ext cx="7725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參考</a:t>
            </a:r>
            <a:r>
              <a:rPr lang="en-US" altLang="zh-HK" sz="1200" dirty="0" smtClean="0"/>
              <a:t>: </a:t>
            </a:r>
            <a:r>
              <a:rPr lang="en-US" altLang="zh-HK" sz="1200" dirty="0" err="1"/>
              <a:t>Kozłowski</a:t>
            </a:r>
            <a:r>
              <a:rPr lang="en-US" altLang="zh-HK" sz="1200" dirty="0"/>
              <a:t>, R</a:t>
            </a:r>
            <a:r>
              <a:rPr lang="en-US" altLang="zh-HK" sz="1200" dirty="0" smtClean="0"/>
              <a:t>., </a:t>
            </a:r>
            <a:r>
              <a:rPr lang="en-US" altLang="zh-HK" sz="1200" i="1" dirty="0"/>
              <a:t>Types, Properties and Factors Affecting Breeding and Cultivation</a:t>
            </a:r>
            <a:r>
              <a:rPr lang="en-US" altLang="zh-HK" sz="1200" dirty="0"/>
              <a:t>. </a:t>
            </a:r>
            <a:r>
              <a:rPr lang="en-US" altLang="zh-HK" sz="1200" dirty="0" smtClean="0"/>
              <a:t>Oxford: </a:t>
            </a:r>
            <a:r>
              <a:rPr lang="en-US" altLang="zh-HK" sz="1200" dirty="0"/>
              <a:t>Woodhead Pub., 2012</a:t>
            </a:r>
            <a:endParaRPr lang="zh-HK" altLang="en-US" sz="1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962900" y="158233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掃描</a:t>
            </a:r>
            <a:r>
              <a:rPr lang="zh-TW" altLang="en-US" dirty="0" smtClean="0"/>
              <a:t>觀看</a:t>
            </a:r>
            <a:r>
              <a:rPr lang="en-US" altLang="zh-TW" dirty="0" smtClean="0"/>
              <a:t>!</a:t>
            </a:r>
            <a:endParaRPr lang="zh-TW" altLang="en-US" dirty="0"/>
          </a:p>
          <a:p>
            <a:r>
              <a:rPr lang="zh-TW" altLang="en-US" dirty="0"/>
              <a:t>傳統絲綢製作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00" y="2327891"/>
            <a:ext cx="3709326" cy="370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" r="364"/>
          <a:stretch/>
        </p:blipFill>
        <p:spPr>
          <a:xfrm>
            <a:off x="742721" y="991986"/>
            <a:ext cx="11347679" cy="5589016"/>
          </a:xfrm>
          <a:prstGeom prst="rect">
            <a:avLst/>
          </a:prstGeom>
        </p:spPr>
      </p:pic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7226300" y="1265007"/>
            <a:ext cx="4965700" cy="4294188"/>
          </a:xfrm>
        </p:spPr>
        <p:txBody>
          <a:bodyPr rtlCol="0">
            <a:normAutofit lnSpcReduction="1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在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溫暖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的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天氣</a:t>
            </a:r>
            <a:r>
              <a:rPr lang="zh-TW" alt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時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仍感覺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舒適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堅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韌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、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具彈性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和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可以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機械</a:t>
            </a:r>
            <a:r>
              <a:rPr lang="zh-TW" alt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方法被</a:t>
            </a:r>
            <a:r>
              <a:rPr lang="zh-TW" altLang="zh-HK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壓縮</a:t>
            </a:r>
            <a:r>
              <a:rPr lang="zh-TW" altLang="zh-HK" sz="2400" dirty="0">
                <a:latin typeface="Calibri" panose="020F0502020204030204" pitchFamily="34" charset="0"/>
                <a:cs typeface="Arial" panose="020B0604020202020204" pitchFamily="34" charset="0"/>
              </a:rPr>
              <a:t>。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良好的</a:t>
            </a:r>
            <a:r>
              <a:rPr lang="zh-CN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吸</a:t>
            </a:r>
            <a:r>
              <a:rPr lang="zh-TW" altLang="en-US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濕</a:t>
            </a:r>
            <a:r>
              <a:rPr lang="zh-CN" altLang="zh-HK" sz="2400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性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低導電率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sz="2400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柔軟手感</a:t>
            </a:r>
            <a:endParaRPr lang="zh-TW" altLang="zh-HK" sz="2400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r>
              <a:rPr lang="zh-CN" altLang="zh-HK" sz="2400" dirty="0">
                <a:ea typeface="微軟正黑體" panose="020B0604030504040204" pitchFamily="34" charset="-120"/>
                <a:cs typeface="Arial" panose="020B0604020202020204" pitchFamily="34" charset="0"/>
              </a:rPr>
              <a:t>懸垂性好</a:t>
            </a:r>
            <a:endParaRPr lang="en-GB" altLang="zh-TW" sz="2400" dirty="0"/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1238250" y="365712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000" b="1" dirty="0" smtClean="0">
                <a:solidFill>
                  <a:schemeClr val="accent2"/>
                </a:solidFill>
                <a:latin typeface="+mj-ea"/>
              </a:rPr>
              <a:t>蠶絲</a:t>
            </a:r>
            <a:r>
              <a:rPr lang="zh-TW" altLang="en-US" sz="4000" b="1" dirty="0" smtClean="0">
                <a:solidFill>
                  <a:schemeClr val="accent2"/>
                </a:solidFill>
              </a:rPr>
              <a:t>的</a:t>
            </a:r>
            <a:r>
              <a:rPr lang="zh-TW" altLang="en-US" sz="4000" b="1" dirty="0">
                <a:solidFill>
                  <a:schemeClr val="accent2"/>
                </a:solidFill>
              </a:rPr>
              <a:t>特性</a:t>
            </a:r>
            <a:endParaRPr lang="en-GB" altLang="zh-TW" sz="4200" b="1" dirty="0">
              <a:solidFill>
                <a:schemeClr val="accent2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2721" y="6581002"/>
            <a:ext cx="7763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參考</a:t>
            </a:r>
            <a:r>
              <a:rPr lang="en-US" altLang="zh-HK" sz="1200" dirty="0" smtClean="0"/>
              <a:t>: </a:t>
            </a:r>
            <a:r>
              <a:rPr lang="en-US" altLang="zh-HK" sz="1200" dirty="0" err="1"/>
              <a:t>Kozłowski</a:t>
            </a:r>
            <a:r>
              <a:rPr lang="en-US" altLang="zh-HK" sz="1200" dirty="0"/>
              <a:t>, R</a:t>
            </a:r>
            <a:r>
              <a:rPr lang="en-US" altLang="zh-HK" sz="1200" dirty="0" smtClean="0"/>
              <a:t>., </a:t>
            </a:r>
            <a:r>
              <a:rPr lang="en-US" altLang="zh-HK" sz="1200" i="1" dirty="0"/>
              <a:t>Types, Properties and Factors Affecting Breeding and Cultivation</a:t>
            </a:r>
            <a:r>
              <a:rPr lang="en-US" altLang="zh-HK" sz="1200" dirty="0"/>
              <a:t>. </a:t>
            </a:r>
            <a:r>
              <a:rPr lang="en-US" altLang="zh-HK" sz="1200" dirty="0" smtClean="0"/>
              <a:t>Oxford: </a:t>
            </a:r>
            <a:r>
              <a:rPr lang="en-US" altLang="zh-HK" sz="1200" dirty="0"/>
              <a:t>Woodhead Pub., 2012</a:t>
            </a:r>
            <a:endParaRPr lang="zh-HK" altLang="en-US" sz="120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10A47C2-51A3-DA42-AAF2-EC907EAFE7E1}"/>
              </a:ext>
            </a:extLst>
          </p:cNvPr>
          <p:cNvSpPr/>
          <p:nvPr/>
        </p:nvSpPr>
        <p:spPr>
          <a:xfrm>
            <a:off x="6783509" y="6026271"/>
            <a:ext cx="50157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000" i="1" dirty="0" smtClean="0">
                <a:solidFill>
                  <a:schemeClr val="bg1"/>
                </a:solidFill>
              </a:rPr>
              <a:t>圖片來源</a:t>
            </a:r>
            <a:r>
              <a:rPr lang="en-HK" sz="1000" i="1" dirty="0" smtClean="0">
                <a:solidFill>
                  <a:schemeClr val="bg1"/>
                </a:solidFill>
              </a:rPr>
              <a:t>: stock.adobe.com</a:t>
            </a:r>
            <a:endParaRPr lang="en-HK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1238250" y="365712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b="1" smtClean="0">
                <a:solidFill>
                  <a:schemeClr val="accent2"/>
                </a:solidFill>
                <a:latin typeface="+mj-ea"/>
              </a:rPr>
              <a:t>蠶絲</a:t>
            </a:r>
            <a:r>
              <a:rPr lang="zh-TW" altLang="en-US" b="1" dirty="0" smtClean="0">
                <a:solidFill>
                  <a:schemeClr val="accent2"/>
                </a:solidFill>
              </a:rPr>
              <a:t>的使用</a:t>
            </a:r>
            <a:endParaRPr lang="en-GB" altLang="zh-TW" sz="4200" b="1" dirty="0">
              <a:solidFill>
                <a:schemeClr val="accent2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2721" y="6581002"/>
            <a:ext cx="7763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參考</a:t>
            </a:r>
            <a:r>
              <a:rPr lang="en-US" altLang="zh-HK" sz="1200" dirty="0" smtClean="0"/>
              <a:t>: </a:t>
            </a:r>
            <a:r>
              <a:rPr lang="en-US" altLang="zh-HK" sz="1200" dirty="0" err="1"/>
              <a:t>Kozłowski</a:t>
            </a:r>
            <a:r>
              <a:rPr lang="en-US" altLang="zh-HK" sz="1200" dirty="0"/>
              <a:t>, R</a:t>
            </a:r>
            <a:r>
              <a:rPr lang="en-US" altLang="zh-HK" sz="1200" dirty="0" smtClean="0"/>
              <a:t>., </a:t>
            </a:r>
            <a:r>
              <a:rPr lang="en-US" altLang="zh-HK" sz="1200" i="1" dirty="0"/>
              <a:t>Types, Properties and Factors Affecting Breeding and Cultivation</a:t>
            </a:r>
            <a:r>
              <a:rPr lang="en-US" altLang="zh-HK" sz="1200" dirty="0"/>
              <a:t>. </a:t>
            </a:r>
            <a:r>
              <a:rPr lang="en-US" altLang="zh-HK" sz="1200" dirty="0" smtClean="0"/>
              <a:t>Oxford: </a:t>
            </a:r>
            <a:r>
              <a:rPr lang="en-US" altLang="zh-HK" sz="1200" dirty="0"/>
              <a:t>Woodhead Pub., 2012</a:t>
            </a:r>
            <a:endParaRPr lang="zh-HK" altLang="en-US" sz="1200" dirty="0"/>
          </a:p>
        </p:txBody>
      </p:sp>
      <p:sp>
        <p:nvSpPr>
          <p:cNvPr id="5" name="內容版面配置區 10"/>
          <p:cNvSpPr txBox="1">
            <a:spLocks/>
          </p:cNvSpPr>
          <p:nvPr/>
        </p:nvSpPr>
        <p:spPr>
          <a:xfrm>
            <a:off x="1238250" y="625382"/>
            <a:ext cx="4539852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altLang="zh-CN" dirty="0">
              <a:latin typeface="Calibri" panose="020F050202020403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服裝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814388" lvl="0" indent="-3825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襯衫、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女裝恤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衫</a:t>
            </a: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、正式禮服、高級時裝、睡衣、旗袍、和服等。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傢俱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814388" lvl="0" indent="-3825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室內裝潢、牆面覆蓋物、窗戶處理、地毯、床上用品和壁掛等。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zh-HK" dirty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生物</a:t>
            </a:r>
            <a:r>
              <a:rPr lang="zh-CN" altLang="zh-HK" dirty="0" smtClean="0"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醫學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714375" lvl="0" indent="-3825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絲綢一直以原生纖維形式用作結合傷口的縫合線，並成為最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常</a:t>
            </a:r>
            <a:r>
              <a:rPr lang="zh-TW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用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的</a:t>
            </a:r>
            <a:r>
              <a:rPr lang="zh-TW" altLang="zh-HK" dirty="0">
                <a:latin typeface="Calibri" panose="020F0502020204030204" pitchFamily="34" charset="0"/>
                <a:cs typeface="Arial" panose="020B0604020202020204" pitchFamily="34" charset="0"/>
              </a:rPr>
              <a:t>天然</a:t>
            </a:r>
            <a:r>
              <a:rPr lang="zh-TW" altLang="zh-HK" dirty="0" smtClean="0">
                <a:latin typeface="Calibri" panose="020F0502020204030204" pitchFamily="34" charset="0"/>
                <a:cs typeface="Arial" panose="020B0604020202020204" pitchFamily="34" charset="0"/>
              </a:rPr>
              <a:t>縫合線。</a:t>
            </a:r>
            <a:endParaRPr lang="zh-TW" altLang="zh-HK" dirty="0"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  <a:p>
            <a:pPr marL="530352" lvl="1" indent="0">
              <a:buFont typeface="Franklin Gothic Book" panose="020B0503020102020204" pitchFamily="34" charset="0"/>
              <a:buNone/>
            </a:pPr>
            <a:endParaRPr lang="en-US" altLang="zh-HK" dirty="0" smtClean="0"/>
          </a:p>
          <a:p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2"/>
          <a:stretch/>
        </p:blipFill>
        <p:spPr>
          <a:xfrm>
            <a:off x="6778655" y="1099137"/>
            <a:ext cx="5248245" cy="5159815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910A47C2-51A3-DA42-AAF2-EC907EAFE7E1}"/>
              </a:ext>
            </a:extLst>
          </p:cNvPr>
          <p:cNvSpPr/>
          <p:nvPr/>
        </p:nvSpPr>
        <p:spPr>
          <a:xfrm>
            <a:off x="6783509" y="5910930"/>
            <a:ext cx="50157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HK" sz="1000" i="1" dirty="0" smtClean="0">
                <a:solidFill>
                  <a:schemeClr val="bg1"/>
                </a:solidFill>
              </a:rPr>
              <a:t>Source: stock.adobe.com</a:t>
            </a:r>
            <a:endParaRPr lang="en-HK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474</TotalTime>
  <Words>535</Words>
  <Application>Microsoft Office PowerPoint</Application>
  <PresentationFormat>寬螢幕</PresentationFormat>
  <Paragraphs>71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7" baseType="lpstr">
      <vt:lpstr>Arial Unicode MS</vt:lpstr>
      <vt:lpstr>DengXian</vt:lpstr>
      <vt:lpstr>inherit</vt:lpstr>
      <vt:lpstr>微軟正黑體</vt:lpstr>
      <vt:lpstr>arial</vt:lpstr>
      <vt:lpstr>arial</vt:lpstr>
      <vt:lpstr>Calibri</vt:lpstr>
      <vt:lpstr>Franklin Gothic Book</vt:lpstr>
      <vt:lpstr>Wingdings</vt:lpstr>
      <vt:lpstr>Crop</vt:lpstr>
      <vt:lpstr>科技與生活</vt:lpstr>
      <vt:lpstr>PowerPoint 簡報</vt:lpstr>
      <vt:lpstr> 羊毛的特性</vt:lpstr>
      <vt:lpstr>羊毛纖維的使用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48</cp:revision>
  <dcterms:created xsi:type="dcterms:W3CDTF">2021-07-27T05:32:09Z</dcterms:created>
  <dcterms:modified xsi:type="dcterms:W3CDTF">2022-01-05T03:01:52Z</dcterms:modified>
</cp:coreProperties>
</file>