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Libre Franklin" panose="02020500000000000000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crosoft JhengHei" panose="020B0604030504040204" pitchFamily="34" charset="-12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3DGp3r85819vfVdZLUydve0TQ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</a:defRPr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8" name="Google Shape;18;p12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19" name="Google Shape;19;p12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1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Libre Franklin"/>
              <a:buNone/>
              <a:defRPr sz="72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" name="Google Shape;37;p15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" name="Google Shape;67;p1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" name="Google Shape;76;p2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" name="Google Shape;11;p11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Pts val="7200"/>
              <a:buFont typeface="Libre Franklin"/>
              <a:buNone/>
            </a:pPr>
            <a:r>
              <a:rPr lang="zh-TW">
                <a:solidFill>
                  <a:srgbClr val="191B0E"/>
                </a:solidFill>
              </a:rPr>
              <a:t>科技與生活</a:t>
            </a:r>
            <a:endParaRPr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zh-TW" sz="3300" dirty="0">
                <a:solidFill>
                  <a:schemeClr val="lt1"/>
                </a:solidFill>
              </a:rPr>
              <a:t>紡織科技</a:t>
            </a:r>
            <a:endParaRPr sz="33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</a:pPr>
            <a:r>
              <a:rPr lang="zh-TW" dirty="0">
                <a:latin typeface="Libre Franklin"/>
                <a:ea typeface="Libre Franklin"/>
                <a:cs typeface="Libre Franklin"/>
                <a:sym typeface="Libre Franklin"/>
              </a:rPr>
              <a:t>S3.1.1 人造纖維分類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 l="19445" t="2963" r="28611"/>
          <a:stretch/>
        </p:blipFill>
        <p:spPr>
          <a:xfrm rot="5400000">
            <a:off x="3054351" y="-2139950"/>
            <a:ext cx="6743700" cy="112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/>
          <p:nvPr/>
        </p:nvSpPr>
        <p:spPr>
          <a:xfrm>
            <a:off x="952500" y="229225"/>
            <a:ext cx="11099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合成纖維</a:t>
            </a:r>
            <a:r>
              <a:rPr lang="en-US" alt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zh-TW" sz="4400" b="1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</a:t>
            </a:r>
            <a:r>
              <a:rPr lang="en-US" altLang="zh-TW" sz="4400" b="1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zh-TW" sz="4400" b="1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聚丙烯腈</a:t>
            </a:r>
            <a:endParaRPr sz="1800" b="1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800101" y="1363282"/>
            <a:ext cx="11252200" cy="3908722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l"/>
            </a:pP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它最初是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為了</a:t>
            </a:r>
            <a:r>
              <a:rPr lang="zh-TW" altLang="en-US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模仿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羊毛特性</a:t>
            </a:r>
            <a:r>
              <a:rPr lang="zh-TW" altLang="en-US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來製造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毛衣和</a:t>
            </a:r>
            <a:r>
              <a:rPr lang="zh-TW" altLang="en-US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毛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毯。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l"/>
            </a:pP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第一種丙烯酸纖維，名為奧隆，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是杜邦生</a:t>
            </a: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產的。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altLang="zh-TW" sz="2400" i="1" dirty="0">
              <a:solidFill>
                <a:schemeClr val="dk1"/>
              </a:solidFill>
              <a:latin typeface="Libre Franklin"/>
              <a:ea typeface="Microsoft JhengHei"/>
              <a:cs typeface="Microsoft JhengHei"/>
              <a:sym typeface="Libre Franklin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zh-TW" sz="32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特性</a:t>
            </a: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sz="32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中等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堅韌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度和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耐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磨性 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熱濕性能差</a:t>
            </a:r>
            <a:endParaRPr sz="2400" b="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回潮率低</a:t>
            </a:r>
            <a:endParaRPr sz="2400" b="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紫外線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有高阻力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</a:t>
            </a:r>
            <a:r>
              <a:rPr lang="zh-TW"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大多數</a:t>
            </a:r>
            <a:r>
              <a:rPr lang="zh-TW" sz="2400" b="0" i="0" u="none" strike="noStrike" cap="none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化學品有</a:t>
            </a:r>
            <a:r>
              <a:rPr lang="zh-TW" altLang="en-US" sz="240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抗藥性</a:t>
            </a:r>
            <a:endParaRPr sz="2400" b="0" i="1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5957922" y="6550223"/>
            <a:ext cx="60943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i="1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</a:t>
            </a:r>
            <a:r>
              <a:rPr lang="zh-TW" sz="1400" i="1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</a:t>
            </a:r>
            <a:r>
              <a:rPr lang="zh-TW" sz="1400" i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香港知專設計學院擁有及提供</a:t>
            </a:r>
            <a:endParaRPr sz="1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4" name="Google Shape;21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4684" y="4290759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/>
          <p:nvPr/>
        </p:nvSpPr>
        <p:spPr>
          <a:xfrm>
            <a:off x="7499412" y="4421128"/>
            <a:ext cx="2482655" cy="1604548"/>
          </a:xfrm>
          <a:prstGeom prst="homePlate">
            <a:avLst>
              <a:gd name="adj" fmla="val 24790"/>
            </a:avLst>
          </a:prstGeom>
          <a:solidFill>
            <a:schemeClr val="accent5"/>
          </a:solidFill>
          <a:ln w="34925" cap="flat" cmpd="sng">
            <a:solidFill>
              <a:srgbClr val="A06C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7672137" y="4561682"/>
            <a:ext cx="167724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掃描以了解更多關於時尚微塑膠纖維的信息！</a:t>
            </a:r>
            <a:endParaRPr sz="2000"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2" y="0"/>
            <a:ext cx="11319946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4C6CC">
                <a:alpha val="50980"/>
              </a:srgb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0" name="Google Shape;100;p2"/>
          <p:cNvSpPr txBox="1">
            <a:spLocks noGrp="1"/>
          </p:cNvSpPr>
          <p:nvPr>
            <p:ph type="title" idx="4294967295"/>
          </p:nvPr>
        </p:nvSpPr>
        <p:spPr>
          <a:xfrm>
            <a:off x="2315091" y="80589"/>
            <a:ext cx="7651750" cy="685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icrosoft JhengHei"/>
              <a:buNone/>
            </a:pPr>
            <a:r>
              <a:rPr lang="zh-TW" sz="3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纖維分類</a:t>
            </a:r>
            <a:endParaRPr sz="3600">
              <a:solidFill>
                <a:schemeClr val="lt1"/>
              </a:solidFill>
            </a:endParaRPr>
          </a:p>
        </p:txBody>
      </p:sp>
      <p:grpSp>
        <p:nvGrpSpPr>
          <p:cNvPr id="101" name="Google Shape;101;p2"/>
          <p:cNvGrpSpPr/>
          <p:nvPr/>
        </p:nvGrpSpPr>
        <p:grpSpPr>
          <a:xfrm>
            <a:off x="872053" y="1371600"/>
            <a:ext cx="11210530" cy="5113478"/>
            <a:chOff x="846653" y="425668"/>
            <a:chExt cx="11210530" cy="5125555"/>
          </a:xfrm>
        </p:grpSpPr>
        <p:sp>
          <p:nvSpPr>
            <p:cNvPr id="102" name="Google Shape;102;p2"/>
            <p:cNvSpPr/>
            <p:nvPr/>
          </p:nvSpPr>
          <p:spPr>
            <a:xfrm>
              <a:off x="846653" y="4034806"/>
              <a:ext cx="1443038" cy="889000"/>
            </a:xfrm>
            <a:prstGeom prst="rect">
              <a:avLst/>
            </a:prstGeom>
            <a:solidFill>
              <a:schemeClr val="accent1"/>
            </a:solidFill>
            <a:ln w="34925" cap="flat" cmpd="sng">
              <a:solidFill>
                <a:srgbClr val="6666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石棉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等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382198" y="4027223"/>
              <a:ext cx="1783986" cy="1524000"/>
            </a:xfrm>
            <a:prstGeom prst="rect">
              <a:avLst/>
            </a:prstGeom>
            <a:solidFill>
              <a:schemeClr val="accent1"/>
            </a:solidFill>
            <a:ln w="34925" cap="flat" cmpd="sng">
              <a:solidFill>
                <a:srgbClr val="6666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棉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altLang="en-US" sz="1800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亞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麻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苧麻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椰殼 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纖維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等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104" name="Google Shape;104;p2"/>
            <p:cNvCxnSpPr/>
            <p:nvPr/>
          </p:nvCxnSpPr>
          <p:spPr>
            <a:xfrm>
              <a:off x="3131638" y="3618915"/>
              <a:ext cx="0" cy="381000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5" name="Google Shape;105;p2"/>
            <p:cNvSpPr/>
            <p:nvPr/>
          </p:nvSpPr>
          <p:spPr>
            <a:xfrm>
              <a:off x="4465638" y="4027223"/>
              <a:ext cx="1443038" cy="1524000"/>
            </a:xfrm>
            <a:prstGeom prst="rect">
              <a:avLst/>
            </a:prstGeom>
            <a:solidFill>
              <a:schemeClr val="accent1"/>
            </a:solidFill>
            <a:ln w="34925" cap="flat" cmpd="sng">
              <a:solidFill>
                <a:srgbClr val="6666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羊毛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蠶絲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安哥拉兔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毛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駱駝毛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,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等</a:t>
              </a:r>
              <a:endParaRPr sz="1800" b="0" i="0" u="none" strike="noStrike" cap="none" dirty="0" smtClean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 smtClean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106" name="Google Shape;106;p2"/>
            <p:cNvCxnSpPr/>
            <p:nvPr/>
          </p:nvCxnSpPr>
          <p:spPr>
            <a:xfrm>
              <a:off x="5195023" y="3633849"/>
              <a:ext cx="0" cy="381000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7" name="Google Shape;107;p2"/>
            <p:cNvSpPr/>
            <p:nvPr/>
          </p:nvSpPr>
          <p:spPr>
            <a:xfrm>
              <a:off x="6703671" y="3999915"/>
              <a:ext cx="1443038" cy="1524000"/>
            </a:xfrm>
            <a:prstGeom prst="rect">
              <a:avLst/>
            </a:prstGeom>
            <a:solidFill>
              <a:schemeClr val="accent1"/>
            </a:solidFill>
            <a:ln w="34925" cap="flat" cmpd="sng">
              <a:solidFill>
                <a:srgbClr val="6666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碳纖維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玻璃纖維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金屬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纖維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等</a:t>
              </a:r>
              <a:endParaRPr sz="1800" b="0" i="0" u="none" strike="noStrike" cap="none" dirty="0" smtClean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 smtClean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108" name="Google Shape;108;p2"/>
            <p:cNvCxnSpPr/>
            <p:nvPr/>
          </p:nvCxnSpPr>
          <p:spPr>
            <a:xfrm>
              <a:off x="7425190" y="3589350"/>
              <a:ext cx="0" cy="381000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9" name="Google Shape;109;p2"/>
            <p:cNvSpPr/>
            <p:nvPr/>
          </p:nvSpPr>
          <p:spPr>
            <a:xfrm>
              <a:off x="8445625" y="3989000"/>
              <a:ext cx="1865863" cy="1524000"/>
            </a:xfrm>
            <a:prstGeom prst="rect">
              <a:avLst/>
            </a:prstGeom>
            <a:solidFill>
              <a:schemeClr val="accent1"/>
            </a:solidFill>
            <a:ln w="34925" cap="flat" cmpd="sng">
              <a:solidFill>
                <a:srgbClr val="6666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altLang="en-US" sz="1800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嫘縈</a:t>
              </a:r>
              <a:endPara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醋酸</a:t>
              </a: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纖維等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110" name="Google Shape;110;p2"/>
            <p:cNvCxnSpPr/>
            <p:nvPr/>
          </p:nvCxnSpPr>
          <p:spPr>
            <a:xfrm>
              <a:off x="9303041" y="3593212"/>
              <a:ext cx="0" cy="406050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1" name="Google Shape;111;p2"/>
            <p:cNvSpPr/>
            <p:nvPr/>
          </p:nvSpPr>
          <p:spPr>
            <a:xfrm>
              <a:off x="10614145" y="3989000"/>
              <a:ext cx="1443038" cy="1524000"/>
            </a:xfrm>
            <a:prstGeom prst="rect">
              <a:avLst/>
            </a:prstGeom>
            <a:solidFill>
              <a:schemeClr val="accent1"/>
            </a:solidFill>
            <a:ln w="34925" cap="flat" cmpd="sng">
              <a:solidFill>
                <a:srgbClr val="6666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聚酯纖維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尼龍</a:t>
              </a:r>
              <a:r>
                <a:rPr lang="zh-TW" altLang="en-US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、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聚丙烯腈</a:t>
              </a:r>
              <a:endParaRPr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ibre Franklin"/>
                <a:buNone/>
              </a:pPr>
              <a:r>
                <a:rPr lang="zh-TW" sz="1800" b="0" i="0" u="none" strike="noStrike" cap="none" dirty="0" smtClean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等</a:t>
              </a: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112" name="Google Shape;112;p2"/>
            <p:cNvCxnSpPr/>
            <p:nvPr/>
          </p:nvCxnSpPr>
          <p:spPr>
            <a:xfrm>
              <a:off x="11334609" y="3579009"/>
              <a:ext cx="0" cy="381000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" name="Google Shape;113;p2"/>
            <p:cNvCxnSpPr/>
            <p:nvPr/>
          </p:nvCxnSpPr>
          <p:spPr>
            <a:xfrm>
              <a:off x="1587202" y="3653806"/>
              <a:ext cx="0" cy="381000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4" name="Google Shape;114;p2"/>
            <p:cNvGrpSpPr/>
            <p:nvPr/>
          </p:nvGrpSpPr>
          <p:grpSpPr>
            <a:xfrm>
              <a:off x="1068241" y="425668"/>
              <a:ext cx="10988942" cy="3161357"/>
              <a:chOff x="834751" y="1513169"/>
              <a:chExt cx="10988942" cy="3161357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8657554" y="3237726"/>
                <a:ext cx="249159" cy="111532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0"/>
                    </a:moveTo>
                    <a:lnTo>
                      <a:pt x="60000" y="120000"/>
                    </a:lnTo>
                    <a:lnTo>
                      <a:pt x="173165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16" name="Google Shape;116;p2"/>
              <p:cNvSpPr/>
              <p:nvPr/>
            </p:nvSpPr>
            <p:spPr>
              <a:xfrm>
                <a:off x="8825808" y="3222847"/>
                <a:ext cx="2479238" cy="31294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17" name="Google Shape;117;p2"/>
              <p:cNvSpPr/>
              <p:nvPr/>
            </p:nvSpPr>
            <p:spPr>
              <a:xfrm>
                <a:off x="7398249" y="3301562"/>
                <a:ext cx="1374504" cy="22009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120000"/>
                    </a:lnTo>
                    <a:lnTo>
                      <a:pt x="0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18" name="Google Shape;118;p2"/>
              <p:cNvSpPr/>
              <p:nvPr/>
            </p:nvSpPr>
            <p:spPr>
              <a:xfrm>
                <a:off x="5494014" y="2219647"/>
                <a:ext cx="3932161" cy="311599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62865"/>
                    </a:lnTo>
                    <a:lnTo>
                      <a:pt x="120000" y="6286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19" name="Google Shape;119;p2"/>
              <p:cNvSpPr/>
              <p:nvPr/>
            </p:nvSpPr>
            <p:spPr>
              <a:xfrm>
                <a:off x="1558032" y="3325113"/>
                <a:ext cx="2515959" cy="36382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120000"/>
                    </a:lnTo>
                    <a:lnTo>
                      <a:pt x="0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4073992" y="3222847"/>
                <a:ext cx="413388" cy="10984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21" name="Google Shape;121;p2"/>
              <p:cNvSpPr/>
              <p:nvPr/>
            </p:nvSpPr>
            <p:spPr>
              <a:xfrm>
                <a:off x="4639175" y="2219647"/>
                <a:ext cx="854839" cy="29672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60000"/>
                    </a:lnTo>
                    <a:lnTo>
                      <a:pt x="0" y="60000"/>
                    </a:lnTo>
                    <a:lnTo>
                      <a:pt x="0" y="120000"/>
                    </a:lnTo>
                  </a:path>
                </a:pathLst>
              </a:custGeom>
              <a:noFill/>
              <a:ln w="349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22" name="Google Shape;122;p2"/>
              <p:cNvSpPr/>
              <p:nvPr/>
            </p:nvSpPr>
            <p:spPr>
              <a:xfrm>
                <a:off x="4787535" y="1513169"/>
                <a:ext cx="1412957" cy="706478"/>
              </a:xfrm>
              <a:prstGeom prst="rect">
                <a:avLst/>
              </a:prstGeom>
              <a:solidFill>
                <a:srgbClr val="E6C068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3" name="Google Shape;123;p2"/>
              <p:cNvSpPr txBox="1"/>
              <p:nvPr/>
            </p:nvSpPr>
            <p:spPr>
              <a:xfrm>
                <a:off x="4787535" y="1513169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Libre Franklin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纖維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932696" y="2516368"/>
                <a:ext cx="1412957" cy="706478"/>
              </a:xfrm>
              <a:prstGeom prst="rect">
                <a:avLst/>
              </a:prstGeom>
              <a:solidFill>
                <a:schemeClr val="accent4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5" name="Google Shape;125;p2"/>
              <p:cNvSpPr txBox="1"/>
              <p:nvPr/>
            </p:nvSpPr>
            <p:spPr>
              <a:xfrm>
                <a:off x="3932696" y="2516368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100"/>
                  <a:buFont typeface="Libre Franklin"/>
                  <a:buNone/>
                </a:pPr>
                <a:r>
                  <a:rPr lang="zh-TW" sz="2100" b="0" i="0" u="none" strike="noStrike" cap="none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天然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487380" y="3907102"/>
                <a:ext cx="1412957" cy="706478"/>
              </a:xfrm>
              <a:prstGeom prst="rect">
                <a:avLst/>
              </a:prstGeom>
              <a:solidFill>
                <a:schemeClr val="accent5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7" name="Google Shape;127;p2"/>
              <p:cNvSpPr txBox="1"/>
              <p:nvPr/>
            </p:nvSpPr>
            <p:spPr>
              <a:xfrm>
                <a:off x="4487380" y="3875713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蛋白質</a:t>
                </a: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（動物）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413258" y="3917443"/>
                <a:ext cx="1412957" cy="706478"/>
              </a:xfrm>
              <a:prstGeom prst="rect">
                <a:avLst/>
              </a:prstGeom>
              <a:solidFill>
                <a:schemeClr val="accent5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29" name="Google Shape;129;p2"/>
              <p:cNvSpPr txBox="1"/>
              <p:nvPr/>
            </p:nvSpPr>
            <p:spPr>
              <a:xfrm>
                <a:off x="2413258" y="3917443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纖維素</a:t>
                </a: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（植物）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884881" y="3947008"/>
                <a:ext cx="1412957" cy="706478"/>
              </a:xfrm>
              <a:prstGeom prst="rect">
                <a:avLst/>
              </a:prstGeom>
              <a:solidFill>
                <a:schemeClr val="accent5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1" name="Google Shape;131;p2"/>
              <p:cNvSpPr txBox="1"/>
              <p:nvPr/>
            </p:nvSpPr>
            <p:spPr>
              <a:xfrm>
                <a:off x="834751" y="3968048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礦物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8719697" y="2531247"/>
                <a:ext cx="1412957" cy="706478"/>
              </a:xfrm>
              <a:prstGeom prst="rect">
                <a:avLst/>
              </a:prstGeom>
              <a:solidFill>
                <a:schemeClr val="accent4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3" name="Google Shape;133;p2"/>
              <p:cNvSpPr txBox="1"/>
              <p:nvPr/>
            </p:nvSpPr>
            <p:spPr>
              <a:xfrm>
                <a:off x="8719697" y="2531247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人造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6608296" y="3917443"/>
                <a:ext cx="1412957" cy="706478"/>
              </a:xfrm>
              <a:prstGeom prst="rect">
                <a:avLst/>
              </a:prstGeom>
              <a:solidFill>
                <a:schemeClr val="accent5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5" name="Google Shape;135;p2"/>
              <p:cNvSpPr txBox="1"/>
              <p:nvPr/>
            </p:nvSpPr>
            <p:spPr>
              <a:xfrm>
                <a:off x="6596453" y="3844770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無機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10375541" y="3954050"/>
                <a:ext cx="1412957" cy="706478"/>
              </a:xfrm>
              <a:prstGeom prst="rect">
                <a:avLst/>
              </a:prstGeom>
              <a:solidFill>
                <a:schemeClr val="accent5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7" name="Google Shape;137;p2"/>
              <p:cNvSpPr txBox="1"/>
              <p:nvPr/>
            </p:nvSpPr>
            <p:spPr>
              <a:xfrm>
                <a:off x="10410736" y="3917443"/>
                <a:ext cx="1412957" cy="70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合成聚合物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8399508" y="3937916"/>
                <a:ext cx="1753182" cy="690519"/>
              </a:xfrm>
              <a:prstGeom prst="rect">
                <a:avLst/>
              </a:prstGeom>
              <a:solidFill>
                <a:schemeClr val="accent5"/>
              </a:solidFill>
              <a:ln w="349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ibre Franklin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139" name="Google Shape;139;p2"/>
              <p:cNvSpPr txBox="1"/>
              <p:nvPr/>
            </p:nvSpPr>
            <p:spPr>
              <a:xfrm>
                <a:off x="8222190" y="3937917"/>
                <a:ext cx="2107818" cy="690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325" tIns="13325" rIns="13325" bIns="1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rPr lang="zh-TW"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再生</a:t>
                </a:r>
                <a:endParaRPr sz="2100" b="0" i="0" u="none" strike="noStrike" cap="non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</p:grpSp>
      <p:cxnSp>
        <p:nvCxnSpPr>
          <p:cNvPr id="140" name="Google Shape;140;p2"/>
          <p:cNvCxnSpPr/>
          <p:nvPr/>
        </p:nvCxnSpPr>
        <p:spPr>
          <a:xfrm>
            <a:off x="1831003" y="3542238"/>
            <a:ext cx="19246" cy="301362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" name="Google Shape;141;p2"/>
          <p:cNvCxnSpPr/>
          <p:nvPr/>
        </p:nvCxnSpPr>
        <p:spPr>
          <a:xfrm flipH="1">
            <a:off x="7661822" y="3352076"/>
            <a:ext cx="6362" cy="353027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" name="Google Shape;142;p2"/>
          <p:cNvCxnSpPr/>
          <p:nvPr/>
        </p:nvCxnSpPr>
        <p:spPr>
          <a:xfrm>
            <a:off x="11563936" y="3389457"/>
            <a:ext cx="19246" cy="33912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2"/>
          <p:cNvSpPr txBox="1"/>
          <p:nvPr/>
        </p:nvSpPr>
        <p:spPr>
          <a:xfrm>
            <a:off x="5869255" y="6517650"/>
            <a:ext cx="60943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b="0" i="1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</a:t>
            </a:r>
            <a:r>
              <a:rPr lang="zh-TW" sz="1400" b="0" i="1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</a:t>
            </a:r>
            <a:r>
              <a:rPr lang="zh-TW" sz="14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香港知專設計學院擁有及提供</a:t>
            </a:r>
            <a:endParaRPr sz="1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0"/>
            <a:ext cx="11468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/>
          <p:nvPr/>
        </p:nvSpPr>
        <p:spPr>
          <a:xfrm>
            <a:off x="952500" y="229225"/>
            <a:ext cx="11099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 cap="none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人造纖維</a:t>
            </a:r>
            <a:endParaRPr sz="1800" b="0" i="0" u="none" strike="noStrike" cap="none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622300" y="1585538"/>
            <a:ext cx="11569700" cy="3416279"/>
          </a:xfrm>
          <a:prstGeom prst="rect">
            <a:avLst/>
          </a:prstGeom>
          <a:solidFill>
            <a:srgbClr val="A4C6CC">
              <a:alpha val="3686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有三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種</a:t>
            </a:r>
            <a:r>
              <a:rPr lang="zh-TW" altLang="en-US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人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造纖維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：</a:t>
            </a: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77888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再生纖維</a:t>
            </a:r>
            <a:endParaRPr dirty="0"/>
          </a:p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	- 通過化學手段改造天然纖維</a:t>
            </a: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77888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合成纖維</a:t>
            </a: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	- 純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化學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方法</a:t>
            </a: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3498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77888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無機纖維由無機材料製成</a:t>
            </a:r>
            <a:endParaRPr sz="2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5957922" y="6550223"/>
            <a:ext cx="60943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b="0" i="1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</a:t>
            </a:r>
            <a:r>
              <a:rPr lang="zh-TW" sz="1400" b="0" i="1" u="none" strike="noStrike" cap="none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</a:t>
            </a:r>
            <a:r>
              <a:rPr lang="zh-TW" sz="14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香港知專設計學院擁有及提供</a:t>
            </a:r>
            <a:endParaRPr sz="1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80852"/>
            <a:ext cx="10918371" cy="6082927"/>
          </a:xfrm>
          <a:prstGeom prst="rect">
            <a:avLst/>
          </a:prstGeom>
          <a:solidFill>
            <a:srgbClr val="A7701B">
              <a:alpha val="74901"/>
            </a:srgbClr>
          </a:solidFill>
          <a:ln>
            <a:noFill/>
          </a:ln>
        </p:spPr>
      </p:pic>
      <p:sp>
        <p:nvSpPr>
          <p:cNvPr id="157" name="Google Shape;157;p4"/>
          <p:cNvSpPr/>
          <p:nvPr/>
        </p:nvSpPr>
        <p:spPr>
          <a:xfrm>
            <a:off x="952500" y="374784"/>
            <a:ext cx="11099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 cap="none" dirty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再生纖維</a:t>
            </a:r>
            <a:endParaRPr sz="1800" b="0" i="0" u="none" strike="noStrike" cap="none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952500" y="2253134"/>
            <a:ext cx="10918372" cy="3013092"/>
          </a:xfrm>
          <a:prstGeom prst="rect">
            <a:avLst/>
          </a:prstGeom>
          <a:solidFill>
            <a:srgbClr val="EABE7C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它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們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由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纖維素纖維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製成，這些纖維素纖維來自植物，如</a:t>
            </a:r>
            <a:r>
              <a:rPr lang="zh-TW" sz="2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木漿</a:t>
            </a:r>
            <a:r>
              <a:rPr lang="zh-TW" alt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；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利用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化學物質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提取</a:t>
            </a:r>
            <a:r>
              <a:rPr lang="zh-TW" alt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當中的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纖維素。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en-US" altLang="zh-TW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纖維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的分類與用於提取纖維的化學溶劑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系統</a:t>
            </a:r>
            <a:r>
              <a:rPr lang="zh-TW" alt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相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關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，因此再生纖維是部分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天然和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部分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人工</a:t>
            </a:r>
            <a:r>
              <a:rPr lang="zh-TW" alt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的產品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en-US" altLang="zh-TW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再生</a:t>
            </a: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纖維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類</a:t>
            </a:r>
            <a:r>
              <a:rPr lang="zh-TW" alt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別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lang="zh-TW" alt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嫘縈（</a:t>
            </a:r>
            <a:r>
              <a:rPr lang="zh-TW" alt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例如：天絲</a:t>
            </a:r>
            <a:r>
              <a:rPr lang="en-US" altLang="zh-TW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-US" altLang="zh-TW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TW" alt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莫代</a:t>
            </a:r>
            <a:r>
              <a:rPr lang="zh-TW" alt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爾、</a:t>
            </a:r>
            <a:r>
              <a:rPr lang="zh-TW" alt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天絲</a:t>
            </a:r>
            <a:r>
              <a:rPr lang="en-US" altLang="zh-TW" sz="20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-US" altLang="zh-TW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zh-TW" alt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萊塞</a:t>
            </a:r>
            <a:r>
              <a:rPr lang="zh-TW" alt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爾）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lang="zh-TW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醋酸</a:t>
            </a:r>
            <a:r>
              <a:rPr lang="zh-TW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纖維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9169400" y="6461517"/>
            <a:ext cx="27014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0" i="1" u="none" strike="noStrike" cap="none" dirty="0" smtClean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圖片</a:t>
            </a:r>
            <a:r>
              <a:rPr lang="zh-TW" sz="1200" b="0" i="1" u="none" strike="noStrike" cap="none" dirty="0" smtClean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源自  </a:t>
            </a:r>
            <a:r>
              <a:rPr lang="zh-TW" sz="1800" b="0" i="0" u="none" strike="noStrike" cap="none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stock.adobe.com</a:t>
            </a:r>
            <a:endParaRPr sz="1200" b="0" i="0" u="none" strike="noStrike" cap="none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498" y="356120"/>
            <a:ext cx="10918371" cy="6082927"/>
          </a:xfrm>
          <a:prstGeom prst="rect">
            <a:avLst/>
          </a:prstGeom>
          <a:solidFill>
            <a:srgbClr val="A7701B">
              <a:alpha val="74901"/>
            </a:srgbClr>
          </a:solidFill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952497" y="2233698"/>
            <a:ext cx="10918371" cy="2693623"/>
          </a:xfrm>
          <a:prstGeom prst="rect">
            <a:avLst/>
          </a:prstGeom>
          <a:solidFill>
            <a:srgbClr val="EABE7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它是由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木漿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造成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一種自然產生並以纖維素為基礎的原料。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它是纖維素，許多特質跟棉花相近。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絲綢般的美感與優良的懸垂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性。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952500" y="374784"/>
            <a:ext cx="11099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 smtClean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再生纖維</a:t>
            </a:r>
            <a:r>
              <a:rPr lang="en-US" alt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- </a:t>
            </a:r>
            <a:r>
              <a:rPr lang="zh-TW" altLang="en-US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嫘縈</a:t>
            </a:r>
            <a:endParaRPr sz="1800" b="0" i="0" u="none" strike="noStrike" cap="none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131300" y="6461517"/>
            <a:ext cx="27395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i="1" dirty="0" smtClean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圖片</a:t>
            </a:r>
            <a:r>
              <a:rPr lang="zh-TW" sz="1200" i="1" dirty="0" smtClean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源自  </a:t>
            </a:r>
            <a:r>
              <a:rPr lang="zh-TW" sz="1800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stock.adobe.com</a:t>
            </a:r>
            <a:endParaRPr sz="1200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80852"/>
            <a:ext cx="10918371" cy="6080665"/>
          </a:xfrm>
          <a:prstGeom prst="rect">
            <a:avLst/>
          </a:prstGeom>
          <a:solidFill>
            <a:srgbClr val="A7701B">
              <a:alpha val="74901"/>
            </a:srgbClr>
          </a:solidFill>
          <a:ln>
            <a:noFill/>
          </a:ln>
        </p:spPr>
      </p:pic>
      <p:sp>
        <p:nvSpPr>
          <p:cNvPr id="173" name="Google Shape;173;p6"/>
          <p:cNvSpPr txBox="1"/>
          <p:nvPr/>
        </p:nvSpPr>
        <p:spPr>
          <a:xfrm>
            <a:off x="1066131" y="1631485"/>
            <a:ext cx="10918371" cy="4177283"/>
          </a:xfrm>
          <a:prstGeom prst="rect">
            <a:avLst/>
          </a:prstGeom>
          <a:solidFill>
            <a:srgbClr val="EABE7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ibre Franklin"/>
              <a:buNone/>
            </a:pPr>
            <a:r>
              <a:rPr lang="zh-TW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特性：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3252" marR="0" lvl="1" indent="-342900" algn="l" rtl="0">
              <a:lnSpc>
                <a:spcPct val="107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■"/>
            </a:pP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與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棉花</a:t>
            </a: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相似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3252" marR="0" lvl="1" indent="-342900" algn="l" rtl="0">
              <a:lnSpc>
                <a:spcPct val="107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吸濕性（比棉花好），透氣和舒適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3252" marR="0" lvl="1" indent="-342900" algn="l" rtl="0">
              <a:lnSpc>
                <a:spcPct val="107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易染色及富有明亮的顏色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3252" marR="0" lvl="1" indent="-342900" algn="l" rtl="0">
              <a:lnSpc>
                <a:spcPct val="107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無靜電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3252" marR="0" lvl="1" indent="-342900" algn="l" rtl="0">
              <a:lnSpc>
                <a:spcPct val="107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■"/>
            </a:pP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乾</a:t>
            </a: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時有中等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強</a:t>
            </a: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韌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度</a:t>
            </a:r>
            <a:r>
              <a:rPr lang="zh-TW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和耐磨性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3252" marR="0" lvl="1" indent="-342900" algn="l" rtl="0">
              <a:lnSpc>
                <a:spcPct val="107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■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易皺，洗滌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時</a:t>
            </a: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會被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拉</a:t>
            </a:r>
            <a:r>
              <a:rPr lang="zh-TW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伸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和縮</a:t>
            </a: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水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975417" y="672090"/>
            <a:ext cx="1109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再生纖維</a:t>
            </a:r>
            <a:r>
              <a:rPr lang="en-US" alt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- </a:t>
            </a:r>
            <a:r>
              <a:rPr lang="zh-TW" altLang="en-US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嫘縈</a:t>
            </a:r>
            <a:endParaRPr sz="1800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4072" y="4516101"/>
            <a:ext cx="1483315" cy="136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"/>
          <p:cNvSpPr/>
          <p:nvPr/>
        </p:nvSpPr>
        <p:spPr>
          <a:xfrm>
            <a:off x="8928100" y="6461517"/>
            <a:ext cx="29427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i="1" dirty="0" smtClean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圖片</a:t>
            </a:r>
            <a:r>
              <a:rPr lang="zh-TW" sz="1200" i="1" dirty="0" smtClean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源自  </a:t>
            </a:r>
            <a:r>
              <a:rPr lang="zh-TW" sz="1800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stock.adobe.com</a:t>
            </a:r>
            <a:endParaRPr sz="1200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77" name="Google Shape;177;p6"/>
          <p:cNvGrpSpPr/>
          <p:nvPr/>
        </p:nvGrpSpPr>
        <p:grpSpPr>
          <a:xfrm>
            <a:off x="9018816" y="4723454"/>
            <a:ext cx="2331263" cy="1166655"/>
            <a:chOff x="3896658" y="3552789"/>
            <a:chExt cx="2583966" cy="1604548"/>
          </a:xfrm>
        </p:grpSpPr>
        <p:sp>
          <p:nvSpPr>
            <p:cNvPr id="178" name="Google Shape;178;p6"/>
            <p:cNvSpPr/>
            <p:nvPr/>
          </p:nvSpPr>
          <p:spPr>
            <a:xfrm flipH="1">
              <a:off x="3896658" y="3552789"/>
              <a:ext cx="2563586" cy="1604548"/>
            </a:xfrm>
            <a:prstGeom prst="homePlate">
              <a:avLst>
                <a:gd name="adj" fmla="val 24790"/>
              </a:avLst>
            </a:prstGeom>
            <a:solidFill>
              <a:schemeClr val="accent5"/>
            </a:solidFill>
            <a:ln w="34925" cap="flat" cmpd="sng">
              <a:solidFill>
                <a:srgbClr val="A06C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4161963" y="3847231"/>
              <a:ext cx="2318661" cy="7189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dirty="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掃描以了解更多</a:t>
              </a:r>
              <a:r>
                <a:rPr lang="zh-TW" sz="1800" b="1" dirty="0" smtClean="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關於</a:t>
              </a:r>
              <a:r>
                <a:rPr lang="zh-TW" altLang="en-US" sz="1800" b="1" dirty="0" smtClean="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嫘縈</a:t>
              </a:r>
              <a:r>
                <a:rPr lang="zh-TW" sz="1800" b="1" dirty="0" smtClean="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的可</a:t>
              </a:r>
              <a:r>
                <a:rPr lang="zh-TW" sz="1800" b="1" dirty="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持續性</a:t>
              </a:r>
              <a:endParaRPr sz="18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0" name="Google Shape;176;p6"/>
          <p:cNvSpPr/>
          <p:nvPr/>
        </p:nvSpPr>
        <p:spPr>
          <a:xfrm>
            <a:off x="9018816" y="5998762"/>
            <a:ext cx="29427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影片為精蘭公司提供</a:t>
            </a:r>
            <a:endParaRPr sz="1200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 l="19445" t="2963" r="28611"/>
          <a:stretch/>
        </p:blipFill>
        <p:spPr>
          <a:xfrm rot="5400000">
            <a:off x="3054350" y="-2139950"/>
            <a:ext cx="6743700" cy="112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/>
          <p:nvPr/>
        </p:nvSpPr>
        <p:spPr>
          <a:xfrm>
            <a:off x="952500" y="523632"/>
            <a:ext cx="1109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合成纖維</a:t>
            </a:r>
            <a:endParaRPr sz="4400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800100" y="1702364"/>
            <a:ext cx="11252200" cy="4480096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marR="0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ibre Franklin"/>
              <a:buChar char="■"/>
            </a:pPr>
            <a:r>
              <a:rPr 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它們</a:t>
            </a:r>
            <a:r>
              <a:rPr lang="zh-TW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被稱為「聚合物」，這類纖維通過各種元素合成為長鏈</a:t>
            </a:r>
            <a:r>
              <a:rPr 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聚合物，以</a:t>
            </a:r>
            <a:r>
              <a:rPr lang="zh-TW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類似連結的方式</a:t>
            </a:r>
            <a:r>
              <a:rPr 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連接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一起</a:t>
            </a:r>
            <a:r>
              <a:rPr 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。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None/>
            </a:pPr>
            <a:endParaRPr sz="2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09600" marR="0" lvl="0" indent="-609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Char char="■"/>
            </a:pPr>
            <a:r>
              <a:rPr lang="zh-TW" sz="2400" dirty="0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它們是由</a:t>
            </a:r>
            <a:r>
              <a:rPr lang="zh-TW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石油及</a:t>
            </a:r>
            <a:r>
              <a:rPr 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煤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的殘餘物</a:t>
            </a:r>
            <a:r>
              <a:rPr 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提煉</a:t>
            </a:r>
            <a:r>
              <a:rPr lang="zh-TW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而成		  </a:t>
            </a:r>
            <a:endParaRPr sz="2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73252" marR="0" lvl="1" indent="-3429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Tx/>
              <a:buChar char="-"/>
            </a:pPr>
            <a:endParaRPr lang="en-US" altLang="zh-TW" sz="2400" b="0" i="1" u="none" strike="noStrike" cap="none" dirty="0" smtClean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73252" marR="0" lvl="1" indent="-3429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Tx/>
              <a:buChar char="-"/>
            </a:pPr>
            <a:r>
              <a:rPr lang="zh-TW" sz="2400" b="0" i="1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石油</a:t>
            </a:r>
            <a:endParaRPr lang="en-US" altLang="zh-TW" sz="2400" b="0" i="1" u="none" strike="noStrike" cap="none" dirty="0" smtClean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87552" lvl="2">
              <a:lnSpc>
                <a:spcPct val="80000"/>
              </a:lnSpc>
              <a:spcBef>
                <a:spcPts val="500"/>
              </a:spcBef>
              <a:buClr>
                <a:srgbClr val="262626"/>
              </a:buClr>
              <a:buSzPts val="2400"/>
            </a:pPr>
            <a:r>
              <a:rPr lang="zh-TW" altLang="en-US" sz="2400" b="0" i="0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例如：</a:t>
            </a:r>
            <a:r>
              <a:rPr lang="zh-TW" altLang="zh-TW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聚酯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纖維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(</a:t>
            </a:r>
            <a:r>
              <a:rPr lang="zh-TW" altLang="zh-TW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滌綸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dirty="0"/>
          </a:p>
          <a:p>
            <a:pPr marL="1597152" marR="0" lvl="2" indent="-4572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None/>
            </a:pPr>
            <a:endParaRPr sz="2400" b="0" i="0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73252" marR="0" lvl="1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Tx/>
              <a:buChar char="-"/>
            </a:pPr>
            <a:r>
              <a:rPr lang="zh-TW" sz="2400" b="0" i="1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煤</a:t>
            </a:r>
            <a:endParaRPr lang="en-US" altLang="zh-TW" sz="2400" i="1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30352" marR="0" lvl="1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en-US" altLang="zh-TW" sz="2400" b="0" i="1" u="none" strike="noStrike" cap="none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	</a:t>
            </a:r>
            <a:r>
              <a:rPr lang="zh-TW" altLang="en-US" sz="2400" b="0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例如：</a:t>
            </a:r>
            <a:r>
              <a:rPr lang="zh-TW" sz="2400" b="0" i="0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尼龍</a:t>
            </a:r>
            <a:r>
              <a:rPr lang="zh-TW" sz="2400" b="0" i="0" u="none" strike="noStrike" cap="none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	</a:t>
            </a:r>
            <a:r>
              <a:rPr lang="zh-TW" sz="2200" b="0" i="0" u="none" strike="noStrike" cap="none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200" b="0" i="0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7"/>
          <p:cNvSpPr txBox="1"/>
          <p:nvPr/>
        </p:nvSpPr>
        <p:spPr>
          <a:xfrm>
            <a:off x="5957922" y="6550223"/>
            <a:ext cx="60943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</a:t>
            </a:r>
            <a:r>
              <a:rPr lang="zh-TW" sz="14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</a:t>
            </a:r>
            <a:r>
              <a:rPr lang="zh-TW" sz="1400" i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香港知專設計學院擁有及提供</a:t>
            </a:r>
            <a:endParaRPr sz="1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8" name="Google Shape;188;p7"/>
          <p:cNvSpPr/>
          <p:nvPr/>
        </p:nvSpPr>
        <p:spPr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l="19445" t="2963" r="28611"/>
          <a:stretch/>
        </p:blipFill>
        <p:spPr>
          <a:xfrm rot="5400000">
            <a:off x="3054350" y="-2139950"/>
            <a:ext cx="6743700" cy="112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1092200" y="617801"/>
            <a:ext cx="11099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合成纖維</a:t>
            </a:r>
            <a:r>
              <a:rPr lang="en-US" alt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zh-TW" sz="4400" b="1" i="0" u="none" strike="noStrike" cap="none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</a:t>
            </a:r>
            <a:r>
              <a:rPr lang="en-US" altLang="zh-TW" sz="4400" b="1" i="0" u="none" strike="noStrike" cap="none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zh-TW" altLang="en-US" sz="4400" b="1" i="0" u="none" strike="noStrike" cap="none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聚醋纖維（</a:t>
            </a: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滌綸</a:t>
            </a:r>
            <a:r>
              <a:rPr lang="zh-TW" altLang="en-US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）</a:t>
            </a:r>
            <a:endParaRPr sz="1800" b="1" i="0" u="none" strike="noStrike" cap="none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800100" y="1890742"/>
            <a:ext cx="11252200" cy="4782551"/>
          </a:xfrm>
          <a:prstGeom prst="rect">
            <a:avLst/>
          </a:prstGeom>
          <a:solidFill>
            <a:schemeClr val="l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l"/>
            </a:pP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酒精 + 碳酸 （R-COOH） = 聚酯纖維</a:t>
            </a: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231648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endParaRPr sz="2400" b="0" i="1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特性：</a:t>
            </a:r>
            <a:endParaRPr sz="32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強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韌</a:t>
            </a:r>
            <a:endParaRPr lang="en-US" altLang="zh-TW" sz="2400" b="0" i="0" u="none" strike="noStrike" cap="none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抗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拉伸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和縮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</a:t>
            </a:r>
            <a:endParaRPr lang="en-US" altLang="zh-TW"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大多數化學品具有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抗藥性</a:t>
            </a:r>
            <a:endParaRPr lang="en-US" altLang="zh-TW" dirty="0">
              <a:ea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速乾</a:t>
            </a:r>
            <a:endParaRPr lang="en-US" altLang="zh-TW"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抗皺</a:t>
            </a:r>
            <a:endParaRPr lang="en-US" altLang="zh-TW"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耐磨</a:t>
            </a:r>
            <a:endParaRPr lang="en-US" altLang="zh-TW"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能夠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保留熱定型褶皺和摺痕 </a:t>
            </a:r>
            <a:endParaRPr dirty="0"/>
          </a:p>
          <a:p>
            <a:pPr marL="914400" marR="0" lvl="1" indent="-231648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endParaRPr sz="2400" b="0" i="1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5957922" y="6550223"/>
            <a:ext cx="60943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</a:t>
            </a:r>
            <a:r>
              <a:rPr lang="zh-TW" sz="14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</a:t>
            </a:r>
            <a:r>
              <a:rPr lang="zh-TW" sz="1400" i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香港知專設計學院擁有及提供</a:t>
            </a:r>
            <a:endParaRPr sz="1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 l="19445" t="2963" r="28611"/>
          <a:stretch/>
        </p:blipFill>
        <p:spPr>
          <a:xfrm rot="5400000">
            <a:off x="3054350" y="-2139950"/>
            <a:ext cx="6743700" cy="112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"/>
          <p:cNvSpPr/>
          <p:nvPr/>
        </p:nvSpPr>
        <p:spPr>
          <a:xfrm>
            <a:off x="800100" y="1803205"/>
            <a:ext cx="11252200" cy="4669058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l"/>
            </a:pP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杜邦生產的第一個尼龍是尼龍6.6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，因為</a:t>
            </a: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它的化學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成分</a:t>
            </a:r>
            <a:r>
              <a:rPr lang="zh-TW" altLang="en-US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中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每</a:t>
            </a:r>
            <a:r>
              <a:rPr lang="zh-TW" altLang="en-US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一個</a:t>
            </a:r>
            <a:r>
              <a:rPr lang="zh-TW" sz="24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分子</a:t>
            </a:r>
            <a:r>
              <a:rPr lang="zh-TW" sz="24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含有6個碳原子。</a:t>
            </a: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R="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zh-TW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特性：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輕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但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強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韌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度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高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尼龍的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強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韌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度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不會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隨著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時間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增長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而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變差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Wingdings" panose="05000000000000000000" pitchFamily="2" charset="2"/>
              <a:buChar char="n"/>
            </a:pP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在所有的纖維中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具有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最高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耐磨度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Wingdings" panose="05000000000000000000" pitchFamily="2" charset="2"/>
              <a:buChar char="n"/>
            </a:pP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抗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摩擦、刮擦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、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屈折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和扭曲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度高，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而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且</a:t>
            </a:r>
            <a:r>
              <a:rPr lang="zh-TW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不</a:t>
            </a:r>
            <a:r>
              <a:rPr lang="zh-TW" alt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會斷裂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31648" algn="l" rtl="0">
              <a:lnSpc>
                <a:spcPct val="94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endParaRPr sz="2400" b="0" i="1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2316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endParaRPr sz="2400" b="0" i="1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952500" y="574032"/>
            <a:ext cx="11099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合成纖維</a:t>
            </a:r>
            <a:r>
              <a:rPr lang="en-US" alt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zh-TW" sz="4400" b="1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</a:t>
            </a:r>
            <a:r>
              <a:rPr lang="en-US" altLang="zh-TW" sz="4400" b="1" dirty="0" smtClean="0">
                <a:solidFill>
                  <a:srgbClr val="E6C06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zh-TW" sz="4400" b="1" dirty="0" smtClean="0">
                <a:solidFill>
                  <a:srgbClr val="FFC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尼龍</a:t>
            </a:r>
            <a:endParaRPr sz="1800" b="1" dirty="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5957922" y="6550223"/>
            <a:ext cx="60943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</a:t>
            </a:r>
            <a:r>
              <a:rPr lang="zh-TW" sz="14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為</a:t>
            </a:r>
            <a:r>
              <a:rPr lang="zh-TW" sz="1400" i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香港知專設計學院擁有及提供</a:t>
            </a:r>
            <a:endParaRPr sz="14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612</Words>
  <Application>Microsoft Office PowerPoint</Application>
  <PresentationFormat>寬螢幕</PresentationFormat>
  <Paragraphs>138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Libre Franklin</vt:lpstr>
      <vt:lpstr>Noto Sans Symbols</vt:lpstr>
      <vt:lpstr>Calibri</vt:lpstr>
      <vt:lpstr>Wingdings</vt:lpstr>
      <vt:lpstr>Microsoft JhengHei</vt:lpstr>
      <vt:lpstr>Arial</vt:lpstr>
      <vt:lpstr>Crop</vt:lpstr>
      <vt:lpstr>科技與生活</vt:lpstr>
      <vt:lpstr>纖維分類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科技與生活</dc:title>
  <dc:creator>Jo Lau Yuk Lan</dc:creator>
  <cp:lastModifiedBy>POON, Suk-mei Cindy</cp:lastModifiedBy>
  <cp:revision>26</cp:revision>
  <dcterms:created xsi:type="dcterms:W3CDTF">2021-10-12T06:51:22Z</dcterms:created>
  <dcterms:modified xsi:type="dcterms:W3CDTF">2022-01-05T03:08:10Z</dcterms:modified>
</cp:coreProperties>
</file>