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8" r:id="rId2"/>
    <p:sldId id="393" r:id="rId3"/>
    <p:sldId id="395" r:id="rId4"/>
    <p:sldId id="394" r:id="rId5"/>
    <p:sldId id="323" r:id="rId6"/>
    <p:sldId id="320" r:id="rId7"/>
    <p:sldId id="392" r:id="rId8"/>
    <p:sldId id="259" r:id="rId9"/>
    <p:sldId id="260" r:id="rId10"/>
    <p:sldId id="377" r:id="rId11"/>
    <p:sldId id="371" r:id="rId12"/>
    <p:sldId id="372" r:id="rId13"/>
    <p:sldId id="373" r:id="rId14"/>
    <p:sldId id="374" r:id="rId15"/>
    <p:sldId id="397" r:id="rId16"/>
    <p:sldId id="267" r:id="rId17"/>
    <p:sldId id="321" r:id="rId18"/>
    <p:sldId id="325" r:id="rId19"/>
    <p:sldId id="313" r:id="rId20"/>
    <p:sldId id="324" r:id="rId21"/>
    <p:sldId id="270" r:id="rId22"/>
    <p:sldId id="271" r:id="rId23"/>
    <p:sldId id="389" r:id="rId24"/>
    <p:sldId id="388" r:id="rId25"/>
    <p:sldId id="423" r:id="rId26"/>
    <p:sldId id="417" r:id="rId27"/>
    <p:sldId id="418" r:id="rId28"/>
    <p:sldId id="419" r:id="rId29"/>
    <p:sldId id="420" r:id="rId30"/>
    <p:sldId id="421" r:id="rId31"/>
    <p:sldId id="425" r:id="rId32"/>
    <p:sldId id="346" r:id="rId33"/>
    <p:sldId id="427" r:id="rId34"/>
    <p:sldId id="426" r:id="rId35"/>
    <p:sldId id="432" r:id="rId36"/>
    <p:sldId id="433" r:id="rId37"/>
    <p:sldId id="428" r:id="rId38"/>
    <p:sldId id="341" r:id="rId39"/>
    <p:sldId id="342" r:id="rId40"/>
    <p:sldId id="348" r:id="rId41"/>
    <p:sldId id="365" r:id="rId42"/>
    <p:sldId id="359" r:id="rId43"/>
    <p:sldId id="424" r:id="rId44"/>
    <p:sldId id="452" r:id="rId45"/>
    <p:sldId id="435" r:id="rId46"/>
    <p:sldId id="437" r:id="rId47"/>
    <p:sldId id="440" r:id="rId48"/>
    <p:sldId id="443" r:id="rId49"/>
    <p:sldId id="444" r:id="rId50"/>
    <p:sldId id="445" r:id="rId51"/>
    <p:sldId id="451" r:id="rId52"/>
    <p:sldId id="439" r:id="rId53"/>
    <p:sldId id="441" r:id="rId54"/>
    <p:sldId id="446" r:id="rId55"/>
    <p:sldId id="447" r:id="rId56"/>
    <p:sldId id="360" r:id="rId57"/>
    <p:sldId id="462" r:id="rId58"/>
    <p:sldId id="461" r:id="rId59"/>
    <p:sldId id="464" r:id="rId60"/>
    <p:sldId id="329" r:id="rId61"/>
    <p:sldId id="466" r:id="rId62"/>
    <p:sldId id="455" r:id="rId63"/>
    <p:sldId id="416" r:id="rId64"/>
    <p:sldId id="430" r:id="rId65"/>
    <p:sldId id="453" r:id="rId66"/>
    <p:sldId id="431" r:id="rId67"/>
    <p:sldId id="326" r:id="rId68"/>
    <p:sldId id="474" r:id="rId69"/>
    <p:sldId id="275" r:id="rId70"/>
    <p:sldId id="276" r:id="rId71"/>
    <p:sldId id="468" r:id="rId72"/>
    <p:sldId id="407" r:id="rId73"/>
    <p:sldId id="409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8" r:id="rId84"/>
    <p:sldId id="475" r:id="rId85"/>
    <p:sldId id="471" r:id="rId8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C78D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1917" autoAdjust="0"/>
  </p:normalViewPr>
  <p:slideViewPr>
    <p:cSldViewPr>
      <p:cViewPr varScale="1">
        <p:scale>
          <a:sx n="80" d="100"/>
          <a:sy n="80" d="100"/>
        </p:scale>
        <p:origin x="84" y="8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8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33784-5428-48BB-9A35-EB788360D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139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C5D7D-D1EB-4015-8E3E-F1AB35F5A8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556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C5D7D-D1EB-4015-8E3E-F1AB35F5A81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0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A20D-8F19-4CB2-BCAF-30B9B68ECB99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E217-7ADA-4670-969D-8CCD23E739FA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1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07AA-CBBF-42FA-828A-7D8B83F90DAA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FC89-895D-4F83-A5F2-3F0243EE05DB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6B3DB-30ED-4B26-A47A-6859E0A421CE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3E09E-135E-4270-B73F-E80619A3639A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7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8227-FD51-49EB-82DD-808C4524DC98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9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D696-AA6B-4888-9042-4D7D7E969AB4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D2F3-0616-4150-8A82-EA071D53F977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3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DB584-419E-41DD-976F-61E2B17F7FCA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8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C2E6-DE38-471E-B1F8-D5D6D7002E88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0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5D3F1-56F9-4484-B094-5106E5B215D5}" type="datetime1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7B5DF-5DA9-46A7-9A59-86908C82C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0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4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健康</a:t>
            </a:r>
            <a:r>
              <a:rPr lang="zh-TW" altLang="en-US" sz="44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對個人</a:t>
            </a:r>
            <a:r>
              <a:rPr lang="zh-TW" altLang="en-US" sz="44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體格、精神</a:t>
            </a:r>
            <a:r>
              <a:rPr lang="zh-TW" altLang="en-US" sz="44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與社會</a:t>
            </a:r>
            <a:r>
              <a:rPr lang="zh-TW" altLang="en-US" sz="44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健康的重要</a:t>
            </a:r>
            <a:endParaRPr lang="en-US" sz="2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59532" y="1844824"/>
            <a:ext cx="8640960" cy="1200329"/>
          </a:xfrm>
          <a:prstGeom prst="rect">
            <a:avLst/>
          </a:prstGeom>
          <a:solidFill>
            <a:srgbClr val="CCCC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tx1"/>
                </a:solidFill>
              </a:rPr>
              <a:t>根據世界衛生組織</a:t>
            </a:r>
            <a:r>
              <a:rPr lang="zh-TW" altLang="en-US" sz="2400" dirty="0" smtClean="0">
                <a:solidFill>
                  <a:schemeClr val="tx1"/>
                </a:solidFill>
              </a:rPr>
              <a:t>，「健康」的定義 </a:t>
            </a:r>
            <a:r>
              <a:rPr lang="en-US" altLang="zh-TW" sz="2400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altLang="zh-TW" sz="2400" dirty="0" smtClean="0">
                <a:solidFill>
                  <a:schemeClr val="tx1"/>
                </a:solidFill>
              </a:rPr>
              <a:t>“</a:t>
            </a:r>
            <a:r>
              <a:rPr lang="zh-TW" altLang="en-US" sz="2400" dirty="0" smtClean="0">
                <a:solidFill>
                  <a:schemeClr val="tx1"/>
                </a:solidFill>
              </a:rPr>
              <a:t>健康不僅為疾病或羸弱</a:t>
            </a:r>
            <a:r>
              <a:rPr lang="zh-TW" altLang="en-US" sz="2400" dirty="0">
                <a:solidFill>
                  <a:schemeClr val="tx1"/>
                </a:solidFill>
              </a:rPr>
              <a:t>之消除，</a:t>
            </a:r>
            <a:r>
              <a:rPr lang="zh-TW" altLang="en-US" sz="2400" dirty="0" smtClean="0">
                <a:solidFill>
                  <a:schemeClr val="tx1"/>
                </a:solidFill>
              </a:rPr>
              <a:t>而係體格</a:t>
            </a:r>
            <a:r>
              <a:rPr lang="zh-TW" altLang="en-US" sz="2400" dirty="0">
                <a:solidFill>
                  <a:schemeClr val="tx1"/>
                </a:solidFill>
              </a:rPr>
              <a:t>、</a:t>
            </a:r>
            <a:r>
              <a:rPr lang="zh-TW" altLang="en-US" sz="2400" dirty="0" smtClean="0">
                <a:solidFill>
                  <a:schemeClr val="tx1"/>
                </a:solidFill>
              </a:rPr>
              <a:t>精神與社會之完全</a:t>
            </a:r>
            <a:r>
              <a:rPr lang="zh-TW" altLang="en-US" sz="2400" dirty="0">
                <a:solidFill>
                  <a:schemeClr val="tx1"/>
                </a:solidFill>
              </a:rPr>
              <a:t>健康狀態</a:t>
            </a:r>
            <a:r>
              <a:rPr lang="zh-TW" altLang="en-US" sz="2400" dirty="0" smtClean="0">
                <a:solidFill>
                  <a:schemeClr val="tx1"/>
                </a:solidFill>
              </a:rPr>
              <a:t>。</a:t>
            </a:r>
            <a:r>
              <a:rPr lang="en-US" altLang="zh-TW" sz="2400" dirty="0" smtClean="0">
                <a:solidFill>
                  <a:schemeClr val="tx1"/>
                </a:solidFill>
              </a:rPr>
              <a:t>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18728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來源：世界衞生組織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1580" y="3573016"/>
            <a:ext cx="75968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 smtClean="0"/>
              <a:t>擁有健康可讓我們適應和處理不同形式上的生理、心理和社會挑戰。食物提供營養素、供應熱能的物質、身體結構的材料和調節劑，以</a:t>
            </a:r>
            <a:r>
              <a:rPr lang="zh-TW" altLang="en-US" sz="2400" dirty="0"/>
              <a:t>促進</a:t>
            </a:r>
            <a:r>
              <a:rPr lang="zh-TW" altLang="en-US" sz="2400" dirty="0" smtClean="0"/>
              <a:t>生長、保持</a:t>
            </a:r>
            <a:r>
              <a:rPr lang="zh-TW" altLang="en-US" sz="2400" dirty="0"/>
              <a:t>健康和修補體內</a:t>
            </a:r>
            <a:r>
              <a:rPr lang="zh-TW" altLang="en-US" sz="2400" dirty="0" smtClean="0"/>
              <a:t>組織</a:t>
            </a:r>
            <a:r>
              <a:rPr lang="zh-TW" altLang="en-US" sz="2400" dirty="0"/>
              <a:t>。</a:t>
            </a:r>
            <a:r>
              <a:rPr lang="zh-TW" altLang="en-US" sz="2400" dirty="0" smtClean="0"/>
              <a:t> 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不同國家的膳食目標和食物金字塔</a:t>
            </a:r>
            <a:endParaRPr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412776"/>
            <a:ext cx="3816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u="sng" dirty="0" smtClean="0"/>
              <a:t>英國 </a:t>
            </a:r>
            <a:r>
              <a:rPr lang="en-US" altLang="zh-TW" sz="2000" b="1" u="sng" dirty="0" smtClean="0"/>
              <a:t>– </a:t>
            </a:r>
            <a:r>
              <a:rPr lang="en-US" sz="2000" b="1" u="sng" dirty="0" smtClean="0"/>
              <a:t>The </a:t>
            </a:r>
            <a:r>
              <a:rPr lang="en-US" sz="2000" b="1" u="sng" dirty="0" err="1"/>
              <a:t>Eatwell</a:t>
            </a:r>
            <a:r>
              <a:rPr lang="en-US" sz="2000" b="1" u="sng" dirty="0"/>
              <a:t> </a:t>
            </a:r>
            <a:r>
              <a:rPr lang="en-US" sz="2000" b="1" u="sng" dirty="0" smtClean="0"/>
              <a:t>Plate </a:t>
            </a:r>
            <a:endParaRPr lang="en-US" sz="2000" b="1" u="sng" dirty="0"/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2000" dirty="0"/>
              <a:t>吃</a:t>
            </a:r>
            <a:r>
              <a:rPr lang="zh-TW" altLang="en-US" sz="2000" dirty="0" smtClean="0"/>
              <a:t>大量</a:t>
            </a:r>
            <a:r>
              <a:rPr lang="zh-TW" altLang="en-US" sz="2000" dirty="0"/>
              <a:t>的水果和蔬菜， </a:t>
            </a:r>
            <a:r>
              <a:rPr lang="zh-TW" altLang="en-US" sz="2000" dirty="0" smtClean="0"/>
              <a:t>每一天至少五份各種不同的水果和蔬菜</a:t>
            </a:r>
            <a:endParaRPr lang="zh-TW" alt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2000" dirty="0"/>
              <a:t>吃</a:t>
            </a:r>
            <a:r>
              <a:rPr lang="zh-TW" altLang="en-US" sz="2000" dirty="0" smtClean="0"/>
              <a:t>充足</a:t>
            </a:r>
            <a:r>
              <a:rPr lang="zh-TW" altLang="en-US" sz="2000" dirty="0"/>
              <a:t>的澱粉類</a:t>
            </a:r>
            <a:r>
              <a:rPr lang="zh-TW" altLang="en-US" sz="2000" dirty="0" smtClean="0"/>
              <a:t>食物如薯仔，</a:t>
            </a:r>
            <a:r>
              <a:rPr lang="zh-TW" altLang="en-US" sz="2000" dirty="0"/>
              <a:t>麵包</a:t>
            </a:r>
            <a:r>
              <a:rPr lang="zh-TW" altLang="en-US" sz="2000" dirty="0" smtClean="0"/>
              <a:t>，飯和麵食等</a:t>
            </a:r>
            <a:endParaRPr lang="zh-TW" alt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2000" dirty="0"/>
              <a:t>多</a:t>
            </a:r>
            <a:r>
              <a:rPr lang="zh-CN" altLang="en-US" sz="2000" dirty="0" smtClean="0"/>
              <a:t>吃</a:t>
            </a:r>
            <a:r>
              <a:rPr lang="zh-TW" altLang="en-US" sz="2000" dirty="0" smtClean="0"/>
              <a:t>奶類和乳類製品 </a:t>
            </a:r>
            <a:endParaRPr lang="zh-TW" alt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2000" dirty="0"/>
              <a:t>多</a:t>
            </a:r>
            <a:r>
              <a:rPr lang="zh-CN" altLang="en-US" sz="2000" dirty="0" smtClean="0"/>
              <a:t>吃</a:t>
            </a:r>
            <a:r>
              <a:rPr lang="zh-TW" altLang="en-US" sz="2000" dirty="0" smtClean="0"/>
              <a:t>肉</a:t>
            </a:r>
            <a:r>
              <a:rPr lang="zh-CN" altLang="en-US" sz="2000" dirty="0" smtClean="0"/>
              <a:t>、</a:t>
            </a:r>
            <a:r>
              <a:rPr lang="zh-TW" altLang="en-US" sz="2000" dirty="0" smtClean="0"/>
              <a:t>魚</a:t>
            </a:r>
            <a:r>
              <a:rPr lang="zh-CN" altLang="en-US" sz="2000" dirty="0" smtClean="0"/>
              <a:t>、</a:t>
            </a:r>
            <a:r>
              <a:rPr lang="zh-TW" altLang="en-US" sz="2000" dirty="0" smtClean="0"/>
              <a:t>蛋</a:t>
            </a:r>
            <a:r>
              <a:rPr lang="zh-CN" altLang="en-US" sz="2000" dirty="0" smtClean="0"/>
              <a:t>、</a:t>
            </a:r>
            <a:r>
              <a:rPr lang="zh-TW" altLang="en-US" sz="2000" dirty="0" smtClean="0"/>
              <a:t>大豆及其他豆頪</a:t>
            </a:r>
            <a:r>
              <a:rPr lang="zh-TW" altLang="en-US" sz="2000" dirty="0"/>
              <a:t>等含</a:t>
            </a:r>
            <a:r>
              <a:rPr lang="zh-TW" altLang="en-US" sz="2000" dirty="0" smtClean="0"/>
              <a:t>豐富‎</a:t>
            </a:r>
            <a:r>
              <a:rPr lang="zh-CN" altLang="en-US" sz="2000" dirty="0" smtClean="0"/>
              <a:t>蛋白</a:t>
            </a:r>
            <a:r>
              <a:rPr lang="zh-TW" altLang="en-US" sz="2000" dirty="0" smtClean="0"/>
              <a:t>質</a:t>
            </a:r>
            <a:r>
              <a:rPr lang="zh-CN" altLang="en-US" sz="2000" dirty="0"/>
              <a:t>的食品</a:t>
            </a:r>
            <a:endParaRPr lang="en-US" altLang="zh-TW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000" dirty="0" smtClean="0"/>
              <a:t>少</a:t>
            </a:r>
            <a:r>
              <a:rPr lang="zh-CN" altLang="en-US" sz="2000" dirty="0" smtClean="0"/>
              <a:t>吃</a:t>
            </a:r>
            <a:r>
              <a:rPr lang="zh-TW" altLang="en-US" sz="2000" dirty="0" smtClean="0"/>
              <a:t>含有高</a:t>
            </a:r>
            <a:r>
              <a:rPr lang="zh-TW" altLang="en-US" sz="2000" dirty="0"/>
              <a:t>脂肪和</a:t>
            </a:r>
            <a:r>
              <a:rPr lang="en-US" altLang="zh-TW" sz="2000" dirty="0"/>
              <a:t>/</a:t>
            </a:r>
            <a:r>
              <a:rPr lang="zh-TW" altLang="en-US" sz="2000" dirty="0"/>
              <a:t>或高糖</a:t>
            </a:r>
            <a:r>
              <a:rPr lang="zh-TW" altLang="en-US" sz="2000" dirty="0" smtClean="0"/>
              <a:t>的食物</a:t>
            </a:r>
            <a:r>
              <a:rPr lang="zh-TW" altLang="en-US" sz="2000" dirty="0"/>
              <a:t>和</a:t>
            </a:r>
            <a:r>
              <a:rPr lang="zh-TW" altLang="en-US" sz="2000" dirty="0" smtClean="0"/>
              <a:t>飲料</a:t>
            </a:r>
            <a:endParaRPr lang="en-US" sz="2000" dirty="0"/>
          </a:p>
        </p:txBody>
      </p:sp>
      <p:pic>
        <p:nvPicPr>
          <p:cNvPr id="37890" name="Picture 2" descr="The eatwell 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1" y="1628800"/>
            <a:ext cx="4895305" cy="366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998" y="6165304"/>
            <a:ext cx="9112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來源</a:t>
            </a:r>
            <a:r>
              <a:rPr lang="zh-TW" altLang="en-US" dirty="0" smtClean="0"/>
              <a:t>：英國國民保健署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55526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200" b="1" u="sng" dirty="0" smtClean="0"/>
              <a:t>美國 </a:t>
            </a:r>
            <a:r>
              <a:rPr lang="en-US" altLang="zh-TW" sz="2200" b="1" u="sng" dirty="0" smtClean="0"/>
              <a:t>– </a:t>
            </a:r>
            <a:r>
              <a:rPr lang="zh-TW" altLang="en-US" sz="2200" b="1" u="sng" dirty="0" smtClean="0"/>
              <a:t> </a:t>
            </a:r>
            <a:r>
              <a:rPr lang="en-US" sz="2200" b="1" u="sng" dirty="0" err="1" smtClean="0"/>
              <a:t>MyPlate</a:t>
            </a:r>
            <a:r>
              <a:rPr lang="en-US" sz="2200" b="1" u="sng" dirty="0" smtClean="0"/>
              <a:t> </a:t>
            </a:r>
            <a:endParaRPr lang="en-US" sz="22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251520" y="6237597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來源： </a:t>
            </a:r>
            <a:r>
              <a:rPr lang="zh-TW" altLang="en-US" dirty="0" smtClean="0"/>
              <a:t>美國農業部</a:t>
            </a:r>
            <a:endParaRPr lang="en-US" dirty="0"/>
          </a:p>
        </p:txBody>
      </p:sp>
      <p:pic>
        <p:nvPicPr>
          <p:cNvPr id="49154" name="Picture 2" descr="http://upload.wikimedia.org/wikipedia/commons/5/50/USDA_MyPlate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5269"/>
            <a:ext cx="4654154" cy="423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18864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不同國家的膳食目標和食物金字塔</a:t>
            </a:r>
            <a:endParaRPr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1124744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b="1" u="sng" dirty="0"/>
          </a:p>
          <a:p>
            <a:r>
              <a:rPr lang="zh-TW" altLang="en-US" sz="2200" b="1" u="sng" dirty="0"/>
              <a:t>中國營養</a:t>
            </a:r>
            <a:r>
              <a:rPr lang="zh-TW" altLang="en-US" sz="2200" b="1" u="sng" dirty="0" smtClean="0"/>
              <a:t>學會 </a:t>
            </a:r>
            <a:r>
              <a:rPr lang="en-US" altLang="zh-TW" sz="2200" b="1" u="sng" dirty="0" smtClean="0"/>
              <a:t>– </a:t>
            </a:r>
            <a:r>
              <a:rPr lang="en-US" altLang="zh-TW" sz="2200" b="1" u="sng" dirty="0"/>
              <a:t>Dietary Pagoda </a:t>
            </a:r>
            <a:r>
              <a:rPr lang="zh-TW" altLang="en-US" sz="2200" b="1" u="sng" dirty="0"/>
              <a:t>膳食</a:t>
            </a:r>
            <a:r>
              <a:rPr lang="zh-TW" altLang="en-US" sz="2200" b="1" u="sng" dirty="0" smtClean="0"/>
              <a:t>寶塔</a:t>
            </a:r>
            <a:r>
              <a:rPr lang="en-US" altLang="zh-TW" sz="2200" b="1" u="sng" dirty="0" smtClean="0"/>
              <a:t> </a:t>
            </a:r>
            <a:endParaRPr lang="en-US" sz="2200" b="1" u="sng" dirty="0"/>
          </a:p>
        </p:txBody>
      </p:sp>
      <p:pic>
        <p:nvPicPr>
          <p:cNvPr id="47108" name="Picture 4" descr="http://www.cnsoc.org/files/201001/20100130141308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42" y="1971417"/>
            <a:ext cx="4260364" cy="41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11" y="6309983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來源： </a:t>
            </a:r>
            <a:r>
              <a:rPr lang="zh-TW" altLang="en-US" dirty="0" smtClean="0"/>
              <a:t>中國營養學會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1520" y="18864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不同國家的膳食目標和食物金字塔</a:t>
            </a:r>
            <a:endParaRPr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98" y="6374873"/>
            <a:ext cx="2717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來源</a:t>
            </a:r>
            <a:r>
              <a:rPr lang="zh-TW" altLang="en-US" dirty="0" smtClean="0"/>
              <a:t>：澳洲 </a:t>
            </a:r>
            <a:r>
              <a:rPr lang="en-US" altLang="zh-TW" dirty="0" smtClean="0"/>
              <a:t>Eat For Health</a:t>
            </a:r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2110" r="30781" b="21094"/>
          <a:stretch/>
        </p:blipFill>
        <p:spPr bwMode="auto">
          <a:xfrm>
            <a:off x="3707904" y="1124744"/>
            <a:ext cx="4032448" cy="524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1410876"/>
            <a:ext cx="309634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 </a:t>
            </a:r>
            <a:r>
              <a:rPr lang="en-US" sz="2200" i="1" dirty="0"/>
              <a:t>Australian Dietary Guidelines</a:t>
            </a:r>
            <a:r>
              <a:rPr lang="en-US" sz="2200" dirty="0"/>
              <a:t> </a:t>
            </a:r>
            <a:r>
              <a:rPr lang="zh-TW" altLang="en-US" sz="2400" dirty="0"/>
              <a:t>提供有關</a:t>
            </a:r>
            <a:r>
              <a:rPr lang="zh-TW" altLang="en-US" sz="2400" dirty="0" smtClean="0"/>
              <a:t>食物種類和數量的建議，及食物分類和膳食</a:t>
            </a:r>
            <a:r>
              <a:rPr lang="zh-TW" altLang="en-US" sz="2400" dirty="0"/>
              <a:t>模式</a:t>
            </a:r>
            <a:r>
              <a:rPr lang="zh-TW" altLang="en-US" sz="2400" dirty="0" smtClean="0"/>
              <a:t>的建議</a:t>
            </a:r>
            <a:r>
              <a:rPr lang="zh-TW" altLang="en-US" sz="2400" dirty="0"/>
              <a:t>。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51520" y="18864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不同國家的膳食目標和食物金字塔</a:t>
            </a:r>
            <a:endParaRPr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633" y="6352190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來源： </a:t>
            </a:r>
            <a:r>
              <a:rPr lang="zh-TW" altLang="en-US" dirty="0" smtClean="0"/>
              <a:t>加拿大衞生</a:t>
            </a:r>
            <a:r>
              <a:rPr lang="zh-TW" altLang="en-US" dirty="0"/>
              <a:t>部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8" t="38086" r="1250" b="8398"/>
          <a:stretch/>
        </p:blipFill>
        <p:spPr bwMode="auto">
          <a:xfrm>
            <a:off x="4283968" y="980728"/>
            <a:ext cx="4176559" cy="52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18864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不同國家的膳食目標和食物金字塔</a:t>
            </a:r>
            <a:endParaRPr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71438" y="214313"/>
            <a:ext cx="8851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zh-TW" altLang="en-US" sz="3600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ea typeface="+mn-ea"/>
                <a:cs typeface="FrankRuehl" pitchFamily="34" charset="-79"/>
              </a:rPr>
              <a:t>青少年時期是</a:t>
            </a:r>
            <a:r>
              <a:rPr lang="zh-TW" altLang="en-US" sz="3600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ea typeface="+mn-ea"/>
                <a:cs typeface="FrankRuehl" pitchFamily="34" charset="-79"/>
              </a:rPr>
              <a:t>一個迅速</a:t>
            </a:r>
            <a:r>
              <a:rPr lang="zh-TW" altLang="en-US" sz="3600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ea typeface="+mn-ea"/>
                <a:cs typeface="FrankRuehl" pitchFamily="34" charset="-79"/>
              </a:rPr>
              <a:t>發育期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1124744"/>
            <a:ext cx="791091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400" dirty="0"/>
              <a:t>於青少年</a:t>
            </a:r>
            <a:r>
              <a:rPr lang="zh-TW" altLang="en-US" sz="2400" dirty="0" smtClean="0"/>
              <a:t>時期</a:t>
            </a:r>
            <a:r>
              <a:rPr lang="zh-TW" altLang="en-US" sz="2400" dirty="0"/>
              <a:t>，</a:t>
            </a:r>
            <a:r>
              <a:rPr lang="zh-TW" altLang="en-US" sz="2400" dirty="0" smtClean="0"/>
              <a:t>骨骼</a:t>
            </a:r>
            <a:r>
              <a:rPr lang="zh-TW" altLang="en-US" sz="2400" dirty="0"/>
              <a:t>增長高達</a:t>
            </a:r>
            <a:r>
              <a:rPr lang="en-US" altLang="zh-TW" sz="2400" dirty="0"/>
              <a:t>45</a:t>
            </a:r>
            <a:r>
              <a:rPr lang="zh-TW" altLang="en-US" sz="2400" dirty="0"/>
              <a:t>％ 。 </a:t>
            </a:r>
            <a:r>
              <a:rPr lang="zh-TW" altLang="en-US" sz="2400" dirty="0" smtClean="0"/>
              <a:t>而大部分的成年人身高已在</a:t>
            </a:r>
            <a:r>
              <a:rPr lang="zh-TW" altLang="en-US" sz="2400" dirty="0"/>
              <a:t>青少年時期達到。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zh-TW" altLang="en-US" sz="2400" dirty="0" smtClean="0"/>
              <a:t>由於身體於青少年時期迅速</a:t>
            </a:r>
            <a:r>
              <a:rPr lang="zh-TW" altLang="en-US" sz="2400" dirty="0"/>
              <a:t>生</a:t>
            </a:r>
            <a:r>
              <a:rPr lang="zh-TW" altLang="en-US" sz="2400" dirty="0" smtClean="0"/>
              <a:t>長，因此對蛋白質和熱能的需求較童年時期大大增加。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3" y="2942803"/>
            <a:ext cx="80486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5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82013"/>
            <a:ext cx="83529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均衡飲食的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重要性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  <a:p>
            <a:pPr lvl="0"/>
            <a:endParaRPr lang="en-US" dirty="0" smtClean="0"/>
          </a:p>
          <a:p>
            <a:r>
              <a:rPr lang="zh-TW" altLang="en-US" sz="2400" dirty="0" smtClean="0"/>
              <a:t>各種食物分類擁有</a:t>
            </a:r>
            <a:r>
              <a:rPr lang="zh-TW" altLang="en-US" sz="2400" dirty="0"/>
              <a:t>不同的</a:t>
            </a:r>
            <a:r>
              <a:rPr lang="zh-TW" altLang="en-US" sz="2400" dirty="0" smtClean="0"/>
              <a:t>用途以滿足我們的營養需要。</a:t>
            </a:r>
            <a:r>
              <a:rPr lang="zh-TW" altLang="en-US" sz="2400" dirty="0"/>
              <a:t>每天</a:t>
            </a:r>
            <a:r>
              <a:rPr lang="zh-TW" altLang="en-US" sz="2400" dirty="0" smtClean="0"/>
              <a:t>我們要選擇不同種類的食物來維持</a:t>
            </a:r>
            <a:r>
              <a:rPr lang="zh-TW" altLang="en-US" sz="2400" dirty="0"/>
              <a:t>均衡飲食</a:t>
            </a:r>
            <a:r>
              <a:rPr lang="zh-TW" altLang="en-US" sz="2400" dirty="0" smtClean="0"/>
              <a:t>，從而攝取足夠</a:t>
            </a:r>
            <a:r>
              <a:rPr lang="zh-TW" altLang="en-US" sz="2400" dirty="0"/>
              <a:t>的</a:t>
            </a:r>
            <a:r>
              <a:rPr lang="zh-TW" altLang="en-US" sz="2400" dirty="0" smtClean="0"/>
              <a:t>營養素來保持身體和心靈強壯與健康。每個食物分類都提供特定的營養</a:t>
            </a:r>
            <a:r>
              <a:rPr lang="zh-TW" altLang="en-US" sz="2400" dirty="0"/>
              <a:t>素</a:t>
            </a:r>
            <a:r>
              <a:rPr lang="zh-TW" altLang="en-US" sz="2400" dirty="0" smtClean="0"/>
              <a:t>。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240134" y="2996952"/>
            <a:ext cx="6696744" cy="33239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500" b="1" u="sng" dirty="0" smtClean="0"/>
              <a:t>食物分類名單</a:t>
            </a:r>
            <a:r>
              <a:rPr lang="zh-TW" altLang="en-US" sz="3500" b="1" dirty="0" smtClean="0"/>
              <a:t>：</a:t>
            </a:r>
            <a:endParaRPr lang="en-US" altLang="zh-TW" sz="3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五</a:t>
            </a:r>
            <a:r>
              <a:rPr lang="zh-TW" altLang="en-US" sz="2500" dirty="0" smtClean="0"/>
              <a:t>穀類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水果</a:t>
            </a:r>
            <a:endParaRPr lang="en-US" altLang="zh-TW" sz="25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蔬菜 ，瓜類</a:t>
            </a:r>
            <a:endParaRPr lang="en-US" altLang="zh-TW" sz="25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肉、家禽、魚、蛋</a:t>
            </a:r>
            <a:r>
              <a:rPr lang="zh-TW" altLang="en-US" sz="2500" dirty="0"/>
              <a:t>及豆類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奶類及乳類製品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糖和油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流質飲品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ChangeArrowheads="1"/>
          </p:cNvSpPr>
          <p:nvPr/>
        </p:nvSpPr>
        <p:spPr bwMode="auto">
          <a:xfrm>
            <a:off x="539750" y="1627188"/>
            <a:ext cx="1873250" cy="647700"/>
          </a:xfrm>
          <a:prstGeom prst="rect">
            <a:avLst/>
          </a:prstGeom>
          <a:solidFill>
            <a:srgbClr val="CCFFCC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48494" y="1700213"/>
            <a:ext cx="16557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00" b="1" dirty="0" smtClean="0"/>
              <a:t>營養素</a:t>
            </a:r>
            <a:endParaRPr lang="en-US" altLang="zh-TW" sz="2500" b="1" dirty="0"/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3132138" y="1627188"/>
            <a:ext cx="1873250" cy="647700"/>
          </a:xfrm>
          <a:prstGeom prst="rect">
            <a:avLst/>
          </a:prstGeom>
          <a:solidFill>
            <a:srgbClr val="CCFFCC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3240882" y="1700213"/>
            <a:ext cx="16557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00" b="1" dirty="0" smtClean="0"/>
              <a:t>食物</a:t>
            </a:r>
            <a:endParaRPr lang="en-US" altLang="zh-TW" sz="2500" b="1" dirty="0"/>
          </a:p>
        </p:txBody>
      </p:sp>
      <p:sp>
        <p:nvSpPr>
          <p:cNvPr id="46085" name="Line 7"/>
          <p:cNvSpPr>
            <a:spLocks noChangeShapeType="1"/>
          </p:cNvSpPr>
          <p:nvPr/>
        </p:nvSpPr>
        <p:spPr bwMode="auto">
          <a:xfrm flipV="1">
            <a:off x="2555875" y="1962150"/>
            <a:ext cx="420688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250825" y="2708275"/>
            <a:ext cx="2447925" cy="3616375"/>
          </a:xfrm>
          <a:prstGeom prst="rect">
            <a:avLst/>
          </a:prstGeom>
          <a:solidFill>
            <a:srgbClr val="FFCC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200" i="1" dirty="0"/>
              <a:t>碳水化合物</a:t>
            </a:r>
            <a:endParaRPr lang="en-US" sz="2200" i="1" dirty="0"/>
          </a:p>
          <a:p>
            <a:pPr algn="ctr">
              <a:spcBef>
                <a:spcPct val="50000"/>
              </a:spcBef>
            </a:pPr>
            <a:r>
              <a:rPr lang="zh-TW" altLang="en-US" sz="2200" i="1" dirty="0"/>
              <a:t>蛋白質</a:t>
            </a:r>
            <a:endParaRPr lang="en-US" sz="2200" i="1" dirty="0"/>
          </a:p>
          <a:p>
            <a:pPr algn="ctr">
              <a:spcBef>
                <a:spcPct val="50000"/>
              </a:spcBef>
            </a:pPr>
            <a:r>
              <a:rPr lang="zh-TW" altLang="en-US" sz="2200" i="1" dirty="0"/>
              <a:t>脂肪</a:t>
            </a:r>
            <a:endParaRPr lang="en-US" sz="2200" i="1" dirty="0"/>
          </a:p>
          <a:p>
            <a:pPr algn="ctr">
              <a:spcBef>
                <a:spcPct val="50000"/>
              </a:spcBef>
            </a:pPr>
            <a:r>
              <a:rPr lang="zh-TW" altLang="en-US" sz="2200" i="1" dirty="0"/>
              <a:t>維生素</a:t>
            </a:r>
            <a:endParaRPr lang="en-US" sz="2200" i="1" dirty="0"/>
          </a:p>
          <a:p>
            <a:pPr algn="ctr">
              <a:spcBef>
                <a:spcPct val="50000"/>
              </a:spcBef>
            </a:pPr>
            <a:r>
              <a:rPr lang="zh-TW" altLang="en-US" sz="2200" i="1" dirty="0"/>
              <a:t>礦物質</a:t>
            </a:r>
            <a:endParaRPr lang="en-US" sz="2200" i="1" dirty="0"/>
          </a:p>
          <a:p>
            <a:pPr algn="ctr">
              <a:spcBef>
                <a:spcPct val="50000"/>
              </a:spcBef>
            </a:pPr>
            <a:r>
              <a:rPr lang="zh-TW" altLang="en-US" sz="2200" i="1" dirty="0"/>
              <a:t>微量元素</a:t>
            </a:r>
            <a:endParaRPr lang="en-US" altLang="zh-TW" sz="2200" i="1" dirty="0"/>
          </a:p>
          <a:p>
            <a:pPr algn="ctr">
              <a:spcBef>
                <a:spcPct val="50000"/>
              </a:spcBef>
            </a:pPr>
            <a:r>
              <a:rPr lang="zh-TW" altLang="en-US" sz="2200" i="1" dirty="0"/>
              <a:t>膳食纖維</a:t>
            </a:r>
            <a:endParaRPr lang="en-US" altLang="zh-TW" sz="2200" i="1" dirty="0"/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2916238" y="2492375"/>
            <a:ext cx="2447925" cy="3985706"/>
          </a:xfrm>
          <a:prstGeom prst="rect">
            <a:avLst/>
          </a:prstGeom>
          <a:solidFill>
            <a:srgbClr val="993366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50000"/>
              </a:spcBef>
            </a:pPr>
            <a:r>
              <a:rPr lang="zh-TW" altLang="en-US" sz="2200" i="1" dirty="0"/>
              <a:t>五穀類</a:t>
            </a:r>
            <a:endParaRPr lang="en-US" altLang="zh-TW" sz="2200" i="1" dirty="0"/>
          </a:p>
          <a:p>
            <a:pPr marL="0" lvl="1" algn="ctr">
              <a:spcBef>
                <a:spcPct val="50000"/>
              </a:spcBef>
            </a:pPr>
            <a:r>
              <a:rPr lang="zh-TW" altLang="en-US" sz="2200" i="1" dirty="0" smtClean="0"/>
              <a:t>蔬菜</a:t>
            </a:r>
            <a:endParaRPr lang="en-US" altLang="zh-TW" sz="2200" i="1" dirty="0" smtClean="0"/>
          </a:p>
          <a:p>
            <a:pPr marL="0" lvl="1" algn="ctr">
              <a:spcBef>
                <a:spcPct val="50000"/>
              </a:spcBef>
            </a:pPr>
            <a:r>
              <a:rPr lang="zh-TW" altLang="en-US" sz="2200" i="1" dirty="0" smtClean="0"/>
              <a:t>水果</a:t>
            </a:r>
            <a:endParaRPr lang="en-US" altLang="zh-TW" sz="2200" i="1" dirty="0" smtClean="0"/>
          </a:p>
          <a:p>
            <a:pPr marL="0" lvl="1" algn="ctr">
              <a:spcBef>
                <a:spcPct val="50000"/>
              </a:spcBef>
            </a:pPr>
            <a:r>
              <a:rPr lang="zh-TW" altLang="en-US" sz="2200" i="1" dirty="0" smtClean="0"/>
              <a:t>肉</a:t>
            </a:r>
            <a:endParaRPr lang="en-US" altLang="zh-TW" sz="2200" i="1" dirty="0" smtClean="0"/>
          </a:p>
          <a:p>
            <a:pPr marL="0" lvl="1" algn="ctr">
              <a:spcBef>
                <a:spcPct val="50000"/>
              </a:spcBef>
            </a:pPr>
            <a:r>
              <a:rPr lang="zh-TW" altLang="en-US" sz="2200" i="1" dirty="0" smtClean="0"/>
              <a:t>奶</a:t>
            </a:r>
            <a:r>
              <a:rPr lang="zh-TW" altLang="en-US" sz="2200" i="1" dirty="0"/>
              <a:t>類製品</a:t>
            </a:r>
          </a:p>
          <a:p>
            <a:pPr marL="0" lvl="1" algn="ctr">
              <a:spcBef>
                <a:spcPct val="50000"/>
              </a:spcBef>
            </a:pPr>
            <a:r>
              <a:rPr lang="zh-TW" altLang="en-US" sz="2200" i="1" dirty="0"/>
              <a:t>油 </a:t>
            </a:r>
          </a:p>
          <a:p>
            <a:pPr marL="0" lvl="1" algn="ctr">
              <a:spcBef>
                <a:spcPct val="50000"/>
              </a:spcBef>
            </a:pPr>
            <a:r>
              <a:rPr lang="zh-TW" altLang="en-US" sz="2200" i="1" dirty="0" smtClean="0"/>
              <a:t>鹽</a:t>
            </a:r>
            <a:endParaRPr lang="en-US" altLang="zh-TW" sz="2200" i="1" dirty="0"/>
          </a:p>
          <a:p>
            <a:pPr marL="0" lvl="1" algn="ctr">
              <a:spcBef>
                <a:spcPct val="50000"/>
              </a:spcBef>
            </a:pPr>
            <a:r>
              <a:rPr lang="zh-TW" altLang="en-US" sz="2200" i="1" dirty="0"/>
              <a:t>糖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500034" y="673532"/>
            <a:ext cx="8143932" cy="52322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800" b="1" i="1" dirty="0" smtClean="0"/>
              <a:t>把</a:t>
            </a:r>
            <a:r>
              <a:rPr lang="zh-TW" altLang="en-US" sz="2800" b="1" i="1" dirty="0"/>
              <a:t>營養</a:t>
            </a:r>
            <a:r>
              <a:rPr lang="zh-TW" altLang="en-US" sz="2800" b="1" i="1" dirty="0" smtClean="0"/>
              <a:t>知識應用在實際生活上</a:t>
            </a:r>
            <a:endParaRPr lang="en-US" altLang="zh-TW" sz="2800" b="1" i="1" dirty="0"/>
          </a:p>
        </p:txBody>
      </p:sp>
      <p:sp>
        <p:nvSpPr>
          <p:cNvPr id="46092" name="Rectangle 16"/>
          <p:cNvSpPr>
            <a:spLocks noChangeArrowheads="1"/>
          </p:cNvSpPr>
          <p:nvPr/>
        </p:nvSpPr>
        <p:spPr bwMode="auto">
          <a:xfrm>
            <a:off x="5867400" y="1628775"/>
            <a:ext cx="2881313" cy="647700"/>
          </a:xfrm>
          <a:prstGeom prst="rect">
            <a:avLst/>
          </a:prstGeom>
          <a:solidFill>
            <a:srgbClr val="CCFFCC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93" name="Line 17"/>
          <p:cNvSpPr>
            <a:spLocks noChangeShapeType="1"/>
          </p:cNvSpPr>
          <p:nvPr/>
        </p:nvSpPr>
        <p:spPr bwMode="auto">
          <a:xfrm flipV="1">
            <a:off x="5291138" y="1963738"/>
            <a:ext cx="420687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Text Box 18"/>
          <p:cNvSpPr txBox="1">
            <a:spLocks noChangeArrowheads="1"/>
          </p:cNvSpPr>
          <p:nvPr/>
        </p:nvSpPr>
        <p:spPr bwMode="auto">
          <a:xfrm>
            <a:off x="6119812" y="1700213"/>
            <a:ext cx="23764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00" b="1" dirty="0"/>
              <a:t>均衡飲食</a:t>
            </a:r>
            <a:endParaRPr lang="en-US" altLang="zh-TW" sz="25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81" y="3413665"/>
            <a:ext cx="26289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9352" r="6595" b="7939"/>
          <a:stretch/>
        </p:blipFill>
        <p:spPr bwMode="auto">
          <a:xfrm rot="1600840">
            <a:off x="7344413" y="3420416"/>
            <a:ext cx="1450110" cy="107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7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015" y="1120963"/>
            <a:ext cx="468052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dirty="0"/>
              <a:t>碳水化合物</a:t>
            </a:r>
            <a:endParaRPr lang="en-US" sz="2500" dirty="0"/>
          </a:p>
          <a:p>
            <a:r>
              <a:rPr lang="zh-TW" altLang="en-US" sz="2500" dirty="0" smtClean="0"/>
              <a:t>蛋白質</a:t>
            </a:r>
            <a:endParaRPr lang="en-US" sz="2500" dirty="0"/>
          </a:p>
          <a:p>
            <a:r>
              <a:rPr lang="zh-TW" altLang="en-US" sz="2500" dirty="0" smtClean="0"/>
              <a:t>脂肪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3528" y="980728"/>
            <a:ext cx="8280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1520" y="404663"/>
            <a:ext cx="2597186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/>
              <a:t>主要營養素 </a:t>
            </a:r>
            <a:endParaRPr lang="zh-TW" altLang="en-US" sz="3600" b="1" dirty="0"/>
          </a:p>
          <a:p>
            <a:pPr lvl="0"/>
            <a:endParaRPr lang="en-US" sz="2500" dirty="0"/>
          </a:p>
        </p:txBody>
      </p:sp>
      <p:sp>
        <p:nvSpPr>
          <p:cNvPr id="8" name="Text Box 84"/>
          <p:cNvSpPr txBox="1">
            <a:spLocks noChangeArrowheads="1"/>
          </p:cNvSpPr>
          <p:nvPr/>
        </p:nvSpPr>
        <p:spPr bwMode="auto">
          <a:xfrm>
            <a:off x="520459" y="2852936"/>
            <a:ext cx="7887058" cy="181588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TW" sz="2800" dirty="0" smtClean="0"/>
              <a:t>‘Macro</a:t>
            </a:r>
            <a:r>
              <a:rPr lang="en-US" sz="2800" i="1" dirty="0" smtClean="0"/>
              <a:t>’</a:t>
            </a:r>
            <a:r>
              <a:rPr lang="zh-TW" altLang="en-US" sz="2800" dirty="0" smtClean="0"/>
              <a:t>表示</a:t>
            </a:r>
            <a:r>
              <a:rPr lang="en-US" altLang="zh-TW" sz="2800" dirty="0" smtClean="0"/>
              <a:t>“</a:t>
            </a:r>
            <a:r>
              <a:rPr lang="zh-TW" altLang="en-US" sz="2800" dirty="0" smtClean="0"/>
              <a:t>大的</a:t>
            </a:r>
            <a:r>
              <a:rPr lang="en-US" altLang="zh-TW" sz="2800" dirty="0" smtClean="0"/>
              <a:t>”</a:t>
            </a:r>
            <a:r>
              <a:rPr lang="zh-TW" altLang="en-US" sz="2800" dirty="0" smtClean="0"/>
              <a:t> ，身體需要相對大量的主要營養素</a:t>
            </a:r>
            <a:endParaRPr lang="en-US" altLang="zh-TW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zh-TW" altLang="en-US" sz="2800" dirty="0" smtClean="0"/>
              <a:t>碳水化合物</a:t>
            </a:r>
            <a:r>
              <a:rPr lang="zh-TW" altLang="en-US" sz="2800" dirty="0"/>
              <a:t>、</a:t>
            </a:r>
            <a:r>
              <a:rPr lang="zh-TW" altLang="en-US" sz="2800" dirty="0" smtClean="0"/>
              <a:t>脂肪</a:t>
            </a:r>
            <a:r>
              <a:rPr lang="zh-TW" altLang="en-US" sz="2800" dirty="0"/>
              <a:t>和</a:t>
            </a:r>
            <a:r>
              <a:rPr lang="zh-TW" altLang="en-US" sz="2800" dirty="0" smtClean="0"/>
              <a:t>蛋白質提供熱能，因此</a:t>
            </a:r>
            <a:r>
              <a:rPr lang="zh-TW" altLang="en-US" sz="2800" dirty="0"/>
              <a:t>也被</a:t>
            </a:r>
            <a:r>
              <a:rPr lang="zh-TW" altLang="en-US" sz="2800" dirty="0" smtClean="0"/>
              <a:t>稱為提供熱能的營養素</a:t>
            </a:r>
            <a:endParaRPr lang="zh-TW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66784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500" b="1" dirty="0"/>
              <a:t>微量營養素：</a:t>
            </a:r>
            <a:r>
              <a:rPr lang="en-US" sz="2500" dirty="0" smtClean="0"/>
              <a:t>		</a:t>
            </a:r>
            <a:endParaRPr lang="en-US" sz="2500" dirty="0"/>
          </a:p>
        </p:txBody>
      </p:sp>
      <p:sp>
        <p:nvSpPr>
          <p:cNvPr id="3" name="Rectangle 2"/>
          <p:cNvSpPr/>
          <p:nvPr/>
        </p:nvSpPr>
        <p:spPr>
          <a:xfrm>
            <a:off x="467544" y="1841043"/>
            <a:ext cx="468052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500" b="1" dirty="0"/>
              <a:t>水溶性</a:t>
            </a:r>
            <a:r>
              <a:rPr lang="zh-TW" altLang="en-US" sz="2500" b="1" dirty="0" smtClean="0"/>
              <a:t>：</a:t>
            </a:r>
            <a:endParaRPr lang="en-US" altLang="zh-TW" sz="2500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500" b="1" dirty="0" smtClean="0"/>
              <a:t>維生素</a:t>
            </a:r>
            <a:r>
              <a:rPr lang="en-US" altLang="zh-TW" sz="2500" b="1" dirty="0"/>
              <a:t>C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500" b="1" dirty="0" smtClean="0"/>
              <a:t>維生素</a:t>
            </a:r>
            <a:r>
              <a:rPr lang="en-US" altLang="zh-TW" sz="2500" b="1" dirty="0" smtClean="0"/>
              <a:t>B</a:t>
            </a:r>
            <a:r>
              <a:rPr lang="zh-TW" altLang="en-US" sz="2500" b="1" dirty="0"/>
              <a:t>群 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硫胺素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核黃素 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菸鹼酸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泛酸 </a:t>
            </a:r>
            <a:endParaRPr lang="en-US" altLang="zh-TW" sz="25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維生素</a:t>
            </a:r>
            <a:r>
              <a:rPr lang="en-US" altLang="zh-TW" sz="2500" b="1" dirty="0"/>
              <a:t>B6</a:t>
            </a:r>
            <a:r>
              <a:rPr lang="zh-TW" altLang="en-US" sz="2500" b="1" dirty="0"/>
              <a:t>（吡多醇） 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生物</a:t>
            </a:r>
            <a:r>
              <a:rPr lang="zh-TW" altLang="en-US" sz="2500" b="1" dirty="0"/>
              <a:t>素 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葉酸</a:t>
            </a:r>
            <a:endParaRPr lang="en-US" altLang="zh-TW" sz="25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維生素</a:t>
            </a:r>
            <a:r>
              <a:rPr lang="en-US" altLang="zh-TW" sz="2500" b="1" dirty="0"/>
              <a:t>B12</a:t>
            </a:r>
            <a:r>
              <a:rPr lang="zh-TW" altLang="en-US" sz="2500" b="1" dirty="0"/>
              <a:t>（鈷胺素） </a:t>
            </a:r>
            <a:endParaRPr lang="en-US" altLang="zh-TW" sz="25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96544" y="1841043"/>
            <a:ext cx="26997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500" b="1" dirty="0"/>
              <a:t>脂溶性：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維生素</a:t>
            </a:r>
            <a:r>
              <a:rPr lang="en-US" altLang="zh-TW" sz="2500" b="1" dirty="0"/>
              <a:t>A 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維生素</a:t>
            </a:r>
            <a:r>
              <a:rPr lang="en-US" altLang="zh-TW" sz="2500" b="1" dirty="0"/>
              <a:t>D 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維生素</a:t>
            </a:r>
            <a:r>
              <a:rPr lang="en-US" altLang="zh-TW" sz="2500" b="1" dirty="0"/>
              <a:t>E </a:t>
            </a:r>
            <a:endParaRPr lang="en-US" altLang="zh-TW" sz="25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 smtClean="0"/>
              <a:t>維生素</a:t>
            </a:r>
            <a:r>
              <a:rPr lang="en-US" altLang="zh-TW" sz="2500" b="1" dirty="0"/>
              <a:t>K</a:t>
            </a:r>
            <a:endParaRPr lang="en-US" sz="25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3528" y="1700808"/>
            <a:ext cx="8280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1520" y="1124744"/>
            <a:ext cx="1980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500" b="1" dirty="0"/>
              <a:t>維生素：</a:t>
            </a:r>
            <a:endParaRPr lang="en-US" sz="35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營養的重要性</a:t>
            </a: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719572" y="1174100"/>
            <a:ext cx="7668852" cy="4524315"/>
          </a:xfrm>
          <a:prstGeom prst="rect">
            <a:avLst/>
          </a:prstGeom>
          <a:solidFill>
            <a:srgbClr val="CCCC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tx1"/>
                </a:solidFill>
              </a:rPr>
              <a:t>營養是健康和成長的重要關鍵及基礎。病毒感染和營養不良是互動的。良好的營養意味著擁有強壯的免疫系統，能減少疾病和增進健康。健康的孩子學習能力較高。身體健康的人比較強壯，有較高的生產力，更能夠創造機會，以可持續的方式逐步打破貧困和飢餓的週期。加強營養就是一個最好的切入點以消除貧困，是實現更好生活的一個里程碑。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TW" sz="2400" dirty="0">
                <a:solidFill>
                  <a:schemeClr val="tx1"/>
                </a:solidFill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</a:rPr>
              <a:t>				- </a:t>
            </a:r>
            <a:r>
              <a:rPr lang="zh-TW" altLang="en-US" sz="2400" dirty="0" smtClean="0">
                <a:solidFill>
                  <a:schemeClr val="tx1"/>
                </a:solidFill>
              </a:rPr>
              <a:t>世界衞生組織，</a:t>
            </a:r>
            <a:r>
              <a:rPr lang="en-US" sz="2400" dirty="0" smtClean="0">
                <a:solidFill>
                  <a:schemeClr val="tx1"/>
                </a:solidFill>
              </a:rPr>
              <a:t>2008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6093296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zh-TW" altLang="en-US" dirty="0" smtClean="0"/>
              <a:t>來源：世界衞生組織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7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41043"/>
            <a:ext cx="4680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500" b="1" dirty="0"/>
              <a:t>主要礦物（</a:t>
            </a:r>
            <a:r>
              <a:rPr lang="en-US" sz="2500" b="1" dirty="0" err="1" smtClean="0"/>
              <a:t>macrominerals</a:t>
            </a:r>
            <a:r>
              <a:rPr lang="en-US" altLang="zh-TW" sz="2500" b="1" dirty="0" smtClean="0"/>
              <a:t>)</a:t>
            </a:r>
            <a:r>
              <a:rPr lang="en-US" sz="2500" b="1" dirty="0" smtClean="0"/>
              <a:t> </a:t>
            </a:r>
            <a:endParaRPr lang="en-US" sz="25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鈣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磷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鎂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鈉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鉀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氯化物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硫</a:t>
            </a:r>
            <a:endParaRPr lang="en-US" sz="2500" dirty="0"/>
          </a:p>
        </p:txBody>
      </p:sp>
      <p:sp>
        <p:nvSpPr>
          <p:cNvPr id="4" name="Rectangle 3"/>
          <p:cNvSpPr/>
          <p:nvPr/>
        </p:nvSpPr>
        <p:spPr>
          <a:xfrm>
            <a:off x="4824536" y="1841043"/>
            <a:ext cx="449999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500" b="1" dirty="0" smtClean="0"/>
              <a:t>微量元素</a:t>
            </a:r>
            <a:r>
              <a:rPr lang="zh-TW" altLang="en-US" sz="2500" b="1" dirty="0"/>
              <a:t> </a:t>
            </a:r>
            <a:r>
              <a:rPr lang="en-US" altLang="zh-TW" sz="2500" b="1" dirty="0" smtClean="0"/>
              <a:t>(</a:t>
            </a:r>
            <a:r>
              <a:rPr lang="en-US" sz="2500" b="1" dirty="0" smtClean="0"/>
              <a:t>trace minerals)</a:t>
            </a:r>
            <a:r>
              <a:rPr lang="zh-TW" altLang="en-US" sz="2500" b="1" dirty="0" smtClean="0"/>
              <a:t> </a:t>
            </a:r>
            <a:endParaRPr lang="zh-TW" altLang="en-US" sz="25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鐵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錳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銅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碘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鋅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鈷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多氟多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b="1" dirty="0"/>
              <a:t>硒</a:t>
            </a:r>
            <a:endParaRPr lang="en-US" sz="25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3528" y="1700808"/>
            <a:ext cx="8280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1520" y="1124744"/>
            <a:ext cx="1980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500" b="1" dirty="0"/>
              <a:t>礦物質：</a:t>
            </a:r>
            <a:endParaRPr lang="en-US" sz="35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88640"/>
            <a:ext cx="66784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500" b="1" dirty="0"/>
              <a:t>微量營養素：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8640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日常生活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</a:t>
            </a:r>
            <a:r>
              <a:rPr kumimoji="1" lang="en-US" altLang="zh-TW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-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良好飲食習慣和</a:t>
            </a:r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均衡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飲食的基本概念和應用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US" altLang="zh-TW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400" dirty="0" smtClean="0"/>
              <a:t>良好飲食習慣是在日常飲食中包括不同的食物分類。因為單一的食物分類並不能提供所有必需要的營養素，以達至健康。</a:t>
            </a:r>
            <a:endParaRPr lang="en-US" altLang="zh-TW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400" dirty="0" smtClean="0"/>
              <a:t>健康飲食的關鍵在於均衡膳食，均衡膳食是指從不同食物分類攝取適當的份量。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17676" y="5423011"/>
            <a:ext cx="5950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健康飲食在於均衡</a:t>
            </a:r>
            <a:r>
              <a:rPr lang="en-US" altLang="zh-TW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2" descr="D:\Users\hhyngai\Desktop\photo\1502 backup\2014 IFN Cookbook\IMG_5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6" r="13679" b="3867"/>
          <a:stretch/>
        </p:blipFill>
        <p:spPr bwMode="auto">
          <a:xfrm>
            <a:off x="2195736" y="3670847"/>
            <a:ext cx="2133402" cy="17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1" y="3768370"/>
            <a:ext cx="172913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9352" r="6595" b="7939"/>
          <a:stretch/>
        </p:blipFill>
        <p:spPr bwMode="auto">
          <a:xfrm rot="5400000">
            <a:off x="4211677" y="3859412"/>
            <a:ext cx="1800200" cy="133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16465"/>
          <a:stretch/>
        </p:blipFill>
        <p:spPr>
          <a:xfrm rot="5400000">
            <a:off x="6005335" y="3761545"/>
            <a:ext cx="1362489" cy="1531480"/>
          </a:xfrm>
          <a:prstGeom prst="rect">
            <a:avLst/>
          </a:prstGeom>
        </p:spPr>
      </p:pic>
      <p:pic>
        <p:nvPicPr>
          <p:cNvPr id="12" name="Picture 6" descr="http://img2.wikia.nocookie.net/__cb20130712034512/fallout/images/3/38/Glass_of_mil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8344" y="3573016"/>
            <a:ext cx="864096" cy="16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55010"/>
            <a:ext cx="864096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膳食計畫</a:t>
            </a:r>
            <a:endParaRPr lang="en-US" sz="25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altLang="zh-TW" sz="2500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500" dirty="0" smtClean="0"/>
              <a:t>一個</a:t>
            </a:r>
            <a:r>
              <a:rPr lang="zh-TW" altLang="en-US" sz="2500" dirty="0"/>
              <a:t>精心設計</a:t>
            </a:r>
            <a:r>
              <a:rPr lang="zh-TW" altLang="en-US" sz="2500" dirty="0" smtClean="0"/>
              <a:t>的膳食計畫能提供均衡和充足</a:t>
            </a:r>
            <a:r>
              <a:rPr lang="zh-TW" altLang="en-US" sz="2500" dirty="0"/>
              <a:t>的營養素</a:t>
            </a:r>
            <a:r>
              <a:rPr lang="zh-TW" altLang="en-US" sz="2500" dirty="0" smtClean="0"/>
              <a:t>及適量的熱能。 </a:t>
            </a:r>
            <a:endParaRPr lang="zh-TW" altLang="en-US" sz="2500" dirty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500" dirty="0" smtClean="0"/>
              <a:t>於膳食計畫中</a:t>
            </a:r>
            <a:r>
              <a:rPr lang="zh-TW" altLang="en-US" sz="2500" dirty="0"/>
              <a:t>，</a:t>
            </a:r>
            <a:r>
              <a:rPr lang="zh-TW" altLang="en-US" sz="2500" dirty="0" smtClean="0"/>
              <a:t>多</a:t>
            </a:r>
            <a:r>
              <a:rPr lang="zh-TW" altLang="en-US" sz="2500" dirty="0"/>
              <a:t>選擇高營養密度及</a:t>
            </a:r>
            <a:r>
              <a:rPr lang="zh-TW" altLang="en-US" sz="2500" dirty="0" smtClean="0"/>
              <a:t>多樣化的</a:t>
            </a:r>
            <a:r>
              <a:rPr lang="zh-TW" altLang="en-US" sz="2500" dirty="0"/>
              <a:t>食物</a:t>
            </a:r>
            <a:r>
              <a:rPr lang="zh-TW" altLang="en-US" sz="2500" dirty="0" smtClean="0"/>
              <a:t>，而有</a:t>
            </a:r>
            <a:r>
              <a:rPr lang="zh-TW" altLang="en-US" sz="2500" dirty="0"/>
              <a:t>節制</a:t>
            </a:r>
            <a:r>
              <a:rPr lang="zh-TW" altLang="en-US" sz="2500" dirty="0" smtClean="0"/>
              <a:t>地選擇會影響健康的食物。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" descr="D:\Users\hhyngai\Desktop\photo\1502 backup\FSP class photo 2014\IMG_7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3960" b="10143"/>
          <a:stretch/>
        </p:blipFill>
        <p:spPr bwMode="auto">
          <a:xfrm>
            <a:off x="930065" y="3212976"/>
            <a:ext cx="39185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hhyngai\Desktop\photo\1502 backup\FSP class photo 2014\IMG_7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7028" y="3633700"/>
            <a:ext cx="3685372" cy="27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16632"/>
            <a:ext cx="8640960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營養密度</a:t>
            </a:r>
            <a:endParaRPr lang="en-US" sz="2500" dirty="0" smtClean="0"/>
          </a:p>
          <a:p>
            <a:endParaRPr lang="en-US" sz="2500" dirty="0" smtClean="0"/>
          </a:p>
          <a:p>
            <a:pPr>
              <a:spcAft>
                <a:spcPts val="600"/>
              </a:spcAft>
            </a:pPr>
            <a:r>
              <a:rPr lang="en-US" sz="2500" dirty="0" smtClean="0"/>
              <a:t>•</a:t>
            </a:r>
            <a:r>
              <a:rPr lang="zh-TW" altLang="en-US" sz="2500" dirty="0" smtClean="0"/>
              <a:t>高</a:t>
            </a:r>
            <a:r>
              <a:rPr lang="zh-TW" altLang="en-US" sz="2500" dirty="0"/>
              <a:t>營養</a:t>
            </a:r>
            <a:r>
              <a:rPr lang="zh-TW" altLang="en-US" sz="2500" dirty="0" smtClean="0"/>
              <a:t>密度的食物</a:t>
            </a:r>
            <a:r>
              <a:rPr lang="zh-TW" altLang="en-US" sz="2500" dirty="0"/>
              <a:t>既</a:t>
            </a:r>
            <a:r>
              <a:rPr lang="zh-TW" altLang="en-US" sz="2500" dirty="0" smtClean="0"/>
              <a:t>提供豐富營養素而</a:t>
            </a:r>
            <a:r>
              <a:rPr lang="zh-TW" altLang="en-US" sz="2500" dirty="0"/>
              <a:t>相對</a:t>
            </a:r>
            <a:r>
              <a:rPr lang="zh-TW" altLang="en-US" sz="2500" dirty="0" smtClean="0"/>
              <a:t>熱能較低。低</a:t>
            </a:r>
            <a:r>
              <a:rPr lang="zh-TW" altLang="en-US" sz="2500" dirty="0"/>
              <a:t>營養密度的</a:t>
            </a:r>
            <a:r>
              <a:rPr lang="zh-TW" altLang="en-US" sz="2500" dirty="0" smtClean="0"/>
              <a:t>食物熱能高而提供較少的營養</a:t>
            </a:r>
            <a:r>
              <a:rPr lang="en-US" altLang="zh-TW" sz="2500" dirty="0" smtClean="0"/>
              <a:t>(</a:t>
            </a:r>
            <a:r>
              <a:rPr lang="zh-TW" altLang="en-US" sz="2500" dirty="0" smtClean="0"/>
              <a:t>也稱為“高熱能”或“空能量”食物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。</a:t>
            </a:r>
            <a:endParaRPr lang="en-US" altLang="zh-TW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91" y="3492198"/>
            <a:ext cx="6768369" cy="317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1653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營養密度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7624" y="3356992"/>
            <a:ext cx="18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/>
              <a:t>天然</a:t>
            </a:r>
            <a:r>
              <a:rPr lang="zh-CN" altLang="en-US" sz="2000" dirty="0"/>
              <a:t>、</a:t>
            </a:r>
            <a:r>
              <a:rPr lang="zh-TW" altLang="en-US" sz="2000" dirty="0" smtClean="0"/>
              <a:t>未</a:t>
            </a:r>
            <a:r>
              <a:rPr lang="zh-TW" altLang="en-US" sz="2000" dirty="0"/>
              <a:t>燒</a:t>
            </a:r>
            <a:r>
              <a:rPr lang="zh-TW" altLang="en-US" sz="2000" dirty="0" smtClean="0"/>
              <a:t>煮或未經加工的食物</a:t>
            </a:r>
            <a:r>
              <a:rPr lang="zh-TW" altLang="en-US" sz="2000" dirty="0"/>
              <a:t>，</a:t>
            </a:r>
            <a:r>
              <a:rPr lang="zh-TW" altLang="en-US" sz="2000" dirty="0" smtClean="0"/>
              <a:t>如新鮮肉類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5580112" y="3356992"/>
            <a:ext cx="1872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/>
              <a:t>加工及預先包裝</a:t>
            </a:r>
            <a:r>
              <a:rPr lang="zh-TW" altLang="en-US" sz="2000" dirty="0"/>
              <a:t>的食物，如</a:t>
            </a:r>
            <a:r>
              <a:rPr lang="zh-TW" altLang="en-US" sz="2000" dirty="0" smtClean="0"/>
              <a:t>罐裝午餐肉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10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50306"/>
            <a:ext cx="864096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改變飲食習慣</a:t>
            </a:r>
            <a:endParaRPr lang="en-US" sz="2500" dirty="0" smtClean="0"/>
          </a:p>
          <a:p>
            <a:endParaRPr lang="en-US" sz="2500" dirty="0"/>
          </a:p>
        </p:txBody>
      </p:sp>
      <p:sp>
        <p:nvSpPr>
          <p:cNvPr id="3" name="Rectangle 2"/>
          <p:cNvSpPr/>
          <p:nvPr/>
        </p:nvSpPr>
        <p:spPr>
          <a:xfrm>
            <a:off x="410444" y="1196752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全球化： </a:t>
            </a:r>
            <a:endParaRPr lang="en-US" altLang="zh-TW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dirty="0" smtClean="0"/>
              <a:t>本地至全球的企業 </a:t>
            </a:r>
            <a:r>
              <a:rPr lang="zh-TW" altLang="en-US" sz="2400" dirty="0"/>
              <a:t/>
            </a:r>
            <a:br>
              <a:rPr lang="zh-TW" altLang="en-US" sz="2400" dirty="0"/>
            </a:br>
            <a:endParaRPr lang="en-US" altLang="zh-TW" sz="2400" dirty="0" smtClean="0"/>
          </a:p>
          <a:p>
            <a:r>
              <a:rPr lang="zh-TW" altLang="en-US" sz="2400" dirty="0" smtClean="0"/>
              <a:t>消費</a:t>
            </a:r>
            <a:r>
              <a:rPr lang="zh-TW" altLang="en-US" sz="2400" dirty="0"/>
              <a:t>化：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dirty="0" smtClean="0"/>
              <a:t>本土</a:t>
            </a:r>
            <a:r>
              <a:rPr lang="zh-TW" altLang="en-US" sz="2400" dirty="0"/>
              <a:t>至</a:t>
            </a:r>
            <a:r>
              <a:rPr lang="zh-TW" altLang="en-US" sz="2400" dirty="0" smtClean="0"/>
              <a:t>大</a:t>
            </a:r>
            <a:r>
              <a:rPr lang="zh-TW" altLang="en-US" sz="2400" dirty="0"/>
              <a:t>規模生產的食品 </a:t>
            </a:r>
          </a:p>
          <a:p>
            <a:endParaRPr lang="zh-TW" altLang="en-US" sz="2400" dirty="0"/>
          </a:p>
          <a:p>
            <a:r>
              <a:rPr lang="zh-TW" altLang="en-US" sz="2400" dirty="0"/>
              <a:t>遷移：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dirty="0" smtClean="0">
                <a:latin typeface="arial"/>
              </a:rPr>
              <a:t>原始</a:t>
            </a:r>
            <a:r>
              <a:rPr lang="zh-TW" altLang="en-US" sz="2400" dirty="0" smtClean="0"/>
              <a:t>至新</a:t>
            </a:r>
            <a:r>
              <a:rPr lang="zh-TW" altLang="en-US" sz="2400" dirty="0"/>
              <a:t>的設置 </a:t>
            </a:r>
          </a:p>
          <a:p>
            <a:endParaRPr lang="zh-TW" altLang="en-US" sz="2400" dirty="0"/>
          </a:p>
          <a:p>
            <a:r>
              <a:rPr lang="zh-TW" altLang="en-US" sz="2400" dirty="0"/>
              <a:t>文化適應：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 dirty="0" smtClean="0"/>
              <a:t>引入和</a:t>
            </a:r>
            <a:r>
              <a:rPr lang="zh-TW" altLang="en-US" sz="2400" dirty="0"/>
              <a:t>接受</a:t>
            </a:r>
            <a:r>
              <a:rPr lang="zh-TW" altLang="en-US" sz="2400" dirty="0" smtClean="0"/>
              <a:t>新興食品成為主流美食</a:t>
            </a:r>
            <a:endParaRPr lang="zh-TW" altLang="en-US" sz="2400" dirty="0"/>
          </a:p>
          <a:p>
            <a:r>
              <a:rPr lang="zh-TW" altLang="en-US" sz="2400" dirty="0"/>
              <a:t/>
            </a:r>
            <a:br>
              <a:rPr lang="zh-TW" altLang="en-US" sz="2400" dirty="0"/>
            </a:b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439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膳食模式</a:t>
            </a:r>
            <a:endParaRPr lang="en-US" sz="2500" dirty="0"/>
          </a:p>
        </p:txBody>
      </p:sp>
      <p:sp>
        <p:nvSpPr>
          <p:cNvPr id="3" name="Rectangle 2"/>
          <p:cNvSpPr/>
          <p:nvPr/>
        </p:nvSpPr>
        <p:spPr>
          <a:xfrm>
            <a:off x="410444" y="1196752"/>
            <a:ext cx="849694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/>
              <a:t>一般來說</a:t>
            </a:r>
            <a:r>
              <a:rPr lang="zh-TW" altLang="en-US" sz="2400" dirty="0" smtClean="0"/>
              <a:t>，大部分人一日會吃</a:t>
            </a:r>
            <a:r>
              <a:rPr lang="zh-TW" altLang="en-US" sz="2400" dirty="0"/>
              <a:t>三餐</a:t>
            </a:r>
            <a:r>
              <a:rPr lang="zh-TW" altLang="en-US" sz="2400" dirty="0" smtClean="0"/>
              <a:t>，這包括早餐、午餐</a:t>
            </a:r>
            <a:r>
              <a:rPr lang="zh-TW" altLang="en-US" sz="2400" dirty="0"/>
              <a:t>和晚餐</a:t>
            </a:r>
            <a:r>
              <a:rPr lang="zh-TW" altLang="en-US" sz="2400" dirty="0" smtClean="0"/>
              <a:t>。有些人會在</a:t>
            </a:r>
            <a:r>
              <a:rPr lang="zh-TW" altLang="en-US" sz="2400" dirty="0"/>
              <a:t>兩餐</a:t>
            </a:r>
            <a:r>
              <a:rPr lang="zh-TW" altLang="en-US" sz="2400" dirty="0" smtClean="0"/>
              <a:t>之間吃小食</a:t>
            </a:r>
            <a:r>
              <a:rPr lang="zh-TW" altLang="en-US" sz="2400" dirty="0"/>
              <a:t>。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我們每</a:t>
            </a:r>
            <a:r>
              <a:rPr lang="zh-TW" altLang="en-US" sz="2400" dirty="0"/>
              <a:t>餐</a:t>
            </a:r>
            <a:r>
              <a:rPr lang="zh-TW" altLang="en-US" sz="2400" dirty="0" smtClean="0"/>
              <a:t>都應包含所有食物分類，這</a:t>
            </a:r>
            <a:r>
              <a:rPr lang="zh-TW" altLang="en-US" sz="2400" dirty="0"/>
              <a:t>包括</a:t>
            </a:r>
            <a:r>
              <a:rPr lang="zh-TW" altLang="en-US" sz="2400" dirty="0" smtClean="0"/>
              <a:t>穀物或穀物替代品、肉類</a:t>
            </a:r>
            <a:r>
              <a:rPr lang="zh-TW" altLang="en-US" sz="2400" dirty="0"/>
              <a:t>或肉類</a:t>
            </a:r>
            <a:r>
              <a:rPr lang="zh-TW" altLang="en-US" sz="2400" dirty="0" smtClean="0"/>
              <a:t>替代品、蔬菜、水果和奶類或奶類替代品。</a:t>
            </a: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早餐的重要性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早餐是一天中重要的一餐。不吃正餐，特別是早餐，可以使</a:t>
            </a:r>
            <a:r>
              <a:rPr lang="zh-TW" altLang="en-US" sz="2500" dirty="0"/>
              <a:t>體重控制</a:t>
            </a:r>
            <a:r>
              <a:rPr lang="zh-TW" altLang="en-US" sz="2500" dirty="0" smtClean="0"/>
              <a:t>變得困難。不吃早餐的人往往</a:t>
            </a:r>
            <a:r>
              <a:rPr lang="zh-TW" altLang="en-US" sz="2500" dirty="0"/>
              <a:t>在下一</a:t>
            </a:r>
            <a:r>
              <a:rPr lang="zh-TW" altLang="en-US" sz="2500" dirty="0" smtClean="0"/>
              <a:t>餐時吃</a:t>
            </a:r>
            <a:r>
              <a:rPr lang="zh-TW" altLang="en-US" sz="2500" dirty="0"/>
              <a:t>得</a:t>
            </a:r>
            <a:r>
              <a:rPr lang="zh-TW" altLang="en-US" sz="2500" dirty="0" smtClean="0"/>
              <a:t>比平時更多</a:t>
            </a:r>
            <a:r>
              <a:rPr lang="zh-TW" altLang="en-US" sz="2500" dirty="0"/>
              <a:t>，</a:t>
            </a:r>
            <a:r>
              <a:rPr lang="zh-TW" altLang="en-US" sz="2500" dirty="0" smtClean="0"/>
              <a:t>或不斷地吃高能量的零食來充飢。</a:t>
            </a:r>
            <a:endParaRPr lang="en-US" altLang="zh-TW" sz="25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健康的早餐秘訣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024" y="1098317"/>
            <a:ext cx="81014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早餐應</a:t>
            </a:r>
            <a:r>
              <a:rPr lang="zh-TW" altLang="en-US" sz="2500" dirty="0" smtClean="0"/>
              <a:t>包含適量</a:t>
            </a:r>
            <a:r>
              <a:rPr lang="zh-TW" altLang="en-US" sz="2500" dirty="0"/>
              <a:t>的</a:t>
            </a:r>
            <a:r>
              <a:rPr lang="zh-TW" altLang="en-US" sz="2500" dirty="0" smtClean="0"/>
              <a:t>蛋白質</a:t>
            </a:r>
            <a:r>
              <a:rPr lang="zh-TW" altLang="en-US" sz="2500" dirty="0"/>
              <a:t>和大量的</a:t>
            </a:r>
            <a:r>
              <a:rPr lang="zh-TW" altLang="en-US" sz="2500" dirty="0" smtClean="0"/>
              <a:t>纖維</a:t>
            </a:r>
            <a:r>
              <a:rPr lang="en-US" altLang="zh-TW" sz="2500" dirty="0" smtClean="0"/>
              <a:t>;</a:t>
            </a:r>
            <a:r>
              <a:rPr lang="zh-TW" altLang="en-US" sz="2500" dirty="0" smtClean="0"/>
              <a:t> 這樣的組合有助滿足</a:t>
            </a:r>
            <a:r>
              <a:rPr lang="zh-TW" altLang="en-US" sz="2500" dirty="0"/>
              <a:t>飢餓感，</a:t>
            </a:r>
            <a:r>
              <a:rPr lang="zh-TW" altLang="en-US" sz="2500" dirty="0" smtClean="0"/>
              <a:t>並</a:t>
            </a:r>
            <a:r>
              <a:rPr lang="zh-TW" altLang="en-US" sz="2500" dirty="0"/>
              <a:t>能維持一段長</a:t>
            </a:r>
            <a:r>
              <a:rPr lang="zh-TW" altLang="en-US" sz="2500" dirty="0" smtClean="0"/>
              <a:t>時間的飽肚感。 </a:t>
            </a:r>
            <a:endParaRPr lang="zh-TW" alt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蛋白質應來自低脂肪的肉類，</a:t>
            </a:r>
            <a:r>
              <a:rPr lang="zh-TW" altLang="en-US" sz="2500" dirty="0" smtClean="0"/>
              <a:t>低脂乳類製品、雞蛋、豆類或堅果。 </a:t>
            </a:r>
            <a:endParaRPr lang="zh-TW" alt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減少吃含</a:t>
            </a:r>
            <a:r>
              <a:rPr lang="zh-TW" altLang="en-US" sz="2500" dirty="0"/>
              <a:t>糖的早餐穀類食品，</a:t>
            </a:r>
            <a:r>
              <a:rPr lang="zh-TW" altLang="en-US" sz="2500" dirty="0" smtClean="0"/>
              <a:t>高能量的糕點、和含高</a:t>
            </a:r>
            <a:r>
              <a:rPr lang="zh-TW" altLang="en-US" sz="2500" dirty="0"/>
              <a:t>飽和脂肪和鈉的</a:t>
            </a:r>
            <a:r>
              <a:rPr lang="zh-TW" altLang="en-US" sz="2500" dirty="0" smtClean="0"/>
              <a:t>肉類例如煙肉和香腸。</a:t>
            </a:r>
            <a:endParaRPr lang="en-US" altLang="zh-TW" sz="25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中式早餐 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208912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/>
              <a:t>例子</a:t>
            </a:r>
            <a:r>
              <a:rPr lang="en-US" altLang="zh-TW" sz="2500" dirty="0" smtClean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800" dirty="0"/>
              <a:t>魚片或肉片</a:t>
            </a:r>
            <a:r>
              <a:rPr lang="zh-TW" altLang="en-US" sz="2800" dirty="0" smtClean="0"/>
              <a:t>粥配蔬菜</a:t>
            </a:r>
            <a:r>
              <a:rPr lang="zh-TW" altLang="en-US" sz="2800" dirty="0"/>
              <a:t>如玉米粒</a:t>
            </a:r>
            <a:r>
              <a:rPr lang="zh-TW" altLang="en-US" sz="2800" dirty="0" smtClean="0"/>
              <a:t>和冬菇</a:t>
            </a:r>
            <a:endParaRPr lang="en-US" altLang="zh-TW" sz="28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800" dirty="0" smtClean="0"/>
              <a:t>含肉和蔬菜的腸粉</a:t>
            </a:r>
            <a:endParaRPr lang="en-US" altLang="zh-TW" sz="28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800" dirty="0"/>
              <a:t>炒麵或</a:t>
            </a:r>
            <a:r>
              <a:rPr lang="zh-TW" altLang="en-US" sz="2800" dirty="0" smtClean="0"/>
              <a:t>炒米粉</a:t>
            </a:r>
            <a:endParaRPr lang="en-US" altLang="zh-TW" sz="28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800" dirty="0" smtClean="0"/>
              <a:t>肉片蔬菜湯麵</a:t>
            </a:r>
            <a:endParaRPr lang="en-US" altLang="zh-TW" sz="28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800" dirty="0" smtClean="0"/>
              <a:t>蒸饅頭</a:t>
            </a:r>
            <a:r>
              <a:rPr lang="zh-TW" altLang="en-US" sz="2800" dirty="0"/>
              <a:t>配</a:t>
            </a:r>
            <a:r>
              <a:rPr lang="zh-TW" altLang="en-US" sz="2800" dirty="0" smtClean="0"/>
              <a:t>豆漿</a:t>
            </a:r>
            <a:endParaRPr lang="en-US" altLang="zh-TW" sz="28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800" dirty="0" smtClean="0"/>
              <a:t>點心配中式茶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西式早餐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20891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/>
              <a:t>例子</a:t>
            </a:r>
            <a:r>
              <a:rPr lang="en-US" altLang="zh-TW" sz="2500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穀類食物</a:t>
            </a:r>
            <a:r>
              <a:rPr lang="zh-TW" altLang="en-US" sz="2400" dirty="0" smtClean="0"/>
              <a:t>配</a:t>
            </a:r>
            <a:r>
              <a:rPr lang="zh-TW" altLang="en-US" sz="2500" dirty="0" smtClean="0"/>
              <a:t>低脂</a:t>
            </a:r>
            <a:r>
              <a:rPr lang="zh-TW" altLang="en-US" sz="2500" dirty="0"/>
              <a:t>牛奶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焗豆</a:t>
            </a:r>
            <a:r>
              <a:rPr lang="en-US" altLang="zh-TW" sz="2500" dirty="0"/>
              <a:t>/</a:t>
            </a:r>
            <a:r>
              <a:rPr lang="zh-TW" altLang="en-US" sz="2500" dirty="0"/>
              <a:t>果醬</a:t>
            </a:r>
            <a:r>
              <a:rPr lang="en-US" altLang="zh-TW" sz="2500" dirty="0"/>
              <a:t>/</a:t>
            </a:r>
            <a:r>
              <a:rPr lang="zh-TW" altLang="en-US" sz="2500" dirty="0" smtClean="0"/>
              <a:t>牛油烘麵包或</a:t>
            </a:r>
            <a:r>
              <a:rPr lang="zh-TW" altLang="en-US" sz="2500" dirty="0"/>
              <a:t>三</a:t>
            </a:r>
            <a:r>
              <a:rPr lang="zh-TW" altLang="en-US" sz="2500" dirty="0" smtClean="0"/>
              <a:t>文治</a:t>
            </a:r>
            <a:r>
              <a:rPr lang="zh-TW" altLang="en-US" sz="2500" dirty="0"/>
              <a:t>（選用全麥或全穀物麵包可</a:t>
            </a:r>
            <a:r>
              <a:rPr lang="zh-TW" altLang="en-US" sz="2500" dirty="0" smtClean="0"/>
              <a:t>增加</a:t>
            </a:r>
            <a:r>
              <a:rPr lang="zh-TW" altLang="en-US" sz="2500" dirty="0"/>
              <a:t>膳食纖維）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熱穀物如燕麥片加乾果或堅果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酸奶酪（最好選用低脂產品）</a:t>
            </a:r>
            <a:r>
              <a:rPr lang="zh-TW" altLang="en-US" sz="2500" dirty="0"/>
              <a:t>加</a:t>
            </a:r>
            <a:r>
              <a:rPr lang="zh-TW" altLang="en-US" sz="2500" dirty="0" smtClean="0"/>
              <a:t>水果</a:t>
            </a:r>
            <a:r>
              <a:rPr lang="zh-TW" altLang="en-US" sz="2500" dirty="0"/>
              <a:t>或堅果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水果</a:t>
            </a:r>
            <a:r>
              <a:rPr lang="zh-TW" altLang="en-US" sz="2500" dirty="0"/>
              <a:t>冰沙，如草莓冰沙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蔬菜</a:t>
            </a:r>
            <a:r>
              <a:rPr lang="zh-TW" altLang="en-US" sz="2500" dirty="0"/>
              <a:t>，</a:t>
            </a:r>
            <a:r>
              <a:rPr lang="zh-TW" altLang="en-US" sz="2500" dirty="0" smtClean="0"/>
              <a:t>蘑菇和芝士奄列（</a:t>
            </a:r>
            <a:r>
              <a:rPr lang="zh-TW" altLang="en-US" sz="2500" dirty="0"/>
              <a:t>最好選用低脂產品</a:t>
            </a:r>
            <a:r>
              <a:rPr lang="zh-TW" altLang="en-US" sz="2500" dirty="0" smtClean="0"/>
              <a:t>）</a:t>
            </a:r>
            <a:endParaRPr lang="en-US" sz="2500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en-US" sz="25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5" name="WordArt 28"/>
          <p:cNvSpPr>
            <a:spLocks noChangeArrowheads="1" noChangeShapeType="1" noTextEdit="1"/>
          </p:cNvSpPr>
          <p:nvPr/>
        </p:nvSpPr>
        <p:spPr bwMode="auto">
          <a:xfrm>
            <a:off x="323528" y="333375"/>
            <a:ext cx="849719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食物、營養素和</a:t>
            </a:r>
            <a:r>
              <a:rPr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營養的關係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20072" y="3670921"/>
            <a:ext cx="360064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400" dirty="0" smtClean="0">
                <a:solidFill>
                  <a:schemeClr val="tx1"/>
                </a:solidFill>
              </a:rPr>
              <a:t>我們對飲食的選擇影響</a:t>
            </a:r>
            <a:r>
              <a:rPr lang="zh-TW" altLang="en-US" sz="2400" dirty="0">
                <a:solidFill>
                  <a:schemeClr val="tx1"/>
                </a:solidFill>
              </a:rPr>
              <a:t>我們的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健康</a:t>
            </a:r>
            <a:r>
              <a:rPr lang="zh-TW" altLang="en-US" sz="2400" dirty="0" smtClean="0">
                <a:solidFill>
                  <a:schemeClr val="tx1"/>
                </a:solidFill>
              </a:rPr>
              <a:t>、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福祉和生活質素</a:t>
            </a:r>
            <a:r>
              <a:rPr lang="zh-TW" altLang="en-US" sz="2400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04045" y="1349254"/>
            <a:ext cx="4346373" cy="5206920"/>
            <a:chOff x="404045" y="1349254"/>
            <a:chExt cx="4346373" cy="5206920"/>
          </a:xfrm>
        </p:grpSpPr>
        <p:grpSp>
          <p:nvGrpSpPr>
            <p:cNvPr id="20" name="Group 19"/>
            <p:cNvGrpSpPr/>
            <p:nvPr/>
          </p:nvGrpSpPr>
          <p:grpSpPr>
            <a:xfrm>
              <a:off x="404045" y="2637633"/>
              <a:ext cx="4346373" cy="3918541"/>
              <a:chOff x="404045" y="2637633"/>
              <a:chExt cx="4346373" cy="3918541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1908159" y="2637633"/>
                <a:ext cx="1400480" cy="910312"/>
              </a:xfrm>
              <a:custGeom>
                <a:avLst/>
                <a:gdLst>
                  <a:gd name="connsiteX0" fmla="*/ 0 w 1400480"/>
                  <a:gd name="connsiteY0" fmla="*/ 151722 h 910312"/>
                  <a:gd name="connsiteX1" fmla="*/ 151722 w 1400480"/>
                  <a:gd name="connsiteY1" fmla="*/ 0 h 910312"/>
                  <a:gd name="connsiteX2" fmla="*/ 1248758 w 1400480"/>
                  <a:gd name="connsiteY2" fmla="*/ 0 h 910312"/>
                  <a:gd name="connsiteX3" fmla="*/ 1400480 w 1400480"/>
                  <a:gd name="connsiteY3" fmla="*/ 151722 h 910312"/>
                  <a:gd name="connsiteX4" fmla="*/ 1400480 w 1400480"/>
                  <a:gd name="connsiteY4" fmla="*/ 758590 h 910312"/>
                  <a:gd name="connsiteX5" fmla="*/ 1248758 w 1400480"/>
                  <a:gd name="connsiteY5" fmla="*/ 910312 h 910312"/>
                  <a:gd name="connsiteX6" fmla="*/ 151722 w 1400480"/>
                  <a:gd name="connsiteY6" fmla="*/ 910312 h 910312"/>
                  <a:gd name="connsiteX7" fmla="*/ 0 w 1400480"/>
                  <a:gd name="connsiteY7" fmla="*/ 758590 h 910312"/>
                  <a:gd name="connsiteX8" fmla="*/ 0 w 1400480"/>
                  <a:gd name="connsiteY8" fmla="*/ 151722 h 9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0480" h="910312">
                    <a:moveTo>
                      <a:pt x="0" y="151722"/>
                    </a:moveTo>
                    <a:cubicBezTo>
                      <a:pt x="0" y="67928"/>
                      <a:pt x="67928" y="0"/>
                      <a:pt x="151722" y="0"/>
                    </a:cubicBezTo>
                    <a:lnTo>
                      <a:pt x="1248758" y="0"/>
                    </a:lnTo>
                    <a:cubicBezTo>
                      <a:pt x="1332552" y="0"/>
                      <a:pt x="1400480" y="67928"/>
                      <a:pt x="1400480" y="151722"/>
                    </a:cubicBezTo>
                    <a:lnTo>
                      <a:pt x="1400480" y="758590"/>
                    </a:lnTo>
                    <a:cubicBezTo>
                      <a:pt x="1400480" y="842384"/>
                      <a:pt x="1332552" y="910312"/>
                      <a:pt x="1248758" y="910312"/>
                    </a:cubicBezTo>
                    <a:lnTo>
                      <a:pt x="151722" y="910312"/>
                    </a:lnTo>
                    <a:cubicBezTo>
                      <a:pt x="67928" y="910312"/>
                      <a:pt x="0" y="842384"/>
                      <a:pt x="0" y="758590"/>
                    </a:cubicBezTo>
                    <a:lnTo>
                      <a:pt x="0" y="151722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3498" tIns="143498" rIns="143498" bIns="143498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600" kern="1200" smtClean="0"/>
                  <a:t>消化</a:t>
                </a:r>
                <a:endParaRPr lang="en-US" sz="2600" kern="1200" dirty="0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1104285" y="3092789"/>
                <a:ext cx="3008228" cy="300822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2407130" y="301233"/>
                    </a:moveTo>
                    <a:arcTo wR="1504114" hR="1504114" stAng="18413758" swAng="1725743"/>
                  </a:path>
                </a:pathLst>
              </a:custGeom>
              <a:noFill/>
              <a:ln>
                <a:tailEnd type="arrow"/>
              </a:ln>
            </p:spPr>
            <p:style>
              <a:lnRef idx="1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reeform 22"/>
              <p:cNvSpPr/>
              <p:nvPr/>
            </p:nvSpPr>
            <p:spPr>
              <a:xfrm>
                <a:off x="3474609" y="4202757"/>
                <a:ext cx="1275809" cy="788293"/>
              </a:xfrm>
              <a:custGeom>
                <a:avLst/>
                <a:gdLst>
                  <a:gd name="connsiteX0" fmla="*/ 0 w 1275809"/>
                  <a:gd name="connsiteY0" fmla="*/ 131385 h 788293"/>
                  <a:gd name="connsiteX1" fmla="*/ 131385 w 1275809"/>
                  <a:gd name="connsiteY1" fmla="*/ 0 h 788293"/>
                  <a:gd name="connsiteX2" fmla="*/ 1144424 w 1275809"/>
                  <a:gd name="connsiteY2" fmla="*/ 0 h 788293"/>
                  <a:gd name="connsiteX3" fmla="*/ 1275809 w 1275809"/>
                  <a:gd name="connsiteY3" fmla="*/ 131385 h 788293"/>
                  <a:gd name="connsiteX4" fmla="*/ 1275809 w 1275809"/>
                  <a:gd name="connsiteY4" fmla="*/ 656908 h 788293"/>
                  <a:gd name="connsiteX5" fmla="*/ 1144424 w 1275809"/>
                  <a:gd name="connsiteY5" fmla="*/ 788293 h 788293"/>
                  <a:gd name="connsiteX6" fmla="*/ 131385 w 1275809"/>
                  <a:gd name="connsiteY6" fmla="*/ 788293 h 788293"/>
                  <a:gd name="connsiteX7" fmla="*/ 0 w 1275809"/>
                  <a:gd name="connsiteY7" fmla="*/ 656908 h 788293"/>
                  <a:gd name="connsiteX8" fmla="*/ 0 w 1275809"/>
                  <a:gd name="connsiteY8" fmla="*/ 131385 h 7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5809" h="788293">
                    <a:moveTo>
                      <a:pt x="0" y="131385"/>
                    </a:moveTo>
                    <a:cubicBezTo>
                      <a:pt x="0" y="58823"/>
                      <a:pt x="58823" y="0"/>
                      <a:pt x="131385" y="0"/>
                    </a:cubicBezTo>
                    <a:lnTo>
                      <a:pt x="1144424" y="0"/>
                    </a:lnTo>
                    <a:cubicBezTo>
                      <a:pt x="1216986" y="0"/>
                      <a:pt x="1275809" y="58823"/>
                      <a:pt x="1275809" y="131385"/>
                    </a:cubicBezTo>
                    <a:lnTo>
                      <a:pt x="1275809" y="656908"/>
                    </a:lnTo>
                    <a:cubicBezTo>
                      <a:pt x="1275809" y="729470"/>
                      <a:pt x="1216986" y="788293"/>
                      <a:pt x="1144424" y="788293"/>
                    </a:cubicBezTo>
                    <a:lnTo>
                      <a:pt x="131385" y="788293"/>
                    </a:lnTo>
                    <a:cubicBezTo>
                      <a:pt x="58823" y="788293"/>
                      <a:pt x="0" y="729470"/>
                      <a:pt x="0" y="656908"/>
                    </a:cubicBezTo>
                    <a:lnTo>
                      <a:pt x="0" y="131385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750088"/>
                  <a:satOff val="-5627"/>
                  <a:lumOff val="-915"/>
                  <a:alphaOff val="0"/>
                </a:schemeClr>
              </a:fillRef>
              <a:effectRef idx="0">
                <a:schemeClr val="accent3">
                  <a:hueOff val="3750088"/>
                  <a:satOff val="-5627"/>
                  <a:lumOff val="-91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7541" tIns="137541" rIns="137541" bIns="137541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600" kern="1200" dirty="0" smtClean="0"/>
                  <a:t>營養素</a:t>
                </a:r>
                <a:endParaRPr lang="en-US" sz="2600" kern="1200" dirty="0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104285" y="3092789"/>
                <a:ext cx="3008228" cy="300822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2874518" y="2124075"/>
                    </a:moveTo>
                    <a:arcTo wR="1504114" hR="1504114" stAng="1460499" swAng="1725743"/>
                  </a:path>
                </a:pathLst>
              </a:custGeom>
              <a:noFill/>
              <a:ln>
                <a:tailEnd type="arrow"/>
              </a:ln>
            </p:spPr>
            <p:style>
              <a:lnRef idx="1">
                <a:schemeClr val="accent3">
                  <a:hueOff val="3750088"/>
                  <a:satOff val="-5627"/>
                  <a:lumOff val="-915"/>
                  <a:alphaOff val="0"/>
                </a:schemeClr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Freeform 24"/>
              <p:cNvSpPr/>
              <p:nvPr/>
            </p:nvSpPr>
            <p:spPr>
              <a:xfrm>
                <a:off x="1908159" y="5645862"/>
                <a:ext cx="1400480" cy="910312"/>
              </a:xfrm>
              <a:custGeom>
                <a:avLst/>
                <a:gdLst>
                  <a:gd name="connsiteX0" fmla="*/ 0 w 1400480"/>
                  <a:gd name="connsiteY0" fmla="*/ 151722 h 910312"/>
                  <a:gd name="connsiteX1" fmla="*/ 151722 w 1400480"/>
                  <a:gd name="connsiteY1" fmla="*/ 0 h 910312"/>
                  <a:gd name="connsiteX2" fmla="*/ 1248758 w 1400480"/>
                  <a:gd name="connsiteY2" fmla="*/ 0 h 910312"/>
                  <a:gd name="connsiteX3" fmla="*/ 1400480 w 1400480"/>
                  <a:gd name="connsiteY3" fmla="*/ 151722 h 910312"/>
                  <a:gd name="connsiteX4" fmla="*/ 1400480 w 1400480"/>
                  <a:gd name="connsiteY4" fmla="*/ 758590 h 910312"/>
                  <a:gd name="connsiteX5" fmla="*/ 1248758 w 1400480"/>
                  <a:gd name="connsiteY5" fmla="*/ 910312 h 910312"/>
                  <a:gd name="connsiteX6" fmla="*/ 151722 w 1400480"/>
                  <a:gd name="connsiteY6" fmla="*/ 910312 h 910312"/>
                  <a:gd name="connsiteX7" fmla="*/ 0 w 1400480"/>
                  <a:gd name="connsiteY7" fmla="*/ 758590 h 910312"/>
                  <a:gd name="connsiteX8" fmla="*/ 0 w 1400480"/>
                  <a:gd name="connsiteY8" fmla="*/ 151722 h 9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0480" h="910312">
                    <a:moveTo>
                      <a:pt x="0" y="151722"/>
                    </a:moveTo>
                    <a:cubicBezTo>
                      <a:pt x="0" y="67928"/>
                      <a:pt x="67928" y="0"/>
                      <a:pt x="151722" y="0"/>
                    </a:cubicBezTo>
                    <a:lnTo>
                      <a:pt x="1248758" y="0"/>
                    </a:lnTo>
                    <a:cubicBezTo>
                      <a:pt x="1332552" y="0"/>
                      <a:pt x="1400480" y="67928"/>
                      <a:pt x="1400480" y="151722"/>
                    </a:cubicBezTo>
                    <a:lnTo>
                      <a:pt x="1400480" y="758590"/>
                    </a:lnTo>
                    <a:cubicBezTo>
                      <a:pt x="1400480" y="842384"/>
                      <a:pt x="1332552" y="910312"/>
                      <a:pt x="1248758" y="910312"/>
                    </a:cubicBezTo>
                    <a:lnTo>
                      <a:pt x="151722" y="910312"/>
                    </a:lnTo>
                    <a:cubicBezTo>
                      <a:pt x="67928" y="910312"/>
                      <a:pt x="0" y="842384"/>
                      <a:pt x="0" y="758590"/>
                    </a:cubicBezTo>
                    <a:lnTo>
                      <a:pt x="0" y="151722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7500176"/>
                  <a:satOff val="-11253"/>
                  <a:lumOff val="-1830"/>
                  <a:alphaOff val="0"/>
                </a:schemeClr>
              </a:fillRef>
              <a:effectRef idx="0">
                <a:schemeClr val="accent3">
                  <a:hueOff val="7500176"/>
                  <a:satOff val="-11253"/>
                  <a:lumOff val="-183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3498" tIns="143498" rIns="143498" bIns="143498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600" kern="1200" smtClean="0"/>
                  <a:t>健康</a:t>
                </a:r>
                <a:endParaRPr lang="en-US" sz="2600" kern="1200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104285" y="3092789"/>
                <a:ext cx="3008228" cy="300822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610494" y="2713991"/>
                    </a:moveTo>
                    <a:arcTo wR="1504114" hR="1504114" stAng="7586981" swAng="1633929"/>
                  </a:path>
                </a:pathLst>
              </a:custGeom>
              <a:noFill/>
              <a:ln>
                <a:tailEnd type="arrow"/>
              </a:ln>
            </p:spPr>
            <p:style>
              <a:lnRef idx="1">
                <a:schemeClr val="accent3">
                  <a:hueOff val="7500176"/>
                  <a:satOff val="-11253"/>
                  <a:lumOff val="-1830"/>
                  <a:alphaOff val="0"/>
                </a:schemeClr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Freeform 26"/>
              <p:cNvSpPr/>
              <p:nvPr/>
            </p:nvSpPr>
            <p:spPr>
              <a:xfrm>
                <a:off x="404045" y="4141747"/>
                <a:ext cx="1400480" cy="910312"/>
              </a:xfrm>
              <a:custGeom>
                <a:avLst/>
                <a:gdLst>
                  <a:gd name="connsiteX0" fmla="*/ 0 w 1400480"/>
                  <a:gd name="connsiteY0" fmla="*/ 151722 h 910312"/>
                  <a:gd name="connsiteX1" fmla="*/ 151722 w 1400480"/>
                  <a:gd name="connsiteY1" fmla="*/ 0 h 910312"/>
                  <a:gd name="connsiteX2" fmla="*/ 1248758 w 1400480"/>
                  <a:gd name="connsiteY2" fmla="*/ 0 h 910312"/>
                  <a:gd name="connsiteX3" fmla="*/ 1400480 w 1400480"/>
                  <a:gd name="connsiteY3" fmla="*/ 151722 h 910312"/>
                  <a:gd name="connsiteX4" fmla="*/ 1400480 w 1400480"/>
                  <a:gd name="connsiteY4" fmla="*/ 758590 h 910312"/>
                  <a:gd name="connsiteX5" fmla="*/ 1248758 w 1400480"/>
                  <a:gd name="connsiteY5" fmla="*/ 910312 h 910312"/>
                  <a:gd name="connsiteX6" fmla="*/ 151722 w 1400480"/>
                  <a:gd name="connsiteY6" fmla="*/ 910312 h 910312"/>
                  <a:gd name="connsiteX7" fmla="*/ 0 w 1400480"/>
                  <a:gd name="connsiteY7" fmla="*/ 758590 h 910312"/>
                  <a:gd name="connsiteX8" fmla="*/ 0 w 1400480"/>
                  <a:gd name="connsiteY8" fmla="*/ 151722 h 91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0480" h="910312">
                    <a:moveTo>
                      <a:pt x="0" y="151722"/>
                    </a:moveTo>
                    <a:cubicBezTo>
                      <a:pt x="0" y="67928"/>
                      <a:pt x="67928" y="0"/>
                      <a:pt x="151722" y="0"/>
                    </a:cubicBezTo>
                    <a:lnTo>
                      <a:pt x="1248758" y="0"/>
                    </a:lnTo>
                    <a:cubicBezTo>
                      <a:pt x="1332552" y="0"/>
                      <a:pt x="1400480" y="67928"/>
                      <a:pt x="1400480" y="151722"/>
                    </a:cubicBezTo>
                    <a:lnTo>
                      <a:pt x="1400480" y="758590"/>
                    </a:lnTo>
                    <a:cubicBezTo>
                      <a:pt x="1400480" y="842384"/>
                      <a:pt x="1332552" y="910312"/>
                      <a:pt x="1248758" y="910312"/>
                    </a:cubicBezTo>
                    <a:lnTo>
                      <a:pt x="151722" y="910312"/>
                    </a:lnTo>
                    <a:cubicBezTo>
                      <a:pt x="67928" y="910312"/>
                      <a:pt x="0" y="842384"/>
                      <a:pt x="0" y="758590"/>
                    </a:cubicBezTo>
                    <a:lnTo>
                      <a:pt x="0" y="151722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0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3498" tIns="143498" rIns="143498" bIns="143498" numCol="1" spcCol="1270" anchor="ctr" anchorCtr="0">
                <a:noAutofit/>
              </a:bodyPr>
              <a:lstStyle/>
              <a:p>
                <a:pPr lvl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600" kern="1200" smtClean="0"/>
                  <a:t>食物</a:t>
                </a:r>
                <a:endParaRPr lang="en-US" sz="2600" kern="1200" dirty="0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104285" y="3092789"/>
                <a:ext cx="3008228" cy="300822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55907" y="837257"/>
                    </a:moveTo>
                    <a:arcTo wR="1504114" hR="1504114" stAng="12379089" swAng="1633929"/>
                  </a:path>
                </a:pathLst>
              </a:custGeom>
              <a:noFill/>
              <a:ln>
                <a:tailEnd type="arrow"/>
              </a:ln>
            </p:spPr>
            <p:style>
              <a:lnRef idx="1">
                <a:schemeClr val="accent3">
                  <a:hueOff val="11250264"/>
                  <a:satOff val="-16880"/>
                  <a:lumOff val="-2745"/>
                  <a:alphaOff val="0"/>
                </a:schemeClr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9" name="Rounded Rectangle 18"/>
            <p:cNvSpPr/>
            <p:nvPr/>
          </p:nvSpPr>
          <p:spPr>
            <a:xfrm>
              <a:off x="608207" y="1349254"/>
              <a:ext cx="3989784" cy="100811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5400" dirty="0"/>
                <a:t>營養</a:t>
              </a:r>
              <a:endParaRPr 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35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一道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主菜的</a:t>
            </a:r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午飯或午餐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中</a:t>
            </a:r>
            <a:r>
              <a:rPr lang="zh-TW" altLang="en-US" sz="2500" dirty="0" smtClean="0"/>
              <a:t>午飯</a:t>
            </a:r>
            <a:r>
              <a:rPr lang="zh-TW" altLang="en-US" sz="2500" dirty="0"/>
              <a:t>或午餐</a:t>
            </a:r>
            <a:r>
              <a:rPr lang="zh-TW" altLang="en-US" sz="2500" dirty="0" smtClean="0"/>
              <a:t>通常只是一道</a:t>
            </a:r>
            <a:r>
              <a:rPr lang="zh-TW" altLang="en-US" sz="2500" dirty="0"/>
              <a:t>主菜</a:t>
            </a:r>
            <a:r>
              <a:rPr lang="zh-TW" altLang="en-US" sz="2400" dirty="0" smtClean="0"/>
              <a:t>配</a:t>
            </a:r>
            <a:r>
              <a:rPr lang="zh-TW" altLang="en-US" sz="2500" dirty="0" smtClean="0"/>
              <a:t>飲料</a:t>
            </a:r>
            <a:r>
              <a:rPr lang="zh-TW" altLang="en-US" sz="2500" dirty="0"/>
              <a:t>和水果</a:t>
            </a:r>
            <a:r>
              <a:rPr lang="zh-TW" altLang="en-US" sz="2500" dirty="0" smtClean="0"/>
              <a:t>。</a:t>
            </a:r>
            <a:endParaRPr lang="en-US" sz="2500" dirty="0"/>
          </a:p>
          <a:p>
            <a:endParaRPr lang="en-US" altLang="zh-TW" sz="2500" dirty="0" smtClean="0"/>
          </a:p>
          <a:p>
            <a:r>
              <a:rPr lang="zh-TW" altLang="en-US" sz="2500" dirty="0" smtClean="0"/>
              <a:t>例子</a:t>
            </a:r>
            <a:r>
              <a:rPr lang="zh-TW" altLang="en-US" sz="2500" dirty="0"/>
              <a:t>：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蔬菜</a:t>
            </a:r>
            <a:r>
              <a:rPr lang="zh-TW" altLang="en-US" sz="2500" dirty="0" smtClean="0"/>
              <a:t>肉片炒飯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餛飩</a:t>
            </a:r>
            <a:r>
              <a:rPr lang="zh-TW" altLang="en-US" sz="2500" dirty="0" smtClean="0"/>
              <a:t>麵配</a:t>
            </a:r>
            <a:r>
              <a:rPr lang="zh-TW" altLang="en-US" sz="2500" dirty="0"/>
              <a:t>蔬菜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豆類配肉碎飯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肉醬</a:t>
            </a:r>
            <a:r>
              <a:rPr lang="zh-TW" altLang="en-US" sz="2500" dirty="0"/>
              <a:t>意粉 </a:t>
            </a:r>
            <a:endParaRPr lang="en-US" altLang="zh-TW" sz="25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沙律配脆麵包</a:t>
            </a:r>
            <a:r>
              <a:rPr lang="zh-TW" altLang="en-US" sz="2500" dirty="0"/>
              <a:t>粒</a:t>
            </a:r>
            <a:endParaRPr lang="en-US" sz="25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hhyngai\Desktop\photo\1502 backup\DA class photo 2014\IMG_7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768752" cy="50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26238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午餐</a:t>
            </a:r>
            <a:endParaRPr kumimoji="1" lang="zh-TW" alt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93295"/>
            <a:ext cx="9144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TW" altLang="en-US" sz="2500" dirty="0"/>
              <a:t>干貝</a:t>
            </a:r>
            <a:r>
              <a:rPr lang="zh-TW" altLang="en-US" sz="2500" dirty="0" smtClean="0"/>
              <a:t>菜粒炒飯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Users\hhyngai\Desktop\photo\1502 backup\DA class photo 2014\IMG_7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320133" cy="398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79" y="5546664"/>
            <a:ext cx="532013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TW" altLang="en-US" sz="2500" dirty="0" smtClean="0"/>
              <a:t>豬肉餛飩配</a:t>
            </a:r>
            <a:r>
              <a:rPr lang="zh-TW" altLang="en-US" sz="2500" dirty="0"/>
              <a:t>蔬菜 </a:t>
            </a:r>
            <a:endParaRPr lang="en-US" altLang="zh-TW" sz="2500" dirty="0"/>
          </a:p>
        </p:txBody>
      </p:sp>
      <p:sp>
        <p:nvSpPr>
          <p:cNvPr id="5" name="Rectangle 4"/>
          <p:cNvSpPr/>
          <p:nvPr/>
        </p:nvSpPr>
        <p:spPr>
          <a:xfrm>
            <a:off x="251520" y="26238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中式午餐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Users\hhyngai\Desktop\photo\1502 backup\DA class photo 2014\IMG_7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1039"/>
            <a:ext cx="6336704" cy="47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6128240"/>
            <a:ext cx="63367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dirty="0" smtClean="0"/>
              <a:t>四季豆肉</a:t>
            </a:r>
            <a:r>
              <a:rPr lang="zh-TW" altLang="en-US" sz="2500" dirty="0"/>
              <a:t>碎飯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251520" y="262389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中式午餐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hhyngai\Desktop\photo\1502 backup\DA class photo 2014\IMG_7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7" y="1102568"/>
            <a:ext cx="7038749" cy="52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478413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西式午餐</a:t>
            </a:r>
          </a:p>
          <a:p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6093296"/>
            <a:ext cx="69847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TW" altLang="en-US" sz="2500" dirty="0"/>
              <a:t>肉醬意粉</a:t>
            </a:r>
            <a:endParaRPr lang="en-US" sz="2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478413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西式午餐</a:t>
            </a:r>
          </a:p>
          <a:p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6439" y="6093296"/>
            <a:ext cx="801600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TW" altLang="en-US" sz="2500" dirty="0"/>
              <a:t>蘑菇</a:t>
            </a:r>
            <a:r>
              <a:rPr lang="zh-TW" altLang="en-US" sz="2500" dirty="0" smtClean="0"/>
              <a:t>雞肉通心粉</a:t>
            </a:r>
            <a:endParaRPr lang="en-US" sz="2500" dirty="0"/>
          </a:p>
        </p:txBody>
      </p:sp>
      <p:pic>
        <p:nvPicPr>
          <p:cNvPr id="3074" name="Picture 2" descr="D:\Users\hhyngai\Desktop\photo\2012 FSP lab\Lab 5\Group B2\IMG_24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18826" r="21172" b="31089"/>
          <a:stretch/>
        </p:blipFill>
        <p:spPr bwMode="auto">
          <a:xfrm>
            <a:off x="516439" y="1340768"/>
            <a:ext cx="8016001" cy="46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hhyngai\Desktop\photo\1502 backup\DA class photo 2014\IMG_7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00800" cy="5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5059" y="6324570"/>
            <a:ext cx="71992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dirty="0" smtClean="0"/>
              <a:t>番茄雞肉菠菜</a:t>
            </a:r>
            <a:r>
              <a:rPr lang="zh-TW" altLang="en-US" sz="2500" dirty="0"/>
              <a:t>麵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251520" y="47841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西式午餐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Users\hhyngai\Desktop\photo\1502 backup\DA class photo 2014\IMG_7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768752" cy="50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1830" y="6258435"/>
            <a:ext cx="67265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TW" altLang="en-US" sz="2500" dirty="0" smtClean="0"/>
              <a:t>沙律配脆麵包</a:t>
            </a:r>
            <a:r>
              <a:rPr lang="zh-TW" altLang="en-US" sz="2500" dirty="0"/>
              <a:t>粒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251520" y="47841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西式午餐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hhyngai\Desktop\photo\1502 backup\DA class photo 2014\IMG_6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750807" cy="506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3608" y="6354326"/>
            <a:ext cx="67508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 smtClean="0"/>
              <a:t> </a:t>
            </a:r>
            <a:r>
              <a:rPr lang="zh-TW" altLang="en-US" sz="2500" dirty="0"/>
              <a:t>海藻</a:t>
            </a:r>
            <a:r>
              <a:rPr lang="zh-TW" altLang="en-US" sz="2500" dirty="0" smtClean="0"/>
              <a:t>飯漢堡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251520" y="47841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特別午餐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hhyngai\Desktop\photo\1502 backup\DA class photo 2014\IMG_68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6682"/>
          <a:stretch/>
        </p:blipFill>
        <p:spPr bwMode="auto">
          <a:xfrm>
            <a:off x="1043608" y="1412776"/>
            <a:ext cx="7300906" cy="51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5272" y="6252439"/>
            <a:ext cx="716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/>
              <a:t>蛋包飯</a:t>
            </a:r>
            <a:endParaRPr lang="en-US" sz="2500" dirty="0"/>
          </a:p>
        </p:txBody>
      </p:sp>
      <p:sp>
        <p:nvSpPr>
          <p:cNvPr id="6" name="Rectangle 5"/>
          <p:cNvSpPr/>
          <p:nvPr/>
        </p:nvSpPr>
        <p:spPr>
          <a:xfrm>
            <a:off x="251520" y="47841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特別午餐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5" name="WordArt 28"/>
          <p:cNvSpPr>
            <a:spLocks noChangeArrowheads="1" noChangeShapeType="1" noTextEdit="1"/>
          </p:cNvSpPr>
          <p:nvPr/>
        </p:nvSpPr>
        <p:spPr bwMode="auto">
          <a:xfrm>
            <a:off x="323528" y="333375"/>
            <a:ext cx="244827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營養素</a:t>
            </a:r>
            <a:endParaRPr lang="zh-TW" alt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882" y="2636912"/>
            <a:ext cx="75185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/>
              <a:t>營養素可以分為兩大類</a:t>
            </a:r>
            <a:r>
              <a:rPr lang="zh-TW" altLang="en-US" sz="2400" b="1" dirty="0" smtClean="0"/>
              <a:t>：</a:t>
            </a:r>
            <a:endParaRPr lang="en-US" sz="2400" dirty="0" smtClean="0"/>
          </a:p>
          <a:p>
            <a:r>
              <a:rPr lang="en-US" sz="2400" dirty="0" smtClean="0"/>
              <a:t>1.</a:t>
            </a:r>
            <a:r>
              <a:rPr lang="zh-TW" altLang="en-US" sz="2400" dirty="0"/>
              <a:t>主要營養素</a:t>
            </a:r>
            <a:r>
              <a:rPr lang="en-US" altLang="zh-TW" sz="2400" dirty="0" smtClean="0"/>
              <a:t>Macronutrient</a:t>
            </a:r>
            <a:endParaRPr lang="en-US" sz="2400" dirty="0"/>
          </a:p>
          <a:p>
            <a:r>
              <a:rPr lang="en-US" sz="2400" dirty="0" smtClean="0"/>
              <a:t>•</a:t>
            </a:r>
            <a:r>
              <a:rPr lang="en-US" sz="2400" i="1" dirty="0" smtClean="0"/>
              <a:t>‘</a:t>
            </a:r>
            <a:r>
              <a:rPr lang="en-US" altLang="zh-TW" sz="2400" dirty="0"/>
              <a:t>Macro</a:t>
            </a:r>
            <a:r>
              <a:rPr lang="en-US" sz="2400" i="1" dirty="0" smtClean="0"/>
              <a:t>’ </a:t>
            </a:r>
            <a:r>
              <a:rPr lang="zh-TW" altLang="en-US" sz="2400" dirty="0" smtClean="0"/>
              <a:t>表示</a:t>
            </a:r>
            <a:r>
              <a:rPr lang="en-US" altLang="zh-TW" sz="2400" dirty="0" smtClean="0"/>
              <a:t>"</a:t>
            </a:r>
            <a:r>
              <a:rPr lang="zh-TW" altLang="en-US" sz="2400" dirty="0"/>
              <a:t>大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"</a:t>
            </a:r>
          </a:p>
          <a:p>
            <a:r>
              <a:rPr lang="en-US" sz="2400" dirty="0" smtClean="0"/>
              <a:t>•</a:t>
            </a:r>
            <a:r>
              <a:rPr lang="zh-TW" altLang="en-US" sz="2400" dirty="0"/>
              <a:t>身體</a:t>
            </a:r>
            <a:r>
              <a:rPr lang="zh-TW" altLang="en-US" sz="2400" dirty="0" smtClean="0"/>
              <a:t>需要大量的主要營養素來提供熱能及</a:t>
            </a:r>
            <a:r>
              <a:rPr lang="zh-TW" altLang="en-US" sz="2400" dirty="0"/>
              <a:t>促進生長，</a:t>
            </a:r>
            <a:r>
              <a:rPr lang="zh-TW" altLang="en-US" sz="2400" dirty="0" smtClean="0"/>
              <a:t>包括碳水化合物、脂肪</a:t>
            </a:r>
            <a:r>
              <a:rPr lang="zh-TW" altLang="en-US" sz="2400" dirty="0"/>
              <a:t>和</a:t>
            </a:r>
            <a:r>
              <a:rPr lang="zh-TW" altLang="en-US" sz="2400" dirty="0" smtClean="0"/>
              <a:t>蛋白質。</a:t>
            </a:r>
            <a:endParaRPr lang="en-US" altLang="zh-TW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2.</a:t>
            </a:r>
            <a:r>
              <a:rPr lang="zh-TW" altLang="en-US" sz="2400" dirty="0"/>
              <a:t>微量</a:t>
            </a:r>
            <a:r>
              <a:rPr lang="zh-TW" altLang="en-US" sz="2400" dirty="0" smtClean="0"/>
              <a:t>營養素</a:t>
            </a:r>
            <a:r>
              <a:rPr lang="en-US" altLang="zh-TW" sz="2400" dirty="0" smtClean="0"/>
              <a:t>Micronutrient</a:t>
            </a:r>
            <a:endParaRPr lang="en-US" sz="2400" dirty="0"/>
          </a:p>
          <a:p>
            <a:r>
              <a:rPr lang="en-US" sz="2400" dirty="0" smtClean="0"/>
              <a:t>•</a:t>
            </a:r>
            <a:r>
              <a:rPr lang="en-US" sz="2400" i="1" dirty="0" smtClean="0"/>
              <a:t>‘</a:t>
            </a:r>
            <a:r>
              <a:rPr lang="en-US" altLang="zh-TW" sz="2400" dirty="0"/>
              <a:t>Micro</a:t>
            </a:r>
            <a:r>
              <a:rPr lang="en-US" sz="2400" i="1" dirty="0" smtClean="0"/>
              <a:t>’ </a:t>
            </a:r>
            <a:r>
              <a:rPr lang="zh-TW" altLang="en-US" sz="2400" dirty="0"/>
              <a:t>表示</a:t>
            </a:r>
            <a:r>
              <a:rPr lang="en-US" altLang="zh-TW" sz="2400" dirty="0"/>
              <a:t>"</a:t>
            </a:r>
            <a:r>
              <a:rPr lang="zh-TW" altLang="en-US" sz="2400" dirty="0"/>
              <a:t>小</a:t>
            </a:r>
            <a:r>
              <a:rPr lang="en-US" altLang="zh-TW" sz="2400" dirty="0" smtClean="0"/>
              <a:t>"</a:t>
            </a:r>
          </a:p>
          <a:p>
            <a:r>
              <a:rPr lang="en-US" sz="2400" dirty="0" smtClean="0"/>
              <a:t>•</a:t>
            </a:r>
            <a:r>
              <a:rPr lang="zh-TW" altLang="en-US" sz="2400" dirty="0" smtClean="0"/>
              <a:t>身體只需要少量微量</a:t>
            </a:r>
            <a:r>
              <a:rPr lang="zh-TW" altLang="en-US" sz="2400" dirty="0"/>
              <a:t>營養素</a:t>
            </a:r>
            <a:r>
              <a:rPr lang="en-US" sz="2400" dirty="0"/>
              <a:t> </a:t>
            </a:r>
            <a:r>
              <a:rPr lang="zh-TW" altLang="en-US" sz="2400" dirty="0" smtClean="0"/>
              <a:t>，包括</a:t>
            </a:r>
            <a:r>
              <a:rPr lang="zh-TW" altLang="en-US" sz="2400" dirty="0"/>
              <a:t>維生素和礦物質</a:t>
            </a:r>
            <a:endParaRPr lang="en-US" sz="24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23528" y="1072962"/>
            <a:ext cx="8458965" cy="113877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200" dirty="0" smtClean="0"/>
              <a:t>在營養學裡</a:t>
            </a:r>
            <a:r>
              <a:rPr lang="zh-TW" altLang="en-US" sz="2400" dirty="0"/>
              <a:t>，</a:t>
            </a:r>
            <a:r>
              <a:rPr lang="zh-TW" altLang="en-US" sz="2200" dirty="0" smtClean="0"/>
              <a:t>營養素擔當著重要角色</a:t>
            </a:r>
            <a:r>
              <a:rPr lang="zh-TW" altLang="en-US" sz="2400" dirty="0" smtClean="0"/>
              <a:t>。它</a:t>
            </a:r>
            <a:r>
              <a:rPr lang="zh-TW" altLang="en-US" sz="2200" dirty="0" smtClean="0"/>
              <a:t>們能強化身體</a:t>
            </a:r>
            <a:r>
              <a:rPr lang="zh-TW" altLang="en-US" sz="2400" dirty="0"/>
              <a:t>，</a:t>
            </a:r>
            <a:r>
              <a:rPr lang="zh-TW" altLang="en-US" sz="2200" dirty="0" smtClean="0"/>
              <a:t>是</a:t>
            </a:r>
            <a:r>
              <a:rPr lang="zh-TW" altLang="en-US" sz="2200" dirty="0"/>
              <a:t>有機體（</a:t>
            </a:r>
            <a:r>
              <a:rPr lang="zh-TW" altLang="en-US" sz="2200" dirty="0" smtClean="0"/>
              <a:t>人類）必需的物質</a:t>
            </a:r>
            <a:r>
              <a:rPr lang="zh-TW" altLang="en-US" sz="2200" dirty="0"/>
              <a:t>。</a:t>
            </a:r>
            <a:r>
              <a:rPr lang="zh-TW" altLang="en-US" sz="2200" dirty="0" smtClean="0"/>
              <a:t>如果不能</a:t>
            </a:r>
            <a:r>
              <a:rPr lang="zh-TW" altLang="en-US" sz="2200" dirty="0"/>
              <a:t>由</a:t>
            </a:r>
            <a:r>
              <a:rPr lang="zh-TW" altLang="en-US" sz="2200" dirty="0" smtClean="0"/>
              <a:t>生物體合成足夠的份量，便必須</a:t>
            </a:r>
            <a:r>
              <a:rPr lang="zh-TW" altLang="en-US" sz="2200" dirty="0"/>
              <a:t>從</a:t>
            </a:r>
            <a:r>
              <a:rPr lang="zh-TW" altLang="en-US" sz="2200" dirty="0" smtClean="0"/>
              <a:t>外來的資源</a:t>
            </a:r>
            <a:r>
              <a:rPr lang="zh-TW" altLang="en-US" sz="2200" dirty="0"/>
              <a:t>（</a:t>
            </a:r>
            <a:r>
              <a:rPr lang="zh-TW" altLang="en-US" sz="2200" dirty="0" smtClean="0"/>
              <a:t>食物）攝取。</a:t>
            </a:r>
            <a:endParaRPr lang="en-US" altLang="zh-TW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hhyngai\Desktop\photo\1502 backup\DA class photo 2014\IMG_7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66084"/>
            <a:ext cx="6768752" cy="50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5616" y="1700808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500" dirty="0"/>
              <a:t>日式飯糰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251520" y="47841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特別午餐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Users\hhyngai\Desktop\photo\1502 backup\FSP class photo 2014\IMG_7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34" y="1268760"/>
            <a:ext cx="6363131" cy="47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47841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特別午餐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0433" y="6043472"/>
            <a:ext cx="63631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dirty="0"/>
              <a:t>泰</a:t>
            </a:r>
            <a:r>
              <a:rPr lang="zh-TW" altLang="en-US" sz="2500" dirty="0" smtClean="0"/>
              <a:t>式菠</a:t>
            </a:r>
            <a:r>
              <a:rPr lang="zh-TW" altLang="en-US" sz="2500" dirty="0"/>
              <a:t>蘿炒飯</a:t>
            </a:r>
            <a:endParaRPr lang="en-US" sz="2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Users\hhyngai\Desktop\photo\1502 backup\FSP class photo 2014\IMG_7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37965"/>
            <a:ext cx="6480720" cy="48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47841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特別午餐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9632" y="6043472"/>
            <a:ext cx="648072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dirty="0"/>
              <a:t>韓</a:t>
            </a:r>
            <a:r>
              <a:rPr lang="zh-TW" altLang="en-US" sz="2500" dirty="0" smtClean="0"/>
              <a:t>式壽司</a:t>
            </a:r>
            <a:endParaRPr lang="en-US" sz="2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晚餐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晚餐通常包括兩個或兩個</a:t>
            </a:r>
            <a:r>
              <a:rPr lang="zh-TW" altLang="en-US" sz="2500" dirty="0" smtClean="0"/>
              <a:t>以上的主菜。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晚餐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中式晚餐</a:t>
            </a:r>
            <a:r>
              <a:rPr lang="zh-TW" altLang="en-US" sz="2500" dirty="0"/>
              <a:t>通常包括：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湯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兩</a:t>
            </a:r>
            <a:r>
              <a:rPr lang="zh-TW" altLang="en-US" sz="2500" dirty="0" smtClean="0"/>
              <a:t>款主菜 </a:t>
            </a:r>
            <a:endParaRPr lang="zh-TW" altLang="en-US" sz="25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飯</a:t>
            </a:r>
            <a:endParaRPr lang="en-US" sz="25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112091" y="2639234"/>
            <a:ext cx="8838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dirty="0"/>
              <a:t>白飯</a:t>
            </a:r>
          </a:p>
          <a:p>
            <a:endParaRPr lang="en-US" sz="2500" dirty="0"/>
          </a:p>
        </p:txBody>
      </p:sp>
      <p:sp>
        <p:nvSpPr>
          <p:cNvPr id="9" name="Rectangle 8"/>
          <p:cNvSpPr/>
          <p:nvPr/>
        </p:nvSpPr>
        <p:spPr>
          <a:xfrm>
            <a:off x="4750457" y="6264314"/>
            <a:ext cx="13681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dirty="0"/>
              <a:t>炒雜菜</a:t>
            </a:r>
            <a:endParaRPr lang="en-US" sz="2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3" name="Picture 2" descr="D:\Users\hhyngai\Desktop\photo\1502 backup\2014 IFN Cookbook\IMG_56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9649" r="8190" b="7766"/>
          <a:stretch/>
        </p:blipFill>
        <p:spPr bwMode="auto">
          <a:xfrm>
            <a:off x="683568" y="3018070"/>
            <a:ext cx="3287415" cy="25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Users\hhyngai\Desktop\photo\1502 backup\2014 IFN Cookbook\IMG_5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6" r="13679" b="3867"/>
          <a:stretch/>
        </p:blipFill>
        <p:spPr bwMode="auto">
          <a:xfrm>
            <a:off x="4427984" y="1844824"/>
            <a:ext cx="2610368" cy="20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Users\hhyngai\Desktop\photo\1502 backup\2014 IFN Cookbook\IMG_5649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8"/>
          <a:stretch/>
        </p:blipFill>
        <p:spPr bwMode="auto">
          <a:xfrm>
            <a:off x="3391793" y="3891237"/>
            <a:ext cx="3556471" cy="25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31640" y="5503106"/>
            <a:ext cx="14401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dirty="0"/>
              <a:t>雜菜湯</a:t>
            </a:r>
            <a:endParaRPr lang="en-US" sz="2500" dirty="0"/>
          </a:p>
        </p:txBody>
      </p:sp>
      <p:sp>
        <p:nvSpPr>
          <p:cNvPr id="17" name="Rectangle 16"/>
          <p:cNvSpPr/>
          <p:nvPr/>
        </p:nvSpPr>
        <p:spPr>
          <a:xfrm>
            <a:off x="5335477" y="3867487"/>
            <a:ext cx="334097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 dirty="0"/>
              <a:t>蒸豆腐魚滑 </a:t>
            </a:r>
            <a:r>
              <a:rPr lang="en-US" altLang="zh-TW" sz="2500" b="1" dirty="0"/>
              <a:t>(</a:t>
            </a:r>
            <a:r>
              <a:rPr lang="zh-TW" altLang="en-US" sz="2500" b="1" dirty="0"/>
              <a:t>老少平安</a:t>
            </a:r>
            <a:r>
              <a:rPr lang="en-US" altLang="zh-TW" sz="2500" b="1" dirty="0"/>
              <a:t>)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1912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hhyngai\Desktop\photo\1502 backup\DA class photo 2014\IMG_6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58" y="1308746"/>
            <a:ext cx="6379764" cy="47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中式主菜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8580" y="6021288"/>
            <a:ext cx="6379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/>
              <a:t>金</a:t>
            </a:r>
            <a:r>
              <a:rPr lang="zh-TW" altLang="en-US" sz="2800" b="1" dirty="0" smtClean="0"/>
              <a:t>菇紅蘿蔔</a:t>
            </a:r>
            <a:r>
              <a:rPr lang="zh-TW" altLang="en-US" sz="2800" b="1" dirty="0"/>
              <a:t>魚柳卷</a:t>
            </a:r>
            <a:endParaRPr lang="en-US" sz="2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hhyngai\Desktop\photo\1502 backup\DA class photo 2014\IMG_7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62" y="1556792"/>
            <a:ext cx="6188350" cy="464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4514" y="6211669"/>
            <a:ext cx="56617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dirty="0" smtClean="0"/>
              <a:t>豬肉蝦蔬菜卷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中式主菜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hhyngai\Desktop\photo\1502 backup\DA class photo 2014\IMG_7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768752" cy="50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5616" y="6237312"/>
            <a:ext cx="67687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 smtClean="0"/>
              <a:t>魚肉</a:t>
            </a:r>
            <a:r>
              <a:rPr lang="zh-TW" altLang="en-US" sz="2500" b="1" dirty="0"/>
              <a:t>釀</a:t>
            </a:r>
            <a:r>
              <a:rPr lang="zh-TW" altLang="en-US" sz="2500" b="1" dirty="0" smtClean="0"/>
              <a:t>小棠菜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中式主菜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0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6093296"/>
            <a:ext cx="640164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/>
              <a:t>雜</a:t>
            </a:r>
            <a:r>
              <a:rPr lang="zh-TW" altLang="en-US" sz="2500" b="1" dirty="0" smtClean="0"/>
              <a:t>菜炒</a:t>
            </a:r>
            <a:r>
              <a:rPr lang="zh-TW" altLang="en-US" sz="2500" b="1" dirty="0"/>
              <a:t>豬肉</a:t>
            </a:r>
            <a:r>
              <a:rPr lang="zh-TW" altLang="en-US" sz="2500" b="1" dirty="0" smtClean="0"/>
              <a:t>片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中式主菜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pic>
        <p:nvPicPr>
          <p:cNvPr id="4098" name="Picture 2" descr="D:\Users\hhyngai\Desktop\photo\1502 backup\2014 IFN Cookbook\IMG_5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9656" r="18116" b="26458"/>
          <a:stretch/>
        </p:blipFill>
        <p:spPr bwMode="auto">
          <a:xfrm>
            <a:off x="1141676" y="1244097"/>
            <a:ext cx="6375586" cy="470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中式主菜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pic>
        <p:nvPicPr>
          <p:cNvPr id="4" name="Picture 3" descr="D:\Users\hhyngai\Desktop\photo\1502 backup\2014 IFN Cookbook\IMG_57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14429" r="11278" b="9912"/>
          <a:stretch/>
        </p:blipFill>
        <p:spPr bwMode="auto">
          <a:xfrm>
            <a:off x="1475656" y="1320925"/>
            <a:ext cx="5976664" cy="47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77988" y="5832266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2500" b="1" dirty="0" smtClean="0"/>
              <a:t>蒸水蛋</a:t>
            </a:r>
            <a:endParaRPr lang="en-US" sz="2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61" y="1001273"/>
            <a:ext cx="5616624" cy="567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75" name="WordArt 28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6034100" cy="533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六大類</a:t>
            </a:r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營養素</a:t>
            </a:r>
            <a:endParaRPr lang="zh-TW" alt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1799818"/>
            <a:ext cx="15841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 smtClean="0">
                <a:solidFill>
                  <a:schemeClr val="bg1"/>
                </a:solidFill>
              </a:rPr>
              <a:t>蛋白質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78246" y="3212976"/>
            <a:ext cx="26217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</a:rPr>
              <a:t>碳水化合物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8104" y="3212976"/>
            <a:ext cx="12241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chemeClr val="bg1"/>
                </a:solidFill>
              </a:rPr>
              <a:t>脂肪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78246" y="4104074"/>
            <a:ext cx="26217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 smtClean="0">
                <a:solidFill>
                  <a:schemeClr val="bg1"/>
                </a:solidFill>
              </a:rPr>
              <a:t>水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92080" y="4104074"/>
            <a:ext cx="16561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>
                <a:solidFill>
                  <a:schemeClr val="bg1"/>
                </a:solidFill>
              </a:rPr>
              <a:t>維生素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2338" y="5688250"/>
            <a:ext cx="21282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 smtClean="0">
                <a:solidFill>
                  <a:schemeClr val="bg1"/>
                </a:solidFill>
              </a:rPr>
              <a:t>礦物</a:t>
            </a:r>
            <a:r>
              <a:rPr lang="zh-TW" altLang="en-US" sz="2500" b="1" dirty="0">
                <a:solidFill>
                  <a:schemeClr val="bg1"/>
                </a:solidFill>
              </a:rPr>
              <a:t>質</a:t>
            </a:r>
            <a:endParaRPr lang="en-US" sz="2500" b="1" dirty="0">
              <a:solidFill>
                <a:schemeClr val="bg1"/>
              </a:solidFill>
            </a:endParaRPr>
          </a:p>
          <a:p>
            <a:pPr algn="ctr"/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5818017"/>
            <a:ext cx="60486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/>
              <a:t>雞煲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中式主菜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pic>
        <p:nvPicPr>
          <p:cNvPr id="7170" name="Picture 2" descr="D:\Users\hhyngai\Desktop\photo\1502 backup\Cooking Competition\Photos for Candy HPCC\P1090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55255"/>
            <a:ext cx="6048672" cy="45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</a:t>
            </a:r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晚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餐</a:t>
            </a:r>
            <a:endParaRPr kumimoji="1" lang="zh-TW" alt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西式晚餐通常包括：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湯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主菜</a:t>
            </a:r>
            <a:r>
              <a:rPr lang="zh-TW" altLang="en-US" sz="2500" dirty="0" smtClean="0"/>
              <a:t>（蛋白質食物，如：肉 </a:t>
            </a:r>
            <a:r>
              <a:rPr lang="en-US" altLang="zh-TW" sz="2500" dirty="0" smtClean="0"/>
              <a:t>/</a:t>
            </a:r>
            <a:r>
              <a:rPr lang="zh-TW" altLang="en-US" sz="2500" dirty="0" smtClean="0"/>
              <a:t> 魚 </a:t>
            </a:r>
            <a:r>
              <a:rPr lang="en-US" altLang="zh-TW" sz="2500" dirty="0" smtClean="0"/>
              <a:t>/</a:t>
            </a:r>
            <a:r>
              <a:rPr lang="zh-TW" altLang="en-US" sz="2500" dirty="0" smtClean="0"/>
              <a:t> 蛋 </a:t>
            </a:r>
            <a:r>
              <a:rPr lang="en-US" altLang="zh-TW" sz="2500" dirty="0" smtClean="0"/>
              <a:t>/</a:t>
            </a:r>
            <a:r>
              <a:rPr lang="zh-TW" altLang="en-US" sz="2500" dirty="0" smtClean="0"/>
              <a:t> 芝士 </a:t>
            </a:r>
            <a:r>
              <a:rPr lang="en-US" altLang="zh-TW" sz="2500" dirty="0" smtClean="0"/>
              <a:t>/</a:t>
            </a:r>
            <a:r>
              <a:rPr lang="zh-TW" altLang="en-US" sz="2500" dirty="0" smtClean="0"/>
              <a:t> 豆類、 蔬菜</a:t>
            </a:r>
            <a:r>
              <a:rPr lang="en-US" altLang="zh-TW" sz="2500" dirty="0" smtClean="0"/>
              <a:t>(</a:t>
            </a:r>
            <a:r>
              <a:rPr lang="zh-TW" altLang="en-US" sz="2500" dirty="0" smtClean="0"/>
              <a:t>全素食者</a:t>
            </a:r>
            <a:r>
              <a:rPr lang="en-US" altLang="zh-TW" sz="2500" dirty="0" smtClean="0"/>
              <a:t>)</a:t>
            </a:r>
            <a:r>
              <a:rPr lang="zh-TW" altLang="en-US" sz="2500" dirty="0" smtClean="0"/>
              <a:t>或意大利麵食及配菜） </a:t>
            </a:r>
            <a:endParaRPr lang="zh-TW" altLang="en-US" sz="25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甜點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茶</a:t>
            </a:r>
            <a:r>
              <a:rPr lang="en-US" altLang="zh-TW" sz="2500" dirty="0"/>
              <a:t>/</a:t>
            </a:r>
            <a:r>
              <a:rPr lang="zh-TW" altLang="en-US" sz="2500" dirty="0"/>
              <a:t>咖啡</a:t>
            </a:r>
            <a:r>
              <a:rPr lang="en-US" altLang="zh-TW" sz="2500" dirty="0"/>
              <a:t>/</a:t>
            </a:r>
            <a:r>
              <a:rPr lang="zh-TW" altLang="en-US" sz="2500" dirty="0"/>
              <a:t>飲料</a:t>
            </a:r>
            <a:endParaRPr lang="en-US" sz="25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hhyngai\Desktop\photo\1502 backup\DA class photo 2014\IMG_7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03" y="1412776"/>
            <a:ext cx="6406194" cy="4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4649" y="6264314"/>
            <a:ext cx="63904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 smtClean="0"/>
              <a:t>牛油果芒果比目魚卷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</a:t>
            </a:r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主菜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Users\hhyngai\Desktop\photo\1502 backup\DA class photo 2014\IMG_7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696743" cy="502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7127" y="6171848"/>
            <a:ext cx="668326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2500" dirty="0"/>
              <a:t>蔬菜</a:t>
            </a:r>
            <a:r>
              <a:rPr lang="zh-HK" altLang="en-US" sz="2500" dirty="0" smtClean="0"/>
              <a:t>薄餅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西式主菜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127" y="6021288"/>
            <a:ext cx="626984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dirty="0"/>
              <a:t>牛肉</a:t>
            </a:r>
            <a:r>
              <a:rPr lang="zh-TW" altLang="en-US" sz="2500" dirty="0" smtClean="0"/>
              <a:t>馬鈴薯沙律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西式主菜</a:t>
            </a:r>
          </a:p>
        </p:txBody>
      </p:sp>
      <p:pic>
        <p:nvPicPr>
          <p:cNvPr id="10242" name="Picture 2" descr="D:\Users\hhyngai\Desktop\photo\1502 backup\NFM photo\IMG_8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283325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127" y="5949280"/>
            <a:ext cx="57579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dirty="0"/>
              <a:t>豬扒意粉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23528" y="4064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西式主菜</a:t>
            </a:r>
          </a:p>
        </p:txBody>
      </p:sp>
      <p:pic>
        <p:nvPicPr>
          <p:cNvPr id="11266" name="Picture 2" descr="D:\Users\hhyngai\Desktop\photo\1502 backup\FSP class photo 2014\IMG_6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68" y="1556792"/>
            <a:ext cx="576031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6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872" y="2780928"/>
            <a:ext cx="2581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/>
              <a:t>濃湯</a:t>
            </a:r>
            <a:endParaRPr lang="en-US" sz="2000" dirty="0"/>
          </a:p>
        </p:txBody>
      </p:sp>
      <p:pic>
        <p:nvPicPr>
          <p:cNvPr id="6" name="Picture 2" descr="D:\Users\hhyngai\Desktop\photo\1502 backup\FSP class photo 2014\IMG_7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319" y="3257008"/>
            <a:ext cx="2838873" cy="2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湯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96" y="2785526"/>
            <a:ext cx="2063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/>
              <a:t>清湯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90872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湯是從</a:t>
            </a:r>
            <a:r>
              <a:rPr lang="zh-TW" altLang="en-US" sz="2500" dirty="0" smtClean="0"/>
              <a:t>肉類、家禽、魚</a:t>
            </a:r>
            <a:r>
              <a:rPr lang="zh-TW" altLang="en-US" sz="2500" dirty="0"/>
              <a:t>或</a:t>
            </a:r>
            <a:r>
              <a:rPr lang="zh-TW" altLang="en-US" sz="2500" dirty="0" smtClean="0"/>
              <a:t>蔬菜烹調出</a:t>
            </a:r>
            <a:r>
              <a:rPr lang="zh-TW" altLang="en-US" sz="2500" dirty="0"/>
              <a:t>的液體食物。它可分為三種基本類型</a:t>
            </a:r>
            <a:r>
              <a:rPr lang="zh-TW" altLang="en-US" sz="2500" dirty="0" smtClean="0"/>
              <a:t>：</a:t>
            </a:r>
            <a:r>
              <a:rPr lang="zh-TW" altLang="en-US" sz="2500" dirty="0"/>
              <a:t>清湯、 </a:t>
            </a:r>
            <a:r>
              <a:rPr lang="zh-TW" altLang="en-US" sz="2500" dirty="0" smtClean="0"/>
              <a:t>濃湯</a:t>
            </a:r>
            <a:r>
              <a:rPr lang="zh-TW" altLang="en-US" sz="2500" dirty="0"/>
              <a:t>和</a:t>
            </a:r>
            <a:r>
              <a:rPr lang="zh-TW" altLang="en-US" sz="2500" dirty="0" smtClean="0"/>
              <a:t>特別的</a:t>
            </a:r>
            <a:r>
              <a:rPr lang="zh-TW" altLang="en-US" sz="2500" dirty="0"/>
              <a:t>湯</a:t>
            </a:r>
            <a:r>
              <a:rPr lang="zh-TW" altLang="en-US" sz="2500" dirty="0" smtClean="0"/>
              <a:t>。</a:t>
            </a:r>
            <a:endParaRPr lang="en-US" sz="25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54350" y="5662409"/>
            <a:ext cx="34563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200" b="1" u="sng" dirty="0"/>
              <a:t>味</a:t>
            </a:r>
            <a:r>
              <a:rPr lang="zh-TW" altLang="en-US" sz="2200" b="1" u="sng" dirty="0" smtClean="0"/>
              <a:t>噌湯</a:t>
            </a:r>
            <a:endParaRPr lang="zh-TW" altLang="en-US" sz="2200" b="1" u="sng" dirty="0"/>
          </a:p>
          <a:p>
            <a:pPr lvl="0"/>
            <a:endParaRPr lang="en-US" sz="2200" dirty="0"/>
          </a:p>
        </p:txBody>
      </p:sp>
      <p:pic>
        <p:nvPicPr>
          <p:cNvPr id="11" name="Picture 2" descr="D:\Users\hhyngai\Desktop\photo\1502 backup\FSP class photo 2014\IMG_7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0" y="3247960"/>
            <a:ext cx="3192348" cy="23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91880" y="5664595"/>
            <a:ext cx="28423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200" b="1" u="sng" dirty="0"/>
              <a:t>忌廉</a:t>
            </a:r>
            <a:r>
              <a:rPr lang="zh-TW" altLang="en-US" sz="2200" b="1" u="sng" dirty="0" smtClean="0"/>
              <a:t>南瓜湯</a:t>
            </a:r>
            <a:endParaRPr lang="en-US" sz="2200" dirty="0"/>
          </a:p>
        </p:txBody>
      </p:sp>
      <p:sp>
        <p:nvSpPr>
          <p:cNvPr id="13" name="Rectangle 12"/>
          <p:cNvSpPr/>
          <p:nvPr/>
        </p:nvSpPr>
        <p:spPr>
          <a:xfrm>
            <a:off x="6228184" y="2780928"/>
            <a:ext cx="2581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/>
              <a:t>特別的湯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6372200" y="5664595"/>
            <a:ext cx="28423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200" b="1" u="sng" dirty="0" smtClean="0"/>
              <a:t>冷菜湯</a:t>
            </a:r>
            <a:endParaRPr lang="en-US" sz="2200" dirty="0"/>
          </a:p>
        </p:txBody>
      </p:sp>
      <p:pic>
        <p:nvPicPr>
          <p:cNvPr id="12291" name="Picture 3" descr="D:\Users\hhyngai\Desktop\photo\2008_10_27 HPCC lab\IMG_83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28543" r="24403" b="5768"/>
          <a:stretch/>
        </p:blipFill>
        <p:spPr bwMode="auto">
          <a:xfrm>
            <a:off x="6355578" y="3284984"/>
            <a:ext cx="2676158" cy="23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甜點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908720"/>
            <a:ext cx="8208912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甜點是</a:t>
            </a:r>
            <a:r>
              <a:rPr lang="zh-TW" altLang="en-US" sz="2500" dirty="0"/>
              <a:t>甜</a:t>
            </a:r>
            <a:r>
              <a:rPr lang="zh-TW" altLang="en-US" sz="2500" dirty="0" smtClean="0"/>
              <a:t>的菜式，通常是膳食中最後的一道菜式。</a:t>
            </a:r>
            <a:endParaRPr lang="en-US" altLang="zh-TW" sz="25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5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zh-TW" altLang="en-US" sz="2400" dirty="0"/>
              <a:t>中式</a:t>
            </a:r>
            <a:r>
              <a:rPr lang="zh-TW" altLang="en-US" sz="2400" dirty="0" smtClean="0"/>
              <a:t>甜點的</a:t>
            </a:r>
            <a:r>
              <a:rPr lang="zh-TW" altLang="en-US" sz="2400" dirty="0"/>
              <a:t>例子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/>
              <a:t>紅</a:t>
            </a:r>
            <a:r>
              <a:rPr lang="en-US" altLang="zh-TW" sz="2400" dirty="0"/>
              <a:t>/</a:t>
            </a:r>
            <a:r>
              <a:rPr lang="zh-TW" altLang="en-US" sz="2400" dirty="0" smtClean="0"/>
              <a:t>綠豆沙 </a:t>
            </a:r>
            <a:endParaRPr lang="zh-TW" alt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/>
              <a:t>黑芝麻糊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番薯糖水 </a:t>
            </a:r>
            <a:endParaRPr lang="zh-TW" alt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豆腐花</a:t>
            </a:r>
            <a:endParaRPr lang="en-US" altLang="zh-TW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400"/>
              <a:t>西式</a:t>
            </a:r>
            <a:r>
              <a:rPr lang="zh-TW" altLang="en-US" sz="2400" smtClean="0"/>
              <a:t>甜點的</a:t>
            </a:r>
            <a:r>
              <a:rPr lang="zh-TW" altLang="en-US" sz="2400" dirty="0" smtClean="0"/>
              <a:t>例子 </a:t>
            </a:r>
            <a:endParaRPr lang="en-US" altLang="zh-TW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啫喱和布甸 </a:t>
            </a:r>
            <a:endParaRPr lang="en-US" altLang="zh-TW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餡餅 </a:t>
            </a:r>
            <a:endParaRPr lang="en-US" altLang="zh-TW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蛋糕 </a:t>
            </a:r>
            <a:endParaRPr lang="en-US" altLang="zh-TW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糖果 </a:t>
            </a:r>
            <a:endParaRPr lang="en-US" altLang="zh-TW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糕點 </a:t>
            </a:r>
            <a:endParaRPr lang="en-US" altLang="zh-TW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400" dirty="0" smtClean="0"/>
              <a:t>冷凍</a:t>
            </a:r>
            <a:r>
              <a:rPr lang="zh-TW" altLang="en-US" sz="2400" dirty="0"/>
              <a:t>甜品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小食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90872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小</a:t>
            </a:r>
            <a:r>
              <a:rPr lang="zh-TW" altLang="en-US" sz="2500" dirty="0" smtClean="0"/>
              <a:t>食是一些輕膳，通常在主餐</a:t>
            </a:r>
            <a:r>
              <a:rPr lang="zh-TW" altLang="en-US" sz="2500" dirty="0"/>
              <a:t>之間食用。它可以是甜點或</a:t>
            </a:r>
            <a:r>
              <a:rPr lang="zh-TW" altLang="en-US" sz="2500" dirty="0" smtClean="0"/>
              <a:t>鹹點。</a:t>
            </a:r>
            <a:endParaRPr lang="en-US" sz="2500" dirty="0" smtClean="0"/>
          </a:p>
        </p:txBody>
      </p:sp>
      <p:pic>
        <p:nvPicPr>
          <p:cNvPr id="12" name="Picture 2" descr="D:\Users\hhyngai\Desktop\photo\1502 backup\2014 IFN Cookbook\IMG_57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19368" b="2718"/>
          <a:stretch/>
        </p:blipFill>
        <p:spPr bwMode="auto">
          <a:xfrm>
            <a:off x="5196242" y="3173348"/>
            <a:ext cx="2376264" cy="27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24234" y="5879594"/>
            <a:ext cx="297615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 smtClean="0"/>
              <a:t>水果乳酪</a:t>
            </a:r>
            <a:endParaRPr lang="en-US" sz="2500" dirty="0"/>
          </a:p>
        </p:txBody>
      </p:sp>
      <p:pic>
        <p:nvPicPr>
          <p:cNvPr id="18" name="Picture 2" descr="D:\Users\hhyngai\Desktop\photo\1502 backup\DA class photo 2014\IMG_6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2" y="3173348"/>
            <a:ext cx="3624230" cy="27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44834" y="5898396"/>
            <a:ext cx="20630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500" b="1" dirty="0" smtClean="0"/>
              <a:t>漢堡包</a:t>
            </a:r>
            <a:endParaRPr lang="en-US" sz="2500" dirty="0"/>
          </a:p>
        </p:txBody>
      </p:sp>
      <p:sp>
        <p:nvSpPr>
          <p:cNvPr id="21" name="Rectangle 20"/>
          <p:cNvSpPr/>
          <p:nvPr/>
        </p:nvSpPr>
        <p:spPr>
          <a:xfrm>
            <a:off x="827584" y="2722137"/>
            <a:ext cx="2832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/>
              <a:t>鹹點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5124234" y="2669293"/>
            <a:ext cx="2832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/>
              <a:t>甜點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小食</a:t>
            </a:r>
            <a:endParaRPr kumimoji="1"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836712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健康零食</a:t>
            </a:r>
            <a:r>
              <a:rPr lang="zh-TW" altLang="en-US" sz="2500" dirty="0"/>
              <a:t>的</a:t>
            </a:r>
            <a:r>
              <a:rPr lang="zh-TW" altLang="en-US" sz="2500" dirty="0" smtClean="0"/>
              <a:t>選擇</a:t>
            </a:r>
            <a:r>
              <a:rPr lang="zh-TW" altLang="en-US" sz="2500" dirty="0"/>
              <a:t>：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新鮮</a:t>
            </a:r>
            <a:r>
              <a:rPr lang="zh-TW" altLang="en-US" sz="2500" dirty="0"/>
              <a:t>水果或乾果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水果和</a:t>
            </a:r>
            <a:r>
              <a:rPr lang="zh-TW" altLang="en-US" sz="2500" dirty="0" smtClean="0"/>
              <a:t>蔬菜沙律 </a:t>
            </a:r>
            <a:endParaRPr lang="zh-TW" altLang="en-US" sz="25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脫脂或低脂牛奶</a:t>
            </a:r>
            <a:r>
              <a:rPr lang="en-US" altLang="zh-TW" sz="2500" dirty="0"/>
              <a:t>/</a:t>
            </a:r>
            <a:r>
              <a:rPr lang="zh-TW" altLang="en-US" sz="2500" dirty="0"/>
              <a:t>低糖豆漿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無鹽堅果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/>
              <a:t>全</a:t>
            </a:r>
            <a:r>
              <a:rPr lang="zh-TW" altLang="en-US" sz="2500" dirty="0" smtClean="0"/>
              <a:t>麥烘麵包或三文治 </a:t>
            </a:r>
            <a:endParaRPr lang="zh-TW" altLang="en-US" sz="25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zh-TW" altLang="en-US" sz="2500" dirty="0" smtClean="0"/>
              <a:t>粟米餡餅和粟米脆片</a:t>
            </a:r>
            <a:endParaRPr lang="zh-TW" altLang="en-US" sz="2500" dirty="0"/>
          </a:p>
          <a:p>
            <a:pPr marL="800100" lvl="1" indent="-342900">
              <a:buFont typeface="Arial" pitchFamily="34" charset="0"/>
              <a:buChar char="•"/>
            </a:pPr>
            <a:endParaRPr lang="zh-TW" altLang="en-US" sz="2500" dirty="0"/>
          </a:p>
        </p:txBody>
      </p:sp>
      <p:sp>
        <p:nvSpPr>
          <p:cNvPr id="8" name="Rectangle 7"/>
          <p:cNvSpPr/>
          <p:nvPr/>
        </p:nvSpPr>
        <p:spPr>
          <a:xfrm>
            <a:off x="1357290" y="6408330"/>
            <a:ext cx="36004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500" b="1" dirty="0" smtClean="0"/>
              <a:t>粟米餡餅</a:t>
            </a:r>
            <a:endParaRPr lang="en-US" sz="2500" dirty="0"/>
          </a:p>
        </p:txBody>
      </p:sp>
      <p:pic>
        <p:nvPicPr>
          <p:cNvPr id="9" name="Picture 3" descr="D:\Users\hhyngai\Desktop\photo\1502 backup\FSP class photo 2014\IMG_7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76" y="3903116"/>
            <a:ext cx="3399591" cy="25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66661" y="6399970"/>
            <a:ext cx="326172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500" b="1" dirty="0" smtClean="0"/>
              <a:t>粟米脆片</a:t>
            </a:r>
            <a:endParaRPr lang="en-US" sz="2500" dirty="0"/>
          </a:p>
        </p:txBody>
      </p:sp>
      <p:pic>
        <p:nvPicPr>
          <p:cNvPr id="11" name="Picture 2" descr="D:\Users\hhyngai\Desktop\photo\1502 backup\FSP class photo 2014\IMG_7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26" y="3924578"/>
            <a:ext cx="3311858" cy="24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3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103188" y="912813"/>
            <a:ext cx="8964612" cy="5472112"/>
          </a:xfrm>
          <a:prstGeom prst="rect">
            <a:avLst/>
          </a:prstGeom>
          <a:gradFill rotWithShape="1">
            <a:gsLst>
              <a:gs pos="0">
                <a:srgbClr val="CC99FF">
                  <a:alpha val="67998"/>
                </a:srgbClr>
              </a:gs>
              <a:gs pos="100000">
                <a:srgbClr val="5E477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1989138" y="1436688"/>
            <a:ext cx="2555875" cy="3667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</a:rPr>
              <a:t>營養素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41987" name="Line 5"/>
          <p:cNvSpPr>
            <a:spLocks noChangeShapeType="1"/>
          </p:cNvSpPr>
          <p:nvPr/>
        </p:nvSpPr>
        <p:spPr bwMode="auto">
          <a:xfrm flipH="1">
            <a:off x="1687513" y="1876425"/>
            <a:ext cx="1597025" cy="765175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417513" y="5072063"/>
            <a:ext cx="2555875" cy="366712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/>
              <a:t>提供熱量 </a:t>
            </a:r>
            <a:endParaRPr lang="en-US" altLang="zh-TW" sz="1800" b="1" dirty="0"/>
          </a:p>
        </p:txBody>
      </p:sp>
      <p:sp>
        <p:nvSpPr>
          <p:cNvPr id="41989" name="AutoShape 7"/>
          <p:cNvSpPr>
            <a:spLocks/>
          </p:cNvSpPr>
          <p:nvPr/>
        </p:nvSpPr>
        <p:spPr bwMode="auto">
          <a:xfrm rot="5400000">
            <a:off x="1439863" y="3643313"/>
            <a:ext cx="431800" cy="2374900"/>
          </a:xfrm>
          <a:prstGeom prst="rightBrace">
            <a:avLst>
              <a:gd name="adj1" fmla="val 45833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414338" y="3357563"/>
            <a:ext cx="2555875" cy="36933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/>
              <a:t>碳水化合物</a:t>
            </a:r>
            <a:endParaRPr lang="en-US" b="1" dirty="0"/>
          </a:p>
        </p:txBody>
      </p:sp>
      <p:sp>
        <p:nvSpPr>
          <p:cNvPr id="41991" name="Text Box 11"/>
          <p:cNvSpPr txBox="1">
            <a:spLocks noChangeArrowheads="1"/>
          </p:cNvSpPr>
          <p:nvPr/>
        </p:nvSpPr>
        <p:spPr bwMode="auto">
          <a:xfrm>
            <a:off x="411163" y="3836988"/>
            <a:ext cx="2555875" cy="36933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/>
              <a:t>蛋白質</a:t>
            </a:r>
            <a:endParaRPr lang="en-US" b="1" dirty="0"/>
          </a:p>
        </p:txBody>
      </p:sp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412750" y="4300538"/>
            <a:ext cx="2555875" cy="36933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/>
              <a:t>脂肪</a:t>
            </a:r>
            <a:endParaRPr lang="en-US" b="1" dirty="0"/>
          </a:p>
        </p:txBody>
      </p:sp>
      <p:sp>
        <p:nvSpPr>
          <p:cNvPr id="41993" name="Text Box 15"/>
          <p:cNvSpPr txBox="1">
            <a:spLocks noChangeArrowheads="1"/>
          </p:cNvSpPr>
          <p:nvPr/>
        </p:nvSpPr>
        <p:spPr bwMode="auto">
          <a:xfrm>
            <a:off x="3597275" y="3397250"/>
            <a:ext cx="2555875" cy="36933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/>
              <a:t>維生素</a:t>
            </a:r>
            <a:endParaRPr lang="en-US" b="1" dirty="0"/>
          </a:p>
        </p:txBody>
      </p:sp>
      <p:sp>
        <p:nvSpPr>
          <p:cNvPr id="41994" name="Text Box 16"/>
          <p:cNvSpPr txBox="1">
            <a:spLocks noChangeArrowheads="1"/>
          </p:cNvSpPr>
          <p:nvPr/>
        </p:nvSpPr>
        <p:spPr bwMode="auto">
          <a:xfrm>
            <a:off x="3594100" y="3876675"/>
            <a:ext cx="2555875" cy="36933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b="1" dirty="0"/>
              <a:t>礦物質</a:t>
            </a:r>
            <a:endParaRPr lang="en-US" b="1" dirty="0"/>
          </a:p>
        </p:txBody>
      </p:sp>
      <p:sp>
        <p:nvSpPr>
          <p:cNvPr id="41995" name="Text Box 17"/>
          <p:cNvSpPr txBox="1">
            <a:spLocks noChangeArrowheads="1"/>
          </p:cNvSpPr>
          <p:nvPr/>
        </p:nvSpPr>
        <p:spPr bwMode="auto">
          <a:xfrm>
            <a:off x="3595688" y="4340225"/>
            <a:ext cx="2555875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/>
              <a:t>微量元素</a:t>
            </a:r>
            <a:endParaRPr lang="en-US" altLang="zh-TW" sz="1800" b="1" dirty="0"/>
          </a:p>
        </p:txBody>
      </p:sp>
      <p:sp>
        <p:nvSpPr>
          <p:cNvPr id="41996" name="Text Box 18"/>
          <p:cNvSpPr txBox="1">
            <a:spLocks noChangeArrowheads="1"/>
          </p:cNvSpPr>
          <p:nvPr/>
        </p:nvSpPr>
        <p:spPr bwMode="auto">
          <a:xfrm>
            <a:off x="571500" y="5730875"/>
            <a:ext cx="2555875" cy="366713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/>
              <a:t>膳食纖維</a:t>
            </a:r>
            <a:endParaRPr lang="en-US" altLang="zh-TW" sz="1800" b="1" dirty="0"/>
          </a:p>
        </p:txBody>
      </p:sp>
      <p:sp>
        <p:nvSpPr>
          <p:cNvPr id="41997" name="Line 19"/>
          <p:cNvSpPr>
            <a:spLocks noChangeShapeType="1"/>
          </p:cNvSpPr>
          <p:nvPr/>
        </p:nvSpPr>
        <p:spPr bwMode="auto">
          <a:xfrm>
            <a:off x="3284538" y="1862138"/>
            <a:ext cx="1571625" cy="779462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AutoShape 20"/>
          <p:cNvSpPr>
            <a:spLocks/>
          </p:cNvSpPr>
          <p:nvPr/>
        </p:nvSpPr>
        <p:spPr bwMode="auto">
          <a:xfrm>
            <a:off x="6224588" y="1128713"/>
            <a:ext cx="576262" cy="5113337"/>
          </a:xfrm>
          <a:prstGeom prst="rightBrace">
            <a:avLst>
              <a:gd name="adj1" fmla="val 73944"/>
              <a:gd name="adj2" fmla="val 50000"/>
            </a:avLst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999" name="Text Box 21"/>
          <p:cNvSpPr txBox="1">
            <a:spLocks noChangeArrowheads="1"/>
          </p:cNvSpPr>
          <p:nvPr/>
        </p:nvSpPr>
        <p:spPr bwMode="auto">
          <a:xfrm>
            <a:off x="6918325" y="4862513"/>
            <a:ext cx="2016125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/>
              <a:t>均衡飲食</a:t>
            </a:r>
            <a:endParaRPr lang="en-US" altLang="zh-TW" sz="1800" b="1" dirty="0"/>
          </a:p>
        </p:txBody>
      </p:sp>
      <p:sp>
        <p:nvSpPr>
          <p:cNvPr id="42000" name="Rectangle 24"/>
          <p:cNvSpPr>
            <a:spLocks noChangeArrowheads="1"/>
          </p:cNvSpPr>
          <p:nvPr/>
        </p:nvSpPr>
        <p:spPr bwMode="auto">
          <a:xfrm>
            <a:off x="250825" y="1196975"/>
            <a:ext cx="6049963" cy="5040313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575" name="WordArt 28"/>
          <p:cNvSpPr>
            <a:spLocks noChangeArrowheads="1" noChangeShapeType="1" noTextEdit="1"/>
          </p:cNvSpPr>
          <p:nvPr/>
        </p:nvSpPr>
        <p:spPr bwMode="auto">
          <a:xfrm>
            <a:off x="306968" y="188640"/>
            <a:ext cx="4278526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基本營養原則</a:t>
            </a:r>
          </a:p>
        </p:txBody>
      </p:sp>
      <p:sp>
        <p:nvSpPr>
          <p:cNvPr id="42002" name="Text Box 29"/>
          <p:cNvSpPr txBox="1">
            <a:spLocks noChangeArrowheads="1"/>
          </p:cNvSpPr>
          <p:nvPr/>
        </p:nvSpPr>
        <p:spPr bwMode="auto">
          <a:xfrm>
            <a:off x="3373438" y="5721350"/>
            <a:ext cx="2555875" cy="3667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800" b="1" dirty="0" smtClean="0"/>
              <a:t>水</a:t>
            </a:r>
            <a:r>
              <a:rPr lang="en-US" altLang="zh-TW" sz="1800" b="1" dirty="0" smtClean="0"/>
              <a:t> </a:t>
            </a:r>
            <a:endParaRPr lang="en-US" altLang="zh-TW" sz="1800" b="1" dirty="0"/>
          </a:p>
        </p:txBody>
      </p:sp>
      <p:sp>
        <p:nvSpPr>
          <p:cNvPr id="42003" name="Text Box 30"/>
          <p:cNvSpPr txBox="1">
            <a:spLocks noChangeArrowheads="1"/>
          </p:cNvSpPr>
          <p:nvPr/>
        </p:nvSpPr>
        <p:spPr bwMode="auto">
          <a:xfrm>
            <a:off x="6923088" y="3500438"/>
            <a:ext cx="2016125" cy="3667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800" b="1" dirty="0" smtClean="0"/>
              <a:t>食物</a:t>
            </a:r>
            <a:endParaRPr lang="en-US" altLang="zh-TW" sz="1800" b="1" dirty="0"/>
          </a:p>
        </p:txBody>
      </p:sp>
      <p:sp>
        <p:nvSpPr>
          <p:cNvPr id="42004" name="AutoShape 31"/>
          <p:cNvSpPr>
            <a:spLocks noChangeArrowheads="1"/>
          </p:cNvSpPr>
          <p:nvPr/>
        </p:nvSpPr>
        <p:spPr bwMode="auto">
          <a:xfrm rot="5400000">
            <a:off x="7560469" y="4256882"/>
            <a:ext cx="719137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7800070 h 21600"/>
              <a:gd name="T4" fmla="*/ 2147483647 w 21600"/>
              <a:gd name="T5" fmla="*/ 215600141 h 21600"/>
              <a:gd name="T6" fmla="*/ 2147483647 w 21600"/>
              <a:gd name="T7" fmla="*/ 10780007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Line 14"/>
          <p:cNvSpPr>
            <a:spLocks noChangeShapeType="1"/>
          </p:cNvSpPr>
          <p:nvPr/>
        </p:nvSpPr>
        <p:spPr bwMode="auto">
          <a:xfrm>
            <a:off x="4833938" y="3028950"/>
            <a:ext cx="0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6" name="Line 14"/>
          <p:cNvSpPr>
            <a:spLocks noChangeShapeType="1"/>
          </p:cNvSpPr>
          <p:nvPr/>
        </p:nvSpPr>
        <p:spPr bwMode="auto">
          <a:xfrm>
            <a:off x="1643063" y="3000375"/>
            <a:ext cx="0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7" name="Text Box 8"/>
          <p:cNvSpPr txBox="1">
            <a:spLocks noChangeArrowheads="1"/>
          </p:cNvSpPr>
          <p:nvPr/>
        </p:nvSpPr>
        <p:spPr bwMode="auto">
          <a:xfrm>
            <a:off x="392113" y="2668588"/>
            <a:ext cx="2555875" cy="36671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/>
              <a:t>主要營養素 </a:t>
            </a:r>
            <a:endParaRPr lang="en-US" altLang="zh-TW" sz="1800" b="1" dirty="0"/>
          </a:p>
        </p:txBody>
      </p:sp>
      <p:sp>
        <p:nvSpPr>
          <p:cNvPr id="42008" name="Text Box 13"/>
          <p:cNvSpPr txBox="1">
            <a:spLocks noChangeArrowheads="1"/>
          </p:cNvSpPr>
          <p:nvPr/>
        </p:nvSpPr>
        <p:spPr bwMode="auto">
          <a:xfrm>
            <a:off x="3575050" y="2668588"/>
            <a:ext cx="2555875" cy="369332"/>
          </a:xfrm>
          <a:prstGeom prst="rect">
            <a:avLst/>
          </a:prstGeom>
          <a:solidFill>
            <a:srgbClr val="339966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/>
              <a:t>微量</a:t>
            </a:r>
            <a:r>
              <a:rPr lang="zh-TW" altLang="en-US" b="1" dirty="0"/>
              <a:t>營養素 </a:t>
            </a:r>
            <a:endParaRPr lang="en-US" altLang="zh-TW" sz="1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60648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u="sng" dirty="0"/>
              <a:t>飲料：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025795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水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茶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碳酸飲料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果蔬飲料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運動飲料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乳類飲料 </a:t>
            </a:r>
            <a:endParaRPr lang="zh-TW" alt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酒精飲料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咖啡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8550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u="sng" dirty="0"/>
              <a:t>含糖飲料：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025795"/>
            <a:ext cx="82809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經常飲用含</a:t>
            </a:r>
            <a:r>
              <a:rPr lang="zh-TW" altLang="en-US" sz="2500" dirty="0"/>
              <a:t>糖</a:t>
            </a:r>
            <a:r>
              <a:rPr lang="zh-TW" altLang="en-US" sz="2500" dirty="0" smtClean="0"/>
              <a:t>飲料會增加</a:t>
            </a:r>
            <a:r>
              <a:rPr lang="zh-TW" altLang="en-US" sz="2500" dirty="0"/>
              <a:t>超重和肥胖</a:t>
            </a:r>
            <a:r>
              <a:rPr lang="zh-TW" altLang="en-US" sz="2500" dirty="0" smtClean="0"/>
              <a:t>的風險</a:t>
            </a:r>
            <a:endParaRPr lang="zh-TW" alt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這些飲料包括</a:t>
            </a:r>
            <a:r>
              <a:rPr lang="zh-TW" altLang="en-US" sz="2500" dirty="0" smtClean="0"/>
              <a:t>汽水、果汁、檸檬茶</a:t>
            </a:r>
            <a:r>
              <a:rPr lang="zh-TW" altLang="en-US" sz="2500" dirty="0"/>
              <a:t>等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它們還會導致兒童蛀牙</a:t>
            </a:r>
            <a:endParaRPr lang="en-US" altLang="zh-TW" sz="25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2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345718"/>
            <a:ext cx="813690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膳食計畫的原則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  <a:p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營養攝取量的建議，包括正確</a:t>
            </a:r>
            <a:r>
              <a:rPr lang="zh-TW" altLang="en-US" sz="2500" dirty="0"/>
              <a:t>的份量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個人喜好和需要</a:t>
            </a:r>
            <a:r>
              <a:rPr lang="zh-TW" altLang="en-US" sz="2500" dirty="0" smtClean="0"/>
              <a:t>：包括年齡、文化、宗教因素 </a:t>
            </a:r>
            <a:endParaRPr lang="zh-TW" alt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費用</a:t>
            </a:r>
            <a:r>
              <a:rPr lang="zh-TW" altLang="en-US" sz="2500" dirty="0" smtClean="0"/>
              <a:t>：利用預算範圍的金錢</a:t>
            </a:r>
            <a:r>
              <a:rPr lang="zh-TW" altLang="en-US" sz="2500" dirty="0"/>
              <a:t>，</a:t>
            </a:r>
            <a:r>
              <a:rPr lang="zh-TW" altLang="en-US" sz="2500" dirty="0" smtClean="0"/>
              <a:t>計畫有營養、美味</a:t>
            </a:r>
            <a:r>
              <a:rPr lang="zh-TW" altLang="en-US" sz="2500" dirty="0"/>
              <a:t>和吸引人</a:t>
            </a:r>
            <a:r>
              <a:rPr lang="zh-TW" altLang="en-US" sz="2500" dirty="0" smtClean="0"/>
              <a:t>的膳食</a:t>
            </a:r>
            <a:endParaRPr lang="en-US" altLang="zh-TW" sz="25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烹調</a:t>
            </a:r>
            <a:r>
              <a:rPr lang="zh-TW" altLang="en-US" sz="2500" dirty="0"/>
              <a:t>方法</a:t>
            </a:r>
            <a:r>
              <a:rPr lang="zh-TW" altLang="en-US" sz="2500" dirty="0" smtClean="0"/>
              <a:t>（熱水烹調法和乾熱烹調法）</a:t>
            </a:r>
            <a:r>
              <a:rPr lang="zh-TW" altLang="en-US" sz="2500" dirty="0"/>
              <a:t>：交替不同的烹調方法，如</a:t>
            </a:r>
            <a:r>
              <a:rPr lang="zh-TW" altLang="en-US" sz="2500" dirty="0" smtClean="0"/>
              <a:t>蒸、炒、煲，</a:t>
            </a:r>
            <a:r>
              <a:rPr lang="zh-TW" altLang="en-US" sz="2500" dirty="0"/>
              <a:t>以避免單調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/>
              <a:t>季節性因素：新鮮食品的供應，</a:t>
            </a:r>
            <a:r>
              <a:rPr lang="zh-TW" altLang="en-US" sz="2500" dirty="0" smtClean="0"/>
              <a:t>準備</a:t>
            </a:r>
            <a:r>
              <a:rPr lang="zh-TW" altLang="en-US" sz="2500" dirty="0"/>
              <a:t>方法和食物</a:t>
            </a:r>
            <a:r>
              <a:rPr lang="zh-TW" altLang="en-US" sz="2500" dirty="0" smtClean="0"/>
              <a:t>招待</a:t>
            </a:r>
            <a:r>
              <a:rPr lang="zh-TW" altLang="en-US" sz="2500" dirty="0"/>
              <a:t>的</a:t>
            </a:r>
            <a:r>
              <a:rPr lang="zh-TW" altLang="en-US" sz="2500" dirty="0" smtClean="0"/>
              <a:t>溫度</a:t>
            </a:r>
            <a:endParaRPr lang="en-US" altLang="zh-TW" sz="2500" dirty="0" smtClean="0"/>
          </a:p>
          <a:p>
            <a:pPr marL="342900" lvl="0" indent="-342900">
              <a:buFont typeface="Arial" pitchFamily="34" charset="0"/>
              <a:buChar char="•"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使用點綴的上菜技巧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894" y="948198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點綴材料的形狀</a:t>
            </a:r>
            <a:r>
              <a:rPr lang="zh-TW" altLang="en-US" sz="2500" dirty="0"/>
              <a:t>和</a:t>
            </a:r>
            <a:r>
              <a:rPr lang="zh-TW" altLang="en-US" sz="2500" dirty="0" smtClean="0"/>
              <a:t>大小取決膳食的種類和服務的要求。 </a:t>
            </a:r>
            <a:endParaRPr lang="zh-TW" alt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餐館通常把一小棵的芫茜（或其他香草）放在碟子的一旁，或以檸檬片點綴魚塊。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點綴材料應要新鮮、色彩鮮明及可食用。</a:t>
            </a:r>
            <a:endParaRPr lang="en-US" altLang="zh-TW" sz="25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使用點綴的上菜技巧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894" y="948198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點綴的</a:t>
            </a:r>
            <a:r>
              <a:rPr lang="zh-TW" altLang="en-US" sz="2500" dirty="0"/>
              <a:t>例子：</a:t>
            </a:r>
            <a:endParaRPr lang="en-US" sz="2500" dirty="0"/>
          </a:p>
        </p:txBody>
      </p:sp>
      <p:pic>
        <p:nvPicPr>
          <p:cNvPr id="1026" name="Picture 2" descr="D:\Users\hhyngai\Desktop\photo\2012 FSP lab\Lab 4\Group A2\IMG_4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28" y="2106123"/>
            <a:ext cx="4111030" cy="41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Users\hhyngai\Desktop\photo\2012 FSP lab\Lab 4\Group A2\IMG_4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132855"/>
            <a:ext cx="4084297" cy="408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使用點綴的上菜技巧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894" y="948198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點綴的</a:t>
            </a:r>
            <a:r>
              <a:rPr lang="zh-TW" altLang="en-US" sz="2500" dirty="0"/>
              <a:t>例子：</a:t>
            </a:r>
            <a:endParaRPr lang="en-US" sz="2500" dirty="0"/>
          </a:p>
        </p:txBody>
      </p:sp>
      <p:pic>
        <p:nvPicPr>
          <p:cNvPr id="8194" name="Picture 2" descr="D:\Users\hhyngai\Desktop\photo\1502 backup\DA class photo 2014\IMG_6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04" y="1603272"/>
            <a:ext cx="6070600" cy="45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使用點綴的上菜技巧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894" y="948198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TW" altLang="en-US" sz="2500" dirty="0" smtClean="0"/>
              <a:t>點綴的</a:t>
            </a:r>
            <a:r>
              <a:rPr lang="zh-TW" altLang="en-US" sz="2500" dirty="0"/>
              <a:t>例子：</a:t>
            </a:r>
          </a:p>
        </p:txBody>
      </p:sp>
      <p:pic>
        <p:nvPicPr>
          <p:cNvPr id="2051" name="Picture 3" descr="D:\Users\hhyngai\Desktop\photo\2012 FSP lab\Lab 4\Group A2\IMG_4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4" y="1736539"/>
            <a:ext cx="7422686" cy="46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16" y="1982240"/>
            <a:ext cx="5400600" cy="390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9812" y="200730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麵包盤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52020" y="574243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主菜餐盤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1349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西式餐桌擺設</a:t>
            </a:r>
            <a:endParaRPr kumimoji="1" lang="en-US" sz="32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5" y="1152348"/>
            <a:ext cx="1609643" cy="16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4" y="2664516"/>
            <a:ext cx="1609643" cy="16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5" y="4176684"/>
            <a:ext cx="1609643" cy="16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573325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在麵包</a:t>
            </a:r>
            <a:r>
              <a:rPr lang="zh-TW" altLang="en-US" dirty="0" smtClean="0"/>
              <a:t>盤上牛油刀三個</a:t>
            </a:r>
            <a:r>
              <a:rPr lang="zh-TW" altLang="en-US" dirty="0"/>
              <a:t>可能的位置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2352484" y="1152348"/>
            <a:ext cx="419316" cy="4536504"/>
          </a:xfrm>
          <a:prstGeom prst="rightBrace">
            <a:avLst>
              <a:gd name="adj1" fmla="val 113120"/>
              <a:gd name="adj2" fmla="val 42655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06251"/>
            <a:ext cx="1008112" cy="173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2435" y="850168"/>
            <a:ext cx="258408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7013" y="4295180"/>
            <a:ext cx="258408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76" y="2747520"/>
            <a:ext cx="258380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0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31349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西式餐桌擺設</a:t>
            </a:r>
            <a:endParaRPr kumimoji="1" lang="en-US" sz="32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89" y="1731779"/>
            <a:ext cx="51149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91413" y="163904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麵包盤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63621" y="537417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主菜餐盤</a:t>
            </a:r>
            <a:endParaRPr lang="en-US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37" y="1764596"/>
            <a:ext cx="761231" cy="130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51492" y="1592942"/>
            <a:ext cx="258408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3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hhyngai\Desktop\photo\1502 backup\FSP class photo 2014\IMG_76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/>
          <a:stretch/>
        </p:blipFill>
        <p:spPr bwMode="auto">
          <a:xfrm>
            <a:off x="694378" y="1119668"/>
            <a:ext cx="7550030" cy="519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5190" y="499175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/>
              <a:t>西式餐桌擺設的示例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368547" y="1340768"/>
            <a:ext cx="82089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400" dirty="0"/>
              <a:t>選擇不適當的飲食可能會影響健康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zh-TW" sz="24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400" dirty="0" smtClean="0"/>
              <a:t>過去</a:t>
            </a:r>
            <a:r>
              <a:rPr lang="zh-TW" altLang="en-US" sz="2400" dirty="0"/>
              <a:t>，最</a:t>
            </a:r>
            <a:r>
              <a:rPr lang="zh-TW" altLang="en-US" sz="2400" dirty="0" smtClean="0"/>
              <a:t>常見與</a:t>
            </a:r>
            <a:r>
              <a:rPr lang="zh-TW" altLang="en-US" sz="2400" dirty="0"/>
              <a:t>飲食相關的疾病</a:t>
            </a:r>
            <a:r>
              <a:rPr lang="zh-TW" altLang="en-US" sz="2400" dirty="0" smtClean="0"/>
              <a:t>是因攝取不足主要和微</a:t>
            </a:r>
            <a:r>
              <a:rPr lang="zh-TW" altLang="en-US" sz="2400" dirty="0"/>
              <a:t>量</a:t>
            </a:r>
            <a:r>
              <a:rPr lang="zh-TW" altLang="en-US" sz="2400" dirty="0" smtClean="0"/>
              <a:t>營養素而引起</a:t>
            </a:r>
            <a:r>
              <a:rPr lang="zh-TW" altLang="en-US" sz="2400" dirty="0"/>
              <a:t>的營養缺乏性</a:t>
            </a:r>
            <a:r>
              <a:rPr lang="zh-TW" altLang="en-US" sz="2400" dirty="0" smtClean="0"/>
              <a:t>疾病。</a:t>
            </a:r>
            <a:endParaRPr lang="en-US" altLang="zh-TW" sz="2400" dirty="0" smtClean="0"/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zh-TW" sz="24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2400" dirty="0" smtClean="0"/>
              <a:t>現今</a:t>
            </a:r>
            <a:r>
              <a:rPr lang="zh-TW" altLang="en-US" sz="2400" dirty="0"/>
              <a:t>，營養</a:t>
            </a:r>
            <a:r>
              <a:rPr lang="zh-TW" altLang="en-US" sz="2400" dirty="0" smtClean="0"/>
              <a:t>不足和</a:t>
            </a:r>
            <a:r>
              <a:rPr lang="zh-TW" altLang="en-US" sz="2400" dirty="0"/>
              <a:t>營養缺乏</a:t>
            </a:r>
            <a:r>
              <a:rPr lang="zh-TW" altLang="en-US" sz="2400" dirty="0" smtClean="0"/>
              <a:t>病在</a:t>
            </a:r>
            <a:r>
              <a:rPr lang="zh-TW" altLang="en-US" sz="2400" dirty="0"/>
              <a:t>西方和發展中國家已經逐漸</a:t>
            </a:r>
            <a:r>
              <a:rPr lang="zh-TW" altLang="en-US" sz="2400" dirty="0" smtClean="0"/>
              <a:t>消失，</a:t>
            </a:r>
            <a:r>
              <a:rPr lang="zh-TW" altLang="en-US" sz="2400" dirty="0"/>
              <a:t>而</a:t>
            </a:r>
            <a:r>
              <a:rPr lang="zh-TW" altLang="en-US" sz="2400" dirty="0" smtClean="0"/>
              <a:t>肥胖症及相關的“</a:t>
            </a:r>
            <a:r>
              <a:rPr lang="zh-TW" altLang="en-US" sz="2400" dirty="0"/>
              <a:t>現代</a:t>
            </a:r>
            <a:r>
              <a:rPr lang="zh-TW" altLang="en-US" sz="2400" dirty="0" smtClean="0"/>
              <a:t>富裕</a:t>
            </a:r>
            <a:r>
              <a:rPr lang="zh-TW" altLang="en-US" sz="2400" dirty="0"/>
              <a:t>疾病</a:t>
            </a:r>
            <a:r>
              <a:rPr lang="zh-TW" altLang="en-US" sz="2400" dirty="0" smtClean="0"/>
              <a:t>”，例如冠心病</a:t>
            </a:r>
            <a:r>
              <a:rPr lang="zh-TW" altLang="en-US" sz="2400" dirty="0"/>
              <a:t>（</a:t>
            </a:r>
            <a:r>
              <a:rPr lang="en-US" altLang="zh-TW" sz="2400" dirty="0"/>
              <a:t>CHD</a:t>
            </a:r>
            <a:r>
              <a:rPr lang="zh-TW" altLang="en-US" sz="2400" dirty="0"/>
              <a:t>）和癌症已經變得</a:t>
            </a:r>
            <a:r>
              <a:rPr lang="zh-TW" altLang="en-US" sz="2400" dirty="0" smtClean="0"/>
              <a:t>常見 </a:t>
            </a:r>
            <a:r>
              <a:rPr lang="zh-TW" altLang="en-US" sz="2400" dirty="0"/>
              <a:t>。</a:t>
            </a:r>
            <a:r>
              <a:rPr lang="zh-TW" altLang="en-US" sz="2400" dirty="0" smtClean="0"/>
              <a:t>這些</a:t>
            </a:r>
            <a:r>
              <a:rPr lang="zh-TW" altLang="en-US" sz="2400" dirty="0"/>
              <a:t>現代疾病相信與吃得</a:t>
            </a:r>
            <a:r>
              <a:rPr lang="zh-TW" altLang="en-US" sz="2400" dirty="0" smtClean="0"/>
              <a:t>過盛和</a:t>
            </a:r>
            <a:r>
              <a:rPr lang="zh-TW" altLang="en-US" sz="2400" dirty="0"/>
              <a:t>不健康的飲食習慣有關</a:t>
            </a:r>
            <a:r>
              <a:rPr lang="zh-TW" altLang="en-US" sz="2400" dirty="0" smtClean="0"/>
              <a:t>。</a:t>
            </a:r>
            <a:endParaRPr lang="en-US" altLang="zh-TW" sz="2400" dirty="0"/>
          </a:p>
        </p:txBody>
      </p:sp>
      <p:sp>
        <p:nvSpPr>
          <p:cNvPr id="7171" name="WordArt 6"/>
          <p:cNvSpPr>
            <a:spLocks noChangeArrowheads="1" noChangeShapeType="1" noTextEdit="1"/>
          </p:cNvSpPr>
          <p:nvPr/>
        </p:nvSpPr>
        <p:spPr bwMode="auto">
          <a:xfrm>
            <a:off x="382588" y="428603"/>
            <a:ext cx="4760916" cy="4381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飲食與疾病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Users\hhyngai\Desktop\photo\1502 backup\FSP class photo 2014\IMG_7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8669"/>
            <a:ext cx="7344816" cy="55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5190" y="18864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/>
              <a:t>西式餐桌擺設的示例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中式餐桌擺設</a:t>
            </a:r>
            <a:endParaRPr kumimoji="1" lang="en-US" altLang="zh-TW" sz="3600" b="1" kern="10" dirty="0" smtClean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/>
              <a:t>典型中式餐桌擺設示例：</a:t>
            </a:r>
            <a:endParaRPr lang="en-US" sz="2500" dirty="0"/>
          </a:p>
        </p:txBody>
      </p:sp>
      <p:pic>
        <p:nvPicPr>
          <p:cNvPr id="1026" name="Picture 2" descr="D:\Users\hhyngai\Desktop\EDB Prpject\Chinese table setting\DSC_0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128792" cy="45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9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2636912"/>
            <a:ext cx="4680520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HK" altLang="en-US" sz="8000" b="1" dirty="0" smtClean="0">
                <a:solidFill>
                  <a:schemeClr val="tx1"/>
                </a:solidFill>
              </a:rPr>
              <a:t>建議活動</a:t>
            </a:r>
            <a:endParaRPr lang="en-US" sz="8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88640"/>
            <a:ext cx="864096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1)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食物選擇的建議活動為： </a:t>
            </a:r>
            <a:endParaRPr lang="zh-TW" altLang="en-US" sz="3000" b="1" dirty="0">
              <a:solidFill>
                <a:schemeClr val="tx1"/>
              </a:solidFill>
            </a:endParaRPr>
          </a:p>
          <a:p>
            <a:r>
              <a:rPr lang="zh-TW" altLang="en-US" sz="3000" b="1" dirty="0">
                <a:solidFill>
                  <a:schemeClr val="tx1"/>
                </a:solidFill>
              </a:rPr>
              <a:t>想想看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：由出生</a:t>
            </a:r>
            <a:r>
              <a:rPr lang="zh-TW" altLang="en-US" sz="3000" b="1" dirty="0">
                <a:solidFill>
                  <a:schemeClr val="tx1"/>
                </a:solidFill>
              </a:rPr>
              <a:t>至現在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，你一共吃了多少</a:t>
            </a:r>
            <a:r>
              <a:rPr lang="zh-TW" altLang="en-US" sz="3000" b="1" dirty="0">
                <a:solidFill>
                  <a:schemeClr val="tx1"/>
                </a:solidFill>
              </a:rPr>
              <a:t>頓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飯？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645" y="1916832"/>
            <a:ext cx="861382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2000" dirty="0"/>
              <a:t>答：年齡</a:t>
            </a:r>
            <a:r>
              <a:rPr lang="en-US" altLang="zh-TW" sz="2000" dirty="0"/>
              <a:t>×3</a:t>
            </a:r>
            <a:r>
              <a:rPr lang="zh-TW" altLang="en-US" sz="2000" dirty="0"/>
              <a:t>餐</a:t>
            </a:r>
            <a:r>
              <a:rPr lang="en-US" altLang="zh-TW" sz="2000" dirty="0"/>
              <a:t>×365</a:t>
            </a:r>
            <a:r>
              <a:rPr lang="zh-TW" altLang="en-US" sz="2000" dirty="0"/>
              <a:t>天。例如</a:t>
            </a:r>
            <a:r>
              <a:rPr lang="en-US" altLang="zh-TW" sz="2000" dirty="0"/>
              <a:t>15</a:t>
            </a:r>
            <a:r>
              <a:rPr lang="zh-TW" altLang="en-US" sz="2000" dirty="0"/>
              <a:t>歲，即</a:t>
            </a:r>
            <a:r>
              <a:rPr lang="en-US" altLang="zh-TW" sz="2000" dirty="0"/>
              <a:t>15x365x3=16425 </a:t>
            </a:r>
            <a:endParaRPr lang="en-US" altLang="zh-HK" sz="2000" dirty="0"/>
          </a:p>
          <a:p>
            <a:pPr fontAlgn="base"/>
            <a:r>
              <a:rPr lang="zh-TW" altLang="en-US" sz="2000" dirty="0" smtClean="0"/>
              <a:t>討論</a:t>
            </a:r>
            <a:r>
              <a:rPr lang="zh-TW" altLang="en-US" sz="2000" dirty="0"/>
              <a:t>的</a:t>
            </a:r>
            <a:r>
              <a:rPr lang="zh-TW" altLang="en-US" sz="2000" dirty="0" smtClean="0"/>
              <a:t>指導原則： </a:t>
            </a:r>
            <a:endParaRPr lang="en-US" altLang="zh-TW" sz="2000" dirty="0" smtClean="0"/>
          </a:p>
          <a:p>
            <a:pPr fontAlgn="base"/>
            <a:r>
              <a:rPr lang="zh-TW" altLang="en-US" sz="2000" dirty="0" smtClean="0"/>
              <a:t>一天</a:t>
            </a:r>
            <a:r>
              <a:rPr lang="zh-TW" altLang="en-US" sz="2000" dirty="0"/>
              <a:t>的食物選擇只</a:t>
            </a:r>
            <a:r>
              <a:rPr lang="zh-TW" altLang="en-US" sz="2000" dirty="0" smtClean="0"/>
              <a:t>會輕微地改善</a:t>
            </a:r>
            <a:r>
              <a:rPr lang="zh-TW" altLang="en-US" sz="2000" dirty="0"/>
              <a:t>或損害您的</a:t>
            </a:r>
            <a:r>
              <a:rPr lang="zh-TW" altLang="en-US" sz="2000" dirty="0" smtClean="0"/>
              <a:t>健康，但</a:t>
            </a:r>
            <a:r>
              <a:rPr lang="zh-TW" altLang="en-US" sz="2000" dirty="0"/>
              <a:t>當</a:t>
            </a:r>
            <a:r>
              <a:rPr lang="zh-TW" altLang="en-US" sz="2000" dirty="0" smtClean="0"/>
              <a:t>這些選擇被</a:t>
            </a:r>
            <a:r>
              <a:rPr lang="zh-TW" altLang="en-US" sz="2000" dirty="0"/>
              <a:t>重複幾年甚至</a:t>
            </a:r>
            <a:r>
              <a:rPr lang="zh-TW" altLang="en-US" sz="2000" dirty="0" smtClean="0"/>
              <a:t>幾十年，</a:t>
            </a:r>
            <a:r>
              <a:rPr lang="zh-TW" altLang="en-US" sz="2000" dirty="0"/>
              <a:t>便會</a:t>
            </a:r>
            <a:r>
              <a:rPr lang="zh-TW" altLang="en-US" sz="2000" dirty="0" smtClean="0"/>
              <a:t>顯著地影響健康。</a:t>
            </a:r>
            <a:r>
              <a:rPr lang="zh-TW" altLang="en-US" sz="2000" dirty="0"/>
              <a:t>許多身體</a:t>
            </a:r>
            <a:r>
              <a:rPr lang="zh-TW" altLang="en-US" sz="2000" dirty="0" smtClean="0"/>
              <a:t>機能的活動都是由人們</a:t>
            </a:r>
            <a:r>
              <a:rPr lang="zh-TW" altLang="en-US" sz="2000" dirty="0"/>
              <a:t>所吃的</a:t>
            </a:r>
            <a:r>
              <a:rPr lang="zh-TW" altLang="en-US" sz="2000" dirty="0" smtClean="0"/>
              <a:t>食物中提供的營養素支撐。 </a:t>
            </a:r>
            <a:endParaRPr lang="zh-TW" alt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zh-TW" altLang="en-US" sz="2000" dirty="0"/>
              <a:t>你的</a:t>
            </a:r>
            <a:r>
              <a:rPr lang="zh-TW" altLang="en-US" sz="2000" dirty="0" smtClean="0"/>
              <a:t>身體會自動使用食物</a:t>
            </a:r>
            <a:r>
              <a:rPr lang="zh-TW" altLang="en-US" sz="2000" dirty="0"/>
              <a:t>中的</a:t>
            </a:r>
            <a:r>
              <a:rPr lang="zh-TW" altLang="en-US" sz="2000" dirty="0" smtClean="0"/>
              <a:t>營養素來製造體內的組織，提供身體活動所需的熱能，</a:t>
            </a:r>
            <a:r>
              <a:rPr lang="zh-TW" altLang="en-US" sz="2000" dirty="0"/>
              <a:t>以及提高</a:t>
            </a:r>
            <a:r>
              <a:rPr lang="zh-TW" altLang="en-US" sz="2000" dirty="0" smtClean="0"/>
              <a:t>免疫力</a:t>
            </a:r>
            <a:r>
              <a:rPr lang="zh-TW" altLang="en-US" sz="2000" dirty="0"/>
              <a:t>，</a:t>
            </a:r>
            <a:r>
              <a:rPr lang="zh-TW" altLang="en-US" sz="2000" dirty="0" smtClean="0"/>
              <a:t>防止病毒的</a:t>
            </a:r>
            <a:r>
              <a:rPr lang="zh-TW" altLang="en-US" sz="2000" dirty="0"/>
              <a:t>入</a:t>
            </a:r>
            <a:r>
              <a:rPr lang="zh-TW" altLang="en-US" sz="2000" dirty="0" smtClean="0"/>
              <a:t>侵而生病</a:t>
            </a:r>
            <a:r>
              <a:rPr lang="zh-TW" altLang="en-US" sz="2000" dirty="0"/>
              <a:t>。身體如何成功地處理這些</a:t>
            </a:r>
            <a:r>
              <a:rPr lang="zh-TW" altLang="en-US" sz="2000" dirty="0" smtClean="0"/>
              <a:t>任務，其中部分是取決於你</a:t>
            </a:r>
            <a:r>
              <a:rPr lang="zh-TW" altLang="en-US" sz="2000" dirty="0"/>
              <a:t>的食物選擇。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zh-TW" altLang="en-US" sz="2000" dirty="0"/>
              <a:t>不經心思</a:t>
            </a:r>
            <a:r>
              <a:rPr lang="zh-TW" altLang="en-US" sz="2000" dirty="0" smtClean="0"/>
              <a:t>熟慮的食物選擇</a:t>
            </a:r>
            <a:r>
              <a:rPr lang="zh-TW" altLang="en-US" sz="2000" dirty="0"/>
              <a:t>可能會導致許多慢性疾病，包括心臟</a:t>
            </a:r>
            <a:r>
              <a:rPr lang="zh-TW" altLang="en-US" sz="2000" dirty="0" smtClean="0"/>
              <a:t>疾病、糖尿病</a:t>
            </a:r>
            <a:r>
              <a:rPr lang="zh-TW" altLang="en-US" sz="2000" dirty="0"/>
              <a:t>甚至</a:t>
            </a:r>
            <a:r>
              <a:rPr lang="zh-TW" altLang="en-US" sz="2000" dirty="0" smtClean="0"/>
              <a:t>癌症。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528" y="2060848"/>
            <a:ext cx="8208912" cy="2304256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9512" y="188640"/>
            <a:ext cx="864096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2)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營養不足</a:t>
            </a:r>
            <a:r>
              <a:rPr lang="zh-TW" altLang="en-US" sz="3000" b="1" dirty="0">
                <a:solidFill>
                  <a:schemeClr val="tx1"/>
                </a:solidFill>
              </a:rPr>
              <a:t>的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建議活動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zh-TW" altLang="en-US" sz="3000" dirty="0" smtClean="0">
                <a:solidFill>
                  <a:schemeClr val="tx1"/>
                </a:solidFill>
              </a:rPr>
              <a:t>討論以下世界</a:t>
            </a:r>
            <a:r>
              <a:rPr lang="zh-TW" altLang="en-US" sz="3000" dirty="0">
                <a:solidFill>
                  <a:schemeClr val="tx1"/>
                </a:solidFill>
              </a:rPr>
              <a:t>衛生組織的訊息</a:t>
            </a:r>
            <a:r>
              <a:rPr lang="zh-TW" altLang="en-US" sz="3000" dirty="0" smtClean="0">
                <a:solidFill>
                  <a:schemeClr val="tx1"/>
                </a:solidFill>
              </a:rPr>
              <a:t>。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0616" y="2204864"/>
            <a:ext cx="6593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2800" dirty="0"/>
              <a:t>世界衛生組織</a:t>
            </a:r>
            <a:r>
              <a:rPr lang="zh-HK" altLang="en-US" sz="2800" dirty="0" smtClean="0"/>
              <a:t>估計</a:t>
            </a:r>
            <a:r>
              <a:rPr lang="zh-TW" altLang="en-US" sz="2800" dirty="0" smtClean="0"/>
              <a:t>每年</a:t>
            </a:r>
            <a:r>
              <a:rPr lang="zh-HK" altLang="en-US" sz="2800" dirty="0" smtClean="0"/>
              <a:t>有</a:t>
            </a:r>
            <a:r>
              <a:rPr lang="en-US" altLang="zh-TW" sz="2800" dirty="0" smtClean="0"/>
              <a:t>25-50</a:t>
            </a:r>
            <a:r>
              <a:rPr lang="zh-TW" altLang="en-US" sz="2800" dirty="0"/>
              <a:t>萬兒童因缺乏維生素</a:t>
            </a:r>
            <a:r>
              <a:rPr lang="en-US" altLang="zh-TW" sz="2800" dirty="0" smtClean="0"/>
              <a:t>A</a:t>
            </a:r>
            <a:r>
              <a:rPr lang="zh-TW" altLang="en-US" sz="2800" dirty="0" smtClean="0"/>
              <a:t>而失明</a:t>
            </a:r>
            <a:r>
              <a:rPr lang="en-US" sz="2800" dirty="0" smtClean="0"/>
              <a:t> </a:t>
            </a:r>
            <a:r>
              <a:rPr lang="zh-TW" altLang="en-US" sz="2800" dirty="0"/>
              <a:t>，一半的</a:t>
            </a:r>
            <a:r>
              <a:rPr lang="zh-TW" altLang="en-US" sz="2800" dirty="0" smtClean="0"/>
              <a:t>人會在</a:t>
            </a:r>
            <a:r>
              <a:rPr lang="zh-TW" altLang="en-US" sz="2800" dirty="0"/>
              <a:t>失去視力的</a:t>
            </a:r>
            <a:r>
              <a:rPr lang="en-US" altLang="zh-TW" sz="2800" dirty="0"/>
              <a:t>12</a:t>
            </a:r>
            <a:r>
              <a:rPr lang="zh-TW" altLang="en-US" sz="2800" dirty="0"/>
              <a:t>個</a:t>
            </a:r>
            <a:r>
              <a:rPr lang="zh-TW" altLang="en-US" sz="2800" dirty="0" smtClean="0"/>
              <a:t>月內死去。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2" t="8190" r="41949" b="84766"/>
          <a:stretch/>
        </p:blipFill>
        <p:spPr bwMode="auto">
          <a:xfrm>
            <a:off x="6706535" y="3717032"/>
            <a:ext cx="1537873" cy="51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16" y="472514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 dirty="0" smtClean="0"/>
              <a:t>來源：</a:t>
            </a:r>
            <a:endParaRPr lang="en-US" b="1" dirty="0"/>
          </a:p>
          <a:p>
            <a:pPr fontAlgn="base"/>
            <a:r>
              <a:rPr lang="en-US" i="1" dirty="0"/>
              <a:t>WHO</a:t>
            </a:r>
            <a:r>
              <a:rPr lang="en-US" dirty="0"/>
              <a:t>. </a:t>
            </a:r>
            <a:r>
              <a:rPr lang="en-US" b="1" dirty="0"/>
              <a:t>Global prevalence of vitamin A deficiency in populations at risk 1995–2005.</a:t>
            </a:r>
            <a:r>
              <a:rPr lang="en-US" dirty="0"/>
              <a:t> WHO Global Database on Vitamin A Deficiency. Geneva, World Health Organization, 2009.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88640"/>
            <a:ext cx="8640960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3000" b="1" dirty="0">
                <a:solidFill>
                  <a:schemeClr val="tx1"/>
                </a:solidFill>
              </a:rPr>
              <a:t>營養不足的建議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活動</a:t>
            </a:r>
            <a:r>
              <a:rPr lang="en-US" sz="3000" b="1" dirty="0" smtClean="0">
                <a:solidFill>
                  <a:schemeClr val="tx1"/>
                </a:solidFill>
              </a:rPr>
              <a:t>: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980728"/>
            <a:ext cx="7776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2200" b="1" u="sng" dirty="0" smtClean="0"/>
              <a:t>討論的提示： </a:t>
            </a:r>
            <a:endParaRPr lang="zh-TW" altLang="en-US" sz="2200" b="1" u="sng" dirty="0"/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 smtClean="0"/>
              <a:t>營養</a:t>
            </a:r>
            <a:r>
              <a:rPr lang="zh-TW" altLang="en-US" sz="2200" dirty="0"/>
              <a:t>不足是一個重要的公共衛生</a:t>
            </a:r>
            <a:r>
              <a:rPr lang="zh-TW" altLang="en-US" sz="2200" dirty="0" smtClean="0"/>
              <a:t>問題</a:t>
            </a:r>
            <a:endParaRPr lang="zh-TW" altLang="en-US" sz="2200" dirty="0"/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 smtClean="0"/>
              <a:t>食物不足或飲食缺乏</a:t>
            </a:r>
            <a:r>
              <a:rPr lang="zh-TW" altLang="en-US" sz="2200" dirty="0"/>
              <a:t>某些</a:t>
            </a:r>
            <a:r>
              <a:rPr lang="zh-TW" altLang="en-US" sz="2200" dirty="0" smtClean="0"/>
              <a:t>營養素而造成</a:t>
            </a:r>
            <a:r>
              <a:rPr lang="zh-TW" altLang="en-US" sz="2200" dirty="0"/>
              <a:t>的 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/>
              <a:t>營養</a:t>
            </a:r>
            <a:r>
              <a:rPr lang="zh-TW" altLang="en-US" sz="2200" dirty="0" smtClean="0"/>
              <a:t>不足往往</a:t>
            </a:r>
            <a:r>
              <a:rPr lang="zh-TW" altLang="en-US" sz="2200" dirty="0"/>
              <a:t>與</a:t>
            </a:r>
            <a:r>
              <a:rPr lang="zh-TW" altLang="en-US" sz="2200" dirty="0" smtClean="0"/>
              <a:t>貧困有關</a:t>
            </a:r>
            <a:endParaRPr lang="zh-TW" altLang="en-US" sz="2200" dirty="0"/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/>
              <a:t>發病率是在發展中國家更高 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 smtClean="0"/>
              <a:t>缺乏維生素</a:t>
            </a:r>
            <a:r>
              <a:rPr lang="en-US" altLang="zh-TW" sz="2200" dirty="0" smtClean="0"/>
              <a:t>A</a:t>
            </a:r>
            <a:r>
              <a:rPr lang="zh-TW" altLang="en-US" sz="2200" dirty="0" smtClean="0"/>
              <a:t>是</a:t>
            </a:r>
            <a:r>
              <a:rPr lang="zh-TW" altLang="en-US" sz="2200" dirty="0"/>
              <a:t>一個重要的公共衛生問題和失明</a:t>
            </a:r>
            <a:r>
              <a:rPr lang="zh-TW" altLang="en-US" sz="2200" dirty="0" smtClean="0"/>
              <a:t>的主要原因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605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1844824"/>
            <a:ext cx="8640960" cy="4299580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9512" y="188640"/>
            <a:ext cx="864096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3)</a:t>
            </a:r>
            <a:r>
              <a:rPr lang="zh-HK" altLang="en-US" sz="3000" b="1" dirty="0">
                <a:solidFill>
                  <a:schemeClr val="tx1"/>
                </a:solidFill>
              </a:rPr>
              <a:t>營養過剩的建議活動</a:t>
            </a:r>
          </a:p>
          <a:p>
            <a:r>
              <a:rPr lang="zh-TW" altLang="en-US" sz="3000" dirty="0" smtClean="0">
                <a:solidFill>
                  <a:schemeClr val="tx1"/>
                </a:solidFill>
              </a:rPr>
              <a:t>討論</a:t>
            </a:r>
            <a:r>
              <a:rPr lang="zh-TW" altLang="en-US" sz="3000" dirty="0">
                <a:solidFill>
                  <a:schemeClr val="tx1"/>
                </a:solidFill>
              </a:rPr>
              <a:t>以下世界衛生組織的訊息</a:t>
            </a:r>
            <a:r>
              <a:rPr lang="zh-TW" altLang="en-US" sz="3000" dirty="0" smtClean="0">
                <a:solidFill>
                  <a:schemeClr val="tx1"/>
                </a:solidFill>
              </a:rPr>
              <a:t>。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2009740"/>
            <a:ext cx="84249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Arial" pitchFamily="34" charset="0"/>
              <a:buChar char="•"/>
            </a:pPr>
            <a:r>
              <a:rPr lang="zh-TW" altLang="en-US" sz="2500" dirty="0"/>
              <a:t>自</a:t>
            </a:r>
            <a:r>
              <a:rPr lang="en-US" altLang="zh-TW" sz="2500" dirty="0"/>
              <a:t>1980</a:t>
            </a:r>
            <a:r>
              <a:rPr lang="zh-TW" altLang="en-US" sz="2500" dirty="0"/>
              <a:t>年以來全世界</a:t>
            </a:r>
            <a:r>
              <a:rPr lang="zh-TW" altLang="en-US" sz="2500" dirty="0" smtClean="0"/>
              <a:t>肥胖</a:t>
            </a:r>
            <a:r>
              <a:rPr lang="zh-HK" altLang="en-US" sz="2500" dirty="0"/>
              <a:t>人口</a:t>
            </a:r>
            <a:r>
              <a:rPr lang="zh-TW" altLang="en-US" sz="2500" dirty="0" smtClean="0"/>
              <a:t>增加近一</a:t>
            </a:r>
            <a:r>
              <a:rPr lang="zh-TW" altLang="en-US" sz="2500" dirty="0"/>
              <a:t>倍。 </a:t>
            </a:r>
          </a:p>
          <a:p>
            <a:pPr marL="457200" indent="-457200" fontAlgn="base">
              <a:buFont typeface="Arial" pitchFamily="34" charset="0"/>
              <a:buChar char="•"/>
            </a:pPr>
            <a:r>
              <a:rPr lang="zh-TW" altLang="en-US" sz="2500" dirty="0"/>
              <a:t>在</a:t>
            </a:r>
            <a:r>
              <a:rPr lang="en-US" altLang="zh-TW" sz="2500" dirty="0"/>
              <a:t>2008</a:t>
            </a:r>
            <a:r>
              <a:rPr lang="zh-TW" altLang="en-US" sz="2500" dirty="0"/>
              <a:t>年，超過</a:t>
            </a:r>
            <a:r>
              <a:rPr lang="en-US" altLang="zh-TW" sz="2500" dirty="0" smtClean="0"/>
              <a:t>14</a:t>
            </a:r>
            <a:r>
              <a:rPr lang="zh-TW" altLang="en-US" sz="2500" dirty="0" smtClean="0"/>
              <a:t>億</a:t>
            </a:r>
            <a:r>
              <a:rPr lang="zh-TW" altLang="en-US" sz="2500" dirty="0"/>
              <a:t>成年人，</a:t>
            </a:r>
            <a:r>
              <a:rPr lang="en-US" altLang="zh-TW" sz="2500" dirty="0"/>
              <a:t>20</a:t>
            </a:r>
            <a:r>
              <a:rPr lang="zh-TW" altLang="en-US" sz="2500" dirty="0"/>
              <a:t>歲以上，體重超標。 </a:t>
            </a:r>
          </a:p>
          <a:p>
            <a:pPr marL="457200" indent="-457200" fontAlgn="base">
              <a:buFont typeface="Arial" pitchFamily="34" charset="0"/>
              <a:buChar char="•"/>
            </a:pPr>
            <a:r>
              <a:rPr lang="zh-TW" altLang="en-US" sz="2500" dirty="0"/>
              <a:t>在</a:t>
            </a:r>
            <a:r>
              <a:rPr lang="en-US" altLang="zh-TW" sz="2500" dirty="0"/>
              <a:t>2008</a:t>
            </a:r>
            <a:r>
              <a:rPr lang="zh-TW" altLang="en-US" sz="2500" dirty="0" smtClean="0"/>
              <a:t>年</a:t>
            </a:r>
            <a:r>
              <a:rPr lang="zh-TW" altLang="en-US" sz="2500" dirty="0"/>
              <a:t>， </a:t>
            </a:r>
            <a:r>
              <a:rPr lang="en-US" altLang="zh-TW" sz="2500" dirty="0" smtClean="0"/>
              <a:t>35</a:t>
            </a:r>
            <a:r>
              <a:rPr lang="zh-TW" altLang="en-US" sz="2500" dirty="0" smtClean="0"/>
              <a:t>％ </a:t>
            </a:r>
            <a:r>
              <a:rPr lang="en-US" altLang="zh-TW" sz="2500" dirty="0" smtClean="0"/>
              <a:t>20</a:t>
            </a:r>
            <a:r>
              <a:rPr lang="zh-TW" altLang="en-US" sz="2500" dirty="0"/>
              <a:t>歲及以上的</a:t>
            </a:r>
            <a:r>
              <a:rPr lang="zh-TW" altLang="en-US" sz="2500" dirty="0" smtClean="0"/>
              <a:t>成年人超重，</a:t>
            </a:r>
            <a:r>
              <a:rPr lang="en-US" altLang="zh-TW" sz="2500" dirty="0" smtClean="0"/>
              <a:t>11</a:t>
            </a:r>
            <a:r>
              <a:rPr lang="zh-TW" altLang="en-US" sz="2500" dirty="0"/>
              <a:t>％為肥胖。 </a:t>
            </a:r>
          </a:p>
          <a:p>
            <a:pPr marL="457200" indent="-457200" fontAlgn="base">
              <a:buFont typeface="Arial" pitchFamily="34" charset="0"/>
              <a:buChar char="•"/>
            </a:pPr>
            <a:r>
              <a:rPr lang="en-US" altLang="zh-TW" sz="2500" dirty="0"/>
              <a:t>65</a:t>
            </a:r>
            <a:r>
              <a:rPr lang="zh-TW" altLang="en-US" sz="2500" dirty="0"/>
              <a:t>％的世界人口居住</a:t>
            </a:r>
            <a:r>
              <a:rPr lang="zh-TW" altLang="en-US" sz="2500" dirty="0" smtClean="0"/>
              <a:t>在</a:t>
            </a:r>
            <a:r>
              <a:rPr lang="zh-TW" altLang="en-US" sz="2500" dirty="0"/>
              <a:t>因</a:t>
            </a:r>
            <a:r>
              <a:rPr lang="zh-TW" altLang="en-US" sz="2500" dirty="0" smtClean="0"/>
              <a:t>超重</a:t>
            </a:r>
            <a:r>
              <a:rPr lang="zh-TW" altLang="en-US" sz="2500" dirty="0"/>
              <a:t>和</a:t>
            </a:r>
            <a:r>
              <a:rPr lang="zh-TW" altLang="en-US" sz="2500" dirty="0" smtClean="0"/>
              <a:t>肥胖比</a:t>
            </a:r>
            <a:r>
              <a:rPr lang="zh-TW" altLang="en-US" sz="2500" dirty="0"/>
              <a:t>體重</a:t>
            </a:r>
            <a:r>
              <a:rPr lang="zh-TW" altLang="en-US" sz="2500" dirty="0" smtClean="0"/>
              <a:t>不足而死亡更多的</a:t>
            </a:r>
            <a:r>
              <a:rPr lang="zh-TW" altLang="en-US" sz="2500" dirty="0"/>
              <a:t>國家。 </a:t>
            </a:r>
          </a:p>
          <a:p>
            <a:pPr marL="457200" indent="-457200" fontAlgn="base">
              <a:buFont typeface="Arial" pitchFamily="34" charset="0"/>
              <a:buChar char="•"/>
            </a:pPr>
            <a:r>
              <a:rPr lang="zh-TW" altLang="en-US" sz="2500" dirty="0"/>
              <a:t>在</a:t>
            </a:r>
            <a:r>
              <a:rPr lang="en-US" altLang="zh-TW" sz="2500" dirty="0"/>
              <a:t>2012</a:t>
            </a:r>
            <a:r>
              <a:rPr lang="zh-TW" altLang="en-US" sz="2500" dirty="0" smtClean="0"/>
              <a:t>年</a:t>
            </a:r>
            <a:r>
              <a:rPr lang="zh-TW" altLang="en-US" sz="2500" dirty="0"/>
              <a:t>，</a:t>
            </a:r>
            <a:r>
              <a:rPr lang="zh-TW" altLang="en-US" sz="2500" dirty="0" smtClean="0"/>
              <a:t>超過</a:t>
            </a:r>
            <a:r>
              <a:rPr lang="en-US" altLang="zh-TW" sz="2500" dirty="0" smtClean="0"/>
              <a:t>4</a:t>
            </a:r>
            <a:r>
              <a:rPr lang="zh-TW" altLang="en-US" sz="2500" dirty="0" smtClean="0"/>
              <a:t>千萬</a:t>
            </a:r>
            <a:r>
              <a:rPr lang="zh-TW" altLang="en-US" sz="2500" dirty="0"/>
              <a:t>名</a:t>
            </a:r>
            <a:r>
              <a:rPr lang="en-US" altLang="zh-TW" sz="2500" dirty="0" smtClean="0"/>
              <a:t>5</a:t>
            </a:r>
            <a:r>
              <a:rPr lang="zh-TW" altLang="en-US" sz="2500" dirty="0"/>
              <a:t>歲以下</a:t>
            </a:r>
            <a:r>
              <a:rPr lang="zh-TW" altLang="en-US" sz="2500" dirty="0" smtClean="0"/>
              <a:t>的兒童</a:t>
            </a:r>
            <a:r>
              <a:rPr lang="zh-TW" altLang="en-US" sz="2500" dirty="0"/>
              <a:t>超重或</a:t>
            </a:r>
            <a:r>
              <a:rPr lang="zh-TW" altLang="en-US" sz="2500" dirty="0" smtClean="0"/>
              <a:t>肥胖。</a:t>
            </a:r>
            <a:endParaRPr lang="en-US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2" t="8190" r="41949" b="84766"/>
          <a:stretch/>
        </p:blipFill>
        <p:spPr bwMode="auto">
          <a:xfrm>
            <a:off x="7210591" y="5517232"/>
            <a:ext cx="1537873" cy="51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6004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dirty="0" smtClean="0"/>
              <a:t>來源：世界衞生組織，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88640"/>
            <a:ext cx="8640960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HK" altLang="en-US" sz="3000" b="1" dirty="0">
                <a:solidFill>
                  <a:schemeClr val="tx1"/>
                </a:solidFill>
              </a:rPr>
              <a:t>營養過剩的建議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活動</a:t>
            </a:r>
            <a:r>
              <a:rPr lang="en-US" sz="3000" b="1" dirty="0" smtClean="0">
                <a:solidFill>
                  <a:schemeClr val="tx1"/>
                </a:solidFill>
              </a:rPr>
              <a:t>: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980728"/>
            <a:ext cx="77768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2200" b="1" u="sng" dirty="0" smtClean="0"/>
              <a:t>討論</a:t>
            </a:r>
            <a:r>
              <a:rPr lang="zh-TW" altLang="en-US" sz="2200" b="1" u="sng" dirty="0"/>
              <a:t>的</a:t>
            </a:r>
            <a:r>
              <a:rPr lang="zh-TW" altLang="en-US" sz="2200" b="1" u="sng" dirty="0" smtClean="0"/>
              <a:t>提示：</a:t>
            </a:r>
            <a:endParaRPr lang="en-US" sz="2200" b="1" u="sng" dirty="0" smtClean="0"/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/>
              <a:t>世界各</a:t>
            </a:r>
            <a:r>
              <a:rPr lang="zh-TW" altLang="en-US" sz="2200" dirty="0" smtClean="0"/>
              <a:t>地的肥胖</a:t>
            </a:r>
            <a:r>
              <a:rPr lang="zh-TW" altLang="en-US" sz="2200" dirty="0"/>
              <a:t>的</a:t>
            </a:r>
            <a:r>
              <a:rPr lang="zh-TW" altLang="en-US" sz="2200" dirty="0" smtClean="0"/>
              <a:t>發病率不斷增加</a:t>
            </a:r>
            <a:endParaRPr lang="zh-TW" altLang="en-US" sz="2200" dirty="0"/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/>
              <a:t>肥胖會導致許多慢性疾病，如</a:t>
            </a:r>
            <a:r>
              <a:rPr lang="zh-TW" altLang="en-US" sz="2200" dirty="0" smtClean="0"/>
              <a:t>糖尿病、冠心病</a:t>
            </a:r>
            <a:r>
              <a:rPr lang="zh-TW" altLang="en-US" sz="2200" dirty="0"/>
              <a:t>和</a:t>
            </a:r>
            <a:r>
              <a:rPr lang="zh-TW" altLang="en-US" sz="2200" dirty="0" smtClean="0"/>
              <a:t>心臟病</a:t>
            </a:r>
            <a:endParaRPr lang="zh-TW" altLang="en-US" sz="2200" dirty="0"/>
          </a:p>
          <a:p>
            <a:pPr marL="342900" indent="-342900" fontAlgn="base">
              <a:buFont typeface="Arial" pitchFamily="34" charset="0"/>
              <a:buChar char="•"/>
            </a:pPr>
            <a:r>
              <a:rPr lang="zh-TW" altLang="en-US" sz="2200" dirty="0"/>
              <a:t>這可能是和久坐</a:t>
            </a:r>
            <a:r>
              <a:rPr lang="zh-TW" altLang="en-US" sz="2200" dirty="0" smtClean="0"/>
              <a:t>的的</a:t>
            </a:r>
            <a:r>
              <a:rPr lang="zh-TW" altLang="en-US" sz="2200" dirty="0"/>
              <a:t>生活</a:t>
            </a:r>
            <a:r>
              <a:rPr lang="zh-TW" altLang="en-US" sz="2200" dirty="0" smtClean="0"/>
              <a:t>方式和飲食習慣的改變有關</a:t>
            </a:r>
            <a:endParaRPr lang="en-US" altLang="zh-TW" sz="2200" dirty="0" smtClean="0"/>
          </a:p>
          <a:p>
            <a:pPr marL="342900" indent="-342900" fontAlgn="base">
              <a:buFont typeface="Arial" pitchFamily="34" charset="0"/>
              <a:buChar char="•"/>
            </a:pP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859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88640"/>
            <a:ext cx="8856984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4)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 膳食計畫</a:t>
            </a:r>
            <a:r>
              <a:rPr lang="en-US" altLang="zh-TW" sz="3000" b="1" dirty="0" smtClean="0">
                <a:solidFill>
                  <a:schemeClr val="tx1"/>
                </a:solidFill>
              </a:rPr>
              <a:t>/</a:t>
            </a:r>
            <a:r>
              <a:rPr lang="zh-HK" altLang="en-US" sz="3000" b="1" dirty="0">
                <a:solidFill>
                  <a:schemeClr val="tx1"/>
                </a:solidFill>
              </a:rPr>
              <a:t>餐單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設計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的建議活動： </a:t>
            </a:r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比較你</a:t>
            </a:r>
            <a:r>
              <a:rPr lang="zh-TW" altLang="en-US" sz="3000" b="1" dirty="0">
                <a:solidFill>
                  <a:schemeClr val="tx1"/>
                </a:solidFill>
              </a:rPr>
              <a:t>（或你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的同學）於每</a:t>
            </a:r>
            <a:r>
              <a:rPr lang="zh-TW" altLang="en-US" sz="3000" b="1" dirty="0">
                <a:solidFill>
                  <a:schemeClr val="tx1"/>
                </a:solidFill>
              </a:rPr>
              <a:t>個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食物組別</a:t>
            </a:r>
            <a:r>
              <a:rPr lang="zh-TW" altLang="en-US" sz="3000" b="1" dirty="0">
                <a:solidFill>
                  <a:schemeClr val="tx1"/>
                </a:solidFill>
              </a:rPr>
              <a:t>的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實際攝</a:t>
            </a:r>
            <a:r>
              <a:rPr lang="zh-TW" altLang="en-US" sz="3000" b="1" dirty="0">
                <a:solidFill>
                  <a:schemeClr val="tx1"/>
                </a:solidFill>
              </a:rPr>
              <a:t>入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量和建議</a:t>
            </a:r>
            <a:r>
              <a:rPr lang="zh-TW" altLang="en-US" sz="3000" b="1" dirty="0">
                <a:solidFill>
                  <a:schemeClr val="tx1"/>
                </a:solidFill>
              </a:rPr>
              <a:t>攝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入份量</a:t>
            </a:r>
            <a:endParaRPr lang="en-US" sz="3000" dirty="0">
              <a:solidFill>
                <a:schemeClr val="tx1"/>
              </a:solidFill>
            </a:endParaRPr>
          </a:p>
        </p:txBody>
      </p:sp>
      <p:graphicFrame>
        <p:nvGraphicFramePr>
          <p:cNvPr id="3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681968"/>
              </p:ext>
            </p:extLst>
          </p:nvPr>
        </p:nvGraphicFramePr>
        <p:xfrm>
          <a:off x="165222" y="1916832"/>
          <a:ext cx="8871274" cy="4056678"/>
        </p:xfrm>
        <a:graphic>
          <a:graphicData uri="http://schemas.openxmlformats.org/drawingml/2006/table">
            <a:tbl>
              <a:tblPr/>
              <a:tblGrid>
                <a:gridCol w="147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92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72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spcBef>
                          <a:spcPct val="50000"/>
                        </a:spcBef>
                      </a:pPr>
                      <a:r>
                        <a:rPr kumimoji="1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五穀類</a:t>
                      </a:r>
                      <a:endParaRPr kumimoji="1" lang="en-US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蔬菜</a:t>
                      </a:r>
                      <a:endParaRPr kumimoji="1" lang="en-US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水果</a:t>
                      </a:r>
                      <a:endParaRPr kumimoji="1" lang="en-US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奶類製品</a:t>
                      </a:r>
                      <a:endParaRPr kumimoji="1" lang="zh-TW" alt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肉類和豆類</a:t>
                      </a:r>
                      <a:endParaRPr kumimoji="1" lang="en-US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8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600" b="0" u="sng" dirty="0" smtClean="0"/>
                        <a:t>建議攝入份量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600" b="0" u="sng" dirty="0" smtClean="0"/>
                        <a:t>例如：根據膳食指南</a:t>
                      </a:r>
                      <a:r>
                        <a:rPr lang="en-US" altLang="zh-TW" sz="1600" b="0" u="sng" dirty="0" smtClean="0"/>
                        <a:t>12</a:t>
                      </a:r>
                      <a:r>
                        <a:rPr lang="zh-TW" altLang="en-US" sz="1600" b="0" u="sng" dirty="0" smtClean="0"/>
                        <a:t>至</a:t>
                      </a:r>
                      <a:r>
                        <a:rPr lang="en-US" altLang="zh-TW" sz="1600" b="0" u="sng" dirty="0" smtClean="0"/>
                        <a:t>18</a:t>
                      </a:r>
                      <a:r>
                        <a:rPr lang="zh-TW" altLang="en-US" sz="1600" b="0" u="sng" dirty="0" smtClean="0"/>
                        <a:t>歲的兒童）</a:t>
                      </a:r>
                      <a:endParaRPr lang="en-US" sz="1600" b="0" u="sng" dirty="0" smtClean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HK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3 - 6</a:t>
                      </a:r>
                      <a:r>
                        <a:rPr lang="zh-HK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碗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6 - 8</a:t>
                      </a:r>
                      <a:r>
                        <a:rPr lang="zh-TW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兩（</a:t>
                      </a:r>
                      <a:r>
                        <a:rPr lang="en-US" altLang="zh-TW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227 - 303</a:t>
                      </a:r>
                      <a:r>
                        <a:rPr lang="zh-TW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克）</a:t>
                      </a:r>
                      <a:r>
                        <a:rPr lang="en-US" altLang="zh-TW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3 - 4</a:t>
                      </a:r>
                      <a:r>
                        <a:rPr lang="zh-TW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份</a:t>
                      </a:r>
                      <a:endParaRPr lang="en-US" sz="20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HK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份</a:t>
                      </a:r>
                      <a:endParaRPr lang="en-US" sz="20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約</a:t>
                      </a:r>
                      <a:r>
                        <a:rPr lang="en-US" altLang="zh-HK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HK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份</a:t>
                      </a:r>
                      <a:endParaRPr lang="en-US" sz="20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5 - 6</a:t>
                      </a:r>
                      <a:r>
                        <a:rPr lang="zh-TW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兩     </a:t>
                      </a:r>
                      <a:r>
                        <a:rPr lang="en-US" altLang="zh-TW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(190 - 227</a:t>
                      </a:r>
                      <a:r>
                        <a:rPr lang="zh-TW" altLang="en-US" sz="20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克）</a:t>
                      </a:r>
                      <a:endParaRPr lang="en-US" sz="20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</a:rPr>
                        <a:t>名稱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</a:rPr>
                        <a:t>名稱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</a:rPr>
                        <a:t>名稱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HK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</a:rPr>
                        <a:t>名稱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13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88640"/>
            <a:ext cx="864096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5)</a:t>
            </a:r>
            <a:r>
              <a:rPr lang="zh-TW" altLang="en-US" sz="3000" b="1" dirty="0">
                <a:solidFill>
                  <a:schemeClr val="tx1"/>
                </a:solidFill>
              </a:rPr>
              <a:t>膳食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計畫</a:t>
            </a:r>
            <a:r>
              <a:rPr lang="en-US" altLang="zh-TW" sz="3000" b="1" dirty="0" smtClean="0">
                <a:solidFill>
                  <a:schemeClr val="tx1"/>
                </a:solidFill>
              </a:rPr>
              <a:t>/</a:t>
            </a:r>
            <a:r>
              <a:rPr lang="zh-TW" altLang="en-US" sz="3000" b="1" dirty="0">
                <a:solidFill>
                  <a:schemeClr val="tx1"/>
                </a:solidFill>
              </a:rPr>
              <a:t>餐單設計的建議活動： </a:t>
            </a:r>
          </a:p>
          <a:p>
            <a:r>
              <a:rPr lang="zh-TW" altLang="en-US" sz="3000" dirty="0" smtClean="0">
                <a:solidFill>
                  <a:schemeClr val="tx1"/>
                </a:solidFill>
              </a:rPr>
              <a:t>於每</a:t>
            </a:r>
            <a:r>
              <a:rPr lang="zh-TW" altLang="en-US" sz="3000" dirty="0">
                <a:solidFill>
                  <a:schemeClr val="tx1"/>
                </a:solidFill>
              </a:rPr>
              <a:t>個食物組別中</a:t>
            </a:r>
            <a:r>
              <a:rPr lang="zh-TW" altLang="en-US" sz="3000" dirty="0" smtClean="0">
                <a:solidFill>
                  <a:schemeClr val="tx1"/>
                </a:solidFill>
              </a:rPr>
              <a:t>建議一些選擇</a:t>
            </a:r>
            <a:r>
              <a:rPr lang="zh-TW" altLang="en-US" sz="3000" dirty="0">
                <a:solidFill>
                  <a:schemeClr val="tx1"/>
                </a:solidFill>
              </a:rPr>
              <a:t> </a:t>
            </a:r>
            <a:endParaRPr lang="en-US" sz="3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791263"/>
              </p:ext>
            </p:extLst>
          </p:nvPr>
        </p:nvGraphicFramePr>
        <p:xfrm>
          <a:off x="179512" y="1340770"/>
          <a:ext cx="8640960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524"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食物類別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食物的選擇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HK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五穀類</a:t>
                      </a:r>
                      <a:endParaRPr kumimoji="1" lang="zh-HK" altLang="zh-HK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HK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蔬菜</a:t>
                      </a:r>
                      <a:endParaRPr kumimoji="1" lang="zh-HK" altLang="zh-HK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HK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水果</a:t>
                      </a:r>
                      <a:endParaRPr kumimoji="1" lang="zh-HK" altLang="zh-HK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anchor="ctr" horzOverflow="overflow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HK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奶類製品</a:t>
                      </a:r>
                      <a:endParaRPr kumimoji="1" lang="zh-HK" altLang="zh-HK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anchor="ctr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6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HK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+mn-cs"/>
                        </a:rPr>
                        <a:t>肉類和豆類</a:t>
                      </a:r>
                      <a:endParaRPr kumimoji="1" lang="zh-HK" altLang="zh-HK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</a:txBody>
                  <a:tcPr anchor="ctr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2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膳</a:t>
            </a:r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食</a:t>
            </a:r>
            <a:r>
              <a:rPr lang="zh-TW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目標</a:t>
            </a:r>
            <a:r>
              <a:rPr lang="zh-TW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和健康食物金字塔</a:t>
            </a:r>
            <a:endParaRPr 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6" y="6372036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來源：</a:t>
            </a:r>
            <a:r>
              <a:rPr lang="en-US" altLang="zh-TW" dirty="0"/>
              <a:t> </a:t>
            </a:r>
            <a:r>
              <a:rPr lang="zh-TW" altLang="en-US" dirty="0" smtClean="0"/>
              <a:t>衞生署衞生防護中心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6469" y="974333"/>
            <a:ext cx="393549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均衡飲食</a:t>
            </a:r>
            <a:r>
              <a:rPr lang="zh-TW" altLang="en-US" sz="2400" b="1" dirty="0"/>
              <a:t>指南</a:t>
            </a:r>
            <a:endParaRPr lang="en-US" sz="2400" b="1" dirty="0" smtClean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500" dirty="0"/>
              <a:t>不同的食物有不同的營養價值。</a:t>
            </a:r>
            <a:endParaRPr lang="en-US" altLang="zh-TW" sz="2500" dirty="0"/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500" dirty="0"/>
              <a:t>進食過多或</a:t>
            </a:r>
            <a:r>
              <a:rPr lang="zh-TW" altLang="en-US" sz="2500" dirty="0" smtClean="0"/>
              <a:t>過少食物，都會</a:t>
            </a:r>
            <a:r>
              <a:rPr lang="zh-TW" altLang="en-US" sz="2500" dirty="0"/>
              <a:t>影響我們的健康。</a:t>
            </a:r>
            <a:endParaRPr lang="en-US" sz="2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2" descr="D:\Users\oyyeung\Desktop\untitl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>
            <a:fillRect/>
          </a:stretch>
        </p:blipFill>
        <p:spPr bwMode="auto">
          <a:xfrm>
            <a:off x="4345294" y="1268760"/>
            <a:ext cx="4252730" cy="473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929322" y="59293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食物金字塔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964488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6)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食物金字塔</a:t>
            </a:r>
            <a:r>
              <a:rPr lang="zh-TW" altLang="en-US" sz="3000" b="1" dirty="0">
                <a:solidFill>
                  <a:schemeClr val="tx1"/>
                </a:solidFill>
              </a:rPr>
              <a:t>的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建議活動：</a:t>
            </a:r>
            <a:endParaRPr lang="en-US" sz="3000" b="1" dirty="0">
              <a:solidFill>
                <a:schemeClr val="tx1"/>
              </a:solidFill>
            </a:endParaRPr>
          </a:p>
          <a:p>
            <a:r>
              <a:rPr lang="zh-TW" altLang="en-US" sz="3000" b="1" dirty="0">
                <a:solidFill>
                  <a:schemeClr val="tx1"/>
                </a:solidFill>
              </a:rPr>
              <a:t>討論在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不同國家</a:t>
            </a:r>
            <a:r>
              <a:rPr lang="zh-TW" altLang="en-US" sz="3000" b="1" dirty="0">
                <a:solidFill>
                  <a:schemeClr val="tx1"/>
                </a:solidFill>
              </a:rPr>
              <a:t>中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使用</a:t>
            </a:r>
            <a:r>
              <a:rPr lang="zh-TW" altLang="en-US" sz="3000" b="1" dirty="0">
                <a:solidFill>
                  <a:schemeClr val="tx1"/>
                </a:solidFill>
              </a:rPr>
              <a:t>的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食物</a:t>
            </a:r>
            <a:r>
              <a:rPr lang="zh-TW" altLang="en-US" sz="3000" b="1" dirty="0">
                <a:solidFill>
                  <a:schemeClr val="tx1"/>
                </a:solidFill>
              </a:rPr>
              <a:t>金字塔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的</a:t>
            </a:r>
            <a:r>
              <a:rPr lang="zh-TW" altLang="en-US" sz="3000" b="1" dirty="0">
                <a:solidFill>
                  <a:schemeClr val="tx1"/>
                </a:solidFill>
              </a:rPr>
              <a:t>相似性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和差異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3" name="Picture 4" descr="eatwellplate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89" y="1989314"/>
            <a:ext cx="3039536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4557" y="1915201"/>
            <a:ext cx="1656184" cy="216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ood_Pyramid_USDA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3" y="2005980"/>
            <a:ext cx="2333626" cy="169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USDA food pyramid published in 2005 is a general nutrition guide for recommended food consump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888" y="4473788"/>
            <a:ext cx="2701938" cy="208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upload.wikimedia.org/wikipedia/commons/5/50/USDA_MyPlate_gre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31" y="4447171"/>
            <a:ext cx="2325898" cy="211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cnsoc.org/files/201001/2010013014130845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73788"/>
            <a:ext cx="2333626" cy="226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698451"/>
            <a:ext cx="902017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3" name="AutoShape 52"/>
          <p:cNvSpPr>
            <a:spLocks noChangeArrowheads="1"/>
          </p:cNvSpPr>
          <p:nvPr/>
        </p:nvSpPr>
        <p:spPr bwMode="auto">
          <a:xfrm>
            <a:off x="4932363" y="1607666"/>
            <a:ext cx="4032250" cy="2238375"/>
          </a:xfrm>
          <a:prstGeom prst="wedgeEllipseCallout">
            <a:avLst>
              <a:gd name="adj1" fmla="val -97796"/>
              <a:gd name="adj2" fmla="val 64639"/>
            </a:avLst>
          </a:prstGeom>
          <a:solidFill>
            <a:srgbClr val="FF6600"/>
          </a:solidFill>
          <a:ln>
            <a:solidFill>
              <a:srgbClr val="C000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zh-TW" altLang="zh-TW" sz="1800"/>
          </a:p>
        </p:txBody>
      </p:sp>
      <p:sp>
        <p:nvSpPr>
          <p:cNvPr id="4114" name="Text Box 53"/>
          <p:cNvSpPr txBox="1">
            <a:spLocks noChangeArrowheads="1"/>
          </p:cNvSpPr>
          <p:nvPr/>
        </p:nvSpPr>
        <p:spPr bwMode="auto">
          <a:xfrm>
            <a:off x="5390357" y="2188829"/>
            <a:ext cx="3136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</a:rPr>
              <a:t>什麼是你的完美健康</a:t>
            </a:r>
            <a:r>
              <a:rPr lang="zh-TW" alt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</a:rPr>
              <a:t>食物的</a:t>
            </a:r>
            <a:r>
              <a:rPr lang="zh-TW" altLang="en-U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itchFamily="34" charset="0"/>
              </a:rPr>
              <a:t>定義？</a:t>
            </a:r>
            <a:endParaRPr lang="en-US" altLang="zh-TW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937" y="106859"/>
            <a:ext cx="8785101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</a:rPr>
              <a:t>7)</a:t>
            </a:r>
            <a:r>
              <a:rPr lang="zh-TW" altLang="en-US" sz="3000" b="1" dirty="0">
                <a:solidFill>
                  <a:schemeClr val="tx1"/>
                </a:solidFill>
              </a:rPr>
              <a:t>課堂建議活動： </a:t>
            </a:r>
          </a:p>
          <a:p>
            <a:r>
              <a:rPr lang="zh-TW" altLang="en-US" sz="3000" b="1" dirty="0">
                <a:solidFill>
                  <a:schemeClr val="tx1"/>
                </a:solidFill>
              </a:rPr>
              <a:t>在課堂上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討論“</a:t>
            </a:r>
            <a:r>
              <a:rPr lang="zh-TW" altLang="en-US" sz="3000" b="1" dirty="0">
                <a:solidFill>
                  <a:schemeClr val="tx1"/>
                </a:solidFill>
              </a:rPr>
              <a:t>健康食品”的不同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看法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132856"/>
            <a:ext cx="8964488" cy="38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395536" y="932527"/>
            <a:ext cx="82089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400" b="1" u="sng" dirty="0" smtClean="0"/>
              <a:t>沒有</a:t>
            </a:r>
            <a:r>
              <a:rPr lang="zh-TW" altLang="en-US" sz="2400" b="1" u="sng" dirty="0"/>
              <a:t>一種食物</a:t>
            </a:r>
            <a:r>
              <a:rPr lang="zh-TW" altLang="en-US" sz="2400" b="1" dirty="0"/>
              <a:t>能提供所有必需的</a:t>
            </a:r>
            <a:r>
              <a:rPr lang="zh-TW" altLang="en-US" sz="2400" b="1" dirty="0" smtClean="0"/>
              <a:t>營養素來維持</a:t>
            </a:r>
            <a:r>
              <a:rPr lang="zh-TW" altLang="en-US" sz="2400" b="1" dirty="0"/>
              <a:t>我們的健康，我們需要吃各種各樣的</a:t>
            </a:r>
            <a:r>
              <a:rPr lang="zh-TW" altLang="en-US" sz="2400" b="1" dirty="0" smtClean="0"/>
              <a:t>食物以</a:t>
            </a:r>
            <a:r>
              <a:rPr lang="zh-TW" altLang="en-US" sz="2400" b="1" dirty="0"/>
              <a:t>滿足和滋養我們</a:t>
            </a:r>
            <a:r>
              <a:rPr lang="zh-TW" altLang="en-US" sz="2400" b="1" dirty="0" smtClean="0"/>
              <a:t>。</a:t>
            </a:r>
            <a:endParaRPr lang="en-US" altLang="zh-TW" sz="2400" dirty="0"/>
          </a:p>
        </p:txBody>
      </p:sp>
      <p:sp>
        <p:nvSpPr>
          <p:cNvPr id="5123" name="WordArt 80"/>
          <p:cNvSpPr>
            <a:spLocks noChangeArrowheads="1" noChangeShapeType="1" noTextEdit="1"/>
          </p:cNvSpPr>
          <p:nvPr/>
        </p:nvSpPr>
        <p:spPr bwMode="auto">
          <a:xfrm>
            <a:off x="179512" y="332656"/>
            <a:ext cx="453390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HK" altLang="en-US" sz="3600" b="1" kern="10" dirty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完美健康</a:t>
            </a:r>
            <a:r>
              <a:rPr lang="zh-HK" altLang="en-US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食物</a:t>
            </a:r>
            <a:r>
              <a:rPr lang="en-US" altLang="zh-TW" sz="3600" b="1" kern="10" dirty="0" smtClean="0">
                <a:ln w="11430"/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?</a:t>
            </a:r>
            <a:endParaRPr lang="zh-TW" altLang="en-US" sz="3600" b="1" kern="10" dirty="0">
              <a:ln w="11430"/>
              <a:solidFill>
                <a:srgbClr val="33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2937" y="106859"/>
            <a:ext cx="878510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HK" altLang="en-US" sz="3000" b="1" dirty="0">
                <a:solidFill>
                  <a:schemeClr val="tx1"/>
                </a:solidFill>
              </a:rPr>
              <a:t>建議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評估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活動</a:t>
            </a:r>
            <a:r>
              <a:rPr lang="en-US" altLang="zh-HK" sz="3000" b="1" dirty="0" smtClean="0">
                <a:solidFill>
                  <a:schemeClr val="tx1"/>
                </a:solidFill>
              </a:rPr>
              <a:t>1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：</a:t>
            </a:r>
            <a:endParaRPr lang="en-US" altLang="zh-HK" sz="3000" b="1" dirty="0" smtClean="0">
              <a:solidFill>
                <a:schemeClr val="tx1"/>
              </a:solidFill>
            </a:endParaRPr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選擇一</a:t>
            </a:r>
            <a:r>
              <a:rPr lang="zh-TW" altLang="en-US" sz="3000" b="1" dirty="0">
                <a:solidFill>
                  <a:schemeClr val="tx1"/>
                </a:solidFill>
              </a:rPr>
              <a:t>則近期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關於食品</a:t>
            </a:r>
            <a:r>
              <a:rPr lang="zh-TW" altLang="en-US" sz="3000" b="1" dirty="0">
                <a:solidFill>
                  <a:schemeClr val="tx1"/>
                </a:solidFill>
              </a:rPr>
              <a:t>或營養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資訊的</a:t>
            </a:r>
            <a:r>
              <a:rPr lang="zh-TW" altLang="en-US" sz="3000" b="1" dirty="0">
                <a:solidFill>
                  <a:schemeClr val="tx1"/>
                </a:solidFill>
              </a:rPr>
              <a:t>新聞文章，並寫一份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報告表達你對所</a:t>
            </a:r>
            <a:r>
              <a:rPr lang="zh-TW" altLang="en-US" sz="3000" b="1" dirty="0">
                <a:solidFill>
                  <a:schemeClr val="tx1"/>
                </a:solidFill>
              </a:rPr>
              <a:t>選文章的個人意見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。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2937" y="106859"/>
            <a:ext cx="878510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HK" altLang="en-US" sz="3000" b="1" dirty="0">
                <a:solidFill>
                  <a:schemeClr val="tx1"/>
                </a:solidFill>
              </a:rPr>
              <a:t>建議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評估</a:t>
            </a:r>
            <a:r>
              <a:rPr lang="zh-TW" altLang="en-US" sz="3000" b="1" dirty="0">
                <a:solidFill>
                  <a:schemeClr val="tx1"/>
                </a:solidFill>
              </a:rPr>
              <a:t>活動</a:t>
            </a:r>
            <a:r>
              <a:rPr lang="en-US" altLang="zh-TW" sz="3000" b="1" dirty="0" smtClean="0">
                <a:solidFill>
                  <a:schemeClr val="tx1"/>
                </a:solidFill>
              </a:rPr>
              <a:t>2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：</a:t>
            </a:r>
            <a:endParaRPr lang="en-US" altLang="zh-HK" sz="3000" b="1" dirty="0">
              <a:solidFill>
                <a:schemeClr val="tx1"/>
              </a:solidFill>
            </a:endParaRPr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建議一些健康小食並嘗試解釋這小食如何配合你的營養需要。</a:t>
            </a:r>
            <a:endParaRPr lang="en-US" sz="3000" b="1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1844824"/>
            <a:ext cx="828092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dirty="0"/>
              <a:t>示例：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zh-TW" altLang="en-US" sz="2200" b="1" dirty="0"/>
              <a:t>麥麵包抹上花生醬和撒上葡萄乾</a:t>
            </a:r>
            <a:r>
              <a:rPr lang="zh-TW" altLang="en-US" sz="2200" b="1" dirty="0" smtClean="0"/>
              <a:t>：</a:t>
            </a:r>
            <a:r>
              <a:rPr lang="zh-TW" altLang="en-US" sz="2200" dirty="0"/>
              <a:t>提供</a:t>
            </a:r>
            <a:r>
              <a:rPr lang="zh-TW" altLang="en-US" sz="2200" dirty="0" smtClean="0"/>
              <a:t>碳水化合物及脂肪供給</a:t>
            </a:r>
            <a:r>
              <a:rPr lang="zh-TW" altLang="en-US" sz="2200" dirty="0"/>
              <a:t>熱量</a:t>
            </a:r>
            <a:r>
              <a:rPr lang="zh-TW" altLang="en-US" sz="2200" dirty="0" smtClean="0"/>
              <a:t>、</a:t>
            </a:r>
            <a:r>
              <a:rPr lang="zh-TW" altLang="en-US" sz="2200" dirty="0"/>
              <a:t>提供膳食</a:t>
            </a:r>
            <a:r>
              <a:rPr lang="zh-TW" altLang="en-US" sz="2200" dirty="0" smtClean="0"/>
              <a:t>纖維有益於</a:t>
            </a:r>
            <a:r>
              <a:rPr lang="zh-TW" altLang="en-US" sz="2200" dirty="0"/>
              <a:t>腸道健康</a:t>
            </a:r>
            <a:r>
              <a:rPr lang="zh-TW" altLang="en-US" sz="2200" dirty="0" smtClean="0"/>
              <a:t>，而葡萄乾提供鐵質有助青少年</a:t>
            </a:r>
            <a:r>
              <a:rPr lang="zh-TW" altLang="en-US" sz="2200" dirty="0"/>
              <a:t>的成長</a:t>
            </a:r>
            <a:endParaRPr lang="en-US" sz="2200" dirty="0" smtClean="0"/>
          </a:p>
          <a:p>
            <a:pPr marL="457200" indent="-457200">
              <a:buFontTx/>
              <a:buAutoNum type="arabicPeriod"/>
            </a:pPr>
            <a:r>
              <a:rPr lang="zh-TW" altLang="en-US" sz="2200" b="1" dirty="0" smtClean="0"/>
              <a:t>芝</a:t>
            </a:r>
            <a:r>
              <a:rPr lang="zh-TW" altLang="en-US" sz="2200" b="1" dirty="0"/>
              <a:t>士</a:t>
            </a:r>
            <a:r>
              <a:rPr lang="zh-TW" altLang="en-US" sz="2200" b="1" dirty="0" smtClean="0"/>
              <a:t>烤</a:t>
            </a:r>
            <a:r>
              <a:rPr lang="zh-TW" altLang="en-US" sz="2200" b="1" dirty="0"/>
              <a:t>全麥</a:t>
            </a:r>
            <a:r>
              <a:rPr lang="zh-TW" altLang="en-US" sz="2200" b="1" dirty="0" smtClean="0"/>
              <a:t>麵包及低脂乳酪：</a:t>
            </a:r>
            <a:r>
              <a:rPr lang="zh-TW" altLang="en-US" sz="2200" dirty="0"/>
              <a:t>提供碳水化合物供給熱量、提供膳食纖維有益於腸道</a:t>
            </a:r>
            <a:r>
              <a:rPr lang="zh-TW" altLang="en-US" sz="2200" dirty="0" smtClean="0"/>
              <a:t>健康</a:t>
            </a:r>
            <a:r>
              <a:rPr lang="zh-TW" altLang="en-US" sz="2200" dirty="0"/>
              <a:t>，</a:t>
            </a:r>
            <a:r>
              <a:rPr lang="zh-TW" altLang="en-US" sz="2200" dirty="0" smtClean="0"/>
              <a:t>而乳酪提供</a:t>
            </a:r>
            <a:r>
              <a:rPr lang="zh-TW" altLang="en-US" sz="2200" dirty="0"/>
              <a:t>蛋白質及</a:t>
            </a:r>
            <a:r>
              <a:rPr lang="zh-TW" altLang="en-US" sz="2200" dirty="0" smtClean="0"/>
              <a:t>鈣質</a:t>
            </a:r>
            <a:r>
              <a:rPr lang="zh-TW" altLang="en-US" sz="2200" dirty="0"/>
              <a:t>有助青少年</a:t>
            </a:r>
            <a:r>
              <a:rPr lang="zh-TW" altLang="en-US" sz="2200" dirty="0" smtClean="0"/>
              <a:t>的</a:t>
            </a:r>
            <a:r>
              <a:rPr lang="zh-TW" altLang="en-US" sz="2200" dirty="0"/>
              <a:t>肌肉及</a:t>
            </a:r>
            <a:r>
              <a:rPr lang="zh-TW" altLang="en-US" sz="2200" dirty="0" smtClean="0"/>
              <a:t>骨骼成長</a:t>
            </a:r>
            <a:endParaRPr lang="en-US" altLang="zh-TW" sz="2200" dirty="0" smtClean="0"/>
          </a:p>
          <a:p>
            <a:pPr marL="457200" indent="-457200">
              <a:buFontTx/>
              <a:buAutoNum type="arabicPeriod"/>
            </a:pPr>
            <a:r>
              <a:rPr lang="zh-TW" altLang="en-US" sz="2200" b="1" dirty="0"/>
              <a:t>杏仁碎</a:t>
            </a:r>
            <a:r>
              <a:rPr lang="zh-TW" altLang="en-US" sz="2200" b="1" dirty="0" smtClean="0"/>
              <a:t>低脂</a:t>
            </a:r>
            <a:r>
              <a:rPr lang="zh-TW" altLang="en-US" sz="2200" b="1" dirty="0"/>
              <a:t>酸奶酪</a:t>
            </a:r>
            <a:r>
              <a:rPr lang="zh-TW" altLang="en-US" sz="2200" b="1" dirty="0" smtClean="0"/>
              <a:t>：</a:t>
            </a:r>
            <a:r>
              <a:rPr lang="zh-TW" altLang="en-US" sz="2200" dirty="0"/>
              <a:t>提供碳水化合物供給熱量、提供膳食纖維有益於腸道健康，</a:t>
            </a:r>
            <a:r>
              <a:rPr lang="zh-TW" altLang="en-US" sz="2200" dirty="0" smtClean="0"/>
              <a:t>而</a:t>
            </a:r>
            <a:r>
              <a:rPr lang="zh-TW" altLang="en-US" sz="2200" dirty="0"/>
              <a:t>酸奶酪</a:t>
            </a:r>
            <a:r>
              <a:rPr lang="zh-TW" altLang="en-US" sz="2200" dirty="0" smtClean="0"/>
              <a:t>及杏仁提供</a:t>
            </a:r>
            <a:r>
              <a:rPr lang="zh-TW" altLang="en-US" sz="2200" dirty="0"/>
              <a:t>蛋白質及鈣質有助青少年的</a:t>
            </a:r>
            <a:r>
              <a:rPr lang="zh-TW" altLang="en-US" sz="2200" dirty="0" smtClean="0"/>
              <a:t>肌肉及骨骼成長</a:t>
            </a:r>
            <a:endParaRPr lang="en-US" altLang="zh-TW" sz="2200" dirty="0"/>
          </a:p>
          <a:p>
            <a:pPr marL="457200" indent="-457200">
              <a:buFontTx/>
              <a:buAutoNum type="arabicPeriod"/>
            </a:pPr>
            <a:r>
              <a:rPr lang="zh-TW" altLang="en-US" sz="2200" b="1" dirty="0" smtClean="0"/>
              <a:t>吞拿魚沙律配小麥煎餅</a:t>
            </a:r>
            <a:r>
              <a:rPr lang="zh-TW" altLang="en-US" sz="2200" b="1" dirty="0"/>
              <a:t>：</a:t>
            </a:r>
            <a:r>
              <a:rPr lang="zh-TW" altLang="en-US" sz="2200" dirty="0"/>
              <a:t>提供碳水化合物供給熱量、</a:t>
            </a:r>
            <a:r>
              <a:rPr lang="zh-TW" altLang="en-US" sz="2200" dirty="0" smtClean="0"/>
              <a:t>蛋白質</a:t>
            </a:r>
            <a:r>
              <a:rPr lang="zh-TW" altLang="en-US" sz="2200" dirty="0"/>
              <a:t>有</a:t>
            </a:r>
            <a:r>
              <a:rPr lang="zh-TW" altLang="en-US" sz="2200" dirty="0" smtClean="0"/>
              <a:t>助肌肉增長</a:t>
            </a:r>
            <a:r>
              <a:rPr lang="zh-TW" altLang="en-US" sz="2200" dirty="0"/>
              <a:t>，而沙</a:t>
            </a:r>
            <a:r>
              <a:rPr lang="zh-TW" altLang="en-US" sz="2200" dirty="0" smtClean="0"/>
              <a:t>律提供膳食</a:t>
            </a:r>
            <a:r>
              <a:rPr lang="zh-TW" altLang="en-US" sz="2200" dirty="0"/>
              <a:t>纖維有益於腸道</a:t>
            </a:r>
            <a:r>
              <a:rPr lang="zh-TW" altLang="en-US" sz="2200" dirty="0" smtClean="0"/>
              <a:t>健康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263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2937" y="106859"/>
            <a:ext cx="878510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HK" altLang="en-US" sz="3000" b="1" dirty="0">
                <a:solidFill>
                  <a:schemeClr val="tx1"/>
                </a:solidFill>
              </a:rPr>
              <a:t>建議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評估</a:t>
            </a:r>
            <a:r>
              <a:rPr lang="zh-TW" altLang="en-US" sz="3000" b="1" dirty="0">
                <a:solidFill>
                  <a:schemeClr val="tx1"/>
                </a:solidFill>
              </a:rPr>
              <a:t>活動</a:t>
            </a:r>
            <a:r>
              <a:rPr lang="en-US" altLang="zh-HK" sz="3000" b="1" dirty="0" smtClean="0">
                <a:solidFill>
                  <a:schemeClr val="tx1"/>
                </a:solidFill>
              </a:rPr>
              <a:t>3</a:t>
            </a:r>
            <a:r>
              <a:rPr lang="zh-HK" altLang="en-US" sz="3000" b="1" dirty="0" smtClean="0">
                <a:solidFill>
                  <a:schemeClr val="tx1"/>
                </a:solidFill>
              </a:rPr>
              <a:t>：</a:t>
            </a:r>
            <a:endParaRPr lang="en-US" altLang="zh-HK" sz="3000" b="1" dirty="0">
              <a:solidFill>
                <a:schemeClr val="tx1"/>
              </a:solidFill>
            </a:endParaRPr>
          </a:p>
          <a:p>
            <a:r>
              <a:rPr lang="zh-TW" altLang="en-US" sz="3000" b="1" dirty="0">
                <a:solidFill>
                  <a:schemeClr val="tx1"/>
                </a:solidFill>
              </a:rPr>
              <a:t>畫出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基本西式和中式餐桌擺設</a:t>
            </a:r>
            <a:endParaRPr lang="en-US" sz="3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377280"/>
            <a:ext cx="87344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8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kna.org.hk/en/ref/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0043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7" y="6381328"/>
            <a:ext cx="2315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來源： </a:t>
            </a:r>
            <a:r>
              <a:rPr lang="zh-TW" altLang="en-US" dirty="0" smtClean="0"/>
              <a:t>香港營養</a:t>
            </a:r>
            <a:r>
              <a:rPr lang="zh-TW" altLang="en-US" dirty="0" smtClean="0"/>
              <a:t>學會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B5DF-5DA9-46A7-9A59-86908C82C3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3886</TotalTime>
  <Words>3197</Words>
  <Application>Microsoft Office PowerPoint</Application>
  <PresentationFormat>如螢幕大小 (4:3)</PresentationFormat>
  <Paragraphs>529</Paragraphs>
  <Slides>85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92" baseType="lpstr">
      <vt:lpstr>FrankRuehl</vt:lpstr>
      <vt:lpstr>宋体</vt:lpstr>
      <vt:lpstr>新細明體</vt:lpstr>
      <vt:lpstr>Arial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HKU SPACE Po Leung Kuk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Ngai</dc:creator>
  <cp:lastModifiedBy>POON, Suk-mei Cindy</cp:lastModifiedBy>
  <cp:revision>380</cp:revision>
  <dcterms:created xsi:type="dcterms:W3CDTF">2014-06-17T08:42:49Z</dcterms:created>
  <dcterms:modified xsi:type="dcterms:W3CDTF">2021-09-16T07:09:32Z</dcterms:modified>
</cp:coreProperties>
</file>