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24" r:id="rId2"/>
    <p:sldId id="325" r:id="rId3"/>
    <p:sldId id="326" r:id="rId4"/>
    <p:sldId id="327" r:id="rId5"/>
    <p:sldId id="328" r:id="rId6"/>
    <p:sldId id="329" r:id="rId7"/>
    <p:sldId id="318" r:id="rId8"/>
    <p:sldId id="319" r:id="rId9"/>
    <p:sldId id="320" r:id="rId10"/>
    <p:sldId id="321" r:id="rId11"/>
    <p:sldId id="322" r:id="rId12"/>
    <p:sldId id="323" r:id="rId13"/>
    <p:sldId id="354" r:id="rId14"/>
    <p:sldId id="360" r:id="rId15"/>
    <p:sldId id="377" r:id="rId16"/>
    <p:sldId id="352" r:id="rId17"/>
    <p:sldId id="349" r:id="rId18"/>
    <p:sldId id="331" r:id="rId19"/>
    <p:sldId id="355" r:id="rId20"/>
    <p:sldId id="356" r:id="rId21"/>
    <p:sldId id="414" r:id="rId22"/>
    <p:sldId id="415" r:id="rId23"/>
    <p:sldId id="364" r:id="rId24"/>
    <p:sldId id="378" r:id="rId25"/>
    <p:sldId id="380" r:id="rId26"/>
    <p:sldId id="379" r:id="rId27"/>
    <p:sldId id="363" r:id="rId28"/>
    <p:sldId id="369" r:id="rId29"/>
    <p:sldId id="370" r:id="rId30"/>
    <p:sldId id="368" r:id="rId31"/>
    <p:sldId id="372" r:id="rId32"/>
    <p:sldId id="371" r:id="rId33"/>
    <p:sldId id="373" r:id="rId34"/>
    <p:sldId id="375" r:id="rId35"/>
    <p:sldId id="374" r:id="rId36"/>
    <p:sldId id="376" r:id="rId37"/>
    <p:sldId id="461" r:id="rId38"/>
    <p:sldId id="383" r:id="rId39"/>
    <p:sldId id="391" r:id="rId40"/>
    <p:sldId id="392"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62" r:id="rId64"/>
    <p:sldId id="469" r:id="rId65"/>
    <p:sldId id="463" r:id="rId66"/>
    <p:sldId id="441" r:id="rId67"/>
    <p:sldId id="468"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 id="455" r:id="rId82"/>
    <p:sldId id="456" r:id="rId83"/>
    <p:sldId id="457" r:id="rId8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60" autoAdjust="0"/>
    <p:restoredTop sz="93981" autoAdjust="0"/>
  </p:normalViewPr>
  <p:slideViewPr>
    <p:cSldViewPr>
      <p:cViewPr varScale="1">
        <p:scale>
          <a:sx n="91" d="100"/>
          <a:sy n="91" d="100"/>
        </p:scale>
        <p:origin x="102" y="792"/>
      </p:cViewPr>
      <p:guideLst>
        <p:guide orient="horz" pos="2160"/>
        <p:guide pos="2880"/>
      </p:guideLst>
    </p:cSldViewPr>
  </p:slideViewPr>
  <p:outlineViewPr>
    <p:cViewPr>
      <p:scale>
        <a:sx n="33" d="100"/>
        <a:sy n="33" d="100"/>
      </p:scale>
      <p:origin x="0" y="-2634"/>
    </p:cViewPr>
  </p:outlineViewPr>
  <p:notesTextViewPr>
    <p:cViewPr>
      <p:scale>
        <a:sx n="1" d="1"/>
        <a:sy n="1" d="1"/>
      </p:scale>
      <p:origin x="0" y="0"/>
    </p:cViewPr>
  </p:notesTextViewPr>
  <p:sorterViewPr>
    <p:cViewPr>
      <p:scale>
        <a:sx n="100" d="100"/>
        <a:sy n="100" d="100"/>
      </p:scale>
      <p:origin x="0" y="-246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1768D2E-7E21-4422-86C5-2BC046D7AEAD}" type="slidenum">
              <a:rPr lang="en-US" smtClean="0"/>
              <a:t>‹#›</a:t>
            </a:fld>
            <a:endParaRPr lang="en-US"/>
          </a:p>
        </p:txBody>
      </p:sp>
    </p:spTree>
    <p:extLst>
      <p:ext uri="{BB962C8B-B14F-4D97-AF65-F5344CB8AC3E}">
        <p14:creationId xmlns:p14="http://schemas.microsoft.com/office/powerpoint/2010/main" val="16825579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F455961-88FA-48C9-85FC-D25E82B529A9}" type="slidenum">
              <a:rPr lang="en-US" smtClean="0"/>
              <a:pPr/>
              <a:t>‹#›</a:t>
            </a:fld>
            <a:endParaRPr lang="en-US"/>
          </a:p>
        </p:txBody>
      </p:sp>
    </p:spTree>
    <p:extLst>
      <p:ext uri="{BB962C8B-B14F-4D97-AF65-F5344CB8AC3E}">
        <p14:creationId xmlns:p14="http://schemas.microsoft.com/office/powerpoint/2010/main" val="34560939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455961-88FA-48C9-85FC-D25E82B529A9}"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7940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48</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49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58</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59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60</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61</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68</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69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70</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5961-88FA-48C9-85FC-D25E82B529A9}" type="slidenum">
              <a:rPr lang="en-US" smtClean="0"/>
              <a:pPr/>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966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AF52E-00F4-4418-A330-F2D02AA02528}"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20105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956AD-05BC-466B-8B0E-C57E6E9C4B2F}"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289282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16865-9CC4-4CF4-95AB-CE5A34BF5EC4}"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400798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4F7AA-DAE7-4B9A-A522-4F5FB99384DB}"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357510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17A12-1DBA-4339-A69F-365BEC2F580C}" type="datetime1">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33340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A10A5-DD6F-4F41-A3A3-A608B1C7CCB5}"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148220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1EE39-155D-4CCF-BA60-B44786987154}" type="datetime1">
              <a:rPr lang="en-US" smtClean="0"/>
              <a:pPr/>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3618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B1E19-4D5D-4929-B63C-29288784E7BF}" type="datetime1">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356814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13DC6-1211-4082-9B00-963BF7B809BF}" type="datetime1">
              <a:rPr lang="en-US" smtClean="0"/>
              <a:pPr/>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189987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B6C02-93CF-4F23-9136-2AEB0EE4772B}"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266248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60402-7EA5-4657-8FDF-A15D2B6E8E5D}" type="datetime1">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BE98-3F54-4190-8BE8-6FA5D62E8276}" type="slidenum">
              <a:rPr lang="en-US" smtClean="0"/>
              <a:pPr/>
              <a:t>‹#›</a:t>
            </a:fld>
            <a:endParaRPr lang="en-US"/>
          </a:p>
        </p:txBody>
      </p:sp>
    </p:spTree>
    <p:extLst>
      <p:ext uri="{BB962C8B-B14F-4D97-AF65-F5344CB8AC3E}">
        <p14:creationId xmlns:p14="http://schemas.microsoft.com/office/powerpoint/2010/main" val="366132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32BE0-5C4E-4DF9-957A-5BB3E1DC301A}" type="datetime1">
              <a:rPr lang="en-US" smtClean="0"/>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EBE98-3F54-4190-8BE8-6FA5D62E8276}" type="slidenum">
              <a:rPr lang="en-US" smtClean="0"/>
              <a:pPr/>
              <a:t>‹#›</a:t>
            </a:fld>
            <a:endParaRPr lang="en-US"/>
          </a:p>
        </p:txBody>
      </p:sp>
    </p:spTree>
    <p:extLst>
      <p:ext uri="{BB962C8B-B14F-4D97-AF65-F5344CB8AC3E}">
        <p14:creationId xmlns:p14="http://schemas.microsoft.com/office/powerpoint/2010/main" val="4266226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jpeg"/><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成人</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飲食指南</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2118825214"/>
              </p:ext>
            </p:extLst>
          </p:nvPr>
        </p:nvGraphicFramePr>
        <p:xfrm>
          <a:off x="323528" y="1052736"/>
          <a:ext cx="8424936" cy="4512364"/>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20080">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endParaRPr lang="en-US" sz="2500" b="1" dirty="0">
                        <a:solidFill>
                          <a:schemeClr val="tx1"/>
                        </a:solidFill>
                      </a:endParaRP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3 - 6</a:t>
                      </a:r>
                      <a:r>
                        <a:rPr lang="zh-TW" altLang="en-US" sz="2500" b="1" i="0" u="none" strike="noStrike" kern="1200" baseline="0" dirty="0" smtClean="0">
                          <a:solidFill>
                            <a:schemeClr val="tx1"/>
                          </a:solidFill>
                          <a:latin typeface="+mn-lt"/>
                          <a:ea typeface="+mn-ea"/>
                          <a:cs typeface="+mn-cs"/>
                        </a:rPr>
                        <a:t>碗</a:t>
                      </a: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2 - 3</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algn="ctr"/>
                      <a:r>
                        <a:rPr lang="en-US" altLang="zh-TW" sz="2500" b="1" i="0" u="none" strike="noStrike" kern="1200" baseline="0" dirty="0" smtClean="0">
                          <a:solidFill>
                            <a:schemeClr val="tx1"/>
                          </a:solidFill>
                          <a:latin typeface="+mn-lt"/>
                          <a:ea typeface="+mn-ea"/>
                          <a:cs typeface="+mn-cs"/>
                        </a:rPr>
                        <a:t>6 - 8</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(227 – 303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algn="ctr"/>
                      <a:r>
                        <a:rPr lang="zh-TW" altLang="en-US" sz="2500" b="1" i="0" u="none" strike="noStrike" kern="1200" baseline="0" dirty="0" smtClean="0">
                          <a:solidFill>
                            <a:schemeClr val="tx1"/>
                          </a:solidFill>
                          <a:latin typeface="+mn-lt"/>
                          <a:ea typeface="+mn-ea"/>
                          <a:cs typeface="+mn-cs"/>
                        </a:rPr>
                        <a:t>或 </a:t>
                      </a:r>
                      <a:r>
                        <a:rPr lang="en-US" altLang="zh-TW" sz="2500" b="1" i="0" u="none" strike="noStrike" kern="1200" baseline="0" dirty="0" smtClean="0">
                          <a:solidFill>
                            <a:schemeClr val="tx1"/>
                          </a:solidFill>
                          <a:latin typeface="+mn-lt"/>
                          <a:ea typeface="+mn-ea"/>
                          <a:cs typeface="+mn-cs"/>
                        </a:rPr>
                        <a:t>3 - 4</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5 - 6</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189</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227</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 </a:t>
                      </a:r>
                      <a:endParaRPr lang="en-US" sz="2500" b="1" dirty="0">
                        <a:solidFill>
                          <a:schemeClr val="tx1"/>
                        </a:solidFill>
                      </a:endParaRP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1 - 2</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323528" y="6093296"/>
            <a:ext cx="2730235" cy="477054"/>
          </a:xfrm>
          <a:prstGeom prst="rect">
            <a:avLst/>
          </a:prstGeom>
        </p:spPr>
        <p:txBody>
          <a:bodyPr wrap="none">
            <a:spAutoFit/>
          </a:bodyPr>
          <a:lstStyle/>
          <a:p>
            <a:r>
              <a:rPr lang="zh-TW" altLang="en-US" sz="2500" b="1" dirty="0" smtClean="0"/>
              <a:t>流 </a:t>
            </a:r>
            <a:r>
              <a:rPr lang="zh-TW" altLang="en-US" sz="2500" b="1" dirty="0"/>
              <a:t>質 飲 </a:t>
            </a:r>
            <a:r>
              <a:rPr lang="zh-TW" altLang="en-US" sz="2500" b="1" dirty="0" smtClean="0"/>
              <a:t>品</a:t>
            </a:r>
            <a:r>
              <a:rPr lang="en-US" altLang="zh-TW" sz="2500" b="1" dirty="0" smtClean="0"/>
              <a:t>:</a:t>
            </a:r>
            <a:r>
              <a:rPr lang="zh-TW" altLang="en-US" sz="2500" b="1" dirty="0" smtClean="0"/>
              <a:t> </a:t>
            </a:r>
            <a:r>
              <a:rPr lang="en-US" altLang="zh-TW" sz="2500" b="1" dirty="0" smtClean="0"/>
              <a:t>6 </a:t>
            </a:r>
            <a:r>
              <a:rPr lang="en-US" altLang="zh-TW" sz="2500" b="1" dirty="0"/>
              <a:t>- 8</a:t>
            </a:r>
            <a:r>
              <a:rPr lang="zh-TW" altLang="en-US" sz="2500" b="1" dirty="0" smtClean="0"/>
              <a:t>杯</a:t>
            </a:r>
            <a:endParaRPr lang="en-US" sz="2500" b="1" dirty="0"/>
          </a:p>
        </p:txBody>
      </p:sp>
      <p:sp>
        <p:nvSpPr>
          <p:cNvPr id="6" name="Rectangle 5"/>
          <p:cNvSpPr/>
          <p:nvPr/>
        </p:nvSpPr>
        <p:spPr>
          <a:xfrm>
            <a:off x="5220072" y="62340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
        <p:nvSpPr>
          <p:cNvPr id="3" name="Slide Number Placeholder 2"/>
          <p:cNvSpPr>
            <a:spLocks noGrp="1"/>
          </p:cNvSpPr>
          <p:nvPr>
            <p:ph type="sldNum" sz="quarter" idx="12"/>
          </p:nvPr>
        </p:nvSpPr>
        <p:spPr/>
        <p:txBody>
          <a:bodyPr/>
          <a:lstStyle/>
          <a:p>
            <a:fld id="{2B5EBE98-3F54-4190-8BE8-6FA5D62E8276}" type="slidenum">
              <a:rPr lang="en-US" smtClean="0"/>
              <a:pPr/>
              <a:t>1</a:t>
            </a:fld>
            <a:endParaRPr lang="en-US"/>
          </a:p>
        </p:txBody>
      </p:sp>
    </p:spTree>
    <p:extLst>
      <p:ext uri="{BB962C8B-B14F-4D97-AF65-F5344CB8AC3E}">
        <p14:creationId xmlns:p14="http://schemas.microsoft.com/office/powerpoint/2010/main" val="158615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5EBE98-3F54-4190-8BE8-6FA5D62E8276}" type="slidenum">
              <a:rPr lang="en-US" smtClean="0"/>
              <a:pPr/>
              <a:t>10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221" y="264195"/>
            <a:ext cx="4513874" cy="638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84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5EBE98-3F54-4190-8BE8-6FA5D62E8276}" type="slidenum">
              <a:rPr lang="en-US" smtClean="0"/>
              <a:pPr/>
              <a:t>11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448"/>
            <a:ext cx="4890853" cy="679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37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5EBE98-3F54-4190-8BE8-6FA5D62E8276}" type="slidenum">
              <a:rPr lang="en-US" smtClean="0"/>
              <a:pPr/>
              <a:t>12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4655790" cy="65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36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膳食目標</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246769"/>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選擇不同種類的食物，五穀類應佔每餐食物中最多的份量。 </a:t>
            </a:r>
            <a:endParaRPr lang="zh-TW" altLang="en-US" sz="2400" dirty="0"/>
          </a:p>
          <a:p>
            <a:pPr marL="342900" indent="-342900">
              <a:spcAft>
                <a:spcPts val="600"/>
              </a:spcAft>
              <a:buFont typeface="Arial" pitchFamily="34" charset="0"/>
              <a:buChar char="•"/>
            </a:pPr>
            <a:r>
              <a:rPr lang="zh-TW" altLang="en-US" sz="2400" dirty="0"/>
              <a:t>吃大量的蔬菜和水果。 </a:t>
            </a:r>
          </a:p>
          <a:p>
            <a:pPr marL="342900" indent="-342900">
              <a:spcAft>
                <a:spcPts val="600"/>
              </a:spcAft>
              <a:buFont typeface="Arial" pitchFamily="34" charset="0"/>
              <a:buChar char="•"/>
            </a:pPr>
            <a:r>
              <a:rPr lang="zh-TW" altLang="en-US" sz="2400" dirty="0" smtClean="0"/>
              <a:t>減少吃含</a:t>
            </a:r>
            <a:r>
              <a:rPr lang="zh-TW" altLang="en-US" sz="2400" dirty="0"/>
              <a:t>高</a:t>
            </a:r>
            <a:r>
              <a:rPr lang="zh-TW" altLang="en-US" sz="2400" dirty="0" smtClean="0"/>
              <a:t>鹽、脂肪</a:t>
            </a:r>
            <a:r>
              <a:rPr lang="zh-TW" altLang="en-US" sz="2400" dirty="0"/>
              <a:t>和糖以及經過醃</a:t>
            </a:r>
            <a:r>
              <a:rPr lang="zh-TW" altLang="en-US" sz="2400" dirty="0" smtClean="0"/>
              <a:t>製的食物。 </a:t>
            </a:r>
            <a:endParaRPr lang="zh-TW" altLang="en-US" sz="2400" dirty="0"/>
          </a:p>
          <a:p>
            <a:pPr marL="342900" indent="-342900">
              <a:spcAft>
                <a:spcPts val="600"/>
              </a:spcAft>
              <a:buFont typeface="Arial" pitchFamily="34" charset="0"/>
              <a:buChar char="•"/>
            </a:pPr>
            <a:r>
              <a:rPr lang="zh-TW" altLang="en-US" sz="2400" dirty="0" smtClean="0"/>
              <a:t>每日</a:t>
            </a:r>
            <a:r>
              <a:rPr lang="zh-TW" altLang="en-US" sz="2400" dirty="0"/>
              <a:t>攝入流 質 飲 品</a:t>
            </a:r>
            <a:r>
              <a:rPr lang="en-US" altLang="zh-TW" sz="2400" dirty="0" smtClean="0"/>
              <a:t>6〜8</a:t>
            </a:r>
            <a:r>
              <a:rPr lang="zh-TW" altLang="en-US" sz="2400" dirty="0" smtClean="0"/>
              <a:t>杯（</a:t>
            </a:r>
            <a:r>
              <a:rPr lang="zh-TW" altLang="en-US" sz="2400" dirty="0"/>
              <a:t>包括</a:t>
            </a:r>
            <a:r>
              <a:rPr lang="zh-TW" altLang="en-US" sz="2400" dirty="0" smtClean="0"/>
              <a:t>清湯、果汁</a:t>
            </a:r>
            <a:r>
              <a:rPr lang="zh-TW" altLang="en-US" sz="2400" dirty="0"/>
              <a:t>和茶</a:t>
            </a:r>
            <a:r>
              <a:rPr lang="zh-TW" altLang="en-US" sz="2400" dirty="0" smtClean="0"/>
              <a:t>）</a:t>
            </a:r>
            <a:r>
              <a:rPr lang="zh-TW" altLang="en-US" sz="2400" dirty="0"/>
              <a:t> 。</a:t>
            </a:r>
            <a:endParaRPr lang="en-US" altLang="zh-TW" sz="2400" dirty="0" smtClean="0"/>
          </a:p>
          <a:p>
            <a:pPr marL="342900" indent="-342900">
              <a:spcAft>
                <a:spcPts val="600"/>
              </a:spcAft>
              <a:buFont typeface="Arial" pitchFamily="34" charset="0"/>
              <a:buChar char="•"/>
            </a:pPr>
            <a:r>
              <a:rPr lang="zh-TW" altLang="en-US" sz="2400" dirty="0"/>
              <a:t>定時</a:t>
            </a:r>
            <a:r>
              <a:rPr lang="zh-TW" altLang="en-US" sz="2400" dirty="0" smtClean="0"/>
              <a:t>進食和攝取足夠的份量。</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13</a:t>
            </a:fld>
            <a:endParaRPr lang="en-US"/>
          </a:p>
        </p:txBody>
      </p:sp>
    </p:spTree>
    <p:extLst>
      <p:ext uri="{BB962C8B-B14F-4D97-AF65-F5344CB8AC3E}">
        <p14:creationId xmlns:p14="http://schemas.microsoft.com/office/powerpoint/2010/main" val="639130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營養學</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092881"/>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營養從食物而來，需要配合人體的飲食需要。 </a:t>
            </a:r>
            <a:endParaRPr lang="en-US" altLang="zh-TW" sz="2400" dirty="0" smtClean="0"/>
          </a:p>
          <a:p>
            <a:pPr marL="342900" indent="-342900">
              <a:spcAft>
                <a:spcPts val="600"/>
              </a:spcAft>
              <a:buFont typeface="Arial" pitchFamily="34" charset="0"/>
              <a:buChar char="•"/>
            </a:pPr>
            <a:r>
              <a:rPr lang="zh-TW" altLang="en-US" sz="2400" dirty="0" smtClean="0"/>
              <a:t>良好</a:t>
            </a:r>
            <a:r>
              <a:rPr lang="zh-TW" altLang="en-US" sz="2400" dirty="0"/>
              <a:t>的營養是</a:t>
            </a:r>
            <a:r>
              <a:rPr lang="zh-TW" altLang="en-US" sz="2400" dirty="0" smtClean="0"/>
              <a:t>指有充足</a:t>
            </a:r>
            <a:r>
              <a:rPr lang="zh-TW" altLang="en-US" sz="2400" dirty="0"/>
              <a:t>和均衡的</a:t>
            </a:r>
            <a:r>
              <a:rPr lang="zh-TW" altLang="en-US" sz="2400" dirty="0" smtClean="0"/>
              <a:t>飲食，配合經常運動，是</a:t>
            </a:r>
            <a:r>
              <a:rPr lang="zh-TW" altLang="en-US" sz="2400" dirty="0"/>
              <a:t>身體健康</a:t>
            </a:r>
            <a:r>
              <a:rPr lang="zh-TW" altLang="en-US" sz="2400" dirty="0" smtClean="0"/>
              <a:t>的基礎。</a:t>
            </a:r>
            <a:endParaRPr lang="zh-TW" altLang="en-US" sz="2400" dirty="0"/>
          </a:p>
          <a:p>
            <a:pPr marL="342900" indent="-342900">
              <a:spcAft>
                <a:spcPts val="600"/>
              </a:spcAft>
              <a:buFont typeface="Arial" pitchFamily="34" charset="0"/>
              <a:buChar char="•"/>
            </a:pPr>
            <a:r>
              <a:rPr lang="zh-TW" altLang="en-US" sz="2400" dirty="0"/>
              <a:t>營養不良可導致免疫力下降</a:t>
            </a:r>
            <a:r>
              <a:rPr lang="zh-TW" altLang="en-US" sz="2400" dirty="0" smtClean="0"/>
              <a:t>，</a:t>
            </a:r>
            <a:r>
              <a:rPr lang="zh-TW" altLang="en-US" sz="2400" dirty="0"/>
              <a:t>容易生病</a:t>
            </a:r>
            <a:r>
              <a:rPr lang="zh-TW" altLang="en-US" sz="2400" dirty="0" smtClean="0"/>
              <a:t>，阻礙身心發展，</a:t>
            </a:r>
            <a:r>
              <a:rPr lang="zh-TW" altLang="en-US" sz="2400" dirty="0"/>
              <a:t>並</a:t>
            </a:r>
            <a:r>
              <a:rPr lang="zh-TW" altLang="en-US" sz="2400" dirty="0" smtClean="0"/>
              <a:t>降低生產力 </a:t>
            </a:r>
            <a:r>
              <a:rPr lang="zh-TW" altLang="en-US" sz="2400" dirty="0"/>
              <a:t>。</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14</a:t>
            </a:fld>
            <a:endParaRPr lang="en-US"/>
          </a:p>
        </p:txBody>
      </p:sp>
    </p:spTree>
    <p:extLst>
      <p:ext uri="{BB962C8B-B14F-4D97-AF65-F5344CB8AC3E}">
        <p14:creationId xmlns:p14="http://schemas.microsoft.com/office/powerpoint/2010/main" val="71479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個人</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的熱量需求</a:t>
            </a:r>
            <a:endParaRPr 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640960" cy="2831544"/>
          </a:xfrm>
          <a:prstGeom prst="rect">
            <a:avLst/>
          </a:prstGeom>
        </p:spPr>
        <p:txBody>
          <a:bodyPr wrap="square">
            <a:spAutoFit/>
          </a:bodyPr>
          <a:lstStyle/>
          <a:p>
            <a:pPr marL="342900" indent="-342900">
              <a:spcAft>
                <a:spcPts val="600"/>
              </a:spcAft>
              <a:buFont typeface="Arial" pitchFamily="34" charset="0"/>
              <a:buChar char="•"/>
            </a:pPr>
            <a:r>
              <a:rPr lang="zh-TW" altLang="en-US" sz="2400" dirty="0"/>
              <a:t>每人</a:t>
            </a:r>
            <a:r>
              <a:rPr lang="zh-TW" altLang="en-US" sz="2400" dirty="0" smtClean="0"/>
              <a:t>每日的熱量需求是有所不同的，這是根據</a:t>
            </a:r>
            <a:r>
              <a:rPr lang="zh-TW" altLang="en-US" sz="2400" dirty="0"/>
              <a:t>他們的</a:t>
            </a:r>
            <a:r>
              <a:rPr lang="zh-TW" altLang="en-US" sz="2400" dirty="0" smtClean="0"/>
              <a:t>年齡、性別、工作</a:t>
            </a:r>
            <a:r>
              <a:rPr lang="zh-TW" altLang="en-US" sz="2400" dirty="0"/>
              <a:t>性質和體能活動</a:t>
            </a:r>
            <a:r>
              <a:rPr lang="zh-TW" altLang="en-US" sz="2400" dirty="0" smtClean="0"/>
              <a:t>水平而定。 </a:t>
            </a:r>
            <a:endParaRPr lang="zh-TW" altLang="en-US" sz="2400" dirty="0"/>
          </a:p>
          <a:p>
            <a:pPr marL="342900" indent="-342900">
              <a:spcAft>
                <a:spcPts val="600"/>
              </a:spcAft>
              <a:buFont typeface="Arial" pitchFamily="34" charset="0"/>
              <a:buChar char="•"/>
            </a:pPr>
            <a:r>
              <a:rPr lang="zh-TW" altLang="en-US" sz="2400" dirty="0"/>
              <a:t>兒童和青少年在發育</a:t>
            </a:r>
            <a:r>
              <a:rPr lang="zh-TW" altLang="en-US" sz="2400" dirty="0" smtClean="0"/>
              <a:t>階段、孕婦</a:t>
            </a:r>
            <a:r>
              <a:rPr lang="zh-TW" altLang="en-US" sz="2400" dirty="0"/>
              <a:t>或哺乳期婦女</a:t>
            </a:r>
            <a:r>
              <a:rPr lang="zh-TW" altLang="en-US" sz="2400" dirty="0" smtClean="0"/>
              <a:t>需要攝取較</a:t>
            </a:r>
            <a:r>
              <a:rPr lang="zh-TW" altLang="en-US" sz="2400" dirty="0"/>
              <a:t>高</a:t>
            </a:r>
            <a:r>
              <a:rPr lang="zh-TW" altLang="en-US" sz="2400" dirty="0" smtClean="0"/>
              <a:t>熱量，</a:t>
            </a:r>
            <a:r>
              <a:rPr lang="zh-TW" altLang="en-US" sz="2400" dirty="0"/>
              <a:t>而成人</a:t>
            </a:r>
            <a:r>
              <a:rPr lang="zh-TW" altLang="en-US" sz="2400" dirty="0" smtClean="0"/>
              <a:t>的熱量需求會隨著</a:t>
            </a:r>
            <a:r>
              <a:rPr lang="zh-TW" altLang="en-US" sz="2400" dirty="0"/>
              <a:t>年齡的</a:t>
            </a:r>
            <a:r>
              <a:rPr lang="zh-TW" altLang="en-US" sz="2400" dirty="0" smtClean="0"/>
              <a:t>增長而逐漸</a:t>
            </a:r>
            <a:r>
              <a:rPr lang="zh-TW" altLang="en-US" sz="2400" dirty="0"/>
              <a:t>下降。 </a:t>
            </a:r>
          </a:p>
          <a:p>
            <a:pPr marL="342900" indent="-342900">
              <a:spcAft>
                <a:spcPts val="600"/>
              </a:spcAft>
              <a:buFont typeface="Arial" pitchFamily="34" charset="0"/>
              <a:buChar char="•"/>
            </a:pPr>
            <a:r>
              <a:rPr lang="zh-TW" altLang="en-US" sz="2400" dirty="0"/>
              <a:t>環境溫度和</a:t>
            </a:r>
            <a:r>
              <a:rPr lang="zh-TW" altLang="en-US" sz="2400" dirty="0" smtClean="0"/>
              <a:t>活動量亦決定我們每日的熱量需求。</a:t>
            </a:r>
            <a:r>
              <a:rPr lang="zh-TW" altLang="en-US" sz="2400" dirty="0"/>
              <a:t>例如，我們在寒冷的天氣需要更多的熱量</a:t>
            </a:r>
            <a:r>
              <a:rPr lang="zh-TW" altLang="en-US" sz="2400" dirty="0" smtClean="0"/>
              <a:t>、高</a:t>
            </a:r>
            <a:r>
              <a:rPr lang="zh-TW" altLang="en-US" sz="2400" dirty="0"/>
              <a:t>活動</a:t>
            </a:r>
            <a:r>
              <a:rPr lang="zh-TW" altLang="en-US" sz="2400" dirty="0" smtClean="0"/>
              <a:t>量的人也需要</a:t>
            </a:r>
            <a:r>
              <a:rPr lang="zh-TW" altLang="en-US" sz="2400" dirty="0"/>
              <a:t>更多</a:t>
            </a:r>
            <a:r>
              <a:rPr lang="zh-TW" altLang="en-US" sz="2400" dirty="0" smtClean="0"/>
              <a:t>的熱量。</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15</a:t>
            </a:fld>
            <a:endParaRPr lang="en-US"/>
          </a:p>
        </p:txBody>
      </p:sp>
    </p:spTree>
    <p:extLst>
      <p:ext uri="{BB962C8B-B14F-4D97-AF65-F5344CB8AC3E}">
        <p14:creationId xmlns:p14="http://schemas.microsoft.com/office/powerpoint/2010/main" val="63483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個人</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的熱量需求</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640960" cy="2462213"/>
          </a:xfrm>
          <a:prstGeom prst="rect">
            <a:avLst/>
          </a:prstGeom>
        </p:spPr>
        <p:txBody>
          <a:bodyPr wrap="square">
            <a:spAutoFit/>
          </a:bodyPr>
          <a:lstStyle/>
          <a:p>
            <a:pPr marL="342900" indent="-342900">
              <a:spcAft>
                <a:spcPts val="600"/>
              </a:spcAft>
              <a:buFont typeface="Arial" pitchFamily="34" charset="0"/>
              <a:buChar char="•"/>
            </a:pPr>
            <a:r>
              <a:rPr lang="zh-TW" altLang="en-US" sz="2400" dirty="0"/>
              <a:t>低活動</a:t>
            </a:r>
            <a:r>
              <a:rPr lang="zh-TW" altLang="en-US" sz="2400" dirty="0" smtClean="0"/>
              <a:t>量的人應避免進食熱量密度</a:t>
            </a:r>
            <a:r>
              <a:rPr lang="zh-TW" altLang="en-US" sz="2400" dirty="0"/>
              <a:t>高的食物，如油炸</a:t>
            </a:r>
            <a:r>
              <a:rPr lang="zh-TW" altLang="en-US" sz="2400" dirty="0" smtClean="0"/>
              <a:t>食品、糖果</a:t>
            </a:r>
            <a:r>
              <a:rPr lang="zh-TW" altLang="en-US" sz="2400" dirty="0"/>
              <a:t>和</a:t>
            </a:r>
            <a:r>
              <a:rPr lang="zh-TW" altLang="en-US" sz="2400" dirty="0" smtClean="0"/>
              <a:t>甜品</a:t>
            </a:r>
            <a:r>
              <a:rPr lang="zh-TW" altLang="en-US" sz="2400" b="1" dirty="0" smtClean="0"/>
              <a:t>，</a:t>
            </a:r>
            <a:r>
              <a:rPr lang="zh-TW" altLang="en-US" sz="2400" dirty="0"/>
              <a:t>以</a:t>
            </a:r>
            <a:r>
              <a:rPr lang="zh-TW" altLang="en-US" sz="2400" dirty="0" smtClean="0"/>
              <a:t>減低體重過重</a:t>
            </a:r>
            <a:r>
              <a:rPr lang="zh-TW" altLang="en-US" sz="2400" dirty="0"/>
              <a:t>的風險。 </a:t>
            </a:r>
          </a:p>
          <a:p>
            <a:pPr marL="342900" indent="-342900">
              <a:spcAft>
                <a:spcPts val="600"/>
              </a:spcAft>
              <a:buFont typeface="Arial" pitchFamily="34" charset="0"/>
              <a:buChar char="•"/>
            </a:pPr>
            <a:r>
              <a:rPr lang="zh-TW" altLang="en-US" sz="2400" dirty="0"/>
              <a:t>在</a:t>
            </a:r>
            <a:r>
              <a:rPr lang="zh-TW" altLang="en-US" sz="2400" dirty="0" smtClean="0"/>
              <a:t>發育期的青少年</a:t>
            </a:r>
            <a:r>
              <a:rPr lang="zh-TW" altLang="en-US" sz="2400" dirty="0"/>
              <a:t>和</a:t>
            </a:r>
            <a:r>
              <a:rPr lang="zh-TW" altLang="en-US" sz="2400" dirty="0" smtClean="0"/>
              <a:t>活動量高的</a:t>
            </a:r>
            <a:r>
              <a:rPr lang="zh-TW" altLang="en-US" sz="2400" dirty="0"/>
              <a:t>人應保持均衡飲食</a:t>
            </a:r>
            <a:r>
              <a:rPr lang="zh-TW" altLang="en-US" sz="2400" dirty="0" smtClean="0"/>
              <a:t>，並要攝取充足</a:t>
            </a:r>
            <a:r>
              <a:rPr lang="zh-TW" altLang="en-US" sz="2400" dirty="0"/>
              <a:t>的</a:t>
            </a:r>
            <a:r>
              <a:rPr lang="zh-TW" altLang="en-US" sz="2400" dirty="0" smtClean="0"/>
              <a:t>熱量。 </a:t>
            </a:r>
            <a:endParaRPr lang="zh-TW" altLang="en-US" sz="2400" dirty="0"/>
          </a:p>
          <a:p>
            <a:pPr marL="342900" indent="-342900">
              <a:spcAft>
                <a:spcPts val="600"/>
              </a:spcAft>
              <a:buFont typeface="Arial" pitchFamily="34" charset="0"/>
              <a:buChar char="•"/>
            </a:pPr>
            <a:r>
              <a:rPr lang="zh-TW" altLang="en-US" sz="2400" dirty="0"/>
              <a:t>我們應該吃適量和不同的食物</a:t>
            </a:r>
            <a:r>
              <a:rPr lang="zh-TW" altLang="en-US" sz="2400" dirty="0" smtClean="0"/>
              <a:t>類別以保持健康體重</a:t>
            </a:r>
            <a:r>
              <a:rPr lang="zh-TW" altLang="en-US" sz="2400" dirty="0"/>
              <a:t>，因為不同的</a:t>
            </a:r>
            <a:r>
              <a:rPr lang="zh-TW" altLang="en-US" sz="2400" dirty="0" smtClean="0"/>
              <a:t>食物含有</a:t>
            </a:r>
            <a:r>
              <a:rPr lang="zh-TW" altLang="en-US" sz="2400" dirty="0"/>
              <a:t>不同</a:t>
            </a:r>
            <a:r>
              <a:rPr lang="zh-TW" altLang="en-US" sz="2400" dirty="0" smtClean="0"/>
              <a:t>的熱量。</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16</a:t>
            </a:fld>
            <a:endParaRPr lang="en-US"/>
          </a:p>
        </p:txBody>
      </p:sp>
    </p:spTree>
    <p:extLst>
      <p:ext uri="{BB962C8B-B14F-4D97-AF65-F5344CB8AC3E}">
        <p14:creationId xmlns:p14="http://schemas.microsoft.com/office/powerpoint/2010/main" val="1265449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45718"/>
            <a:ext cx="8136904" cy="646331"/>
          </a:xfrm>
          <a:prstGeom prst="rect">
            <a:avLst/>
          </a:prstGeom>
        </p:spPr>
        <p:txBody>
          <a:bodyPr wrap="square">
            <a:spAutoFit/>
          </a:bodyPr>
          <a:lstStyle/>
          <a:p>
            <a:r>
              <a:rPr kumimoji="1"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平均</a:t>
            </a:r>
            <a:r>
              <a:rPr kumimoji="1"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個人</a:t>
            </a:r>
            <a:r>
              <a:rPr kumimoji="1"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每日熱量需求</a:t>
            </a:r>
            <a:endParaRPr kumimoji="1"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728280721"/>
              </p:ext>
            </p:extLst>
          </p:nvPr>
        </p:nvGraphicFramePr>
        <p:xfrm>
          <a:off x="293664" y="2132856"/>
          <a:ext cx="8496944" cy="2815208"/>
        </p:xfrm>
        <a:graphic>
          <a:graphicData uri="http://schemas.openxmlformats.org/drawingml/2006/table">
            <a:tbl>
              <a:tblPr/>
              <a:tblGrid>
                <a:gridCol w="1748030">
                  <a:extLst>
                    <a:ext uri="{9D8B030D-6E8A-4147-A177-3AD203B41FA5}">
                      <a16:colId xmlns:a16="http://schemas.microsoft.com/office/drawing/2014/main" val="20000"/>
                    </a:ext>
                  </a:extLst>
                </a:gridCol>
                <a:gridCol w="1124819">
                  <a:extLst>
                    <a:ext uri="{9D8B030D-6E8A-4147-A177-3AD203B41FA5}">
                      <a16:colId xmlns:a16="http://schemas.microsoft.com/office/drawing/2014/main" val="20001"/>
                    </a:ext>
                  </a:extLst>
                </a:gridCol>
                <a:gridCol w="1124819">
                  <a:extLst>
                    <a:ext uri="{9D8B030D-6E8A-4147-A177-3AD203B41FA5}">
                      <a16:colId xmlns:a16="http://schemas.microsoft.com/office/drawing/2014/main" val="20002"/>
                    </a:ext>
                  </a:extLst>
                </a:gridCol>
                <a:gridCol w="1124819">
                  <a:extLst>
                    <a:ext uri="{9D8B030D-6E8A-4147-A177-3AD203B41FA5}">
                      <a16:colId xmlns:a16="http://schemas.microsoft.com/office/drawing/2014/main" val="20003"/>
                    </a:ext>
                  </a:extLst>
                </a:gridCol>
                <a:gridCol w="1124819">
                  <a:extLst>
                    <a:ext uri="{9D8B030D-6E8A-4147-A177-3AD203B41FA5}">
                      <a16:colId xmlns:a16="http://schemas.microsoft.com/office/drawing/2014/main" val="20004"/>
                    </a:ext>
                  </a:extLst>
                </a:gridCol>
                <a:gridCol w="1124819">
                  <a:extLst>
                    <a:ext uri="{9D8B030D-6E8A-4147-A177-3AD203B41FA5}">
                      <a16:colId xmlns:a16="http://schemas.microsoft.com/office/drawing/2014/main" val="20005"/>
                    </a:ext>
                  </a:extLst>
                </a:gridCol>
                <a:gridCol w="1124819">
                  <a:extLst>
                    <a:ext uri="{9D8B030D-6E8A-4147-A177-3AD203B41FA5}">
                      <a16:colId xmlns:a16="http://schemas.microsoft.com/office/drawing/2014/main" val="20006"/>
                    </a:ext>
                  </a:extLst>
                </a:gridCol>
              </a:tblGrid>
              <a:tr h="346328">
                <a:tc>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zh-TW" altLang="en-US" b="1" dirty="0" smtClean="0"/>
                        <a:t>男性（千卡）</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a:r>
                        <a:rPr lang="zh-TW" altLang="en-US" b="1" dirty="0" smtClean="0"/>
                        <a:t>女性（千卡）</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dirty="0" smtClean="0"/>
                        <a:t>7-10</a:t>
                      </a:r>
                      <a:r>
                        <a:rPr lang="zh-TW" altLang="en-US" dirty="0" smtClean="0"/>
                        <a:t>歲</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en-US" dirty="0"/>
                        <a:t>1950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a:r>
                        <a:rPr lang="en-US" dirty="0"/>
                        <a:t>1850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a:txBody>
                    <a:bodyPr/>
                    <a:lstStyle/>
                    <a:p>
                      <a:r>
                        <a:rPr lang="en-US" dirty="0" smtClean="0"/>
                        <a:t>11-14</a:t>
                      </a:r>
                      <a:r>
                        <a:rPr lang="zh-TW" altLang="en-US" dirty="0" smtClean="0"/>
                        <a:t>歲</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en-US" dirty="0"/>
                        <a:t>2650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a:r>
                        <a:rPr lang="en-US" dirty="0"/>
                        <a:t>2300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a:txBody>
                    <a:bodyPr/>
                    <a:lstStyle/>
                    <a:p>
                      <a:r>
                        <a:rPr lang="en-US" dirty="0" smtClean="0"/>
                        <a:t>15-18</a:t>
                      </a:r>
                      <a:r>
                        <a:rPr lang="zh-TW" altLang="en-US" dirty="0" smtClean="0"/>
                        <a:t>歲</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a:r>
                        <a:rPr lang="en-US" dirty="0"/>
                        <a:t>2900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a:r>
                        <a:rPr lang="en-US" dirty="0"/>
                        <a:t>2400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0">
                <a:tc>
                  <a:txBody>
                    <a:bodyPr/>
                    <a:lstStyle/>
                    <a:p>
                      <a:r>
                        <a:rPr lang="zh-TW" altLang="en-US" dirty="0" smtClean="0"/>
                        <a:t>活動量</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低</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中</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高</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低</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中</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zh-TW" altLang="en-US" dirty="0" smtClean="0"/>
                        <a:t>高</a:t>
                      </a:r>
                      <a:endParaRPr lang="zh-TW"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r>
                        <a:rPr lang="en-US" altLang="zh-TW" dirty="0" smtClean="0"/>
                        <a:t>18</a:t>
                      </a:r>
                      <a:r>
                        <a:rPr lang="zh-TW" altLang="en-US" dirty="0" smtClean="0"/>
                        <a:t>歲以上</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2400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2700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3200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2700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a:t>
                      </a:r>
                      <a:r>
                        <a:rPr lang="zh-TW" altLang="en-US" dirty="0" smtClean="0"/>
                        <a:t>歲以上</a:t>
                      </a:r>
                      <a:endParaRPr lang="en-US"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2600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3100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1900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a:t>
                      </a:r>
                      <a:r>
                        <a:rPr lang="zh-TW" altLang="en-US" dirty="0" smtClean="0"/>
                        <a:t>歲以上</a:t>
                      </a:r>
                      <a:endParaRPr lang="en-US"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1800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t>2000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a:t>
                      </a:r>
                      <a:r>
                        <a:rPr lang="zh-TW" altLang="en-US" dirty="0" smtClean="0"/>
                        <a:t>歲以上</a:t>
                      </a:r>
                      <a:endParaRPr lang="en-US"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2100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1700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r>
                        <a:rPr lang="en-US" dirty="0" smtClean="0"/>
                        <a:t>80</a:t>
                      </a:r>
                      <a:r>
                        <a:rPr lang="zh-TW" altLang="en-US" dirty="0" smtClean="0"/>
                        <a:t>歲以上</a:t>
                      </a: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a:t>1700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6" name="Rectangle 5"/>
          <p:cNvSpPr/>
          <p:nvPr/>
        </p:nvSpPr>
        <p:spPr>
          <a:xfrm>
            <a:off x="179512" y="6346195"/>
            <a:ext cx="8424936" cy="323165"/>
          </a:xfrm>
          <a:prstGeom prst="rect">
            <a:avLst/>
          </a:prstGeom>
        </p:spPr>
        <p:txBody>
          <a:bodyPr wrap="square">
            <a:spAutoFit/>
          </a:bodyPr>
          <a:lstStyle/>
          <a:p>
            <a:pPr lvl="0" algn="just" eaLnBrk="0" fontAlgn="base" hangingPunct="0">
              <a:spcBef>
                <a:spcPct val="0"/>
              </a:spcBef>
              <a:spcAft>
                <a:spcPct val="0"/>
              </a:spcAft>
            </a:pPr>
            <a:r>
              <a:rPr lang="zh-TW" altLang="en-US" sz="1500" dirty="0" smtClean="0">
                <a:latin typeface="Arial" pitchFamily="34" charset="0"/>
                <a:cs typeface="Arial" pitchFamily="34" charset="0"/>
              </a:rPr>
              <a:t>來源：中國營養學會中國居民膳食營養素參考攝入量，</a:t>
            </a:r>
            <a:r>
              <a:rPr lang="en-US" altLang="zh-TW" sz="1500" dirty="0" smtClean="0">
                <a:latin typeface="Arial" pitchFamily="34" charset="0"/>
                <a:cs typeface="Arial" pitchFamily="34" charset="0"/>
              </a:rPr>
              <a:t>2000</a:t>
            </a:r>
            <a:endParaRPr lang="en-US" sz="1500" dirty="0">
              <a:latin typeface="Arial" pitchFamily="34" charset="0"/>
              <a:cs typeface="Arial" pitchFamily="34" charset="0"/>
            </a:endParaRPr>
          </a:p>
        </p:txBody>
      </p:sp>
      <p:sp>
        <p:nvSpPr>
          <p:cNvPr id="7" name="TextBox 6"/>
          <p:cNvSpPr txBox="1"/>
          <p:nvPr/>
        </p:nvSpPr>
        <p:spPr>
          <a:xfrm>
            <a:off x="359532" y="5215265"/>
            <a:ext cx="8208912" cy="923330"/>
          </a:xfrm>
          <a:prstGeom prst="rect">
            <a:avLst/>
          </a:prstGeom>
          <a:noFill/>
        </p:spPr>
        <p:txBody>
          <a:bodyPr wrap="square" rtlCol="0">
            <a:spAutoFit/>
          </a:bodyPr>
          <a:lstStyle/>
          <a:p>
            <a:pPr lvl="0" fontAlgn="base">
              <a:spcBef>
                <a:spcPct val="0"/>
              </a:spcBef>
              <a:spcAft>
                <a:spcPct val="0"/>
              </a:spcAft>
            </a:pPr>
            <a:r>
              <a:rPr lang="zh-TW" altLang="en-US" b="1" dirty="0" smtClean="0">
                <a:latin typeface="Arial" pitchFamily="34" charset="0"/>
                <a:cs typeface="Arial" pitchFamily="34" charset="0"/>
              </a:rPr>
              <a:t>女性</a:t>
            </a:r>
            <a:r>
              <a:rPr lang="zh-TW" altLang="en-US" b="1" dirty="0">
                <a:latin typeface="Arial" pitchFamily="34" charset="0"/>
                <a:cs typeface="Arial" pitchFamily="34" charset="0"/>
              </a:rPr>
              <a:t>每日</a:t>
            </a:r>
            <a:r>
              <a:rPr lang="zh-TW" altLang="en-US" b="1" dirty="0" smtClean="0">
                <a:latin typeface="Arial" pitchFamily="34" charset="0"/>
                <a:cs typeface="Arial" pitchFamily="34" charset="0"/>
              </a:rPr>
              <a:t>額外的熱量需求：</a:t>
            </a:r>
            <a:endParaRPr lang="zh-TW" altLang="en-US" b="1" dirty="0">
              <a:latin typeface="Arial" pitchFamily="34" charset="0"/>
              <a:cs typeface="Arial" pitchFamily="34" charset="0"/>
            </a:endParaRPr>
          </a:p>
          <a:p>
            <a:pPr lvl="0" fontAlgn="base">
              <a:spcBef>
                <a:spcPct val="0"/>
              </a:spcBef>
              <a:spcAft>
                <a:spcPct val="0"/>
              </a:spcAft>
            </a:pPr>
            <a:r>
              <a:rPr lang="zh-TW" altLang="en-US" b="1" dirty="0" smtClean="0">
                <a:latin typeface="Arial" pitchFamily="34" charset="0"/>
                <a:cs typeface="Arial" pitchFamily="34" charset="0"/>
              </a:rPr>
              <a:t>懷孕</a:t>
            </a:r>
            <a:r>
              <a:rPr lang="en-US" altLang="zh-TW" b="1" dirty="0">
                <a:latin typeface="Arial" pitchFamily="34" charset="0"/>
                <a:cs typeface="Arial" pitchFamily="34" charset="0"/>
              </a:rPr>
              <a:t>+</a:t>
            </a:r>
            <a:r>
              <a:rPr lang="en-US" altLang="zh-TW" b="1" dirty="0" smtClean="0">
                <a:latin typeface="Arial" pitchFamily="34" charset="0"/>
                <a:cs typeface="Arial" pitchFamily="34" charset="0"/>
              </a:rPr>
              <a:t>200</a:t>
            </a:r>
            <a:r>
              <a:rPr lang="zh-TW" altLang="en-US" b="1" dirty="0" smtClean="0">
                <a:latin typeface="Arial" pitchFamily="34" charset="0"/>
                <a:cs typeface="Arial" pitchFamily="34" charset="0"/>
              </a:rPr>
              <a:t>千卡</a:t>
            </a:r>
            <a:endParaRPr lang="en-US" altLang="zh-TW" b="1" dirty="0" smtClean="0">
              <a:latin typeface="Arial" pitchFamily="34" charset="0"/>
              <a:cs typeface="Arial" pitchFamily="34" charset="0"/>
            </a:endParaRPr>
          </a:p>
          <a:p>
            <a:pPr lvl="0" fontAlgn="base">
              <a:spcBef>
                <a:spcPct val="0"/>
              </a:spcBef>
              <a:spcAft>
                <a:spcPct val="0"/>
              </a:spcAft>
            </a:pPr>
            <a:r>
              <a:rPr lang="zh-TW" altLang="en-US" b="1" dirty="0" smtClean="0">
                <a:latin typeface="Arial" pitchFamily="34" charset="0"/>
                <a:cs typeface="Arial" pitchFamily="34" charset="0"/>
              </a:rPr>
              <a:t>母乳</a:t>
            </a:r>
            <a:r>
              <a:rPr lang="zh-TW" altLang="en-US" b="1" dirty="0">
                <a:latin typeface="Arial" pitchFamily="34" charset="0"/>
                <a:cs typeface="Arial" pitchFamily="34" charset="0"/>
              </a:rPr>
              <a:t>餵</a:t>
            </a:r>
            <a:r>
              <a:rPr lang="zh-TW" altLang="en-US" b="1" dirty="0" smtClean="0">
                <a:latin typeface="Arial" pitchFamily="34" charset="0"/>
                <a:cs typeface="Arial" pitchFamily="34" charset="0"/>
              </a:rPr>
              <a:t>哺</a:t>
            </a:r>
            <a:r>
              <a:rPr lang="en-US" altLang="zh-TW" b="1" dirty="0">
                <a:latin typeface="Arial" pitchFamily="34" charset="0"/>
                <a:cs typeface="Arial" pitchFamily="34" charset="0"/>
              </a:rPr>
              <a:t>+ </a:t>
            </a:r>
            <a:r>
              <a:rPr lang="en-US" altLang="zh-TW" b="1" dirty="0" smtClean="0">
                <a:latin typeface="Arial" pitchFamily="34" charset="0"/>
                <a:cs typeface="Arial" pitchFamily="34" charset="0"/>
              </a:rPr>
              <a:t>500</a:t>
            </a:r>
            <a:r>
              <a:rPr lang="zh-TW" altLang="en-US" b="1" dirty="0" smtClean="0">
                <a:latin typeface="Arial" pitchFamily="34" charset="0"/>
                <a:cs typeface="Arial" pitchFamily="34" charset="0"/>
              </a:rPr>
              <a:t>千卡</a:t>
            </a:r>
            <a:endParaRPr lang="en-US" dirty="0"/>
          </a:p>
        </p:txBody>
      </p:sp>
      <p:sp>
        <p:nvSpPr>
          <p:cNvPr id="8" name="Slide Number Placeholder 7"/>
          <p:cNvSpPr>
            <a:spLocks noGrp="1"/>
          </p:cNvSpPr>
          <p:nvPr>
            <p:ph type="sldNum" sz="quarter" idx="12"/>
          </p:nvPr>
        </p:nvSpPr>
        <p:spPr/>
        <p:txBody>
          <a:bodyPr/>
          <a:lstStyle/>
          <a:p>
            <a:fld id="{2B5EBE98-3F54-4190-8BE8-6FA5D62E8276}" type="slidenum">
              <a:rPr lang="en-US" smtClean="0"/>
              <a:pPr/>
              <a:t>17</a:t>
            </a:fld>
            <a:endParaRPr lang="en-US" dirty="0"/>
          </a:p>
        </p:txBody>
      </p:sp>
      <p:sp>
        <p:nvSpPr>
          <p:cNvPr id="9" name="Rectangle 8"/>
          <p:cNvSpPr/>
          <p:nvPr/>
        </p:nvSpPr>
        <p:spPr>
          <a:xfrm>
            <a:off x="313525" y="1310350"/>
            <a:ext cx="8457225" cy="646331"/>
          </a:xfrm>
          <a:prstGeom prst="rect">
            <a:avLst/>
          </a:prstGeom>
        </p:spPr>
        <p:txBody>
          <a:bodyPr wrap="square">
            <a:spAutoFit/>
          </a:bodyPr>
          <a:lstStyle/>
          <a:p>
            <a:pPr marL="285750" indent="-285750">
              <a:buFont typeface="Arial" pitchFamily="34" charset="0"/>
              <a:buChar char="•"/>
            </a:pPr>
            <a:r>
              <a:rPr lang="zh-TW" altLang="en-US" dirty="0"/>
              <a:t>千卡（</a:t>
            </a:r>
            <a:r>
              <a:rPr lang="en-US" altLang="zh-TW" dirty="0"/>
              <a:t>kcal</a:t>
            </a:r>
            <a:r>
              <a:rPr lang="zh-TW" altLang="en-US" dirty="0"/>
              <a:t>）為</a:t>
            </a:r>
            <a:r>
              <a:rPr lang="zh-TW" altLang="en-US" dirty="0" smtClean="0"/>
              <a:t>計算能量 </a:t>
            </a:r>
            <a:r>
              <a:rPr lang="zh-TW" altLang="en-US" dirty="0"/>
              <a:t>的單位。</a:t>
            </a:r>
            <a:r>
              <a:rPr lang="zh-TW" altLang="en-US" dirty="0" smtClean="0"/>
              <a:t>一</a:t>
            </a:r>
            <a:r>
              <a:rPr lang="zh-TW" altLang="en-US" dirty="0"/>
              <a:t>千卡等於</a:t>
            </a:r>
            <a:r>
              <a:rPr lang="zh-TW" altLang="en-US" dirty="0" smtClean="0"/>
              <a:t>使一公斤</a:t>
            </a:r>
            <a:r>
              <a:rPr lang="en-US" altLang="zh-TW" dirty="0" smtClean="0"/>
              <a:t>(</a:t>
            </a:r>
            <a:r>
              <a:rPr lang="zh-TW" altLang="en-US" dirty="0" smtClean="0"/>
              <a:t>一升</a:t>
            </a:r>
            <a:r>
              <a:rPr lang="en-US" altLang="zh-TW" dirty="0" smtClean="0"/>
              <a:t>)</a:t>
            </a:r>
            <a:r>
              <a:rPr lang="zh-TW" altLang="en-US" dirty="0" smtClean="0"/>
              <a:t>的水升高溫度攝氏一度時所需的能量。</a:t>
            </a:r>
            <a:endParaRPr lang="en-US" dirty="0"/>
          </a:p>
        </p:txBody>
      </p:sp>
    </p:spTree>
    <p:extLst>
      <p:ext uri="{BB962C8B-B14F-4D97-AF65-F5344CB8AC3E}">
        <p14:creationId xmlns:p14="http://schemas.microsoft.com/office/powerpoint/2010/main" val="286348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45718"/>
            <a:ext cx="8136904" cy="646331"/>
          </a:xfrm>
          <a:prstGeom prst="rect">
            <a:avLst/>
          </a:prstGeom>
        </p:spPr>
        <p:txBody>
          <a:bodyPr wrap="square">
            <a:spAutoFit/>
          </a:bodyPr>
          <a:lstStyle/>
          <a:p>
            <a:r>
              <a:rPr kumimoji="1"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熱量消耗</a:t>
            </a:r>
            <a:r>
              <a:rPr kumimoji="1"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和體重的</a:t>
            </a:r>
            <a:r>
              <a:rPr kumimoji="1"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關係</a:t>
            </a:r>
            <a:endParaRPr lang="en-US" sz="2500" dirty="0"/>
          </a:p>
        </p:txBody>
      </p:sp>
      <p:sp>
        <p:nvSpPr>
          <p:cNvPr id="4" name="Content Placeholder 11"/>
          <p:cNvSpPr txBox="1">
            <a:spLocks/>
          </p:cNvSpPr>
          <p:nvPr/>
        </p:nvSpPr>
        <p:spPr>
          <a:xfrm>
            <a:off x="1331640" y="3789040"/>
            <a:ext cx="6768752" cy="26642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lgn="ctr">
              <a:buFontTx/>
              <a:buNone/>
            </a:pPr>
            <a:r>
              <a:rPr lang="zh-TW" altLang="en-US" sz="2400" dirty="0" smtClean="0">
                <a:latin typeface="Arial" pitchFamily="34" charset="0"/>
                <a:cs typeface="Arial" pitchFamily="34" charset="0"/>
              </a:rPr>
              <a:t>熱量</a:t>
            </a:r>
            <a:r>
              <a:rPr lang="zh-TW" altLang="en-US" sz="2400" dirty="0" smtClean="0"/>
              <a:t>攝取 </a:t>
            </a:r>
            <a:r>
              <a:rPr lang="en-US" altLang="zh-TW" sz="2400" b="1" dirty="0" smtClean="0">
                <a:latin typeface="Arial" pitchFamily="34" charset="0"/>
                <a:cs typeface="Arial" pitchFamily="34" charset="0"/>
              </a:rPr>
              <a:t>=</a:t>
            </a:r>
            <a:r>
              <a:rPr lang="en-US" altLang="zh-TW" sz="2400" dirty="0" smtClean="0">
                <a:latin typeface="Arial" pitchFamily="34" charset="0"/>
                <a:cs typeface="Arial" pitchFamily="34" charset="0"/>
              </a:rPr>
              <a:t> </a:t>
            </a:r>
            <a:r>
              <a:rPr lang="zh-TW" altLang="en-US" sz="2400" dirty="0" smtClean="0">
                <a:latin typeface="Arial" pitchFamily="34" charset="0"/>
                <a:cs typeface="Arial" pitchFamily="34" charset="0"/>
              </a:rPr>
              <a:t>熱量消耗</a:t>
            </a:r>
            <a:endParaRPr lang="zh-TW" altLang="en-US" sz="2400" dirty="0">
              <a:latin typeface="Arial" pitchFamily="34" charset="0"/>
              <a:cs typeface="Arial" pitchFamily="34" charset="0"/>
            </a:endParaRPr>
          </a:p>
          <a:p>
            <a:pPr marL="273050" indent="-273050" algn="ctr">
              <a:buFontTx/>
              <a:buNone/>
            </a:pPr>
            <a:r>
              <a:rPr lang="zh-TW" altLang="en-US" sz="2400" dirty="0" smtClean="0">
                <a:solidFill>
                  <a:srgbClr val="FF0000"/>
                </a:solidFill>
                <a:latin typeface="Arial" pitchFamily="34" charset="0"/>
                <a:cs typeface="Arial" pitchFamily="34" charset="0"/>
                <a:sym typeface="Wingdings" pitchFamily="2" charset="2"/>
              </a:rPr>
              <a:t></a:t>
            </a:r>
            <a:r>
              <a:rPr lang="zh-TW" altLang="en-US" sz="2400" dirty="0" smtClean="0">
                <a:latin typeface="Arial" pitchFamily="34" charset="0"/>
                <a:cs typeface="Arial" pitchFamily="34" charset="0"/>
              </a:rPr>
              <a:t>體重保持</a:t>
            </a:r>
            <a:endParaRPr lang="en-US" altLang="zh-TW" sz="2400" dirty="0" smtClean="0">
              <a:latin typeface="Arial" pitchFamily="34" charset="0"/>
              <a:cs typeface="Arial" pitchFamily="34" charset="0"/>
            </a:endParaRPr>
          </a:p>
          <a:p>
            <a:pPr marL="273050" indent="-273050" algn="ctr">
              <a:buFontTx/>
              <a:buNone/>
            </a:pPr>
            <a:r>
              <a:rPr lang="zh-TW" altLang="en-US" sz="2400" dirty="0" smtClean="0">
                <a:latin typeface="Arial" pitchFamily="34" charset="0"/>
                <a:cs typeface="Arial" pitchFamily="34" charset="0"/>
              </a:rPr>
              <a:t>熱量</a:t>
            </a:r>
            <a:r>
              <a:rPr lang="zh-TW" altLang="en-US" sz="2400" dirty="0" smtClean="0"/>
              <a:t>攝取 </a:t>
            </a:r>
            <a:r>
              <a:rPr lang="en-US" altLang="zh-TW" sz="2400" b="1" dirty="0" smtClean="0">
                <a:latin typeface="Arial" pitchFamily="34" charset="0"/>
                <a:cs typeface="Arial" pitchFamily="34" charset="0"/>
              </a:rPr>
              <a:t>&gt;</a:t>
            </a:r>
            <a:r>
              <a:rPr lang="en-US" altLang="zh-TW" sz="2400" dirty="0" smtClean="0">
                <a:latin typeface="Arial" pitchFamily="34" charset="0"/>
                <a:cs typeface="Arial" pitchFamily="34" charset="0"/>
              </a:rPr>
              <a:t> </a:t>
            </a:r>
            <a:r>
              <a:rPr lang="zh-TW" altLang="en-US" sz="2400" dirty="0" smtClean="0">
                <a:latin typeface="Arial" pitchFamily="34" charset="0"/>
                <a:cs typeface="Arial" pitchFamily="34" charset="0"/>
              </a:rPr>
              <a:t>熱量消耗</a:t>
            </a:r>
            <a:endParaRPr lang="zh-TW" altLang="en-US" sz="2400" dirty="0">
              <a:latin typeface="Arial" pitchFamily="34" charset="0"/>
              <a:cs typeface="Arial" pitchFamily="34" charset="0"/>
            </a:endParaRPr>
          </a:p>
          <a:p>
            <a:pPr marL="273050" indent="-273050" algn="ctr">
              <a:buFontTx/>
              <a:buNone/>
            </a:pPr>
            <a:r>
              <a:rPr lang="zh-TW" altLang="en-US" sz="2400" dirty="0" smtClean="0">
                <a:solidFill>
                  <a:srgbClr val="FF0000"/>
                </a:solidFill>
                <a:latin typeface="Arial" pitchFamily="34" charset="0"/>
                <a:cs typeface="Arial" pitchFamily="34" charset="0"/>
                <a:sym typeface="Wingdings" pitchFamily="2" charset="2"/>
              </a:rPr>
              <a:t></a:t>
            </a:r>
            <a:r>
              <a:rPr lang="zh-TW" altLang="en-US" sz="2400" dirty="0">
                <a:latin typeface="Arial" pitchFamily="34" charset="0"/>
                <a:cs typeface="Arial" pitchFamily="34" charset="0"/>
              </a:rPr>
              <a:t>體重</a:t>
            </a:r>
            <a:r>
              <a:rPr lang="zh-TW" altLang="en-US" sz="2400" dirty="0" smtClean="0">
                <a:latin typeface="Arial" pitchFamily="34" charset="0"/>
                <a:cs typeface="Arial" pitchFamily="34" charset="0"/>
              </a:rPr>
              <a:t>上升</a:t>
            </a:r>
          </a:p>
          <a:p>
            <a:pPr marL="273050" indent="-273050" algn="ctr">
              <a:buFontTx/>
              <a:buNone/>
            </a:pPr>
            <a:r>
              <a:rPr lang="zh-TW" altLang="en-US" sz="2400" dirty="0" smtClean="0">
                <a:latin typeface="Arial" pitchFamily="34" charset="0"/>
                <a:cs typeface="Arial" pitchFamily="34" charset="0"/>
              </a:rPr>
              <a:t>熱量</a:t>
            </a:r>
            <a:r>
              <a:rPr lang="zh-TW" altLang="en-US" sz="2400" dirty="0" smtClean="0"/>
              <a:t>攝取 </a:t>
            </a:r>
            <a:r>
              <a:rPr lang="en-US" altLang="zh-TW" sz="2400" b="1" dirty="0" smtClean="0">
                <a:latin typeface="Arial" pitchFamily="34" charset="0"/>
                <a:cs typeface="Arial" pitchFamily="34" charset="0"/>
              </a:rPr>
              <a:t>&lt;</a:t>
            </a:r>
            <a:r>
              <a:rPr lang="en-US" altLang="zh-TW" sz="2400" dirty="0" smtClean="0">
                <a:latin typeface="Arial" pitchFamily="34" charset="0"/>
                <a:cs typeface="Arial" pitchFamily="34" charset="0"/>
              </a:rPr>
              <a:t> </a:t>
            </a:r>
            <a:r>
              <a:rPr lang="zh-TW" altLang="en-US" sz="2400" dirty="0" smtClean="0">
                <a:latin typeface="Arial" pitchFamily="34" charset="0"/>
                <a:cs typeface="Arial" pitchFamily="34" charset="0"/>
              </a:rPr>
              <a:t>熱量消耗</a:t>
            </a:r>
          </a:p>
          <a:p>
            <a:pPr marL="273050" indent="-273050" algn="ctr">
              <a:buFontTx/>
              <a:buNone/>
            </a:pPr>
            <a:r>
              <a:rPr lang="zh-TW" altLang="en-US" sz="2400" dirty="0" smtClean="0">
                <a:solidFill>
                  <a:srgbClr val="FF0000"/>
                </a:solidFill>
                <a:latin typeface="Arial" pitchFamily="34" charset="0"/>
                <a:cs typeface="Arial" pitchFamily="34" charset="0"/>
                <a:sym typeface="Wingdings" pitchFamily="2" charset="2"/>
              </a:rPr>
              <a:t></a:t>
            </a:r>
            <a:r>
              <a:rPr lang="zh-TW" altLang="en-US" sz="2400" dirty="0" smtClean="0">
                <a:latin typeface="Arial" pitchFamily="34" charset="0"/>
                <a:cs typeface="Arial" pitchFamily="34" charset="0"/>
              </a:rPr>
              <a:t>體重下降</a:t>
            </a:r>
            <a:endParaRPr lang="en-US" altLang="zh-TW" sz="2400" dirty="0" smtClean="0">
              <a:latin typeface="Arial" pitchFamily="34" charset="0"/>
              <a:cs typeface="Arial" pitchFamily="34" charset="0"/>
              <a:sym typeface="Wingdings" pitchFamily="2" charset="2"/>
            </a:endParaRPr>
          </a:p>
        </p:txBody>
      </p:sp>
      <p:sp>
        <p:nvSpPr>
          <p:cNvPr id="3" name="Slide Number Placeholder 2"/>
          <p:cNvSpPr>
            <a:spLocks noGrp="1"/>
          </p:cNvSpPr>
          <p:nvPr>
            <p:ph type="sldNum" sz="quarter" idx="12"/>
          </p:nvPr>
        </p:nvSpPr>
        <p:spPr/>
        <p:txBody>
          <a:bodyPr/>
          <a:lstStyle/>
          <a:p>
            <a:fld id="{2B5EBE98-3F54-4190-8BE8-6FA5D62E8276}" type="slidenum">
              <a:rPr lang="en-US" smtClean="0"/>
              <a:pPr/>
              <a:t>18</a:t>
            </a:fld>
            <a:endParaRPr lang="en-US" dirty="0"/>
          </a:p>
        </p:txBody>
      </p:sp>
      <p:sp>
        <p:nvSpPr>
          <p:cNvPr id="5" name="Rectangle 4"/>
          <p:cNvSpPr/>
          <p:nvPr/>
        </p:nvSpPr>
        <p:spPr>
          <a:xfrm>
            <a:off x="395536" y="1268760"/>
            <a:ext cx="8424936" cy="1785104"/>
          </a:xfrm>
          <a:prstGeom prst="rect">
            <a:avLst/>
          </a:prstGeom>
        </p:spPr>
        <p:txBody>
          <a:bodyPr wrap="square">
            <a:spAutoFit/>
          </a:bodyPr>
          <a:lstStyle/>
          <a:p>
            <a:pPr marL="342900" indent="-342900">
              <a:buFont typeface="Arial" pitchFamily="34" charset="0"/>
              <a:buChar char="•"/>
            </a:pPr>
            <a:r>
              <a:rPr lang="zh-TW" altLang="en-US" sz="2200" dirty="0" smtClean="0"/>
              <a:t>如果攝取的熱量低於</a:t>
            </a:r>
            <a:r>
              <a:rPr lang="zh-TW" altLang="en-US" sz="2200" dirty="0"/>
              <a:t>日常</a:t>
            </a:r>
            <a:r>
              <a:rPr lang="zh-TW" altLang="en-US" sz="2200" dirty="0" smtClean="0"/>
              <a:t>身體所要消耗的熱量，身體發育便會受到</a:t>
            </a:r>
            <a:r>
              <a:rPr lang="zh-TW" altLang="en-US" sz="2200" dirty="0"/>
              <a:t>阻礙，導致</a:t>
            </a:r>
            <a:r>
              <a:rPr lang="zh-TW" altLang="en-US" sz="2200" dirty="0" smtClean="0"/>
              <a:t>體重下降。 </a:t>
            </a:r>
            <a:endParaRPr lang="zh-TW" altLang="en-US" sz="2200" dirty="0"/>
          </a:p>
          <a:p>
            <a:pPr marL="342900" indent="-342900">
              <a:buFont typeface="Arial" pitchFamily="34" charset="0"/>
              <a:buChar char="•"/>
            </a:pPr>
            <a:r>
              <a:rPr lang="zh-TW" altLang="en-US" sz="2200" dirty="0"/>
              <a:t>相反</a:t>
            </a:r>
            <a:r>
              <a:rPr lang="zh-TW" altLang="en-US" sz="2200" dirty="0" smtClean="0"/>
              <a:t>，如果攝取的熱量多於</a:t>
            </a:r>
            <a:r>
              <a:rPr lang="zh-TW" altLang="en-US" sz="2200" dirty="0"/>
              <a:t>日常身體</a:t>
            </a:r>
            <a:r>
              <a:rPr lang="zh-TW" altLang="en-US" sz="2200" dirty="0" smtClean="0"/>
              <a:t>所需消耗的熱量，例如運動量少</a:t>
            </a:r>
            <a:r>
              <a:rPr lang="zh-TW" altLang="en-US" sz="2200" dirty="0"/>
              <a:t>或吃太</a:t>
            </a:r>
            <a:r>
              <a:rPr lang="zh-TW" altLang="en-US" sz="2200" dirty="0" smtClean="0"/>
              <a:t>多，我們</a:t>
            </a:r>
            <a:r>
              <a:rPr lang="zh-TW" altLang="en-US" sz="2200" dirty="0"/>
              <a:t>的</a:t>
            </a:r>
            <a:r>
              <a:rPr lang="zh-TW" altLang="en-US" sz="2200" dirty="0" smtClean="0"/>
              <a:t>體重便會</a:t>
            </a:r>
            <a:r>
              <a:rPr lang="zh-TW" altLang="en-US" sz="2200" dirty="0"/>
              <a:t>上升</a:t>
            </a:r>
            <a:r>
              <a:rPr lang="zh-TW" altLang="en-US" sz="2200" dirty="0" smtClean="0"/>
              <a:t>。 </a:t>
            </a:r>
            <a:endParaRPr lang="zh-TW" altLang="en-US" sz="2200" dirty="0"/>
          </a:p>
          <a:p>
            <a:pPr marL="342900" indent="-342900">
              <a:buFont typeface="Arial" pitchFamily="34" charset="0"/>
              <a:buChar char="•"/>
            </a:pPr>
            <a:r>
              <a:rPr lang="zh-TW" altLang="en-US" sz="2200" dirty="0" smtClean="0"/>
              <a:t>保持熱量的</a:t>
            </a:r>
            <a:r>
              <a:rPr lang="zh-TW" altLang="en-US" sz="2200" dirty="0"/>
              <a:t>輸入和輸出之間的良好平衡</a:t>
            </a:r>
            <a:r>
              <a:rPr lang="zh-TW" altLang="en-US" sz="2200" dirty="0" smtClean="0"/>
              <a:t>是於體重管理非常</a:t>
            </a:r>
            <a:r>
              <a:rPr lang="zh-TW" altLang="en-US" sz="2200" dirty="0"/>
              <a:t>重要的</a:t>
            </a:r>
            <a:r>
              <a:rPr lang="zh-TW" altLang="en-US" sz="2200" dirty="0" smtClean="0"/>
              <a:t>。</a:t>
            </a:r>
            <a:endParaRPr lang="en-US" sz="2200" dirty="0"/>
          </a:p>
        </p:txBody>
      </p:sp>
    </p:spTree>
    <p:extLst>
      <p:ext uri="{BB962C8B-B14F-4D97-AF65-F5344CB8AC3E}">
        <p14:creationId xmlns:p14="http://schemas.microsoft.com/office/powerpoint/2010/main" val="2177754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營養失調的成因</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200876"/>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導致營養失調的</a:t>
            </a:r>
            <a:r>
              <a:rPr lang="zh-TW" altLang="en-US" sz="2400" dirty="0"/>
              <a:t>成因包括</a:t>
            </a:r>
            <a:r>
              <a:rPr lang="zh-TW" altLang="en-US" sz="2400" dirty="0" smtClean="0"/>
              <a:t>：某些食物</a:t>
            </a:r>
            <a:r>
              <a:rPr lang="zh-TW" altLang="en-US" sz="2400" dirty="0"/>
              <a:t>或</a:t>
            </a:r>
            <a:r>
              <a:rPr lang="zh-TW" altLang="en-US" sz="2400" dirty="0" smtClean="0"/>
              <a:t>營養素的攝取量不足、身體無法</a:t>
            </a:r>
            <a:r>
              <a:rPr lang="zh-TW" altLang="en-US" sz="2400" dirty="0"/>
              <a:t>吸收或利用營養素、或</a:t>
            </a:r>
            <a:r>
              <a:rPr lang="zh-TW" altLang="en-US" sz="2400" dirty="0" smtClean="0"/>
              <a:t>過度攝取某些食物。 </a:t>
            </a:r>
            <a:endParaRPr lang="zh-TW" altLang="en-US" sz="2400" dirty="0"/>
          </a:p>
          <a:p>
            <a:pPr marL="342900" indent="-342900">
              <a:spcAft>
                <a:spcPts val="600"/>
              </a:spcAft>
              <a:buFont typeface="Arial" pitchFamily="34" charset="0"/>
              <a:buChar char="•"/>
            </a:pPr>
            <a:r>
              <a:rPr lang="zh-TW" altLang="en-US" sz="2400" dirty="0" smtClean="0"/>
              <a:t>例子包括攝入過多熱量而</a:t>
            </a:r>
            <a:r>
              <a:rPr lang="zh-TW" altLang="en-US" sz="2400" dirty="0"/>
              <a:t>引起</a:t>
            </a:r>
            <a:r>
              <a:rPr lang="zh-TW" altLang="en-US" sz="2400" dirty="0" smtClean="0"/>
              <a:t>的肥胖症</a:t>
            </a:r>
            <a:r>
              <a:rPr lang="zh-TW" altLang="en-US" sz="2400" dirty="0"/>
              <a:t>，蛋白質熱量營養不良，鐵和維生素</a:t>
            </a:r>
            <a:r>
              <a:rPr lang="en-US" altLang="zh-TW" sz="2400" dirty="0"/>
              <a:t>B6</a:t>
            </a:r>
            <a:r>
              <a:rPr lang="zh-TW" altLang="en-US" sz="2400" dirty="0"/>
              <a:t>的攝取量不足而引起的貧血，維生素</a:t>
            </a:r>
            <a:r>
              <a:rPr lang="en-US" altLang="zh-TW" sz="2400" dirty="0"/>
              <a:t>A</a:t>
            </a:r>
            <a:r>
              <a:rPr lang="zh-TW" altLang="en-US" sz="2400" dirty="0"/>
              <a:t>攝取量不足而引起的視力受損 。</a:t>
            </a:r>
          </a:p>
          <a:p>
            <a:pPr marL="342900" indent="-342900">
              <a:spcAft>
                <a:spcPts val="600"/>
              </a:spcAft>
              <a:buFont typeface="Arial" pitchFamily="34" charset="0"/>
              <a:buChar char="•"/>
            </a:pPr>
            <a:r>
              <a:rPr lang="zh-TW" altLang="en-US" sz="2400" dirty="0" smtClean="0"/>
              <a:t>營養失調的影響對兒童</a:t>
            </a:r>
            <a:r>
              <a:rPr lang="zh-TW" altLang="en-US" sz="2400" dirty="0"/>
              <a:t>尤為</a:t>
            </a:r>
            <a:r>
              <a:rPr lang="zh-TW" altLang="en-US" sz="2400" dirty="0" smtClean="0"/>
              <a:t>嚴重。兒童生長及發育會受到影響</a:t>
            </a:r>
            <a:r>
              <a:rPr lang="zh-TW" altLang="en-US" sz="2400" dirty="0"/>
              <a:t>，並且</a:t>
            </a:r>
            <a:r>
              <a:rPr lang="zh-TW" altLang="en-US" sz="2400" dirty="0" smtClean="0"/>
              <a:t>可能會誘發</a:t>
            </a:r>
            <a:r>
              <a:rPr lang="zh-TW" altLang="en-US" sz="2400" dirty="0"/>
              <a:t>許多健康問題，</a:t>
            </a:r>
            <a:r>
              <a:rPr lang="zh-TW" altLang="en-US" sz="2400" dirty="0" smtClean="0"/>
              <a:t>如受</a:t>
            </a:r>
            <a:r>
              <a:rPr lang="zh-TW" altLang="en-US" sz="2400" dirty="0"/>
              <a:t>感染和</a:t>
            </a:r>
            <a:r>
              <a:rPr lang="zh-TW" altLang="en-US" sz="2400" dirty="0" smtClean="0"/>
              <a:t>導致慢性</a:t>
            </a:r>
            <a:r>
              <a:rPr lang="zh-TW" altLang="en-US" sz="2400" dirty="0"/>
              <a:t>疾病</a:t>
            </a:r>
            <a:r>
              <a:rPr lang="zh-TW" altLang="en-US" sz="2400" dirty="0" smtClean="0"/>
              <a:t>。</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19</a:t>
            </a:fld>
            <a:endParaRPr lang="en-US"/>
          </a:p>
        </p:txBody>
      </p:sp>
      <p:sp>
        <p:nvSpPr>
          <p:cNvPr id="3" name="Rectangle 2"/>
          <p:cNvSpPr/>
          <p:nvPr/>
        </p:nvSpPr>
        <p:spPr>
          <a:xfrm>
            <a:off x="179512" y="6218044"/>
            <a:ext cx="6048672" cy="369332"/>
          </a:xfrm>
          <a:prstGeom prst="rect">
            <a:avLst/>
          </a:prstGeom>
        </p:spPr>
        <p:txBody>
          <a:bodyPr wrap="square">
            <a:spAutoFit/>
          </a:bodyPr>
          <a:lstStyle/>
          <a:p>
            <a:r>
              <a:rPr lang="zh-TW" altLang="en-US" dirty="0" smtClean="0"/>
              <a:t>來源：世界衞生組織，</a:t>
            </a:r>
            <a:r>
              <a:rPr lang="en-US" dirty="0" smtClean="0"/>
              <a:t>2014 </a:t>
            </a:r>
            <a:endParaRPr lang="en-US" dirty="0"/>
          </a:p>
        </p:txBody>
      </p:sp>
    </p:spTree>
    <p:extLst>
      <p:ext uri="{BB962C8B-B14F-4D97-AF65-F5344CB8AC3E}">
        <p14:creationId xmlns:p14="http://schemas.microsoft.com/office/powerpoint/2010/main" val="360128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兒童</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飲食指南（</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1〜3</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歲</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447260367"/>
              </p:ext>
            </p:extLst>
          </p:nvPr>
        </p:nvGraphicFramePr>
        <p:xfrm>
          <a:off x="395536" y="1397000"/>
          <a:ext cx="8424936" cy="4526995"/>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34711">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endParaRPr lang="en-US" sz="2500" b="1" dirty="0">
                        <a:solidFill>
                          <a:schemeClr val="tx1"/>
                        </a:solidFill>
                      </a:endParaRP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marL="0" algn="ctr" defTabSz="914400" rtl="0" eaLnBrk="1" latinLnBrk="0" hangingPunct="1"/>
                      <a:r>
                        <a:rPr lang="en-US" altLang="zh-TW" sz="2500" b="1" i="0" u="none" strike="noStrike" kern="1200" baseline="0" dirty="0" smtClean="0">
                          <a:solidFill>
                            <a:schemeClr val="tx1"/>
                          </a:solidFill>
                          <a:latin typeface="+mn-lt"/>
                          <a:ea typeface="+mn-ea"/>
                          <a:cs typeface="+mn-cs"/>
                        </a:rPr>
                        <a:t>1 - 2</a:t>
                      </a:r>
                      <a:r>
                        <a:rPr lang="zh-TW" altLang="en-US" sz="2500" b="1" i="0" u="none" strike="noStrike" kern="1200" baseline="0" dirty="0" smtClean="0">
                          <a:solidFill>
                            <a:schemeClr val="tx1"/>
                          </a:solidFill>
                          <a:latin typeface="+mn-lt"/>
                          <a:ea typeface="+mn-ea"/>
                          <a:cs typeface="+mn-cs"/>
                        </a:rPr>
                        <a:t>碗</a:t>
                      </a: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marL="0" algn="ctr" defTabSz="914400" rtl="0" eaLnBrk="1" latinLnBrk="0" hangingPunct="1"/>
                      <a:r>
                        <a:rPr lang="en-US" altLang="zh-TW" sz="2500" b="1" i="0" u="none" strike="noStrike" kern="1200" baseline="0" dirty="0" smtClean="0">
                          <a:solidFill>
                            <a:schemeClr val="tx1"/>
                          </a:solidFill>
                          <a:latin typeface="+mn-lt"/>
                          <a:ea typeface="+mn-ea"/>
                          <a:cs typeface="+mn-cs"/>
                        </a:rPr>
                        <a:t>0.5 - 1</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2 - 4</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76</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151</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marL="0" algn="ctr" defTabSz="914400" rtl="0" eaLnBrk="1" latinLnBrk="0" hangingPunct="1"/>
                      <a:r>
                        <a:rPr lang="zh-TW" altLang="en-US" sz="2500" b="1" i="0" u="none" strike="noStrike" kern="1200" baseline="0" dirty="0" smtClean="0">
                          <a:solidFill>
                            <a:schemeClr val="tx1"/>
                          </a:solidFill>
                          <a:latin typeface="+mn-lt"/>
                          <a:ea typeface="+mn-ea"/>
                          <a:cs typeface="+mn-cs"/>
                        </a:rPr>
                        <a:t>或</a:t>
                      </a:r>
                      <a:r>
                        <a:rPr lang="en-US" altLang="zh-TW" sz="2500" b="1" i="0" u="none" strike="noStrike" kern="1200" baseline="0" dirty="0" smtClean="0">
                          <a:solidFill>
                            <a:schemeClr val="tx1"/>
                          </a:solidFill>
                          <a:latin typeface="+mn-lt"/>
                          <a:ea typeface="+mn-ea"/>
                          <a:cs typeface="+mn-cs"/>
                        </a:rPr>
                        <a:t> 1 - 2</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1 - 2</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38</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76</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marL="0" algn="ctr" defTabSz="914400" rtl="0" eaLnBrk="1" latinLnBrk="0" hangingPunct="1"/>
                      <a:r>
                        <a:rPr lang="en-US" altLang="zh-TW" sz="2500" b="1" i="0" u="none" strike="noStrike" kern="1200" baseline="0" dirty="0" smtClean="0">
                          <a:solidFill>
                            <a:schemeClr val="tx1"/>
                          </a:solidFill>
                          <a:latin typeface="+mn-lt"/>
                          <a:ea typeface="+mn-ea"/>
                          <a:cs typeface="+mn-cs"/>
                        </a:rPr>
                        <a:t>2</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467544" y="6232956"/>
            <a:ext cx="2730235" cy="477054"/>
          </a:xfrm>
          <a:prstGeom prst="rect">
            <a:avLst/>
          </a:prstGeom>
        </p:spPr>
        <p:txBody>
          <a:bodyPr wrap="none">
            <a:spAutoFit/>
          </a:bodyPr>
          <a:lstStyle/>
          <a:p>
            <a:r>
              <a:rPr lang="zh-TW" altLang="en-US" sz="2500" b="1" dirty="0"/>
              <a:t>流 質 飲 品</a:t>
            </a:r>
            <a:r>
              <a:rPr lang="en-US" altLang="zh-TW" sz="2500" b="1" dirty="0"/>
              <a:t>:</a:t>
            </a:r>
            <a:r>
              <a:rPr lang="zh-TW" altLang="en-US" sz="2500" b="1" dirty="0"/>
              <a:t> </a:t>
            </a:r>
            <a:r>
              <a:rPr lang="en-US" altLang="zh-TW" sz="2500" b="1" dirty="0"/>
              <a:t>6 - 8</a:t>
            </a:r>
            <a:r>
              <a:rPr lang="zh-TW" altLang="en-US" sz="2500" b="1" dirty="0"/>
              <a:t>杯</a:t>
            </a:r>
            <a:endParaRPr lang="en-US" sz="2500" b="1" dirty="0"/>
          </a:p>
        </p:txBody>
      </p:sp>
      <p:sp>
        <p:nvSpPr>
          <p:cNvPr id="3" name="Slide Number Placeholder 2"/>
          <p:cNvSpPr>
            <a:spLocks noGrp="1"/>
          </p:cNvSpPr>
          <p:nvPr>
            <p:ph type="sldNum" sz="quarter" idx="12"/>
          </p:nvPr>
        </p:nvSpPr>
        <p:spPr/>
        <p:txBody>
          <a:bodyPr/>
          <a:lstStyle/>
          <a:p>
            <a:fld id="{2B5EBE98-3F54-4190-8BE8-6FA5D62E8276}" type="slidenum">
              <a:rPr lang="en-US" smtClean="0"/>
              <a:pPr/>
              <a:t>2</a:t>
            </a:fld>
            <a:endParaRPr lang="en-US"/>
          </a:p>
        </p:txBody>
      </p:sp>
      <p:sp>
        <p:nvSpPr>
          <p:cNvPr id="8" name="Rectangle 5"/>
          <p:cNvSpPr/>
          <p:nvPr/>
        </p:nvSpPr>
        <p:spPr>
          <a:xfrm>
            <a:off x="5220072" y="62340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Tree>
    <p:extLst>
      <p:ext uri="{BB962C8B-B14F-4D97-AF65-F5344CB8AC3E}">
        <p14:creationId xmlns:p14="http://schemas.microsoft.com/office/powerpoint/2010/main" val="4035241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營養不良</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570208"/>
          </a:xfrm>
          <a:prstGeom prst="rect">
            <a:avLst/>
          </a:prstGeom>
        </p:spPr>
        <p:txBody>
          <a:bodyPr wrap="square">
            <a:spAutoFit/>
          </a:bodyPr>
          <a:lstStyle/>
          <a:p>
            <a:pPr marL="342900" indent="-342900">
              <a:spcAft>
                <a:spcPts val="600"/>
              </a:spcAft>
            </a:pPr>
            <a:r>
              <a:rPr lang="en-US" altLang="zh-TW" sz="2400" dirty="0" smtClean="0"/>
              <a:t>(1)	</a:t>
            </a:r>
            <a:r>
              <a:rPr lang="zh-TW" altLang="en-US" sz="2400" dirty="0" smtClean="0"/>
              <a:t>營養不良涉及食物及</a:t>
            </a:r>
            <a:r>
              <a:rPr lang="zh-TW" altLang="en-US" sz="2400" dirty="0"/>
              <a:t>營養素的攝取量不足或過多，</a:t>
            </a:r>
            <a:r>
              <a:rPr lang="zh-TW" altLang="en-US" sz="2400" dirty="0" smtClean="0"/>
              <a:t>以及身體因為對不同感染的反應而造成不良的營養吸收或無法正確使用營養素來維持健康。</a:t>
            </a:r>
          </a:p>
          <a:p>
            <a:pPr marL="342900" indent="-342900">
              <a:spcAft>
                <a:spcPts val="600"/>
              </a:spcAft>
            </a:pPr>
            <a:r>
              <a:rPr lang="en-US" altLang="zh-TW" sz="2400" dirty="0" smtClean="0"/>
              <a:t>(2)	</a:t>
            </a:r>
            <a:r>
              <a:rPr lang="zh-TW" altLang="en-US" sz="2400" dirty="0" smtClean="0"/>
              <a:t>在世界各地，營養不良仍然是一個嚴重的健康問題，特別是在發展中的國家。數以百萬的兒童得不到能提供營養素以助他們正常成長的均衡膳食。</a:t>
            </a:r>
          </a:p>
          <a:p>
            <a:pPr marL="342900" indent="-342900">
              <a:spcAft>
                <a:spcPts val="600"/>
              </a:spcAft>
            </a:pPr>
            <a:r>
              <a:rPr lang="en-US" altLang="zh-TW" sz="2400" dirty="0" smtClean="0"/>
              <a:t>(3)	</a:t>
            </a:r>
            <a:r>
              <a:rPr lang="zh-TW" altLang="en-US" sz="2400" dirty="0" smtClean="0"/>
              <a:t>飲食過量及營養過剩在已發展國家越來越普遍。主要後果是肥胖症，可能增加患高血壓，高膽固醇水平和心血管疾病的風險。</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20</a:t>
            </a:fld>
            <a:endParaRPr lang="en-US"/>
          </a:p>
        </p:txBody>
      </p:sp>
      <p:sp>
        <p:nvSpPr>
          <p:cNvPr id="3" name="Rectangle 2"/>
          <p:cNvSpPr/>
          <p:nvPr/>
        </p:nvSpPr>
        <p:spPr>
          <a:xfrm>
            <a:off x="179512" y="6218044"/>
            <a:ext cx="6048672" cy="369332"/>
          </a:xfrm>
          <a:prstGeom prst="rect">
            <a:avLst/>
          </a:prstGeom>
        </p:spPr>
        <p:txBody>
          <a:bodyPr wrap="square">
            <a:spAutoFit/>
          </a:bodyPr>
          <a:lstStyle/>
          <a:p>
            <a:r>
              <a:rPr lang="zh-TW" altLang="en-US" dirty="0"/>
              <a:t>來源：世界衞生</a:t>
            </a:r>
            <a:r>
              <a:rPr lang="zh-TW" altLang="en-US" dirty="0" smtClean="0"/>
              <a:t>組織，</a:t>
            </a:r>
            <a:r>
              <a:rPr lang="en-US" dirty="0" smtClean="0"/>
              <a:t>2014</a:t>
            </a:r>
            <a:endParaRPr lang="en-US" dirty="0"/>
          </a:p>
        </p:txBody>
      </p:sp>
    </p:spTree>
    <p:extLst>
      <p:ext uri="{BB962C8B-B14F-4D97-AF65-F5344CB8AC3E}">
        <p14:creationId xmlns:p14="http://schemas.microsoft.com/office/powerpoint/2010/main" val="35928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飲食與健康的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關係</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57020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食物是人類攝取熱量和營養素的主要來源，進食是維持生命不可或缺的要素。 熱量的作用為支持人體活動，而營養素則對於成長、修補人體組織、保持健康和預防疾病至為重要。</a:t>
            </a:r>
            <a:endParaRPr lang="zh-TW" altLang="en-US" sz="2400" dirty="0"/>
          </a:p>
          <a:p>
            <a:pPr marL="342900" indent="-342900">
              <a:spcAft>
                <a:spcPts val="600"/>
              </a:spcAft>
              <a:buFont typeface="Arial" pitchFamily="34" charset="0"/>
              <a:buChar char="•"/>
            </a:pPr>
            <a:r>
              <a:rPr lang="zh-TW" altLang="en-US" sz="2400" dirty="0" smtClean="0"/>
              <a:t>飲食不均衡或營養不良可導致肥胖症或</a:t>
            </a:r>
            <a:r>
              <a:rPr lang="zh-TW" altLang="en-US" sz="2400" dirty="0"/>
              <a:t>某種營養素的缺乏，</a:t>
            </a:r>
            <a:r>
              <a:rPr lang="zh-TW" altLang="en-US" sz="2400" dirty="0" smtClean="0"/>
              <a:t>繼而增加患上</a:t>
            </a:r>
            <a:r>
              <a:rPr lang="zh-TW" altLang="en-US" sz="2400" dirty="0"/>
              <a:t>多種</a:t>
            </a:r>
            <a:r>
              <a:rPr lang="zh-TW" altLang="en-US" sz="2400" dirty="0" smtClean="0"/>
              <a:t>疾病，如心臟病、腦血管病、糖尿病、高血壓</a:t>
            </a:r>
            <a:r>
              <a:rPr lang="zh-TW" altLang="en-US" sz="2400" dirty="0"/>
              <a:t>和某些</a:t>
            </a:r>
            <a:r>
              <a:rPr lang="zh-TW" altLang="en-US" sz="2400" dirty="0" smtClean="0"/>
              <a:t>癌症。</a:t>
            </a:r>
            <a:endParaRPr lang="en-US" altLang="zh-TW" sz="2400" dirty="0" smtClean="0"/>
          </a:p>
          <a:p>
            <a:pPr marL="342900" indent="-342900">
              <a:spcAft>
                <a:spcPts val="600"/>
              </a:spcAft>
              <a:buFont typeface="Arial" pitchFamily="34" charset="0"/>
              <a:buChar char="•"/>
            </a:pPr>
            <a:r>
              <a:rPr lang="zh-TW" altLang="en-US" sz="2400" dirty="0" smtClean="0"/>
              <a:t>飲食均衡能夠幫助維持健康及預防某些疾病的風險如癌症等。</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21</a:t>
            </a:fld>
            <a:endParaRPr lang="en-US" dirty="0"/>
          </a:p>
        </p:txBody>
      </p:sp>
      <p:sp>
        <p:nvSpPr>
          <p:cNvPr id="3" name="Rectangle 2"/>
          <p:cNvSpPr/>
          <p:nvPr/>
        </p:nvSpPr>
        <p:spPr>
          <a:xfrm>
            <a:off x="179512" y="6093296"/>
            <a:ext cx="7200800" cy="369332"/>
          </a:xfrm>
          <a:prstGeom prst="rect">
            <a:avLst/>
          </a:prstGeom>
        </p:spPr>
        <p:txBody>
          <a:bodyPr wrap="square">
            <a:spAutoFit/>
          </a:bodyPr>
          <a:lstStyle/>
          <a:p>
            <a:r>
              <a:rPr lang="zh-TW" altLang="en-US" dirty="0" smtClean="0"/>
              <a:t>來源</a:t>
            </a:r>
            <a:r>
              <a:rPr lang="zh-TW" altLang="en-US" dirty="0" smtClean="0"/>
              <a:t>：衞</a:t>
            </a:r>
            <a:r>
              <a:rPr lang="zh-TW" altLang="en-US" dirty="0"/>
              <a:t>生署衞生防護</a:t>
            </a:r>
            <a:r>
              <a:rPr lang="zh-TW" altLang="en-US" dirty="0" smtClean="0"/>
              <a:t>中心</a:t>
            </a:r>
            <a:endParaRPr lang="en-US" altLang="zh-TW" dirty="0" smtClean="0"/>
          </a:p>
        </p:txBody>
      </p:sp>
    </p:spTree>
    <p:extLst>
      <p:ext uri="{BB962C8B-B14F-4D97-AF65-F5344CB8AC3E}">
        <p14:creationId xmlns:p14="http://schemas.microsoft.com/office/powerpoint/2010/main" val="3278991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世界</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衞生組織訂定的</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目標</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431709"/>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建議如下： </a:t>
            </a:r>
            <a:endParaRPr lang="zh-TW" altLang="en-US" sz="2400" dirty="0"/>
          </a:p>
          <a:p>
            <a:pPr marL="800100" lvl="1" indent="-342900">
              <a:spcAft>
                <a:spcPts val="600"/>
              </a:spcAft>
              <a:buFont typeface="Arial" pitchFamily="34" charset="0"/>
              <a:buChar char="•"/>
            </a:pPr>
            <a:r>
              <a:rPr lang="zh-TW" altLang="en-US" sz="2400" dirty="0" smtClean="0"/>
              <a:t>達到熱量平衡</a:t>
            </a:r>
            <a:r>
              <a:rPr lang="zh-TW" altLang="en-US" sz="2400" dirty="0"/>
              <a:t>和健康的體重；</a:t>
            </a:r>
            <a:endParaRPr lang="en-US" altLang="zh-TW" sz="2400" dirty="0"/>
          </a:p>
          <a:p>
            <a:pPr marL="800100" lvl="1" indent="-342900">
              <a:spcAft>
                <a:spcPts val="600"/>
              </a:spcAft>
              <a:buFont typeface="Arial" pitchFamily="34" charset="0"/>
              <a:buChar char="•"/>
            </a:pPr>
            <a:r>
              <a:rPr lang="zh-TW" altLang="en-US" sz="2400" dirty="0" smtClean="0"/>
              <a:t>限制攝取來自脂肪的熱量，脂肪攝取從飽和脂肪轉向不</a:t>
            </a:r>
            <a:r>
              <a:rPr lang="zh-TW" altLang="en-US" sz="2400" dirty="0"/>
              <a:t>飽</a:t>
            </a:r>
            <a:r>
              <a:rPr lang="zh-TW" altLang="en-US" sz="2400" dirty="0" smtClean="0"/>
              <a:t>和</a:t>
            </a:r>
            <a:r>
              <a:rPr lang="zh-TW" altLang="en-US" sz="2400" dirty="0"/>
              <a:t>脂肪以及</a:t>
            </a:r>
            <a:r>
              <a:rPr lang="zh-TW" altLang="en-US" sz="2400" dirty="0" smtClean="0"/>
              <a:t>逐步排除</a:t>
            </a:r>
            <a:r>
              <a:rPr lang="zh-TW" altLang="en-US" sz="2400" dirty="0"/>
              <a:t>反式脂肪酸； </a:t>
            </a:r>
          </a:p>
          <a:p>
            <a:pPr marL="800100" lvl="1" indent="-342900">
              <a:spcAft>
                <a:spcPts val="600"/>
              </a:spcAft>
              <a:buFont typeface="Arial" pitchFamily="34" charset="0"/>
              <a:buChar char="•"/>
            </a:pPr>
            <a:r>
              <a:rPr lang="zh-TW" altLang="en-US" sz="2400" dirty="0" smtClean="0"/>
              <a:t>增加進食水果、蔬菜、豆類、全穀食物</a:t>
            </a:r>
            <a:r>
              <a:rPr lang="zh-TW" altLang="en-US" sz="2400" dirty="0"/>
              <a:t>和</a:t>
            </a:r>
            <a:r>
              <a:rPr lang="zh-TW" altLang="en-US" sz="2400" dirty="0" smtClean="0"/>
              <a:t>堅果的份量；</a:t>
            </a:r>
            <a:endParaRPr lang="en-US" altLang="zh-TW" sz="2400" dirty="0"/>
          </a:p>
          <a:p>
            <a:pPr marL="800100" lvl="1" indent="-342900">
              <a:spcAft>
                <a:spcPts val="600"/>
              </a:spcAft>
              <a:buFont typeface="Arial" pitchFamily="34" charset="0"/>
              <a:buChar char="•"/>
            </a:pPr>
            <a:r>
              <a:rPr lang="zh-TW" altLang="en-US" sz="2400" dirty="0" smtClean="0"/>
              <a:t>限制游離糖的攝取（例</a:t>
            </a:r>
            <a:r>
              <a:rPr lang="zh-TW" altLang="en-US" sz="2400" dirty="0"/>
              <a:t>如加進食物中的砂糖和糖漿</a:t>
            </a:r>
            <a:r>
              <a:rPr lang="zh-TW" altLang="en-US" sz="2400" dirty="0" smtClean="0"/>
              <a:t>，及</a:t>
            </a:r>
            <a:r>
              <a:rPr lang="zh-TW" altLang="en-US" sz="2400" dirty="0"/>
              <a:t>天然存在於果汁及蜜糖的</a:t>
            </a:r>
            <a:r>
              <a:rPr lang="zh-TW" altLang="en-US" sz="2400" dirty="0" smtClean="0"/>
              <a:t>糖）；</a:t>
            </a:r>
            <a:endParaRPr lang="en-US" altLang="zh-TW" sz="2400" dirty="0"/>
          </a:p>
          <a:p>
            <a:pPr marL="800100" lvl="1" indent="-342900">
              <a:spcAft>
                <a:spcPts val="600"/>
              </a:spcAft>
              <a:buFont typeface="Arial" pitchFamily="34" charset="0"/>
              <a:buChar char="•"/>
            </a:pPr>
            <a:r>
              <a:rPr lang="zh-TW" altLang="en-US" sz="2400" dirty="0"/>
              <a:t>限制食用所有來源的鹽（鈉</a:t>
            </a:r>
            <a:r>
              <a:rPr lang="zh-TW" altLang="en-US" sz="2400" dirty="0" smtClean="0"/>
              <a:t>），並</a:t>
            </a:r>
            <a:r>
              <a:rPr lang="zh-TW" altLang="en-US" sz="2400" dirty="0"/>
              <a:t>確保對鹽進行碘化</a:t>
            </a:r>
            <a:r>
              <a:rPr lang="zh-TW" altLang="en-US" sz="2400" dirty="0" smtClean="0"/>
              <a:t>。</a:t>
            </a:r>
            <a:endParaRPr lang="en-US" altLang="zh-TW"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22</a:t>
            </a:fld>
            <a:endParaRPr lang="en-US" dirty="0"/>
          </a:p>
        </p:txBody>
      </p:sp>
      <p:sp>
        <p:nvSpPr>
          <p:cNvPr id="3" name="Rectangle 2"/>
          <p:cNvSpPr/>
          <p:nvPr/>
        </p:nvSpPr>
        <p:spPr>
          <a:xfrm>
            <a:off x="179512" y="6218044"/>
            <a:ext cx="6048672" cy="369332"/>
          </a:xfrm>
          <a:prstGeom prst="rect">
            <a:avLst/>
          </a:prstGeom>
        </p:spPr>
        <p:txBody>
          <a:bodyPr wrap="square">
            <a:spAutoFit/>
          </a:bodyPr>
          <a:lstStyle/>
          <a:p>
            <a:r>
              <a:rPr lang="zh-TW" altLang="en-US" dirty="0" smtClean="0"/>
              <a:t>來源：世界衞生組織，</a:t>
            </a:r>
            <a:r>
              <a:rPr lang="en-US" dirty="0" smtClean="0"/>
              <a:t>2014</a:t>
            </a:r>
            <a:endParaRPr lang="en-US" dirty="0"/>
          </a:p>
        </p:txBody>
      </p:sp>
    </p:spTree>
    <p:extLst>
      <p:ext uri="{BB962C8B-B14F-4D97-AF65-F5344CB8AC3E}">
        <p14:creationId xmlns:p14="http://schemas.microsoft.com/office/powerpoint/2010/main" val="3586589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超重和</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肥胖症</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908489"/>
          </a:xfrm>
          <a:prstGeom prst="rect">
            <a:avLst/>
          </a:prstGeom>
        </p:spPr>
        <p:txBody>
          <a:bodyPr wrap="square">
            <a:spAutoFit/>
          </a:bodyPr>
          <a:lstStyle/>
          <a:p>
            <a:pPr marL="342900" indent="-342900">
              <a:spcAft>
                <a:spcPts val="600"/>
              </a:spcAft>
              <a:buFont typeface="Arial" pitchFamily="34" charset="0"/>
              <a:buChar char="•"/>
            </a:pPr>
            <a:r>
              <a:rPr lang="zh-TW" altLang="en-US" sz="2400" dirty="0"/>
              <a:t>由於</a:t>
            </a:r>
            <a:r>
              <a:rPr lang="zh-TW" altLang="en-US" sz="2400" dirty="0" smtClean="0"/>
              <a:t>飲食習慣的改變和運動量的減少，全球超重</a:t>
            </a:r>
            <a:r>
              <a:rPr lang="zh-TW" altLang="en-US" sz="2400" dirty="0"/>
              <a:t>和</a:t>
            </a:r>
            <a:r>
              <a:rPr lang="zh-TW" altLang="en-US" sz="2400" dirty="0" smtClean="0"/>
              <a:t>肥胖症的</a:t>
            </a:r>
            <a:r>
              <a:rPr lang="zh-TW" altLang="en-US" sz="2400" dirty="0"/>
              <a:t>患病</a:t>
            </a:r>
            <a:r>
              <a:rPr lang="zh-TW" altLang="en-US" sz="2400" dirty="0" smtClean="0"/>
              <a:t>率以</a:t>
            </a:r>
            <a:r>
              <a:rPr lang="zh-TW" altLang="en-US" sz="2400" dirty="0"/>
              <a:t>驚人的</a:t>
            </a:r>
            <a:r>
              <a:rPr lang="zh-TW" altLang="en-US" sz="2400" dirty="0" smtClean="0"/>
              <a:t>速度增加。 </a:t>
            </a:r>
            <a:endParaRPr lang="zh-TW" altLang="en-US" sz="2400" dirty="0"/>
          </a:p>
          <a:p>
            <a:pPr marL="342900" indent="-342900">
              <a:spcAft>
                <a:spcPts val="600"/>
              </a:spcAft>
              <a:buFont typeface="Arial" pitchFamily="34" charset="0"/>
              <a:buChar char="•"/>
            </a:pPr>
            <a:r>
              <a:rPr lang="zh-TW" altLang="en-US" sz="2400" dirty="0" smtClean="0"/>
              <a:t>高血壓</a:t>
            </a:r>
            <a:r>
              <a:rPr lang="zh-TW" altLang="en-US" sz="2400" dirty="0"/>
              <a:t>，</a:t>
            </a:r>
            <a:r>
              <a:rPr lang="zh-TW" altLang="en-US" sz="2400" dirty="0" smtClean="0"/>
              <a:t>冠心病</a:t>
            </a:r>
            <a:r>
              <a:rPr lang="zh-TW" altLang="en-US" sz="2400" dirty="0"/>
              <a:t>，中風</a:t>
            </a:r>
            <a:r>
              <a:rPr lang="zh-TW" altLang="en-US" sz="2400" dirty="0" smtClean="0"/>
              <a:t>和糖尿病第二型以及</a:t>
            </a:r>
            <a:r>
              <a:rPr lang="zh-TW" altLang="en-US" sz="2400" dirty="0"/>
              <a:t>某些癌症，如</a:t>
            </a:r>
            <a:r>
              <a:rPr lang="zh-TW" altLang="en-US" sz="2400" dirty="0" smtClean="0"/>
              <a:t>乳癌</a:t>
            </a:r>
            <a:r>
              <a:rPr lang="zh-TW" altLang="en-US" sz="2400" dirty="0"/>
              <a:t>和結腸癌</a:t>
            </a:r>
            <a:r>
              <a:rPr lang="zh-TW" altLang="en-US" sz="2400" dirty="0" smtClean="0"/>
              <a:t>的風險會跟隨體重的上升而逐漸增加。 </a:t>
            </a:r>
            <a:endParaRPr lang="zh-TW" altLang="en-US" sz="2400" dirty="0"/>
          </a:p>
          <a:p>
            <a:pPr marL="342900" indent="-342900">
              <a:spcAft>
                <a:spcPts val="600"/>
              </a:spcAft>
              <a:buFont typeface="Arial" pitchFamily="34" charset="0"/>
              <a:buChar char="•"/>
            </a:pPr>
            <a:r>
              <a:rPr lang="zh-TW" altLang="en-US" sz="2400" dirty="0"/>
              <a:t>慢性超重</a:t>
            </a:r>
            <a:r>
              <a:rPr lang="zh-TW" altLang="en-US" sz="2400" dirty="0" smtClean="0"/>
              <a:t>也會引致骨</a:t>
            </a:r>
            <a:r>
              <a:rPr lang="zh-TW" altLang="en-US" sz="2400" dirty="0"/>
              <a:t>關節炎</a:t>
            </a:r>
            <a:r>
              <a:rPr lang="zh-TW" altLang="en-US" sz="2400" dirty="0" smtClean="0"/>
              <a:t>，是導致殘疾的主要</a:t>
            </a:r>
            <a:r>
              <a:rPr lang="zh-TW" altLang="en-US" sz="2400" dirty="0"/>
              <a:t>原因。 </a:t>
            </a:r>
          </a:p>
          <a:p>
            <a:pPr marL="342900" indent="-342900">
              <a:spcAft>
                <a:spcPts val="600"/>
              </a:spcAft>
              <a:buFont typeface="Arial" pitchFamily="34" charset="0"/>
              <a:buChar char="•"/>
            </a:pPr>
            <a:r>
              <a:rPr lang="zh-TW" altLang="en-US" sz="2400" dirty="0" smtClean="0"/>
              <a:t>全球當中，</a:t>
            </a:r>
            <a:r>
              <a:rPr lang="en-US" altLang="zh-TW" sz="2400" dirty="0"/>
              <a:t>44</a:t>
            </a:r>
            <a:r>
              <a:rPr lang="zh-TW" altLang="en-US" sz="2400" dirty="0" smtClean="0"/>
              <a:t>％</a:t>
            </a:r>
            <a:r>
              <a:rPr lang="zh-TW" altLang="en-US" sz="2400" dirty="0"/>
              <a:t>的</a:t>
            </a:r>
            <a:r>
              <a:rPr lang="zh-TW" altLang="en-US" sz="2400" dirty="0" smtClean="0"/>
              <a:t>糖尿病，</a:t>
            </a:r>
            <a:r>
              <a:rPr lang="en-US" altLang="zh-TW" sz="2400" dirty="0"/>
              <a:t>23</a:t>
            </a:r>
            <a:r>
              <a:rPr lang="zh-TW" altLang="en-US" sz="2400" dirty="0" smtClean="0"/>
              <a:t>％</a:t>
            </a:r>
            <a:r>
              <a:rPr lang="zh-TW" altLang="en-US" sz="2400" dirty="0"/>
              <a:t>的</a:t>
            </a:r>
            <a:r>
              <a:rPr lang="zh-TW" altLang="en-US" sz="2400" dirty="0" smtClean="0"/>
              <a:t>缺</a:t>
            </a:r>
            <a:r>
              <a:rPr lang="zh-TW" altLang="en-US" sz="2400" dirty="0"/>
              <a:t>血性心臟</a:t>
            </a:r>
            <a:r>
              <a:rPr lang="zh-TW" altLang="en-US" sz="2400" dirty="0" smtClean="0"/>
              <a:t>疾病和</a:t>
            </a:r>
            <a:r>
              <a:rPr lang="en-US" altLang="zh-TW" sz="2400" dirty="0" smtClean="0"/>
              <a:t>7-41</a:t>
            </a:r>
            <a:r>
              <a:rPr lang="zh-TW" altLang="en-US" sz="2400" dirty="0" smtClean="0"/>
              <a:t>％的癌症都歸因於</a:t>
            </a:r>
            <a:r>
              <a:rPr lang="zh-TW" altLang="en-US" sz="2400" dirty="0"/>
              <a:t>超重和</a:t>
            </a:r>
            <a:r>
              <a:rPr lang="zh-TW" altLang="en-US" sz="2400" dirty="0" smtClean="0"/>
              <a:t>肥胖症。</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23</a:t>
            </a:fld>
            <a:endParaRPr lang="en-US"/>
          </a:p>
        </p:txBody>
      </p:sp>
      <p:sp>
        <p:nvSpPr>
          <p:cNvPr id="8" name="Rectangle 7"/>
          <p:cNvSpPr/>
          <p:nvPr/>
        </p:nvSpPr>
        <p:spPr>
          <a:xfrm>
            <a:off x="179512" y="6218044"/>
            <a:ext cx="7560840" cy="369332"/>
          </a:xfrm>
          <a:prstGeom prst="rect">
            <a:avLst/>
          </a:prstGeom>
        </p:spPr>
        <p:txBody>
          <a:bodyPr wrap="square">
            <a:spAutoFit/>
          </a:bodyPr>
          <a:lstStyle/>
          <a:p>
            <a:r>
              <a:rPr lang="zh-TW" altLang="en-US" dirty="0" smtClean="0"/>
              <a:t>來源：世界衞生組織</a:t>
            </a:r>
            <a:r>
              <a:rPr lang="zh-TW" altLang="en-US" dirty="0"/>
              <a:t>，</a:t>
            </a:r>
            <a:r>
              <a:rPr lang="en-US" dirty="0" smtClean="0"/>
              <a:t>2012</a:t>
            </a:r>
            <a:endParaRPr lang="en-US" dirty="0"/>
          </a:p>
        </p:txBody>
      </p:sp>
    </p:spTree>
    <p:extLst>
      <p:ext uri="{BB962C8B-B14F-4D97-AF65-F5344CB8AC3E}">
        <p14:creationId xmlns:p14="http://schemas.microsoft.com/office/powerpoint/2010/main" val="2068937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減低脂肪</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和熱量攝取量的提示（</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647152"/>
          </a:xfrm>
          <a:prstGeom prst="rect">
            <a:avLst/>
          </a:prstGeom>
        </p:spPr>
        <p:txBody>
          <a:bodyPr wrap="square">
            <a:spAutoFit/>
          </a:bodyPr>
          <a:lstStyle/>
          <a:p>
            <a:pPr marL="342900" lvl="1" indent="-342900">
              <a:spcAft>
                <a:spcPts val="600"/>
              </a:spcAft>
              <a:buFont typeface="Arial" pitchFamily="34" charset="0"/>
              <a:buChar char="•"/>
            </a:pPr>
            <a:r>
              <a:rPr lang="zh-TW" altLang="en-US" sz="2400" dirty="0" smtClean="0"/>
              <a:t>購買</a:t>
            </a:r>
            <a:r>
              <a:rPr lang="zh-TW" altLang="en-US" sz="2400" dirty="0"/>
              <a:t>新鮮</a:t>
            </a:r>
            <a:r>
              <a:rPr lang="zh-TW" altLang="en-US" sz="2400" dirty="0" smtClean="0"/>
              <a:t>食物。</a:t>
            </a:r>
            <a:r>
              <a:rPr lang="zh-TW" altLang="en-US" sz="2400" dirty="0"/>
              <a:t>罐頭及</a:t>
            </a:r>
            <a:r>
              <a:rPr lang="zh-TW" altLang="en-US" sz="2400" dirty="0" smtClean="0"/>
              <a:t>加工食品往往</a:t>
            </a:r>
            <a:r>
              <a:rPr lang="zh-TW" altLang="en-US" sz="2400" dirty="0"/>
              <a:t>添加了大量的鹽（鈉</a:t>
            </a:r>
            <a:r>
              <a:rPr lang="zh-TW" altLang="en-US" sz="2400" dirty="0" smtClean="0"/>
              <a:t>）、糖</a:t>
            </a:r>
            <a:r>
              <a:rPr lang="zh-TW" altLang="en-US" sz="2400" dirty="0"/>
              <a:t>和</a:t>
            </a:r>
            <a:r>
              <a:rPr lang="zh-TW" altLang="en-US" sz="2400" dirty="0" smtClean="0"/>
              <a:t>油，這些都是高熱量而没有太多營養價值的</a:t>
            </a:r>
            <a:r>
              <a:rPr lang="zh-TW" altLang="en-US" sz="2400" dirty="0"/>
              <a:t>食物。 </a:t>
            </a:r>
            <a:endParaRPr lang="zh-TW" altLang="en-US" sz="2400" dirty="0" smtClean="0"/>
          </a:p>
          <a:p>
            <a:pPr marL="342900" indent="-342900">
              <a:spcAft>
                <a:spcPts val="600"/>
              </a:spcAft>
              <a:buFont typeface="Arial" pitchFamily="34" charset="0"/>
              <a:buChar char="•"/>
            </a:pPr>
            <a:r>
              <a:rPr lang="zh-TW" altLang="en-US" sz="2400" dirty="0" smtClean="0"/>
              <a:t>選擇瘦肉，避免含高脂肪的肉類，如腩肉和排骨。 </a:t>
            </a:r>
          </a:p>
          <a:p>
            <a:pPr marL="342900" indent="-342900">
              <a:spcAft>
                <a:spcPts val="600"/>
              </a:spcAft>
              <a:buFont typeface="Arial" pitchFamily="34" charset="0"/>
              <a:buChar char="•"/>
            </a:pPr>
            <a:r>
              <a:rPr lang="zh-TW" altLang="en-US" sz="2400" dirty="0" smtClean="0"/>
              <a:t>購買多種和</a:t>
            </a:r>
            <a:r>
              <a:rPr lang="zh-TW" altLang="en-US" sz="2400" dirty="0"/>
              <a:t>大量</a:t>
            </a:r>
            <a:r>
              <a:rPr lang="zh-TW" altLang="en-US" sz="2400" dirty="0" smtClean="0"/>
              <a:t>蔬菜</a:t>
            </a:r>
            <a:r>
              <a:rPr lang="zh-TW" altLang="en-US" sz="2400" dirty="0"/>
              <a:t>。多吃蔬菜</a:t>
            </a:r>
            <a:r>
              <a:rPr lang="zh-TW" altLang="en-US" sz="2400" dirty="0" smtClean="0"/>
              <a:t>可以增加</a:t>
            </a:r>
            <a:r>
              <a:rPr lang="zh-TW" altLang="en-US" sz="2400" dirty="0"/>
              <a:t>食物</a:t>
            </a:r>
            <a:r>
              <a:rPr lang="zh-TW" altLang="en-US" sz="2400" dirty="0" smtClean="0"/>
              <a:t>體積以提高飽肚感</a:t>
            </a:r>
            <a:r>
              <a:rPr lang="zh-TW" altLang="en-US" sz="2400" dirty="0"/>
              <a:t>，</a:t>
            </a:r>
            <a:r>
              <a:rPr lang="zh-TW" altLang="en-US" sz="2400" dirty="0" smtClean="0"/>
              <a:t>減少吃得過多或過飽的可能性。建議每天吃</a:t>
            </a:r>
            <a:r>
              <a:rPr lang="zh-TW" altLang="en-US" sz="2400" dirty="0"/>
              <a:t>至少</a:t>
            </a:r>
            <a:r>
              <a:rPr lang="en-US" altLang="zh-TW" sz="2400" dirty="0"/>
              <a:t>3</a:t>
            </a:r>
            <a:r>
              <a:rPr lang="zh-TW" altLang="en-US" sz="2400" dirty="0"/>
              <a:t>份（約</a:t>
            </a:r>
            <a:r>
              <a:rPr lang="en-US" altLang="zh-TW" sz="2400" dirty="0"/>
              <a:t>240</a:t>
            </a:r>
            <a:r>
              <a:rPr lang="zh-TW" altLang="en-US" sz="2400" dirty="0"/>
              <a:t>克或</a:t>
            </a:r>
            <a:r>
              <a:rPr lang="en-US" altLang="zh-TW" sz="2400" dirty="0" smtClean="0"/>
              <a:t>6</a:t>
            </a:r>
            <a:r>
              <a:rPr lang="zh-TW" altLang="en-US" sz="2400" dirty="0"/>
              <a:t>兩）</a:t>
            </a:r>
            <a:r>
              <a:rPr lang="zh-TW" altLang="en-US" sz="2400" dirty="0" smtClean="0"/>
              <a:t>的蔬菜。 </a:t>
            </a:r>
            <a:endParaRPr lang="zh-TW" altLang="en-US" sz="2400" dirty="0"/>
          </a:p>
          <a:p>
            <a:pPr marL="342900" indent="-342900">
              <a:spcAft>
                <a:spcPts val="600"/>
              </a:spcAft>
              <a:buFont typeface="Arial" pitchFamily="34" charset="0"/>
              <a:buChar char="•"/>
            </a:pPr>
            <a:r>
              <a:rPr lang="zh-TW" altLang="en-US" sz="2400" dirty="0" smtClean="0"/>
              <a:t>當購物奶類、乳類製品和沙律醬等</a:t>
            </a:r>
            <a:r>
              <a:rPr lang="zh-TW" altLang="en-US" sz="2400" dirty="0"/>
              <a:t>的時候</a:t>
            </a:r>
            <a:r>
              <a:rPr lang="zh-TW" altLang="en-US" sz="2400" dirty="0" smtClean="0"/>
              <a:t>，應選擇</a:t>
            </a:r>
            <a:r>
              <a:rPr lang="zh-TW" altLang="en-US" sz="2400" dirty="0"/>
              <a:t>低脂肪的</a:t>
            </a:r>
            <a:r>
              <a:rPr lang="zh-TW" altLang="en-US" sz="2400" dirty="0" smtClean="0"/>
              <a:t>產品。</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24</a:t>
            </a:fld>
            <a:endParaRPr lang="en-US"/>
          </a:p>
        </p:txBody>
      </p:sp>
    </p:spTree>
    <p:extLst>
      <p:ext uri="{BB962C8B-B14F-4D97-AF65-F5344CB8AC3E}">
        <p14:creationId xmlns:p14="http://schemas.microsoft.com/office/powerpoint/2010/main" val="762815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減低脂肪</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和熱量攝取</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量的提示</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277820"/>
          </a:xfrm>
          <a:prstGeom prst="rect">
            <a:avLst/>
          </a:prstGeom>
        </p:spPr>
        <p:txBody>
          <a:bodyPr wrap="square">
            <a:spAutoFit/>
          </a:bodyPr>
          <a:lstStyle/>
          <a:p>
            <a:pPr marL="342900" indent="-342900">
              <a:spcAft>
                <a:spcPts val="600"/>
              </a:spcAft>
              <a:buFont typeface="Arial" pitchFamily="34" charset="0"/>
              <a:buChar char="•"/>
            </a:pPr>
            <a:r>
              <a:rPr lang="zh-TW" altLang="en-US" sz="2400" dirty="0"/>
              <a:t>烹調</a:t>
            </a:r>
            <a:r>
              <a:rPr lang="zh-TW" altLang="en-US" sz="2400" dirty="0" smtClean="0"/>
              <a:t>前，除看得見的肉類脂肪，和去除肉類經烹調後釋出的脂肪，把湯的脂肪和油撇去。 </a:t>
            </a:r>
            <a:endParaRPr lang="zh-TW" altLang="en-US" sz="2400" dirty="0"/>
          </a:p>
          <a:p>
            <a:pPr marL="342900" indent="-342900">
              <a:spcAft>
                <a:spcPts val="600"/>
              </a:spcAft>
              <a:buFont typeface="Arial" pitchFamily="34" charset="0"/>
              <a:buChar char="•"/>
            </a:pPr>
            <a:r>
              <a:rPr lang="zh-TW" altLang="en-US" sz="2400" dirty="0"/>
              <a:t>盡量以</a:t>
            </a:r>
            <a:r>
              <a:rPr lang="zh-TW" altLang="en-US" sz="2400" dirty="0" smtClean="0"/>
              <a:t>蒸</a:t>
            </a:r>
            <a:r>
              <a:rPr lang="zh-TW" altLang="en-US" sz="2400" b="1" dirty="0" smtClean="0"/>
              <a:t>、</a:t>
            </a:r>
            <a:r>
              <a:rPr lang="zh-TW" altLang="en-US" sz="2400" dirty="0" smtClean="0"/>
              <a:t>燉</a:t>
            </a:r>
            <a:r>
              <a:rPr lang="zh-TW" altLang="en-US" sz="2400" dirty="0"/>
              <a:t>、</a:t>
            </a:r>
            <a:r>
              <a:rPr lang="zh-TW" altLang="en-US" sz="2400" dirty="0" smtClean="0"/>
              <a:t>燜或煲方法代替</a:t>
            </a:r>
            <a:r>
              <a:rPr lang="zh-TW" altLang="en-US" sz="2400" dirty="0"/>
              <a:t>油炸</a:t>
            </a:r>
            <a:r>
              <a:rPr lang="zh-TW" altLang="en-US" sz="2400" dirty="0" smtClean="0"/>
              <a:t>來烹調。 </a:t>
            </a:r>
            <a:endParaRPr lang="zh-TW" altLang="en-US" sz="2400" dirty="0"/>
          </a:p>
          <a:p>
            <a:pPr marL="342900" indent="-342900">
              <a:spcAft>
                <a:spcPts val="600"/>
              </a:spcAft>
              <a:buFont typeface="Arial" pitchFamily="34" charset="0"/>
              <a:buChar char="•"/>
            </a:pPr>
            <a:r>
              <a:rPr lang="zh-TW" altLang="en-US" sz="2400" dirty="0" smtClean="0"/>
              <a:t>使用由低脂材料製成的芡汁減少菜式的用油量，例如粟粉</a:t>
            </a:r>
            <a:r>
              <a:rPr lang="zh-TW" altLang="en-US" sz="2400" dirty="0"/>
              <a:t>與水或</a:t>
            </a:r>
            <a:r>
              <a:rPr lang="zh-TW" altLang="en-US" sz="2400" dirty="0" smtClean="0"/>
              <a:t>清湯。 </a:t>
            </a:r>
            <a:endParaRPr lang="zh-TW" altLang="en-US" sz="2400" dirty="0"/>
          </a:p>
          <a:p>
            <a:pPr marL="342900" indent="-342900">
              <a:spcAft>
                <a:spcPts val="600"/>
              </a:spcAft>
              <a:buFont typeface="Arial" pitchFamily="34" charset="0"/>
              <a:buChar char="•"/>
            </a:pPr>
            <a:r>
              <a:rPr lang="zh-TW" altLang="en-US" sz="2400" dirty="0"/>
              <a:t>選擇植物油，避免動物脂肪，</a:t>
            </a:r>
            <a:r>
              <a:rPr lang="zh-TW" altLang="en-US" sz="2400" dirty="0" smtClean="0"/>
              <a:t>例如牛油</a:t>
            </a:r>
            <a:r>
              <a:rPr lang="zh-TW" altLang="en-US" sz="2400" dirty="0"/>
              <a:t>和豬油。</a:t>
            </a:r>
            <a:r>
              <a:rPr lang="zh-TW" altLang="en-US" sz="2400" dirty="0" smtClean="0"/>
              <a:t>雖然植物油和</a:t>
            </a:r>
            <a:r>
              <a:rPr lang="zh-TW" altLang="en-US" sz="2400" dirty="0"/>
              <a:t>動物</a:t>
            </a:r>
            <a:r>
              <a:rPr lang="zh-TW" altLang="en-US" sz="2400" dirty="0" smtClean="0"/>
              <a:t>脂肪含的熱量一樣，</a:t>
            </a:r>
            <a:r>
              <a:rPr lang="zh-TW" altLang="en-US" sz="2400" dirty="0"/>
              <a:t>動物脂肪富</a:t>
            </a:r>
            <a:r>
              <a:rPr lang="zh-TW" altLang="en-US" sz="2400" dirty="0" smtClean="0"/>
              <a:t>含高的飽和</a:t>
            </a:r>
            <a:r>
              <a:rPr lang="zh-TW" altLang="en-US" sz="2400" dirty="0"/>
              <a:t>脂肪，可</a:t>
            </a:r>
            <a:r>
              <a:rPr lang="zh-TW" altLang="en-US" sz="2400" dirty="0" smtClean="0"/>
              <a:t>導致血的膽固醇水平升高的和</a:t>
            </a:r>
            <a:r>
              <a:rPr lang="zh-TW" altLang="en-US" sz="2400" dirty="0"/>
              <a:t>增加</a:t>
            </a:r>
            <a:r>
              <a:rPr lang="zh-TW" altLang="en-US" sz="2400" dirty="0" smtClean="0"/>
              <a:t>心</a:t>
            </a:r>
            <a:r>
              <a:rPr lang="zh-TW" altLang="en-US" sz="2400" dirty="0"/>
              <a:t>血管疾病的</a:t>
            </a:r>
            <a:r>
              <a:rPr lang="zh-TW" altLang="en-US" sz="2400" dirty="0" smtClean="0"/>
              <a:t>風險。</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25</a:t>
            </a:fld>
            <a:endParaRPr lang="en-US"/>
          </a:p>
        </p:txBody>
      </p:sp>
    </p:spTree>
    <p:extLst>
      <p:ext uri="{BB962C8B-B14F-4D97-AF65-F5344CB8AC3E}">
        <p14:creationId xmlns:p14="http://schemas.microsoft.com/office/powerpoint/2010/main" val="1434741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減低脂肪</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和熱量攝取</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量的提示</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3</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335476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盡量</a:t>
            </a:r>
            <a:r>
              <a:rPr lang="zh-TW" altLang="en-US" sz="2400" dirty="0"/>
              <a:t>少用</a:t>
            </a:r>
            <a:r>
              <a:rPr lang="zh-TW" altLang="en-US" sz="2400" dirty="0" smtClean="0"/>
              <a:t>調味品。</a:t>
            </a:r>
            <a:r>
              <a:rPr lang="zh-TW" altLang="en-US" sz="2400" dirty="0"/>
              <a:t>沙律醬</a:t>
            </a:r>
            <a:r>
              <a:rPr lang="zh-TW" altLang="en-US" sz="2400" dirty="0" smtClean="0"/>
              <a:t>、番茄醬</a:t>
            </a:r>
            <a:r>
              <a:rPr lang="zh-TW" altLang="en-US" sz="2400" dirty="0"/>
              <a:t>和</a:t>
            </a:r>
            <a:r>
              <a:rPr lang="zh-TW" altLang="en-US" sz="2400" dirty="0" smtClean="0"/>
              <a:t>辣椒醬均含高脂肪和熱量。避免</a:t>
            </a:r>
            <a:r>
              <a:rPr lang="zh-TW" altLang="en-US" sz="2400" dirty="0"/>
              <a:t>使用</a:t>
            </a:r>
            <a:r>
              <a:rPr lang="zh-TW" altLang="en-US" sz="2400" dirty="0" smtClean="0"/>
              <a:t>含</a:t>
            </a:r>
            <a:r>
              <a:rPr lang="zh-TW" altLang="en-US" sz="2400" dirty="0"/>
              <a:t>高</a:t>
            </a:r>
            <a:r>
              <a:rPr lang="zh-TW" altLang="en-US" sz="2400" dirty="0" smtClean="0"/>
              <a:t>脂肪的醬汁，</a:t>
            </a:r>
            <a:r>
              <a:rPr lang="zh-TW" altLang="en-US" sz="2400" dirty="0"/>
              <a:t>如忌</a:t>
            </a:r>
            <a:r>
              <a:rPr lang="zh-TW" altLang="en-US" sz="2400" dirty="0" smtClean="0"/>
              <a:t>廉汁。 </a:t>
            </a:r>
            <a:endParaRPr lang="zh-TW" altLang="en-US" sz="2400" dirty="0"/>
          </a:p>
          <a:p>
            <a:pPr marL="342900" indent="-342900">
              <a:spcAft>
                <a:spcPts val="600"/>
              </a:spcAft>
              <a:buFont typeface="Arial" pitchFamily="34" charset="0"/>
              <a:buChar char="•"/>
            </a:pPr>
            <a:r>
              <a:rPr lang="zh-TW" altLang="en-US" sz="2400" dirty="0"/>
              <a:t>選擇蔬菜湯或清湯</a:t>
            </a:r>
            <a:r>
              <a:rPr lang="zh-TW" altLang="en-US" sz="2400" dirty="0" smtClean="0"/>
              <a:t>代替忌廉湯</a:t>
            </a:r>
            <a:r>
              <a:rPr lang="zh-TW" altLang="en-US" sz="2400" dirty="0"/>
              <a:t>，因為</a:t>
            </a:r>
            <a:r>
              <a:rPr lang="zh-TW" altLang="en-US" sz="2400" dirty="0" smtClean="0"/>
              <a:t>後者含高</a:t>
            </a:r>
            <a:r>
              <a:rPr lang="zh-TW" altLang="en-US" sz="2400" dirty="0"/>
              <a:t>脂肪。 </a:t>
            </a:r>
          </a:p>
          <a:p>
            <a:pPr marL="342900" indent="-342900">
              <a:spcAft>
                <a:spcPts val="600"/>
              </a:spcAft>
              <a:buFont typeface="Arial" pitchFamily="34" charset="0"/>
              <a:buChar char="•"/>
            </a:pPr>
            <a:r>
              <a:rPr lang="zh-TW" altLang="en-US" sz="2400" dirty="0"/>
              <a:t>避免食用</a:t>
            </a:r>
            <a:r>
              <a:rPr lang="zh-TW" altLang="en-US" sz="2400" dirty="0" smtClean="0"/>
              <a:t>肥肉、家禽</a:t>
            </a:r>
            <a:r>
              <a:rPr lang="zh-TW" altLang="en-US" sz="2400" dirty="0"/>
              <a:t>的皮和</a:t>
            </a:r>
            <a:r>
              <a:rPr lang="zh-TW" altLang="en-US" sz="2400" dirty="0" smtClean="0"/>
              <a:t>內臟，這些都是含高</a:t>
            </a:r>
            <a:r>
              <a:rPr lang="zh-TW" altLang="en-US" sz="2400" dirty="0"/>
              <a:t>動物脂肪和</a:t>
            </a:r>
            <a:r>
              <a:rPr lang="zh-TW" altLang="en-US" sz="2400" dirty="0" smtClean="0"/>
              <a:t>膽固醇的食物。 </a:t>
            </a:r>
            <a:endParaRPr lang="zh-TW" altLang="en-US" sz="2400" dirty="0"/>
          </a:p>
          <a:p>
            <a:pPr marL="342900" indent="-342900">
              <a:spcAft>
                <a:spcPts val="600"/>
              </a:spcAft>
              <a:buFont typeface="Arial" pitchFamily="34" charset="0"/>
              <a:buChar char="•"/>
            </a:pPr>
            <a:r>
              <a:rPr lang="zh-TW" altLang="en-US" sz="2400" dirty="0" smtClean="0"/>
              <a:t>留意</a:t>
            </a:r>
            <a:r>
              <a:rPr lang="zh-TW" altLang="en-US" sz="2400" dirty="0"/>
              <a:t>有時</a:t>
            </a:r>
            <a:r>
              <a:rPr lang="zh-TW" altLang="en-US" sz="2400" dirty="0" smtClean="0"/>
              <a:t>餐館會供應過多的肉。成年人每一天平均只需要</a:t>
            </a:r>
            <a:r>
              <a:rPr lang="en-US" altLang="zh-TW" sz="2400" dirty="0" smtClean="0"/>
              <a:t>189</a:t>
            </a:r>
            <a:r>
              <a:rPr lang="zh-TW" altLang="en-US" sz="2400" dirty="0" smtClean="0"/>
              <a:t> </a:t>
            </a:r>
            <a:r>
              <a:rPr lang="en-US" altLang="zh-TW" sz="2400" dirty="0" smtClean="0"/>
              <a:t>–</a:t>
            </a:r>
            <a:r>
              <a:rPr lang="zh-TW" altLang="en-US" sz="2400" dirty="0" smtClean="0"/>
              <a:t> </a:t>
            </a:r>
            <a:r>
              <a:rPr lang="en-US" altLang="zh-TW" sz="2400" dirty="0" smtClean="0"/>
              <a:t>226</a:t>
            </a:r>
            <a:r>
              <a:rPr lang="zh-TW" altLang="en-US" sz="2400" dirty="0" smtClean="0"/>
              <a:t> </a:t>
            </a:r>
            <a:r>
              <a:rPr lang="zh-TW" altLang="en-US" sz="2400" dirty="0"/>
              <a:t>克 （</a:t>
            </a:r>
            <a:r>
              <a:rPr lang="en-US" altLang="zh-TW" sz="2400" dirty="0" smtClean="0"/>
              <a:t>5</a:t>
            </a:r>
            <a:r>
              <a:rPr lang="zh-TW" altLang="en-US" sz="2400" dirty="0"/>
              <a:t>至</a:t>
            </a:r>
            <a:r>
              <a:rPr lang="en-US" altLang="zh-TW" sz="2400" dirty="0" smtClean="0"/>
              <a:t>6</a:t>
            </a:r>
            <a:r>
              <a:rPr lang="zh-TW" altLang="en-US" sz="2400" dirty="0"/>
              <a:t>兩） </a:t>
            </a:r>
            <a:r>
              <a:rPr lang="zh-TW" altLang="en-US" sz="2400" dirty="0" smtClean="0"/>
              <a:t>肉，而肉類包括禽、海鮮</a:t>
            </a:r>
            <a:r>
              <a:rPr lang="zh-TW" altLang="en-US" sz="2400" dirty="0"/>
              <a:t>和</a:t>
            </a:r>
            <a:r>
              <a:rPr lang="zh-TW" altLang="en-US" sz="2400" dirty="0" smtClean="0"/>
              <a:t>雞蛋。</a:t>
            </a:r>
            <a:endParaRPr lang="en-US" altLang="zh-TW" sz="2400" dirty="0" smtClean="0"/>
          </a:p>
          <a:p>
            <a:pPr marL="342900" indent="-342900">
              <a:spcAft>
                <a:spcPts val="600"/>
              </a:spcAft>
              <a:buFont typeface="Arial" pitchFamily="34" charset="0"/>
              <a:buChar char="•"/>
            </a:pPr>
            <a:r>
              <a:rPr lang="zh-TW" altLang="en-US" sz="2400" dirty="0" smtClean="0"/>
              <a:t>選擇無糖飲料。 </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26</a:t>
            </a:fld>
            <a:endParaRPr lang="en-US"/>
          </a:p>
        </p:txBody>
      </p:sp>
    </p:spTree>
    <p:extLst>
      <p:ext uri="{BB962C8B-B14F-4D97-AF65-F5344CB8AC3E}">
        <p14:creationId xmlns:p14="http://schemas.microsoft.com/office/powerpoint/2010/main" val="2824268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標籤</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38526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食物</a:t>
            </a:r>
            <a:r>
              <a:rPr lang="zh-TW" altLang="en-US" sz="2400" dirty="0"/>
              <a:t>標籤上的</a:t>
            </a:r>
            <a:r>
              <a:rPr lang="zh-TW" altLang="en-US" sz="2400" dirty="0" smtClean="0"/>
              <a:t>營養資訊是</a:t>
            </a:r>
            <a:r>
              <a:rPr lang="zh-TW" altLang="en-US" sz="2400" dirty="0"/>
              <a:t>一個重要的</a:t>
            </a:r>
            <a:r>
              <a:rPr lang="zh-TW" altLang="en-US" sz="2400" dirty="0" smtClean="0"/>
              <a:t>公共衞生</a:t>
            </a:r>
            <a:r>
              <a:rPr lang="zh-TW" altLang="en-US" sz="2400" dirty="0"/>
              <a:t>工具，以促進均衡飲食</a:t>
            </a:r>
            <a:r>
              <a:rPr lang="zh-TW" altLang="en-US" sz="2400" dirty="0" smtClean="0"/>
              <a:t>。食物營養</a:t>
            </a:r>
            <a:r>
              <a:rPr lang="zh-TW" altLang="en-US" sz="2400" dirty="0"/>
              <a:t>標籤已成為</a:t>
            </a:r>
            <a:r>
              <a:rPr lang="zh-TW" altLang="en-US" sz="2400" dirty="0" smtClean="0"/>
              <a:t>一個</a:t>
            </a:r>
            <a:r>
              <a:rPr lang="zh-TW" altLang="en-US" sz="2400" dirty="0"/>
              <a:t>促進健康飲食</a:t>
            </a:r>
            <a:r>
              <a:rPr lang="zh-TW" altLang="en-US" sz="2400" dirty="0" smtClean="0"/>
              <a:t>主要</a:t>
            </a:r>
            <a:r>
              <a:rPr lang="zh-TW" altLang="en-US" sz="2400" dirty="0"/>
              <a:t>政策</a:t>
            </a:r>
            <a:r>
              <a:rPr lang="zh-TW" altLang="en-US" sz="2400" dirty="0" smtClean="0"/>
              <a:t>工具之一。 </a:t>
            </a:r>
            <a:endParaRPr lang="zh-TW" altLang="en-US" sz="2400" dirty="0"/>
          </a:p>
          <a:p>
            <a:pPr marL="342900" indent="-342900">
              <a:spcAft>
                <a:spcPts val="600"/>
              </a:spcAft>
              <a:buFont typeface="Arial" pitchFamily="34" charset="0"/>
              <a:buChar char="•"/>
            </a:pPr>
            <a:r>
              <a:rPr lang="zh-TW" altLang="en-US" sz="2400" dirty="0" smtClean="0"/>
              <a:t>每一個人</a:t>
            </a:r>
            <a:r>
              <a:rPr lang="zh-TW" altLang="en-US" sz="2400" dirty="0"/>
              <a:t>有</a:t>
            </a:r>
            <a:r>
              <a:rPr lang="zh-TW" altLang="en-US" sz="2400" dirty="0" smtClean="0"/>
              <a:t>個人的營養</a:t>
            </a:r>
            <a:r>
              <a:rPr lang="zh-TW" altLang="en-US" sz="2400" dirty="0"/>
              <a:t>需求和</a:t>
            </a:r>
            <a:r>
              <a:rPr lang="zh-TW" altLang="en-US" sz="2400" dirty="0" smtClean="0"/>
              <a:t>食物喜好。</a:t>
            </a:r>
            <a:r>
              <a:rPr lang="zh-TW" altLang="en-US" sz="2400" dirty="0"/>
              <a:t>通過使用營養標籤，</a:t>
            </a:r>
            <a:r>
              <a:rPr lang="zh-TW" altLang="en-US" sz="2400" dirty="0" smtClean="0"/>
              <a:t>每一個人</a:t>
            </a:r>
            <a:r>
              <a:rPr lang="zh-TW" altLang="en-US" sz="2400" dirty="0"/>
              <a:t>都可以選擇可以滿足</a:t>
            </a:r>
            <a:r>
              <a:rPr lang="zh-TW" altLang="en-US" sz="2400" dirty="0" smtClean="0"/>
              <a:t>他們需要</a:t>
            </a:r>
            <a:r>
              <a:rPr lang="zh-TW" altLang="en-US" sz="2400" dirty="0"/>
              <a:t>的</a:t>
            </a:r>
            <a:r>
              <a:rPr lang="zh-TW" altLang="en-US" sz="2400" dirty="0" smtClean="0"/>
              <a:t>食物種類</a:t>
            </a:r>
            <a:r>
              <a:rPr lang="zh-TW" altLang="en-US" sz="2400" dirty="0"/>
              <a:t>和數量</a:t>
            </a:r>
            <a:r>
              <a:rPr lang="zh-TW" altLang="en-US" sz="2400" dirty="0" smtClean="0"/>
              <a:t>。</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27</a:t>
            </a:fld>
            <a:endParaRPr lang="en-US"/>
          </a:p>
        </p:txBody>
      </p:sp>
    </p:spTree>
    <p:extLst>
      <p:ext uri="{BB962C8B-B14F-4D97-AF65-F5344CB8AC3E}">
        <p14:creationId xmlns:p14="http://schemas.microsoft.com/office/powerpoint/2010/main" val="121243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營養標籤制度</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539157"/>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香港營養</a:t>
            </a:r>
            <a:r>
              <a:rPr lang="zh-TW" altLang="en-US" sz="2400" dirty="0"/>
              <a:t>資料標籤</a:t>
            </a:r>
            <a:r>
              <a:rPr lang="zh-TW" altLang="en-US" sz="2400" dirty="0" smtClean="0"/>
              <a:t>制度在</a:t>
            </a:r>
            <a:r>
              <a:rPr lang="en-US" altLang="zh-TW" sz="2400" dirty="0" smtClean="0"/>
              <a:t>2010</a:t>
            </a:r>
            <a:r>
              <a:rPr lang="zh-TW" altLang="en-US" sz="2400" dirty="0"/>
              <a:t>年</a:t>
            </a:r>
            <a:r>
              <a:rPr lang="en-US" altLang="zh-TW" sz="2400" dirty="0"/>
              <a:t>7</a:t>
            </a:r>
            <a:r>
              <a:rPr lang="zh-TW" altLang="en-US" sz="2400" dirty="0"/>
              <a:t>月</a:t>
            </a:r>
            <a:r>
              <a:rPr lang="en-US" altLang="zh-TW" sz="2400" dirty="0"/>
              <a:t>1</a:t>
            </a:r>
            <a:r>
              <a:rPr lang="zh-TW" altLang="en-US" sz="2400" dirty="0" smtClean="0"/>
              <a:t>日生效。 </a:t>
            </a:r>
            <a:endParaRPr lang="zh-TW" altLang="en-US" sz="2400" dirty="0"/>
          </a:p>
          <a:p>
            <a:pPr marL="342900" indent="-342900">
              <a:spcAft>
                <a:spcPts val="600"/>
              </a:spcAft>
              <a:buFont typeface="Arial" pitchFamily="34" charset="0"/>
              <a:buChar char="•"/>
            </a:pPr>
            <a:r>
              <a:rPr lang="zh-TW" altLang="en-US" sz="2400" dirty="0"/>
              <a:t>根據</a:t>
            </a:r>
            <a:r>
              <a:rPr lang="zh-TW" altLang="en-US" sz="2400" dirty="0" smtClean="0"/>
              <a:t>食物及藥 </a:t>
            </a:r>
            <a:r>
              <a:rPr lang="zh-TW" altLang="en-US" sz="2400" dirty="0"/>
              <a:t>物 </a:t>
            </a:r>
            <a:r>
              <a:rPr lang="en-US" altLang="zh-TW" sz="2400" dirty="0" smtClean="0"/>
              <a:t>(</a:t>
            </a:r>
            <a:r>
              <a:rPr lang="zh-TW" altLang="en-US" sz="2400" dirty="0" smtClean="0"/>
              <a:t>成分組合及標籤</a:t>
            </a:r>
            <a:r>
              <a:rPr lang="en-US" altLang="zh-TW" sz="2400" dirty="0" smtClean="0"/>
              <a:t>)</a:t>
            </a:r>
            <a:r>
              <a:rPr lang="zh-TW" altLang="en-US" sz="2400" dirty="0" smtClean="0"/>
              <a:t>規例</a:t>
            </a:r>
            <a:r>
              <a:rPr lang="en-US" altLang="zh-TW" sz="2400" dirty="0" smtClean="0"/>
              <a:t>》(</a:t>
            </a:r>
            <a:r>
              <a:rPr lang="zh-TW" altLang="en-US" sz="2400" dirty="0" smtClean="0"/>
              <a:t>第</a:t>
            </a:r>
            <a:r>
              <a:rPr lang="en-US" altLang="zh-TW" sz="2400" dirty="0" smtClean="0"/>
              <a:t>132W</a:t>
            </a:r>
            <a:r>
              <a:rPr lang="zh-TW" altLang="en-US" sz="2400" dirty="0" smtClean="0"/>
              <a:t>章</a:t>
            </a:r>
            <a:r>
              <a:rPr lang="en-US" altLang="zh-TW" sz="2400" dirty="0" smtClean="0"/>
              <a:t>)</a:t>
            </a:r>
            <a:r>
              <a:rPr lang="zh-TW" altLang="en-US" sz="2400" dirty="0" smtClean="0"/>
              <a:t>，</a:t>
            </a:r>
            <a:r>
              <a:rPr lang="zh-TW" altLang="en-US" sz="2400" dirty="0"/>
              <a:t>所有預先包裝</a:t>
            </a:r>
            <a:r>
              <a:rPr lang="zh-TW" altLang="en-US" sz="2400" dirty="0" smtClean="0"/>
              <a:t>食物除非有特別豁免</a:t>
            </a:r>
            <a:r>
              <a:rPr lang="zh-TW" altLang="en-US" sz="2400" dirty="0"/>
              <a:t>，</a:t>
            </a:r>
            <a:r>
              <a:rPr lang="zh-TW" altLang="en-US" sz="2400" dirty="0" smtClean="0"/>
              <a:t>都需要有營養標籤。 </a:t>
            </a:r>
            <a:endParaRPr lang="zh-TW" altLang="en-US" sz="2400" dirty="0"/>
          </a:p>
          <a:p>
            <a:pPr marL="342900" indent="-342900">
              <a:spcAft>
                <a:spcPts val="600"/>
              </a:spcAft>
              <a:buFont typeface="Arial" pitchFamily="34" charset="0"/>
              <a:buChar char="•"/>
            </a:pPr>
            <a:r>
              <a:rPr lang="zh-TW" altLang="en-US" sz="2400" dirty="0" smtClean="0"/>
              <a:t>營養</a:t>
            </a:r>
            <a:r>
              <a:rPr lang="zh-TW" altLang="en-US" sz="2400" dirty="0"/>
              <a:t>標籤必須</a:t>
            </a:r>
            <a:r>
              <a:rPr lang="zh-TW" altLang="en-US" sz="2400" dirty="0" smtClean="0"/>
              <a:t>顯示熱量和</a:t>
            </a:r>
            <a:r>
              <a:rPr lang="zh-TW" altLang="en-US" sz="2400" dirty="0"/>
              <a:t>營養素含量</a:t>
            </a:r>
            <a:r>
              <a:rPr lang="zh-TW" altLang="en-US" sz="2400" dirty="0" smtClean="0"/>
              <a:t>的資訊。 </a:t>
            </a:r>
            <a:endParaRPr lang="zh-TW" altLang="en-US" sz="2400" dirty="0"/>
          </a:p>
          <a:p>
            <a:pPr marL="342900" indent="-342900">
              <a:spcAft>
                <a:spcPts val="600"/>
              </a:spcAft>
              <a:buFont typeface="Arial" pitchFamily="34" charset="0"/>
              <a:buChar char="•"/>
            </a:pPr>
            <a:r>
              <a:rPr lang="zh-TW" altLang="en-US" sz="2400" dirty="0"/>
              <a:t>此外</a:t>
            </a:r>
            <a:r>
              <a:rPr lang="zh-TW" altLang="en-US" sz="2400" dirty="0" smtClean="0"/>
              <a:t>，</a:t>
            </a:r>
            <a:r>
              <a:rPr lang="zh-TW" altLang="en-US" sz="2400" dirty="0"/>
              <a:t>預先包裝</a:t>
            </a:r>
            <a:r>
              <a:rPr lang="zh-TW" altLang="en-US" sz="2400" dirty="0" smtClean="0"/>
              <a:t>食品的營養</a:t>
            </a:r>
            <a:r>
              <a:rPr lang="zh-TW" altLang="en-US" sz="2400" dirty="0"/>
              <a:t>聲稱，如“低脂”</a:t>
            </a:r>
            <a:r>
              <a:rPr lang="zh-TW" altLang="en-US" sz="2400" dirty="0" smtClean="0"/>
              <a:t>或“無糖</a:t>
            </a:r>
            <a:r>
              <a:rPr lang="zh-TW" altLang="en-US" sz="2400" dirty="0"/>
              <a:t>” </a:t>
            </a:r>
            <a:r>
              <a:rPr lang="zh-TW" altLang="en-US" sz="2400" dirty="0" smtClean="0"/>
              <a:t>也有規</a:t>
            </a:r>
            <a:r>
              <a:rPr lang="zh-TW" altLang="en-US" sz="2400" dirty="0"/>
              <a:t>管</a:t>
            </a:r>
            <a:r>
              <a:rPr lang="zh-TW" altLang="en-US" sz="2400" dirty="0" smtClean="0"/>
              <a:t>。</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28</a:t>
            </a:fld>
            <a:endParaRPr lang="en-US"/>
          </a:p>
        </p:txBody>
      </p:sp>
      <p:sp>
        <p:nvSpPr>
          <p:cNvPr id="3" name="Rectangle 2"/>
          <p:cNvSpPr/>
          <p:nvPr/>
        </p:nvSpPr>
        <p:spPr>
          <a:xfrm>
            <a:off x="179512" y="6218044"/>
            <a:ext cx="6048672" cy="369332"/>
          </a:xfrm>
          <a:prstGeom prst="rect">
            <a:avLst/>
          </a:prstGeom>
        </p:spPr>
        <p:txBody>
          <a:bodyPr wrap="square">
            <a:spAutoFit/>
          </a:bodyPr>
          <a:lstStyle/>
          <a:p>
            <a:r>
              <a:rPr lang="zh-TW" altLang="en-US" dirty="0" smtClean="0"/>
              <a:t>來源</a:t>
            </a:r>
            <a:r>
              <a:rPr lang="zh-TW" altLang="en-US" dirty="0" smtClean="0"/>
              <a:t>：食物環境衞生署食物安全</a:t>
            </a:r>
            <a:r>
              <a:rPr lang="zh-TW" altLang="en-US" dirty="0" smtClean="0"/>
              <a:t>中心</a:t>
            </a:r>
            <a:endParaRPr lang="en-US" dirty="0"/>
          </a:p>
        </p:txBody>
      </p:sp>
    </p:spTree>
    <p:extLst>
      <p:ext uri="{BB962C8B-B14F-4D97-AF65-F5344CB8AC3E}">
        <p14:creationId xmlns:p14="http://schemas.microsoft.com/office/powerpoint/2010/main" val="3684150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營養資料的使用</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2616101"/>
          </a:xfrm>
          <a:prstGeom prst="rect">
            <a:avLst/>
          </a:prstGeom>
        </p:spPr>
        <p:txBody>
          <a:bodyPr wrap="square">
            <a:spAutoFit/>
          </a:bodyPr>
          <a:lstStyle/>
          <a:p>
            <a:pPr marL="342900" indent="-342900">
              <a:spcAft>
                <a:spcPts val="600"/>
              </a:spcAft>
              <a:buFont typeface="Arial" pitchFamily="34" charset="0"/>
              <a:buChar char="•"/>
            </a:pPr>
            <a:r>
              <a:rPr lang="zh-TW" altLang="en-US" sz="2400" dirty="0"/>
              <a:t>營養</a:t>
            </a:r>
            <a:r>
              <a:rPr lang="zh-TW" altLang="en-US" sz="2400" dirty="0" smtClean="0"/>
              <a:t>資料對選擇健康</a:t>
            </a:r>
            <a:r>
              <a:rPr lang="zh-TW" altLang="en-US" sz="2400" dirty="0"/>
              <a:t>的</a:t>
            </a:r>
            <a:r>
              <a:rPr lang="zh-TW" altLang="en-US" sz="2400" dirty="0" smtClean="0"/>
              <a:t>食物非常有用。 </a:t>
            </a:r>
            <a:endParaRPr lang="zh-TW" altLang="en-US" sz="2400" dirty="0"/>
          </a:p>
          <a:p>
            <a:pPr marL="342900" indent="-342900">
              <a:spcAft>
                <a:spcPts val="600"/>
              </a:spcAft>
              <a:buFont typeface="Arial" pitchFamily="34" charset="0"/>
              <a:buChar char="•"/>
            </a:pPr>
            <a:r>
              <a:rPr lang="zh-TW" altLang="en-US" sz="2400" dirty="0"/>
              <a:t>我們可以使用營養</a:t>
            </a:r>
            <a:r>
              <a:rPr lang="zh-TW" altLang="en-US" sz="2400" dirty="0" smtClean="0"/>
              <a:t>標籤來： </a:t>
            </a:r>
            <a:endParaRPr lang="zh-TW" altLang="en-US" sz="2400" dirty="0"/>
          </a:p>
          <a:p>
            <a:pPr marL="800100" lvl="1" indent="-342900">
              <a:spcAft>
                <a:spcPts val="600"/>
              </a:spcAft>
              <a:buFont typeface="Arial" pitchFamily="34" charset="0"/>
              <a:buChar char="•"/>
            </a:pPr>
            <a:r>
              <a:rPr lang="zh-TW" altLang="en-US" sz="2400" dirty="0"/>
              <a:t>比較不同食品中的營養成分來</a:t>
            </a:r>
            <a:r>
              <a:rPr lang="zh-TW" altLang="en-US" sz="2400" dirty="0" smtClean="0"/>
              <a:t>作出一個較健康</a:t>
            </a:r>
            <a:r>
              <a:rPr lang="zh-TW" altLang="en-US" sz="2400" dirty="0"/>
              <a:t>的選擇</a:t>
            </a:r>
            <a:r>
              <a:rPr lang="zh-TW" altLang="en-US" sz="2400" dirty="0" smtClean="0"/>
              <a:t>，如選擇含脂肪、鈉</a:t>
            </a:r>
            <a:r>
              <a:rPr lang="zh-TW" altLang="en-US" sz="2400" dirty="0"/>
              <a:t>（或鹽</a:t>
            </a:r>
            <a:r>
              <a:rPr lang="zh-TW" altLang="en-US" sz="2400" dirty="0" smtClean="0"/>
              <a:t>）和糖較低的食</a:t>
            </a:r>
            <a:r>
              <a:rPr lang="zh-TW" altLang="en-US" sz="2400" dirty="0"/>
              <a:t>品；</a:t>
            </a:r>
            <a:r>
              <a:rPr lang="en-US" altLang="zh-TW" sz="2400" dirty="0" smtClean="0"/>
              <a:t> </a:t>
            </a:r>
            <a:endParaRPr lang="en-US" altLang="zh-TW" sz="2400" dirty="0"/>
          </a:p>
          <a:p>
            <a:pPr marL="800100" lvl="1" indent="-342900">
              <a:spcAft>
                <a:spcPts val="600"/>
              </a:spcAft>
              <a:buFont typeface="Arial" pitchFamily="34" charset="0"/>
              <a:buChar char="•"/>
            </a:pPr>
            <a:r>
              <a:rPr lang="zh-TW" altLang="en-US" sz="2400" dirty="0"/>
              <a:t>了解</a:t>
            </a:r>
            <a:r>
              <a:rPr lang="zh-TW" altLang="en-US" sz="2400" dirty="0" smtClean="0"/>
              <a:t>食物的</a:t>
            </a:r>
            <a:r>
              <a:rPr lang="zh-TW" altLang="en-US" sz="2400" dirty="0"/>
              <a:t>營養成分，並估計其對整體飲食</a:t>
            </a:r>
            <a:r>
              <a:rPr lang="zh-TW" altLang="en-US" sz="2400" dirty="0" smtClean="0"/>
              <a:t>的作用；</a:t>
            </a:r>
            <a:endParaRPr lang="en-US" altLang="zh-TW" sz="2400" dirty="0"/>
          </a:p>
          <a:p>
            <a:pPr marL="800100" lvl="1" indent="-342900">
              <a:spcAft>
                <a:spcPts val="600"/>
              </a:spcAft>
              <a:buFont typeface="Arial" pitchFamily="34" charset="0"/>
              <a:buChar char="•"/>
            </a:pPr>
            <a:r>
              <a:rPr lang="zh-TW" altLang="en-US" sz="2400" dirty="0" smtClean="0"/>
              <a:t>滿足</a:t>
            </a:r>
            <a:r>
              <a:rPr lang="zh-TW" altLang="en-US" sz="2400" dirty="0"/>
              <a:t>個人的飲食需要</a:t>
            </a:r>
            <a:r>
              <a:rPr lang="zh-TW" altLang="en-US" sz="2400" dirty="0" smtClean="0"/>
              <a:t>。</a:t>
            </a:r>
            <a:endParaRPr lang="zh-TW" alt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29</a:t>
            </a:fld>
            <a:endParaRPr lang="en-US"/>
          </a:p>
        </p:txBody>
      </p:sp>
      <p:sp>
        <p:nvSpPr>
          <p:cNvPr id="6" name="Rectangle 2"/>
          <p:cNvSpPr/>
          <p:nvPr/>
        </p:nvSpPr>
        <p:spPr>
          <a:xfrm>
            <a:off x="179512" y="6218044"/>
            <a:ext cx="6048672" cy="369332"/>
          </a:xfrm>
          <a:prstGeom prst="rect">
            <a:avLst/>
          </a:prstGeom>
        </p:spPr>
        <p:txBody>
          <a:bodyPr wrap="square">
            <a:spAutoFit/>
          </a:bodyPr>
          <a:lstStyle/>
          <a:p>
            <a:r>
              <a:rPr lang="zh-TW" altLang="en-US" dirty="0" smtClean="0"/>
              <a:t>來源</a:t>
            </a:r>
            <a:r>
              <a:rPr lang="zh-TW" altLang="en-US" dirty="0" smtClean="0"/>
              <a:t>：食物環境衞生署食物安全</a:t>
            </a:r>
            <a:r>
              <a:rPr lang="zh-TW" altLang="en-US" dirty="0" smtClean="0"/>
              <a:t>中心</a:t>
            </a:r>
            <a:endParaRPr lang="en-US" dirty="0"/>
          </a:p>
        </p:txBody>
      </p:sp>
    </p:spTree>
    <p:extLst>
      <p:ext uri="{BB962C8B-B14F-4D97-AF65-F5344CB8AC3E}">
        <p14:creationId xmlns:p14="http://schemas.microsoft.com/office/powerpoint/2010/main" val="1233302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香港兒童飲食指南</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3〜6</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歲）</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937348783"/>
              </p:ext>
            </p:extLst>
          </p:nvPr>
        </p:nvGraphicFramePr>
        <p:xfrm>
          <a:off x="395536" y="1397000"/>
          <a:ext cx="8424936" cy="4526995"/>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34711">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2 - 3</a:t>
                      </a:r>
                      <a:r>
                        <a:rPr lang="zh-TW" altLang="en-US" sz="2500" b="1" i="0" u="none" strike="noStrike" kern="1200" baseline="0" dirty="0" smtClean="0">
                          <a:solidFill>
                            <a:schemeClr val="tx1"/>
                          </a:solidFill>
                          <a:latin typeface="+mn-lt"/>
                          <a:ea typeface="+mn-ea"/>
                          <a:cs typeface="+mn-cs"/>
                        </a:rPr>
                        <a:t>碗</a:t>
                      </a: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algn="ctr"/>
                      <a:r>
                        <a:rPr lang="en-US" altLang="zh-TW" sz="2500" b="1" i="0" u="none" strike="noStrike" kern="1200" baseline="0" dirty="0" smtClean="0">
                          <a:solidFill>
                            <a:schemeClr val="tx1"/>
                          </a:solidFill>
                          <a:latin typeface="+mn-lt"/>
                          <a:ea typeface="+mn-ea"/>
                          <a:cs typeface="+mn-cs"/>
                        </a:rPr>
                        <a:t>1</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4 - 6</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151</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227</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algn="ctr"/>
                      <a:r>
                        <a:rPr lang="zh-TW" altLang="en-US" sz="2500" b="1" i="0" u="none" strike="noStrike" kern="1200" baseline="0" dirty="0" smtClean="0">
                          <a:solidFill>
                            <a:schemeClr val="tx1"/>
                          </a:solidFill>
                          <a:latin typeface="+mn-lt"/>
                          <a:ea typeface="+mn-ea"/>
                          <a:cs typeface="+mn-cs"/>
                        </a:rPr>
                        <a:t>或</a:t>
                      </a:r>
                      <a:r>
                        <a:rPr lang="en-US" altLang="zh-TW" sz="2500" b="1" i="0" u="none" strike="noStrike" kern="1200" baseline="0" dirty="0" smtClean="0">
                          <a:solidFill>
                            <a:schemeClr val="tx1"/>
                          </a:solidFill>
                          <a:latin typeface="+mn-lt"/>
                          <a:ea typeface="+mn-ea"/>
                          <a:cs typeface="+mn-cs"/>
                        </a:rPr>
                        <a:t>2 - 3</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2 - 3</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76</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113</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algn="ctr"/>
                      <a:r>
                        <a:rPr lang="zh-TW" altLang="en-US" sz="2500" b="1" i="0" u="none" strike="noStrike" kern="1200" baseline="0" dirty="0" smtClean="0">
                          <a:solidFill>
                            <a:schemeClr val="tx1"/>
                          </a:solidFill>
                          <a:latin typeface="+mn-lt"/>
                          <a:ea typeface="+mn-ea"/>
                          <a:cs typeface="+mn-cs"/>
                        </a:rPr>
                        <a:t>約</a:t>
                      </a:r>
                      <a:r>
                        <a:rPr lang="en-US" altLang="zh-TW" sz="2500" b="1" i="0" u="none" strike="noStrike" kern="1200" baseline="0" dirty="0" smtClean="0">
                          <a:solidFill>
                            <a:schemeClr val="tx1"/>
                          </a:solidFill>
                          <a:latin typeface="+mn-lt"/>
                          <a:ea typeface="+mn-ea"/>
                          <a:cs typeface="+mn-cs"/>
                        </a:rPr>
                        <a:t>2</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395536" y="6093296"/>
            <a:ext cx="2730235" cy="477054"/>
          </a:xfrm>
          <a:prstGeom prst="rect">
            <a:avLst/>
          </a:prstGeom>
        </p:spPr>
        <p:txBody>
          <a:bodyPr wrap="none">
            <a:spAutoFit/>
          </a:bodyPr>
          <a:lstStyle/>
          <a:p>
            <a:r>
              <a:rPr lang="zh-TW" altLang="en-US" sz="2500" b="1" dirty="0"/>
              <a:t>流 質 飲 品</a:t>
            </a:r>
            <a:r>
              <a:rPr lang="en-US" altLang="zh-TW" sz="2500" b="1" dirty="0"/>
              <a:t>:</a:t>
            </a:r>
            <a:r>
              <a:rPr lang="zh-TW" altLang="en-US" sz="2500" b="1" dirty="0"/>
              <a:t> </a:t>
            </a:r>
            <a:r>
              <a:rPr lang="en-US" altLang="zh-TW" sz="2500" b="1" dirty="0"/>
              <a:t>6 - 8</a:t>
            </a:r>
            <a:r>
              <a:rPr lang="zh-TW" altLang="en-US" sz="2500" b="1" dirty="0"/>
              <a:t>杯</a:t>
            </a:r>
            <a:endParaRPr lang="en-US" sz="2500" b="1" dirty="0"/>
          </a:p>
        </p:txBody>
      </p:sp>
      <p:sp>
        <p:nvSpPr>
          <p:cNvPr id="3" name="Slide Number Placeholder 2"/>
          <p:cNvSpPr>
            <a:spLocks noGrp="1"/>
          </p:cNvSpPr>
          <p:nvPr>
            <p:ph type="sldNum" sz="quarter" idx="12"/>
          </p:nvPr>
        </p:nvSpPr>
        <p:spPr/>
        <p:txBody>
          <a:bodyPr/>
          <a:lstStyle/>
          <a:p>
            <a:fld id="{2B5EBE98-3F54-4190-8BE8-6FA5D62E8276}" type="slidenum">
              <a:rPr lang="en-US" smtClean="0"/>
              <a:pPr/>
              <a:t>3</a:t>
            </a:fld>
            <a:endParaRPr lang="en-US"/>
          </a:p>
        </p:txBody>
      </p:sp>
      <p:sp>
        <p:nvSpPr>
          <p:cNvPr id="8" name="Rectangle 5"/>
          <p:cNvSpPr/>
          <p:nvPr/>
        </p:nvSpPr>
        <p:spPr>
          <a:xfrm>
            <a:off x="5220072" y="62340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Tree>
    <p:extLst>
      <p:ext uri="{BB962C8B-B14F-4D97-AF65-F5344CB8AC3E}">
        <p14:creationId xmlns:p14="http://schemas.microsoft.com/office/powerpoint/2010/main" val="2068748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如何閱讀營養</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標籤</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830997"/>
          </a:xfrm>
          <a:prstGeom prst="rect">
            <a:avLst/>
          </a:prstGeom>
        </p:spPr>
        <p:txBody>
          <a:bodyPr wrap="square">
            <a:spAutoFit/>
          </a:bodyPr>
          <a:lstStyle/>
          <a:p>
            <a:pPr marL="342900" indent="-342900">
              <a:spcAft>
                <a:spcPts val="600"/>
              </a:spcAft>
              <a:buFont typeface="Arial" pitchFamily="34" charset="0"/>
              <a:buChar char="•"/>
            </a:pPr>
            <a:r>
              <a:rPr lang="zh-TW" altLang="en-US" sz="2400" dirty="0"/>
              <a:t>營養</a:t>
            </a:r>
            <a:r>
              <a:rPr lang="zh-TW" altLang="en-US" sz="2400" dirty="0" smtClean="0"/>
              <a:t>標籤通常以表格形式有系統地介紹食物營養資訊。標題如</a:t>
            </a:r>
            <a:r>
              <a:rPr lang="zh-TW" altLang="en-US" sz="2400" dirty="0"/>
              <a:t>“</a:t>
            </a:r>
            <a:r>
              <a:rPr lang="zh-TW" altLang="en-US" sz="2400" dirty="0" smtClean="0"/>
              <a:t>營養</a:t>
            </a:r>
            <a:r>
              <a:rPr lang="zh-TW" altLang="en-US" sz="2400" dirty="0"/>
              <a:t>資訊</a:t>
            </a:r>
            <a:r>
              <a:rPr lang="zh-TW" altLang="en-US" sz="2400" dirty="0" smtClean="0"/>
              <a:t>”、“</a:t>
            </a:r>
            <a:r>
              <a:rPr lang="zh-TW" altLang="en-US" sz="2400" dirty="0"/>
              <a:t>營養成分”或“營養標籤</a:t>
            </a:r>
            <a:r>
              <a:rPr lang="zh-TW" altLang="en-US" sz="2400" dirty="0" smtClean="0"/>
              <a:t>”。</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30</a:t>
            </a:fld>
            <a:endParaRPr lang="en-US" dirty="0"/>
          </a:p>
        </p:txBody>
      </p:sp>
      <p:sp>
        <p:nvSpPr>
          <p:cNvPr id="4" name="Rectangle 3"/>
          <p:cNvSpPr/>
          <p:nvPr/>
        </p:nvSpPr>
        <p:spPr>
          <a:xfrm>
            <a:off x="692484" y="5590981"/>
            <a:ext cx="7983971" cy="646331"/>
          </a:xfrm>
          <a:prstGeom prst="rect">
            <a:avLst/>
          </a:prstGeom>
        </p:spPr>
        <p:txBody>
          <a:bodyPr wrap="square">
            <a:spAutoFit/>
          </a:bodyPr>
          <a:lstStyle/>
          <a:p>
            <a:pPr algn="ctr"/>
            <a:r>
              <a:rPr lang="zh-TW" altLang="en-US" dirty="0"/>
              <a:t>營養標籤</a:t>
            </a:r>
            <a:r>
              <a:rPr lang="zh-TW" altLang="en-US" dirty="0" smtClean="0"/>
              <a:t>通常是表格</a:t>
            </a:r>
            <a:r>
              <a:rPr lang="zh-TW" altLang="en-US" dirty="0"/>
              <a:t>格式（左側）。對於小</a:t>
            </a:r>
            <a:r>
              <a:rPr lang="zh-TW" altLang="en-US" dirty="0" smtClean="0"/>
              <a:t>包裝的食物，</a:t>
            </a:r>
            <a:r>
              <a:rPr lang="zh-TW" altLang="en-US" dirty="0"/>
              <a:t>營養標籤</a:t>
            </a:r>
            <a:r>
              <a:rPr lang="zh-TW" altLang="en-US" dirty="0" smtClean="0"/>
              <a:t>可以直線格式顯示</a:t>
            </a:r>
            <a:r>
              <a:rPr lang="zh-TW" altLang="en-US" dirty="0"/>
              <a:t>能量和</a:t>
            </a:r>
            <a:r>
              <a:rPr lang="zh-TW" altLang="en-US" dirty="0" smtClean="0"/>
              <a:t>營養素（</a:t>
            </a:r>
            <a:r>
              <a:rPr lang="zh-TW" altLang="en-US" dirty="0"/>
              <a:t>右側）</a:t>
            </a:r>
            <a:r>
              <a:rPr lang="zh-TW" altLang="en-US" dirty="0" smtClean="0"/>
              <a:t>。</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181" y="2766662"/>
            <a:ext cx="5318819" cy="227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371" y="2420888"/>
            <a:ext cx="3231444" cy="261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p:nvPr/>
        </p:nvSpPr>
        <p:spPr>
          <a:xfrm>
            <a:off x="251520" y="6361028"/>
            <a:ext cx="6048672" cy="369332"/>
          </a:xfrm>
          <a:prstGeom prst="rect">
            <a:avLst/>
          </a:prstGeom>
        </p:spPr>
        <p:txBody>
          <a:bodyPr wrap="square">
            <a:spAutoFit/>
          </a:bodyPr>
          <a:lstStyle/>
          <a:p>
            <a:r>
              <a:rPr lang="zh-TW" altLang="en-US" dirty="0" smtClean="0"/>
              <a:t>來源</a:t>
            </a:r>
            <a:r>
              <a:rPr lang="zh-TW" altLang="en-US" dirty="0" smtClean="0"/>
              <a:t>：食物環境衞生署食物安全</a:t>
            </a:r>
            <a:r>
              <a:rPr lang="zh-TW" altLang="en-US" dirty="0" smtClean="0"/>
              <a:t>中心</a:t>
            </a:r>
            <a:endParaRPr lang="en-US" dirty="0"/>
          </a:p>
        </p:txBody>
      </p:sp>
    </p:spTree>
    <p:extLst>
      <p:ext uri="{BB962C8B-B14F-4D97-AF65-F5344CB8AC3E}">
        <p14:creationId xmlns:p14="http://schemas.microsoft.com/office/powerpoint/2010/main" val="4268807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參考份量</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830997"/>
          </a:xfrm>
          <a:prstGeom prst="rect">
            <a:avLst/>
          </a:prstGeom>
        </p:spPr>
        <p:txBody>
          <a:bodyPr wrap="square">
            <a:spAutoFit/>
          </a:bodyPr>
          <a:lstStyle/>
          <a:p>
            <a:pPr marL="342900" indent="-342900">
              <a:spcAft>
                <a:spcPts val="600"/>
              </a:spcAft>
              <a:buFont typeface="Arial" pitchFamily="34" charset="0"/>
              <a:buChar char="•"/>
            </a:pPr>
            <a:r>
              <a:rPr lang="zh-TW" altLang="en-US" sz="2400" dirty="0"/>
              <a:t>能量和</a:t>
            </a:r>
            <a:r>
              <a:rPr lang="zh-TW" altLang="en-US" sz="2400" dirty="0" smtClean="0"/>
              <a:t>營養素的含量可以用每</a:t>
            </a:r>
            <a:r>
              <a:rPr lang="en-US" altLang="zh-TW" sz="2400" dirty="0"/>
              <a:t>100</a:t>
            </a:r>
            <a:r>
              <a:rPr lang="zh-TW" altLang="en-US" sz="2400" dirty="0"/>
              <a:t>克（</a:t>
            </a:r>
            <a:r>
              <a:rPr lang="en-US" altLang="zh-TW" sz="2400" dirty="0"/>
              <a:t>100</a:t>
            </a:r>
            <a:r>
              <a:rPr lang="zh-TW" altLang="en-US" sz="2400" dirty="0" smtClean="0"/>
              <a:t>毫升</a:t>
            </a:r>
            <a:r>
              <a:rPr lang="en-US" altLang="zh-TW" sz="2400" dirty="0" smtClean="0"/>
              <a:t>-</a:t>
            </a:r>
            <a:r>
              <a:rPr lang="zh-TW" altLang="en-US" sz="2400" dirty="0" smtClean="0"/>
              <a:t>液體</a:t>
            </a:r>
            <a:r>
              <a:rPr lang="zh-TW" altLang="en-US" sz="2400" dirty="0"/>
              <a:t>），每份或每</a:t>
            </a:r>
            <a:r>
              <a:rPr lang="zh-TW" altLang="en-US" sz="2400" dirty="0" smtClean="0"/>
              <a:t>包來表示。</a:t>
            </a:r>
            <a:r>
              <a:rPr lang="en-US" sz="2400" dirty="0" smtClean="0"/>
              <a:t> </a:t>
            </a:r>
          </a:p>
        </p:txBody>
      </p:sp>
      <p:sp>
        <p:nvSpPr>
          <p:cNvPr id="7" name="Slide Number Placeholder 6"/>
          <p:cNvSpPr>
            <a:spLocks noGrp="1"/>
          </p:cNvSpPr>
          <p:nvPr>
            <p:ph type="sldNum" sz="quarter" idx="12"/>
          </p:nvPr>
        </p:nvSpPr>
        <p:spPr/>
        <p:txBody>
          <a:bodyPr/>
          <a:lstStyle/>
          <a:p>
            <a:fld id="{99B7B5DF-5DA9-46A7-9A59-86908C82C3B1}" type="slidenum">
              <a:rPr lang="en-US" smtClean="0"/>
              <a:pPr/>
              <a:t>31</a:t>
            </a:fld>
            <a:endParaRPr lang="en-US"/>
          </a:p>
        </p:txBody>
      </p:sp>
      <p:pic>
        <p:nvPicPr>
          <p:cNvPr id="3074" name="Picture 2" descr="D:\Users\hhyngai\Desktop\photo\Nutrition Lab Resources\PC21012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0079" t="18890" r="36283" b="17959"/>
          <a:stretch/>
        </p:blipFill>
        <p:spPr bwMode="auto">
          <a:xfrm>
            <a:off x="251520" y="2341534"/>
            <a:ext cx="2368451" cy="37517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hhyngai\Desktop\photo\Nutrition Lab Resources\PC210015.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1662" r="7718" b="11739"/>
          <a:stretch/>
        </p:blipFill>
        <p:spPr bwMode="auto">
          <a:xfrm rot="5400000">
            <a:off x="2432333" y="2969033"/>
            <a:ext cx="3751474" cy="24964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06332" y="2247879"/>
            <a:ext cx="3174679" cy="390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35745" y="2811992"/>
            <a:ext cx="1264047"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00041" y="2492896"/>
            <a:ext cx="1264047"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54000" y="2780928"/>
            <a:ext cx="1264047"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873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能量</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營養素</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含量</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980728"/>
            <a:ext cx="8352928" cy="1200329"/>
          </a:xfrm>
          <a:prstGeom prst="rect">
            <a:avLst/>
          </a:prstGeom>
        </p:spPr>
        <p:txBody>
          <a:bodyPr wrap="square">
            <a:spAutoFit/>
          </a:bodyPr>
          <a:lstStyle/>
          <a:p>
            <a:pPr marL="342900" indent="-342900">
              <a:spcAft>
                <a:spcPts val="600"/>
              </a:spcAft>
              <a:buFont typeface="Arial" pitchFamily="34" charset="0"/>
              <a:buChar char="•"/>
            </a:pPr>
            <a:r>
              <a:rPr lang="zh-TW" altLang="en-US" sz="2400" dirty="0"/>
              <a:t>營養</a:t>
            </a:r>
            <a:r>
              <a:rPr lang="zh-TW" altLang="en-US" sz="2400" dirty="0" smtClean="0"/>
              <a:t>標籤須要列出能量和</a:t>
            </a:r>
            <a:r>
              <a:rPr lang="en-US" altLang="zh-TW" sz="2400" dirty="0" smtClean="0"/>
              <a:t>7</a:t>
            </a:r>
            <a:r>
              <a:rPr lang="zh-TW" altLang="en-US" sz="2400" dirty="0" smtClean="0"/>
              <a:t>種</a:t>
            </a:r>
            <a:r>
              <a:rPr lang="zh-TW" altLang="en-US" sz="2400" dirty="0"/>
              <a:t>指定</a:t>
            </a:r>
            <a:r>
              <a:rPr lang="zh-TW" altLang="en-US" sz="2400" dirty="0" smtClean="0"/>
              <a:t>核心營養素</a:t>
            </a:r>
            <a:r>
              <a:rPr lang="zh-TW" altLang="en-US" sz="2400" dirty="0"/>
              <a:t>的</a:t>
            </a:r>
            <a:r>
              <a:rPr lang="zh-TW" altLang="en-US" sz="2400" dirty="0" smtClean="0"/>
              <a:t>含量</a:t>
            </a:r>
            <a:r>
              <a:rPr lang="en-US" altLang="zh-TW" sz="2400" dirty="0" smtClean="0"/>
              <a:t>(“1+7</a:t>
            </a:r>
            <a:r>
              <a:rPr lang="en-US" altLang="zh-TW" sz="2400" dirty="0"/>
              <a:t>”</a:t>
            </a:r>
            <a:r>
              <a:rPr lang="zh-TW" altLang="en-US" sz="2400" dirty="0"/>
              <a:t>），即</a:t>
            </a:r>
            <a:r>
              <a:rPr lang="zh-TW" altLang="en-US" sz="2400" dirty="0" smtClean="0"/>
              <a:t>蛋白質、總脂肪、飽和脂肪、反</a:t>
            </a:r>
            <a:r>
              <a:rPr lang="zh-TW" altLang="en-US" sz="2400" dirty="0"/>
              <a:t>式</a:t>
            </a:r>
            <a:r>
              <a:rPr lang="zh-TW" altLang="en-US" sz="2400" dirty="0" smtClean="0"/>
              <a:t>脂肪、碳水化合物、糖</a:t>
            </a:r>
            <a:r>
              <a:rPr lang="zh-TW" altLang="en-US" sz="2400" dirty="0"/>
              <a:t>和</a:t>
            </a:r>
            <a:r>
              <a:rPr lang="zh-TW" altLang="en-US" sz="2400" dirty="0" smtClean="0"/>
              <a:t>鈉的含量。</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32</a:t>
            </a:fld>
            <a:endParaRPr lang="en-US"/>
          </a:p>
        </p:txBody>
      </p:sp>
      <p:pic>
        <p:nvPicPr>
          <p:cNvPr id="6" name="Picture 3" descr="D:\Users\hhyngai\Desktop\EDB Project\photo 0803\New folder\20140803_163044.jpg"/>
          <p:cNvPicPr>
            <a:picLocks noChangeAspect="1" noChangeArrowheads="1"/>
          </p:cNvPicPr>
          <p:nvPr/>
        </p:nvPicPr>
        <p:blipFill rotWithShape="1">
          <a:blip r:embed="rId3">
            <a:extLst>
              <a:ext uri="{28A0092B-C50C-407E-A947-70E740481C1C}">
                <a14:useLocalDpi xmlns:a14="http://schemas.microsoft.com/office/drawing/2010/main" val="0"/>
              </a:ext>
            </a:extLst>
          </a:blip>
          <a:srcRect l="75813" t="20485" r="9481" b="43188"/>
          <a:stretch/>
        </p:blipFill>
        <p:spPr bwMode="auto">
          <a:xfrm rot="5400000">
            <a:off x="2488443" y="606939"/>
            <a:ext cx="4086031" cy="756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6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閱讀能量含量的提示</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59532" y="980728"/>
            <a:ext cx="8424936" cy="2015936"/>
          </a:xfrm>
          <a:prstGeom prst="rect">
            <a:avLst/>
          </a:prstGeom>
        </p:spPr>
        <p:txBody>
          <a:bodyPr wrap="square">
            <a:spAutoFit/>
          </a:bodyPr>
          <a:lstStyle/>
          <a:p>
            <a:pPr marL="342900" indent="-342900">
              <a:spcAft>
                <a:spcPts val="600"/>
              </a:spcAft>
              <a:buFont typeface="Arial" pitchFamily="34" charset="0"/>
              <a:buChar char="•"/>
            </a:pPr>
            <a:r>
              <a:rPr lang="zh-TW" altLang="en-US" sz="2400" dirty="0"/>
              <a:t>先</a:t>
            </a:r>
            <a:r>
              <a:rPr lang="zh-TW" altLang="en-US" sz="2400" dirty="0" smtClean="0"/>
              <a:t>閱讀能量含量</a:t>
            </a:r>
            <a:r>
              <a:rPr lang="zh-TW" altLang="en-US" sz="2400" dirty="0"/>
              <a:t>，</a:t>
            </a:r>
            <a:r>
              <a:rPr lang="zh-TW" altLang="en-US" sz="2400" dirty="0" smtClean="0"/>
              <a:t>因為攝取太</a:t>
            </a:r>
            <a:r>
              <a:rPr lang="zh-TW" altLang="en-US" sz="2400" dirty="0"/>
              <a:t>多的能量會增加超重和</a:t>
            </a:r>
            <a:r>
              <a:rPr lang="zh-TW" altLang="en-US" sz="2400" dirty="0" smtClean="0"/>
              <a:t>肥胖症的</a:t>
            </a:r>
            <a:r>
              <a:rPr lang="zh-TW" altLang="en-US" sz="2400" dirty="0"/>
              <a:t>風險，從而</a:t>
            </a:r>
            <a:r>
              <a:rPr lang="zh-TW" altLang="en-US" sz="2400" dirty="0" smtClean="0"/>
              <a:t>導致增加患心臟病</a:t>
            </a:r>
            <a:r>
              <a:rPr lang="zh-TW" altLang="en-US" sz="2400" dirty="0"/>
              <a:t>，糖尿病和某些癌症的</a:t>
            </a:r>
            <a:r>
              <a:rPr lang="zh-TW" altLang="en-US" sz="2400" dirty="0" smtClean="0"/>
              <a:t>風險</a:t>
            </a:r>
            <a:r>
              <a:rPr lang="zh-TW" altLang="en-US" sz="2400" dirty="0"/>
              <a:t>。</a:t>
            </a:r>
          </a:p>
          <a:p>
            <a:pPr marL="342900" indent="-342900">
              <a:spcAft>
                <a:spcPts val="600"/>
              </a:spcAft>
              <a:buFont typeface="Arial" pitchFamily="34" charset="0"/>
              <a:buChar char="•"/>
            </a:pPr>
            <a:r>
              <a:rPr lang="zh-TW" altLang="en-US" sz="2400" dirty="0" smtClean="0"/>
              <a:t>食物的</a:t>
            </a:r>
            <a:r>
              <a:rPr lang="zh-TW" altLang="en-US" sz="2400" dirty="0"/>
              <a:t>能量含量</a:t>
            </a:r>
            <a:r>
              <a:rPr lang="zh-TW" altLang="en-US" sz="2400" dirty="0" smtClean="0"/>
              <a:t>可用</a:t>
            </a:r>
            <a:r>
              <a:rPr lang="zh-TW" altLang="en-US" sz="2400" dirty="0"/>
              <a:t>千卡</a:t>
            </a:r>
            <a:r>
              <a:rPr lang="zh-TW" altLang="en-US" sz="2400" dirty="0" smtClean="0"/>
              <a:t>（</a:t>
            </a:r>
            <a:r>
              <a:rPr lang="en-US" altLang="zh-TW" sz="2400" dirty="0" smtClean="0"/>
              <a:t>kcal</a:t>
            </a:r>
            <a:r>
              <a:rPr lang="zh-TW" altLang="en-US" sz="2400" dirty="0" smtClean="0"/>
              <a:t>）</a:t>
            </a:r>
            <a:r>
              <a:rPr lang="zh-TW" altLang="en-US" sz="2400" dirty="0"/>
              <a:t>或千焦耳</a:t>
            </a:r>
            <a:r>
              <a:rPr lang="zh-TW" altLang="en-US" sz="2400" dirty="0" smtClean="0"/>
              <a:t>（</a:t>
            </a:r>
            <a:r>
              <a:rPr lang="en-US" altLang="zh-TW" sz="2400" dirty="0" smtClean="0"/>
              <a:t>kJ</a:t>
            </a:r>
            <a:r>
              <a:rPr lang="zh-TW" altLang="en-US" sz="2400" dirty="0" smtClean="0"/>
              <a:t>）表示（</a:t>
            </a:r>
            <a:r>
              <a:rPr lang="en-US" altLang="zh-TW" sz="2400" dirty="0"/>
              <a:t>1</a:t>
            </a:r>
            <a:r>
              <a:rPr lang="zh-TW" altLang="en-US" sz="2400" dirty="0"/>
              <a:t>千卡≈</a:t>
            </a:r>
            <a:r>
              <a:rPr lang="en-US" altLang="zh-TW" sz="2400" dirty="0"/>
              <a:t>4.2</a:t>
            </a:r>
            <a:r>
              <a:rPr lang="zh-TW" altLang="en-US" sz="2400" dirty="0"/>
              <a:t>千</a:t>
            </a:r>
            <a:r>
              <a:rPr lang="zh-TW" altLang="en-US" sz="2400" dirty="0" smtClean="0"/>
              <a:t>焦</a:t>
            </a:r>
            <a:r>
              <a:rPr lang="zh-TW" altLang="en-US" sz="2400" dirty="0"/>
              <a:t>耳</a:t>
            </a:r>
            <a:r>
              <a:rPr lang="zh-TW" altLang="en-US" sz="2400" dirty="0" smtClean="0"/>
              <a:t>）或使用兩者來</a:t>
            </a:r>
            <a:r>
              <a:rPr lang="zh-TW" altLang="en-US" sz="2400" dirty="0"/>
              <a:t>表示</a:t>
            </a:r>
            <a:r>
              <a:rPr lang="zh-TW" altLang="en-US" sz="2400" dirty="0" smtClean="0"/>
              <a:t>。</a:t>
            </a:r>
            <a:endParaRPr lang="en-US" sz="2400" dirty="0" smtClean="0"/>
          </a:p>
        </p:txBody>
      </p:sp>
      <p:sp>
        <p:nvSpPr>
          <p:cNvPr id="7" name="Slide Number Placeholder 6"/>
          <p:cNvSpPr>
            <a:spLocks noGrp="1"/>
          </p:cNvSpPr>
          <p:nvPr>
            <p:ph type="sldNum" sz="quarter" idx="12"/>
          </p:nvPr>
        </p:nvSpPr>
        <p:spPr/>
        <p:txBody>
          <a:bodyPr/>
          <a:lstStyle/>
          <a:p>
            <a:fld id="{99B7B5DF-5DA9-46A7-9A59-86908C82C3B1}" type="slidenum">
              <a:rPr lang="en-US" smtClean="0"/>
              <a:pPr/>
              <a:t>33</a:t>
            </a:fld>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388" t="34428" r="15373" b="25174"/>
          <a:stretch/>
        </p:blipFill>
        <p:spPr>
          <a:xfrm>
            <a:off x="899592" y="3501007"/>
            <a:ext cx="7200800" cy="3020171"/>
          </a:xfrm>
          <a:prstGeom prst="rect">
            <a:avLst/>
          </a:prstGeom>
        </p:spPr>
      </p:pic>
      <p:sp>
        <p:nvSpPr>
          <p:cNvPr id="8" name="Rectangle 7"/>
          <p:cNvSpPr/>
          <p:nvPr/>
        </p:nvSpPr>
        <p:spPr>
          <a:xfrm>
            <a:off x="899592" y="3717032"/>
            <a:ext cx="720080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15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閱讀能量含量的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提示</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5" name="Rectangle 4"/>
          <p:cNvSpPr/>
          <p:nvPr/>
        </p:nvSpPr>
        <p:spPr>
          <a:xfrm>
            <a:off x="323528" y="764704"/>
            <a:ext cx="8352928" cy="1646605"/>
          </a:xfrm>
          <a:prstGeom prst="rect">
            <a:avLst/>
          </a:prstGeom>
        </p:spPr>
        <p:txBody>
          <a:bodyPr wrap="square">
            <a:spAutoFit/>
          </a:bodyPr>
          <a:lstStyle/>
          <a:p>
            <a:pPr marL="342900" indent="-342900">
              <a:spcAft>
                <a:spcPts val="600"/>
              </a:spcAft>
              <a:buFont typeface="Arial" pitchFamily="34" charset="0"/>
              <a:buChar char="•"/>
            </a:pPr>
            <a:r>
              <a:rPr lang="zh-TW" altLang="en-US" sz="2400" dirty="0"/>
              <a:t>為了保持健康的身體和</a:t>
            </a:r>
            <a:r>
              <a:rPr lang="zh-TW" altLang="en-US" sz="2400" dirty="0" smtClean="0"/>
              <a:t>理想體重，應盡量</a:t>
            </a:r>
            <a:r>
              <a:rPr lang="zh-TW" altLang="en-US" sz="2400" dirty="0"/>
              <a:t>限制脂肪</a:t>
            </a:r>
            <a:r>
              <a:rPr lang="zh-TW" altLang="en-US" sz="2400" dirty="0" smtClean="0"/>
              <a:t>總量</a:t>
            </a:r>
            <a:r>
              <a:rPr lang="zh-TW" altLang="en-US" sz="2400" dirty="0"/>
              <a:t>，</a:t>
            </a:r>
            <a:r>
              <a:rPr lang="zh-TW" altLang="en-US" sz="2400" dirty="0" smtClean="0"/>
              <a:t>選擇含較少量</a:t>
            </a:r>
            <a:r>
              <a:rPr lang="zh-TW" altLang="en-US" sz="2400" dirty="0"/>
              <a:t>飽和</a:t>
            </a:r>
            <a:r>
              <a:rPr lang="zh-TW" altLang="en-US" sz="2400" dirty="0" smtClean="0"/>
              <a:t>脂肪、反</a:t>
            </a:r>
            <a:r>
              <a:rPr lang="zh-TW" altLang="en-US" sz="2400" dirty="0"/>
              <a:t>式脂肪和糖</a:t>
            </a:r>
            <a:r>
              <a:rPr lang="zh-TW" altLang="en-US" sz="2400" dirty="0" smtClean="0"/>
              <a:t>的食物。 </a:t>
            </a:r>
            <a:endParaRPr lang="zh-TW" altLang="en-US" sz="2400" dirty="0"/>
          </a:p>
          <a:p>
            <a:pPr marL="342900" indent="-342900">
              <a:spcAft>
                <a:spcPts val="600"/>
              </a:spcAft>
              <a:buFont typeface="Arial" pitchFamily="34" charset="0"/>
              <a:buChar char="•"/>
            </a:pPr>
            <a:r>
              <a:rPr lang="zh-TW" altLang="en-US" sz="2400" dirty="0"/>
              <a:t>例</a:t>
            </a:r>
            <a:r>
              <a:rPr lang="zh-TW" altLang="en-US" sz="2400" dirty="0" smtClean="0"/>
              <a:t>如根據一個需要</a:t>
            </a:r>
            <a:r>
              <a:rPr lang="zh-TW" altLang="en-US" sz="2400" dirty="0"/>
              <a:t>每天</a:t>
            </a:r>
            <a:r>
              <a:rPr lang="zh-TW" altLang="en-US" sz="2400" dirty="0" smtClean="0"/>
              <a:t>進食</a:t>
            </a:r>
            <a:r>
              <a:rPr lang="en-US" altLang="zh-TW" sz="2400" dirty="0" smtClean="0"/>
              <a:t>2000</a:t>
            </a:r>
            <a:r>
              <a:rPr lang="zh-TW" altLang="en-US" sz="2400" dirty="0" smtClean="0"/>
              <a:t>千卡人的，</a:t>
            </a:r>
            <a:r>
              <a:rPr lang="zh-TW" altLang="en-US" sz="2400" dirty="0"/>
              <a:t>標籤中的每個</a:t>
            </a:r>
            <a:r>
              <a:rPr lang="zh-TW" altLang="en-US" sz="2400" dirty="0" smtClean="0"/>
              <a:t>營養素的每天限制該</a:t>
            </a:r>
            <a:r>
              <a:rPr lang="zh-TW" altLang="en-US" sz="2400" dirty="0"/>
              <a:t>為</a:t>
            </a:r>
            <a:r>
              <a:rPr lang="zh-TW" altLang="en-US" sz="2400" dirty="0" smtClean="0"/>
              <a:t>：</a:t>
            </a:r>
            <a:endParaRPr lang="en-US" sz="2400" dirty="0"/>
          </a:p>
        </p:txBody>
      </p:sp>
      <p:sp>
        <p:nvSpPr>
          <p:cNvPr id="7" name="Slide Number Placeholder 6"/>
          <p:cNvSpPr>
            <a:spLocks noGrp="1"/>
          </p:cNvSpPr>
          <p:nvPr>
            <p:ph type="sldNum" sz="quarter" idx="12"/>
          </p:nvPr>
        </p:nvSpPr>
        <p:spPr/>
        <p:txBody>
          <a:bodyPr/>
          <a:lstStyle/>
          <a:p>
            <a:fld id="{99B7B5DF-5DA9-46A7-9A59-86908C82C3B1}" type="slidenum">
              <a:rPr lang="en-US" smtClean="0"/>
              <a:pPr/>
              <a:t>34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333265218"/>
              </p:ext>
            </p:extLst>
          </p:nvPr>
        </p:nvGraphicFramePr>
        <p:xfrm>
          <a:off x="1079612" y="2492896"/>
          <a:ext cx="6984776" cy="4023360"/>
        </p:xfrm>
        <a:graphic>
          <a:graphicData uri="http://schemas.openxmlformats.org/drawingml/2006/table">
            <a:tbl>
              <a:tblPr firstRow="1" bandRow="1">
                <a:tableStyleId>{5C22544A-7EE6-4342-B048-85BDC9FD1C3A}</a:tableStyleId>
              </a:tblPr>
              <a:tblGrid>
                <a:gridCol w="2916324">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370840">
                <a:tc>
                  <a:txBody>
                    <a:bodyPr/>
                    <a:lstStyle/>
                    <a:p>
                      <a:pPr algn="ctr"/>
                      <a:r>
                        <a:rPr lang="zh-TW" altLang="en-US" sz="2400" dirty="0" smtClean="0"/>
                        <a:t>營養素</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根據每天進食</a:t>
                      </a:r>
                      <a:r>
                        <a:rPr lang="en-US" altLang="zh-TW" sz="2400" dirty="0" smtClean="0"/>
                        <a:t>2000</a:t>
                      </a:r>
                      <a:r>
                        <a:rPr lang="zh-TW" altLang="en-US" sz="2400" dirty="0" smtClean="0"/>
                        <a:t>千卡各營養素的每天限制量</a:t>
                      </a:r>
                      <a:endParaRPr lang="en-US" sz="2400" dirty="0"/>
                    </a:p>
                  </a:txBody>
                  <a:tcPr/>
                </a:tc>
                <a:extLst>
                  <a:ext uri="{0D108BD9-81ED-4DB2-BD59-A6C34878D82A}">
                    <a16:rowId xmlns:a16="http://schemas.microsoft.com/office/drawing/2014/main" val="10000"/>
                  </a:ext>
                </a:extLst>
              </a:tr>
              <a:tr h="370840">
                <a:tc>
                  <a:txBody>
                    <a:bodyPr/>
                    <a:lstStyle/>
                    <a:p>
                      <a:pPr algn="ctr"/>
                      <a:r>
                        <a:rPr lang="zh-TW" altLang="en-US" sz="2400" dirty="0" smtClean="0"/>
                        <a:t>蛋白質</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60 </a:t>
                      </a:r>
                      <a:r>
                        <a:rPr lang="zh-TW" altLang="en-US" sz="2400" dirty="0" smtClean="0"/>
                        <a:t>克</a:t>
                      </a:r>
                      <a:endParaRPr lang="en-US" sz="2400" dirty="0"/>
                    </a:p>
                  </a:txBody>
                  <a:tcPr/>
                </a:tc>
                <a:extLst>
                  <a:ext uri="{0D108BD9-81ED-4DB2-BD59-A6C34878D82A}">
                    <a16:rowId xmlns:a16="http://schemas.microsoft.com/office/drawing/2014/main" val="10001"/>
                  </a:ext>
                </a:extLst>
              </a:tr>
              <a:tr h="370840">
                <a:tc>
                  <a:txBody>
                    <a:bodyPr/>
                    <a:lstStyle/>
                    <a:p>
                      <a:pPr algn="ctr"/>
                      <a:r>
                        <a:rPr lang="zh-TW" altLang="en-US" sz="2400" dirty="0" smtClean="0"/>
                        <a:t>總脂肪 </a:t>
                      </a:r>
                    </a:p>
                  </a:txBody>
                  <a:tcPr/>
                </a:tc>
                <a:tc>
                  <a:txBody>
                    <a:bodyPr/>
                    <a:lstStyle/>
                    <a:p>
                      <a:pPr algn="ctr"/>
                      <a:r>
                        <a:rPr lang="en-US" sz="2400" dirty="0" smtClean="0"/>
                        <a:t>≤ 60 </a:t>
                      </a:r>
                      <a:r>
                        <a:rPr lang="zh-TW" altLang="en-US" sz="2400" dirty="0" smtClean="0"/>
                        <a:t>克</a:t>
                      </a:r>
                      <a:endParaRPr lang="en-US" sz="2400" dirty="0"/>
                    </a:p>
                  </a:txBody>
                  <a:tcPr/>
                </a:tc>
                <a:extLst>
                  <a:ext uri="{0D108BD9-81ED-4DB2-BD59-A6C34878D82A}">
                    <a16:rowId xmlns:a16="http://schemas.microsoft.com/office/drawing/2014/main" val="10002"/>
                  </a:ext>
                </a:extLst>
              </a:tr>
              <a:tr h="370840">
                <a:tc>
                  <a:txBody>
                    <a:bodyPr/>
                    <a:lstStyle/>
                    <a:p>
                      <a:pPr algn="ctr"/>
                      <a:r>
                        <a:rPr lang="zh-TW" altLang="en-US" sz="2400" dirty="0" smtClean="0"/>
                        <a:t>飽和脂肪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20</a:t>
                      </a:r>
                      <a:r>
                        <a:rPr lang="zh-TW" altLang="en-US" sz="2400" dirty="0" smtClean="0"/>
                        <a:t>克</a:t>
                      </a:r>
                      <a:endParaRPr lang="en-US" sz="2400" dirty="0"/>
                    </a:p>
                  </a:txBody>
                  <a:tcPr/>
                </a:tc>
                <a:extLst>
                  <a:ext uri="{0D108BD9-81ED-4DB2-BD59-A6C34878D82A}">
                    <a16:rowId xmlns:a16="http://schemas.microsoft.com/office/drawing/2014/main" val="10003"/>
                  </a:ext>
                </a:extLst>
              </a:tr>
              <a:tr h="370840">
                <a:tc>
                  <a:txBody>
                    <a:bodyPr/>
                    <a:lstStyle/>
                    <a:p>
                      <a:pPr algn="ctr"/>
                      <a:r>
                        <a:rPr lang="zh-TW" altLang="en-US" sz="2400" dirty="0" smtClean="0"/>
                        <a:t>反式脂肪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2.2</a:t>
                      </a:r>
                      <a:r>
                        <a:rPr lang="zh-TW" altLang="en-US" sz="2400" dirty="0" smtClean="0"/>
                        <a:t>克</a:t>
                      </a:r>
                      <a:endParaRPr lang="en-US" sz="2400" dirty="0"/>
                    </a:p>
                  </a:txBody>
                  <a:tcPr/>
                </a:tc>
                <a:extLst>
                  <a:ext uri="{0D108BD9-81ED-4DB2-BD59-A6C34878D82A}">
                    <a16:rowId xmlns:a16="http://schemas.microsoft.com/office/drawing/2014/main" val="10004"/>
                  </a:ext>
                </a:extLst>
              </a:tr>
              <a:tr h="446112">
                <a:tc>
                  <a:txBody>
                    <a:bodyPr/>
                    <a:lstStyle/>
                    <a:p>
                      <a:pPr algn="ctr"/>
                      <a:r>
                        <a:rPr lang="zh-TW" altLang="en-US" sz="2400" dirty="0" smtClean="0"/>
                        <a:t>碳水化合物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300</a:t>
                      </a:r>
                      <a:r>
                        <a:rPr lang="zh-TW" altLang="en-US" sz="2400" dirty="0" smtClean="0"/>
                        <a:t>克</a:t>
                      </a:r>
                      <a:endParaRPr lang="en-US" sz="2400" dirty="0"/>
                    </a:p>
                  </a:txBody>
                  <a:tcPr/>
                </a:tc>
                <a:extLst>
                  <a:ext uri="{0D108BD9-81ED-4DB2-BD59-A6C34878D82A}">
                    <a16:rowId xmlns:a16="http://schemas.microsoft.com/office/drawing/2014/main" val="10005"/>
                  </a:ext>
                </a:extLst>
              </a:tr>
              <a:tr h="370840">
                <a:tc>
                  <a:txBody>
                    <a:bodyPr/>
                    <a:lstStyle/>
                    <a:p>
                      <a:pPr algn="ctr"/>
                      <a:r>
                        <a:rPr lang="zh-TW" altLang="en-US" sz="2400" dirty="0" smtClean="0"/>
                        <a:t>糖</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50</a:t>
                      </a:r>
                      <a:r>
                        <a:rPr lang="zh-TW" altLang="en-US" sz="2400" dirty="0" smtClean="0"/>
                        <a:t>克</a:t>
                      </a:r>
                      <a:endParaRPr lang="en-US" sz="2400" dirty="0"/>
                    </a:p>
                  </a:txBody>
                  <a:tcPr/>
                </a:tc>
                <a:extLst>
                  <a:ext uri="{0D108BD9-81ED-4DB2-BD59-A6C34878D82A}">
                    <a16:rowId xmlns:a16="http://schemas.microsoft.com/office/drawing/2014/main" val="10006"/>
                  </a:ext>
                </a:extLst>
              </a:tr>
              <a:tr h="370840">
                <a:tc>
                  <a:txBody>
                    <a:bodyPr/>
                    <a:lstStyle/>
                    <a:p>
                      <a:pPr algn="ctr"/>
                      <a:r>
                        <a:rPr lang="zh-TW" altLang="en-US" sz="2400" dirty="0" smtClean="0"/>
                        <a:t>鈉</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2000 </a:t>
                      </a:r>
                      <a:r>
                        <a:rPr lang="zh-TW" altLang="en-US" sz="2400" dirty="0" smtClean="0"/>
                        <a:t>毫克</a:t>
                      </a:r>
                      <a:endParaRPr lang="en-US" sz="2400" dirty="0" smtClean="0"/>
                    </a:p>
                  </a:txBody>
                  <a:tcPr/>
                </a:tc>
                <a:extLst>
                  <a:ext uri="{0D108BD9-81ED-4DB2-BD59-A6C34878D82A}">
                    <a16:rowId xmlns:a16="http://schemas.microsoft.com/office/drawing/2014/main" val="10007"/>
                  </a:ext>
                </a:extLst>
              </a:tr>
            </a:tbl>
          </a:graphicData>
        </a:graphic>
      </p:graphicFrame>
      <p:sp>
        <p:nvSpPr>
          <p:cNvPr id="9" name="Rectangle 2"/>
          <p:cNvSpPr/>
          <p:nvPr/>
        </p:nvSpPr>
        <p:spPr>
          <a:xfrm>
            <a:off x="247708" y="6516256"/>
            <a:ext cx="6048672" cy="338554"/>
          </a:xfrm>
          <a:prstGeom prst="rect">
            <a:avLst/>
          </a:prstGeom>
        </p:spPr>
        <p:txBody>
          <a:bodyPr wrap="square">
            <a:spAutoFit/>
          </a:bodyPr>
          <a:lstStyle/>
          <a:p>
            <a:r>
              <a:rPr lang="zh-TW" altLang="en-US" sz="1600" dirty="0" smtClean="0"/>
              <a:t>來源</a:t>
            </a:r>
            <a:r>
              <a:rPr lang="zh-TW" altLang="en-US" sz="1600" dirty="0" smtClean="0"/>
              <a:t>：食物環境衞生署食物安全</a:t>
            </a:r>
            <a:r>
              <a:rPr lang="zh-TW" altLang="en-US" sz="1600" dirty="0" smtClean="0"/>
              <a:t>中心</a:t>
            </a:r>
            <a:endParaRPr lang="en-US" sz="1600" dirty="0"/>
          </a:p>
        </p:txBody>
      </p:sp>
    </p:spTree>
    <p:extLst>
      <p:ext uri="{BB962C8B-B14F-4D97-AF65-F5344CB8AC3E}">
        <p14:creationId xmlns:p14="http://schemas.microsoft.com/office/powerpoint/2010/main" val="769673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閱讀</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其他營養素</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含量</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提示</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35</a:t>
            </a:fld>
            <a:endParaRPr lang="en-US"/>
          </a:p>
        </p:txBody>
      </p:sp>
      <p:sp>
        <p:nvSpPr>
          <p:cNvPr id="6" name="Rectangle 5"/>
          <p:cNvSpPr/>
          <p:nvPr/>
        </p:nvSpPr>
        <p:spPr>
          <a:xfrm>
            <a:off x="323528" y="980728"/>
            <a:ext cx="8352928" cy="164660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除了</a:t>
            </a:r>
            <a:r>
              <a:rPr lang="zh-TW" altLang="en-US" sz="2400" dirty="0"/>
              <a:t>所</a:t>
            </a:r>
            <a:r>
              <a:rPr lang="zh-TW" altLang="en-US" sz="2400" dirty="0" smtClean="0"/>
              <a:t>指定的</a:t>
            </a:r>
            <a:r>
              <a:rPr lang="en-US" altLang="zh-TW" sz="2400" dirty="0" smtClean="0"/>
              <a:t>7</a:t>
            </a:r>
            <a:r>
              <a:rPr lang="zh-TW" altLang="en-US" sz="2400" dirty="0" smtClean="0"/>
              <a:t>種核心營養素外，</a:t>
            </a:r>
            <a:r>
              <a:rPr lang="zh-TW" altLang="en-US" sz="2400" dirty="0"/>
              <a:t>在營養標籤</a:t>
            </a:r>
            <a:r>
              <a:rPr lang="zh-TW" altLang="en-US" sz="2400" dirty="0" smtClean="0"/>
              <a:t>中還</a:t>
            </a:r>
            <a:r>
              <a:rPr lang="zh-TW" altLang="en-US" sz="2400" dirty="0"/>
              <a:t>可以找到</a:t>
            </a:r>
            <a:r>
              <a:rPr lang="zh-TW" altLang="en-US" sz="2400" dirty="0" smtClean="0"/>
              <a:t>其他</a:t>
            </a:r>
            <a:r>
              <a:rPr lang="zh-TW" altLang="en-US" sz="2400" dirty="0"/>
              <a:t>營養素</a:t>
            </a:r>
            <a:r>
              <a:rPr lang="zh-TW" altLang="en-US" sz="2400" dirty="0" smtClean="0"/>
              <a:t>的資訊。 </a:t>
            </a:r>
            <a:endParaRPr lang="zh-TW" altLang="en-US" sz="2400" dirty="0"/>
          </a:p>
          <a:p>
            <a:pPr marL="342900" indent="-342900">
              <a:spcAft>
                <a:spcPts val="600"/>
              </a:spcAft>
              <a:buFont typeface="Arial" pitchFamily="34" charset="0"/>
              <a:buChar char="•"/>
            </a:pPr>
            <a:r>
              <a:rPr lang="zh-TW" altLang="en-US" sz="2400" dirty="0"/>
              <a:t>對於一個普通的成年人</a:t>
            </a:r>
            <a:r>
              <a:rPr lang="zh-TW" altLang="en-US" sz="2400" dirty="0" smtClean="0"/>
              <a:t>，以下是這些營養素</a:t>
            </a:r>
            <a:r>
              <a:rPr lang="zh-TW" altLang="en-US" sz="2400" dirty="0"/>
              <a:t>的每日攝取建議</a:t>
            </a:r>
            <a:r>
              <a:rPr lang="zh-TW" altLang="en-US" sz="2400" dirty="0" smtClean="0"/>
              <a:t>量：</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563025250"/>
              </p:ext>
            </p:extLst>
          </p:nvPr>
        </p:nvGraphicFramePr>
        <p:xfrm>
          <a:off x="1079612" y="2865472"/>
          <a:ext cx="6984776" cy="2651760"/>
        </p:xfrm>
        <a:graphic>
          <a:graphicData uri="http://schemas.openxmlformats.org/drawingml/2006/table">
            <a:tbl>
              <a:tblPr firstRow="1" bandRow="1">
                <a:tableStyleId>{5C22544A-7EE6-4342-B048-85BDC9FD1C3A}</a:tableStyleId>
              </a:tblPr>
              <a:tblGrid>
                <a:gridCol w="2556284">
                  <a:extLst>
                    <a:ext uri="{9D8B030D-6E8A-4147-A177-3AD203B41FA5}">
                      <a16:colId xmlns:a16="http://schemas.microsoft.com/office/drawing/2014/main" val="20000"/>
                    </a:ext>
                  </a:extLst>
                </a:gridCol>
                <a:gridCol w="4428492">
                  <a:extLst>
                    <a:ext uri="{9D8B030D-6E8A-4147-A177-3AD203B41FA5}">
                      <a16:colId xmlns:a16="http://schemas.microsoft.com/office/drawing/2014/main" val="20001"/>
                    </a:ext>
                  </a:extLst>
                </a:gridCol>
              </a:tblGrid>
              <a:tr h="370840">
                <a:tc>
                  <a:txBody>
                    <a:bodyPr/>
                    <a:lstStyle/>
                    <a:p>
                      <a:pPr algn="ctr"/>
                      <a:r>
                        <a:rPr lang="zh-TW" altLang="en-US" sz="2400" dirty="0" smtClean="0"/>
                        <a:t>營養素</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根據每天進食</a:t>
                      </a:r>
                      <a:r>
                        <a:rPr lang="en-US" altLang="zh-TW" sz="2400" dirty="0" smtClean="0"/>
                        <a:t>2000</a:t>
                      </a:r>
                      <a:r>
                        <a:rPr lang="zh-TW" altLang="en-US" sz="2400" dirty="0" smtClean="0"/>
                        <a:t>千卡各營養素的每天限制量</a:t>
                      </a:r>
                      <a:endParaRPr lang="en-US" sz="2400" dirty="0"/>
                    </a:p>
                  </a:txBody>
                  <a:tcPr/>
                </a:tc>
                <a:extLst>
                  <a:ext uri="{0D108BD9-81ED-4DB2-BD59-A6C34878D82A}">
                    <a16:rowId xmlns:a16="http://schemas.microsoft.com/office/drawing/2014/main" val="10000"/>
                  </a:ext>
                </a:extLst>
              </a:tr>
              <a:tr h="370840">
                <a:tc>
                  <a:txBody>
                    <a:bodyPr/>
                    <a:lstStyle/>
                    <a:p>
                      <a:pPr algn="ctr"/>
                      <a:r>
                        <a:rPr lang="zh-TW" altLang="en-US" sz="2400" dirty="0" smtClean="0"/>
                        <a:t>膳食纖維</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25</a:t>
                      </a:r>
                      <a:r>
                        <a:rPr lang="zh-TW" altLang="en-US" sz="2400" dirty="0" smtClean="0"/>
                        <a:t>克</a:t>
                      </a:r>
                      <a:endParaRPr lang="en-US" sz="2400" dirty="0"/>
                    </a:p>
                  </a:txBody>
                  <a:tcPr/>
                </a:tc>
                <a:extLst>
                  <a:ext uri="{0D108BD9-81ED-4DB2-BD59-A6C34878D82A}">
                    <a16:rowId xmlns:a16="http://schemas.microsoft.com/office/drawing/2014/main" val="10001"/>
                  </a:ext>
                </a:extLst>
              </a:tr>
              <a:tr h="370840">
                <a:tc>
                  <a:txBody>
                    <a:bodyPr/>
                    <a:lstStyle/>
                    <a:p>
                      <a:pPr algn="ctr"/>
                      <a:r>
                        <a:rPr lang="zh-TW" altLang="en-US" sz="2400" dirty="0" smtClean="0"/>
                        <a:t>鈣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800</a:t>
                      </a:r>
                      <a:r>
                        <a:rPr lang="zh-TW" altLang="en-US" sz="2400" dirty="0" smtClean="0"/>
                        <a:t>毫克</a:t>
                      </a:r>
                      <a:endParaRPr lang="en-US" sz="2400" dirty="0" smtClean="0"/>
                    </a:p>
                  </a:txBody>
                  <a:tcPr/>
                </a:tc>
                <a:extLst>
                  <a:ext uri="{0D108BD9-81ED-4DB2-BD59-A6C34878D82A}">
                    <a16:rowId xmlns:a16="http://schemas.microsoft.com/office/drawing/2014/main" val="10002"/>
                  </a:ext>
                </a:extLst>
              </a:tr>
              <a:tr h="370840">
                <a:tc>
                  <a:txBody>
                    <a:bodyPr/>
                    <a:lstStyle/>
                    <a:p>
                      <a:pPr algn="ctr"/>
                      <a:r>
                        <a:rPr lang="zh-TW" altLang="en-US" sz="2400" dirty="0" smtClean="0"/>
                        <a:t>維生素</a:t>
                      </a:r>
                      <a:r>
                        <a:rPr lang="en-US" sz="2400" dirty="0" smtClean="0"/>
                        <a:t>C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100</a:t>
                      </a:r>
                      <a:r>
                        <a:rPr lang="zh-TW" altLang="en-US" sz="2400" dirty="0" smtClean="0"/>
                        <a:t>毫克</a:t>
                      </a:r>
                      <a:endParaRPr lang="en-US" sz="2400" dirty="0" smtClean="0"/>
                    </a:p>
                  </a:txBody>
                  <a:tcPr/>
                </a:tc>
                <a:extLst>
                  <a:ext uri="{0D108BD9-81ED-4DB2-BD59-A6C34878D82A}">
                    <a16:rowId xmlns:a16="http://schemas.microsoft.com/office/drawing/2014/main" val="10003"/>
                  </a:ext>
                </a:extLst>
              </a:tr>
              <a:tr h="370840">
                <a:tc>
                  <a:txBody>
                    <a:bodyPr/>
                    <a:lstStyle/>
                    <a:p>
                      <a:pPr algn="ctr"/>
                      <a:r>
                        <a:rPr lang="zh-TW" altLang="en-US" sz="2400" dirty="0" smtClean="0"/>
                        <a:t>膽固醇</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300</a:t>
                      </a:r>
                      <a:r>
                        <a:rPr lang="zh-TW" altLang="en-US" sz="2400" dirty="0" smtClean="0"/>
                        <a:t>毫克</a:t>
                      </a:r>
                      <a:endParaRPr lang="en-US" sz="2400" dirty="0" smtClean="0"/>
                    </a:p>
                  </a:txBody>
                  <a:tcPr/>
                </a:tc>
                <a:extLst>
                  <a:ext uri="{0D108BD9-81ED-4DB2-BD59-A6C34878D82A}">
                    <a16:rowId xmlns:a16="http://schemas.microsoft.com/office/drawing/2014/main" val="10004"/>
                  </a:ext>
                </a:extLst>
              </a:tr>
            </a:tbl>
          </a:graphicData>
        </a:graphic>
      </p:graphicFrame>
      <p:sp>
        <p:nvSpPr>
          <p:cNvPr id="10" name="Rectangle 2"/>
          <p:cNvSpPr/>
          <p:nvPr/>
        </p:nvSpPr>
        <p:spPr>
          <a:xfrm>
            <a:off x="251520" y="6361028"/>
            <a:ext cx="6048672" cy="369332"/>
          </a:xfrm>
          <a:prstGeom prst="rect">
            <a:avLst/>
          </a:prstGeom>
        </p:spPr>
        <p:txBody>
          <a:bodyPr wrap="square">
            <a:spAutoFit/>
          </a:bodyPr>
          <a:lstStyle/>
          <a:p>
            <a:r>
              <a:rPr lang="zh-TW" altLang="en-US" dirty="0" smtClean="0"/>
              <a:t>來源</a:t>
            </a:r>
            <a:r>
              <a:rPr lang="zh-TW" altLang="en-US" dirty="0" smtClean="0"/>
              <a:t>：食物環境衞生署食物安全</a:t>
            </a:r>
            <a:r>
              <a:rPr lang="zh-TW" altLang="en-US" dirty="0" smtClean="0"/>
              <a:t>中心</a:t>
            </a:r>
            <a:endParaRPr lang="en-US" dirty="0"/>
          </a:p>
        </p:txBody>
      </p:sp>
    </p:spTree>
    <p:extLst>
      <p:ext uri="{BB962C8B-B14F-4D97-AF65-F5344CB8AC3E}">
        <p14:creationId xmlns:p14="http://schemas.microsoft.com/office/powerpoint/2010/main" val="207589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B7B5DF-5DA9-46A7-9A59-86908C82C3B1}" type="slidenum">
              <a:rPr lang="en-US" smtClean="0"/>
              <a:pPr/>
              <a:t>36</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17519"/>
            <a:ext cx="4439672" cy="521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39" y="230528"/>
            <a:ext cx="38957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p:nvPr/>
        </p:nvSpPr>
        <p:spPr>
          <a:xfrm>
            <a:off x="263739" y="6433453"/>
            <a:ext cx="6048672" cy="338554"/>
          </a:xfrm>
          <a:prstGeom prst="rect">
            <a:avLst/>
          </a:prstGeom>
        </p:spPr>
        <p:txBody>
          <a:bodyPr wrap="square">
            <a:spAutoFit/>
          </a:bodyPr>
          <a:lstStyle/>
          <a:p>
            <a:r>
              <a:rPr lang="zh-TW" altLang="en-US" sz="1600" dirty="0" smtClean="0"/>
              <a:t>來源</a:t>
            </a:r>
            <a:r>
              <a:rPr lang="zh-TW" altLang="en-US" sz="1600" dirty="0" smtClean="0"/>
              <a:t>：食物環境衞生署食物安全</a:t>
            </a:r>
            <a:r>
              <a:rPr lang="zh-TW" altLang="en-US" sz="1600" dirty="0" smtClean="0"/>
              <a:t>中心</a:t>
            </a:r>
            <a:endParaRPr lang="en-US" sz="1600" dirty="0"/>
          </a:p>
        </p:txBody>
      </p:sp>
    </p:spTree>
    <p:extLst>
      <p:ext uri="{BB962C8B-B14F-4D97-AF65-F5344CB8AC3E}">
        <p14:creationId xmlns:p14="http://schemas.microsoft.com/office/powerpoint/2010/main" val="974132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B7B5DF-5DA9-46A7-9A59-86908C82C3B1}" type="slidenum">
              <a:rPr lang="en-US" smtClean="0"/>
              <a:pPr/>
              <a:t>37</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2198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32656"/>
            <a:ext cx="38957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p:nvPr/>
        </p:nvSpPr>
        <p:spPr>
          <a:xfrm>
            <a:off x="251520" y="6361028"/>
            <a:ext cx="6048672" cy="369332"/>
          </a:xfrm>
          <a:prstGeom prst="rect">
            <a:avLst/>
          </a:prstGeom>
        </p:spPr>
        <p:txBody>
          <a:bodyPr wrap="square">
            <a:spAutoFit/>
          </a:bodyPr>
          <a:lstStyle/>
          <a:p>
            <a:r>
              <a:rPr lang="zh-TW" altLang="en-US" dirty="0" smtClean="0"/>
              <a:t>來源</a:t>
            </a:r>
            <a:r>
              <a:rPr lang="zh-TW" altLang="en-US" dirty="0" smtClean="0"/>
              <a:t>：食物環境衞生署食物安全</a:t>
            </a:r>
            <a:r>
              <a:rPr lang="zh-TW" altLang="en-US" dirty="0" smtClean="0"/>
              <a:t>中心</a:t>
            </a:r>
            <a:endParaRPr lang="en-US" dirty="0"/>
          </a:p>
        </p:txBody>
      </p:sp>
    </p:spTree>
    <p:extLst>
      <p:ext uri="{BB962C8B-B14F-4D97-AF65-F5344CB8AC3E}">
        <p14:creationId xmlns:p14="http://schemas.microsoft.com/office/powerpoint/2010/main" val="3857545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45718"/>
            <a:ext cx="8136904" cy="1031051"/>
          </a:xfrm>
          <a:prstGeom prst="rect">
            <a:avLst/>
          </a:prstGeom>
        </p:spPr>
        <p:txBody>
          <a:bodyPr wrap="square">
            <a:spAutoFit/>
          </a:bodyPr>
          <a:lstStyle/>
          <a:p>
            <a:r>
              <a:rPr kumimoji="1"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一般膳食</a:t>
            </a:r>
            <a:r>
              <a:rPr kumimoji="1"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計畫的原則</a:t>
            </a:r>
            <a:endParaRPr kumimoji="1"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marL="342900" lvl="0" indent="-342900">
              <a:buFont typeface="Arial" pitchFamily="34" charset="0"/>
              <a:buChar char="•"/>
            </a:pPr>
            <a:endParaRPr lang="en-US" sz="2500" dirty="0"/>
          </a:p>
        </p:txBody>
      </p:sp>
      <p:sp>
        <p:nvSpPr>
          <p:cNvPr id="4" name="Slide Number Placeholder 3"/>
          <p:cNvSpPr>
            <a:spLocks noGrp="1"/>
          </p:cNvSpPr>
          <p:nvPr>
            <p:ph type="sldNum" sz="quarter" idx="12"/>
          </p:nvPr>
        </p:nvSpPr>
        <p:spPr/>
        <p:txBody>
          <a:bodyPr/>
          <a:lstStyle/>
          <a:p>
            <a:fld id="{99B7B5DF-5DA9-46A7-9A59-86908C82C3B1}" type="slidenum">
              <a:rPr lang="en-US" smtClean="0"/>
              <a:pPr/>
              <a:t>38</a:t>
            </a:fld>
            <a:endParaRPr lang="en-US"/>
          </a:p>
        </p:txBody>
      </p:sp>
      <p:sp>
        <p:nvSpPr>
          <p:cNvPr id="3" name="Rectangle 2"/>
          <p:cNvSpPr/>
          <p:nvPr/>
        </p:nvSpPr>
        <p:spPr>
          <a:xfrm>
            <a:off x="539552" y="1052736"/>
            <a:ext cx="8136904" cy="4170372"/>
          </a:xfrm>
          <a:prstGeom prst="rect">
            <a:avLst/>
          </a:prstGeom>
        </p:spPr>
        <p:txBody>
          <a:bodyPr wrap="square">
            <a:spAutoFit/>
          </a:bodyPr>
          <a:lstStyle/>
          <a:p>
            <a:pPr marL="342900" indent="-342900">
              <a:spcAft>
                <a:spcPts val="600"/>
              </a:spcAft>
              <a:buFont typeface="Arial" pitchFamily="34" charset="0"/>
              <a:buChar char="•"/>
            </a:pPr>
            <a:r>
              <a:rPr lang="zh-TW" altLang="en-US" sz="2400" b="1" dirty="0" smtClean="0"/>
              <a:t>適當的營養</a:t>
            </a:r>
            <a:r>
              <a:rPr lang="zh-TW" altLang="en-US" sz="2400" b="1" dirty="0"/>
              <a:t>攝取</a:t>
            </a:r>
            <a:r>
              <a:rPr lang="zh-TW" altLang="en-US" sz="2400" b="1" dirty="0" smtClean="0"/>
              <a:t>量：</a:t>
            </a:r>
            <a:r>
              <a:rPr lang="zh-TW" altLang="en-US" sz="2400" dirty="0" smtClean="0"/>
              <a:t> 包括</a:t>
            </a:r>
            <a:r>
              <a:rPr lang="zh-TW" altLang="en-US" sz="2400" dirty="0"/>
              <a:t>正確的</a:t>
            </a:r>
            <a:r>
              <a:rPr lang="zh-TW" altLang="en-US" sz="2400" dirty="0" smtClean="0"/>
              <a:t>份量。</a:t>
            </a:r>
            <a:endParaRPr lang="zh-TW" altLang="en-US" sz="2400" dirty="0"/>
          </a:p>
          <a:p>
            <a:pPr marL="342900" indent="-342900">
              <a:spcAft>
                <a:spcPts val="600"/>
              </a:spcAft>
              <a:buFont typeface="Arial" pitchFamily="34" charset="0"/>
              <a:buChar char="•"/>
            </a:pPr>
            <a:r>
              <a:rPr lang="zh-TW" altLang="en-US" sz="2400" b="1" dirty="0"/>
              <a:t>個人喜好和需要</a:t>
            </a:r>
            <a:r>
              <a:rPr lang="zh-TW" altLang="en-US" sz="2400" b="1" dirty="0" smtClean="0"/>
              <a:t>：</a:t>
            </a:r>
            <a:r>
              <a:rPr lang="zh-TW" altLang="en-US" sz="2400" dirty="0" smtClean="0"/>
              <a:t>包括</a:t>
            </a:r>
            <a:r>
              <a:rPr lang="zh-TW" altLang="en-US" sz="2400" dirty="0"/>
              <a:t>年齡、</a:t>
            </a:r>
            <a:r>
              <a:rPr lang="zh-TW" altLang="en-US" sz="2400" dirty="0" smtClean="0"/>
              <a:t>性別、職業、健康意識、特別的營養需求量、文化和宗教等因素。 </a:t>
            </a:r>
            <a:endParaRPr lang="zh-TW" altLang="en-US" sz="2400" dirty="0"/>
          </a:p>
          <a:p>
            <a:pPr marL="342900" indent="-342900">
              <a:spcAft>
                <a:spcPts val="600"/>
              </a:spcAft>
              <a:buFont typeface="Arial" pitchFamily="34" charset="0"/>
              <a:buChar char="•"/>
            </a:pPr>
            <a:r>
              <a:rPr lang="zh-TW" altLang="en-US" sz="2400" b="1" dirty="0"/>
              <a:t>費用：</a:t>
            </a:r>
            <a:r>
              <a:rPr lang="zh-TW" altLang="en-US" sz="2400" dirty="0"/>
              <a:t>利用預算範圍的金錢，</a:t>
            </a:r>
            <a:r>
              <a:rPr lang="zh-TW" altLang="en-US" sz="2400" dirty="0" smtClean="0"/>
              <a:t>計畫有營養</a:t>
            </a:r>
            <a:r>
              <a:rPr lang="zh-TW" altLang="en-US" sz="2400" dirty="0"/>
              <a:t>、美味</a:t>
            </a:r>
            <a:r>
              <a:rPr lang="zh-TW" altLang="en-US" sz="2400" dirty="0" smtClean="0"/>
              <a:t>和具吸引力的膳食。</a:t>
            </a:r>
            <a:endParaRPr lang="zh-TW" altLang="en-US" sz="2400" dirty="0"/>
          </a:p>
          <a:p>
            <a:pPr marL="342900" indent="-342900">
              <a:spcAft>
                <a:spcPts val="600"/>
              </a:spcAft>
              <a:buFont typeface="Arial" pitchFamily="34" charset="0"/>
              <a:buChar char="•"/>
            </a:pPr>
            <a:r>
              <a:rPr lang="zh-TW" altLang="en-US" sz="2400" b="1" dirty="0"/>
              <a:t>烹調方法</a:t>
            </a:r>
            <a:r>
              <a:rPr lang="zh-TW" altLang="en-US" sz="2400" b="1" dirty="0" smtClean="0"/>
              <a:t>（熱水烹調法，乾熱烹調法）</a:t>
            </a:r>
            <a:r>
              <a:rPr lang="zh-TW" altLang="en-US" sz="2400" b="1" dirty="0"/>
              <a:t>：</a:t>
            </a:r>
            <a:r>
              <a:rPr lang="zh-TW" altLang="en-US" sz="2400" dirty="0"/>
              <a:t>交替不同的烹調方法，如蒸、炒</a:t>
            </a:r>
            <a:r>
              <a:rPr lang="zh-TW" altLang="en-US" sz="2400" dirty="0" smtClean="0"/>
              <a:t>、煲，</a:t>
            </a:r>
            <a:r>
              <a:rPr lang="zh-TW" altLang="en-US" sz="2400" dirty="0"/>
              <a:t>以避免</a:t>
            </a:r>
            <a:r>
              <a:rPr lang="zh-TW" altLang="en-US" sz="2400" dirty="0" smtClean="0"/>
              <a:t>單調</a:t>
            </a:r>
            <a:r>
              <a:rPr lang="zh-TW" altLang="en-US" sz="2400" dirty="0"/>
              <a:t>。</a:t>
            </a:r>
            <a:r>
              <a:rPr lang="zh-TW" altLang="en-US" sz="2400" dirty="0" smtClean="0"/>
              <a:t> </a:t>
            </a:r>
            <a:endParaRPr lang="zh-TW" altLang="en-US" sz="2400" dirty="0"/>
          </a:p>
          <a:p>
            <a:pPr marL="342900" indent="-342900">
              <a:spcAft>
                <a:spcPts val="600"/>
              </a:spcAft>
              <a:buFont typeface="Arial" pitchFamily="34" charset="0"/>
              <a:buChar char="•"/>
            </a:pPr>
            <a:r>
              <a:rPr lang="zh-TW" altLang="en-US" sz="2400" b="1" dirty="0"/>
              <a:t>季節性因素：</a:t>
            </a:r>
            <a:r>
              <a:rPr lang="zh-TW" altLang="en-US" sz="2400" dirty="0"/>
              <a:t>新鮮食品的供應，準備方法</a:t>
            </a:r>
            <a:r>
              <a:rPr lang="zh-TW" altLang="en-US" sz="2400" dirty="0" smtClean="0"/>
              <a:t>和</a:t>
            </a:r>
            <a:r>
              <a:rPr lang="zh-TW" altLang="en-US" sz="2400" dirty="0"/>
              <a:t>招待</a:t>
            </a:r>
            <a:r>
              <a:rPr lang="zh-TW" altLang="en-US" sz="2400" dirty="0" smtClean="0"/>
              <a:t>食物時的溫度。</a:t>
            </a:r>
            <a:endParaRPr lang="en-US" altLang="zh-TW" sz="2400" dirty="0" smtClean="0"/>
          </a:p>
          <a:p>
            <a:pPr marL="342900" indent="-342900">
              <a:spcAft>
                <a:spcPts val="600"/>
              </a:spcAft>
              <a:buFont typeface="Arial" pitchFamily="34" charset="0"/>
              <a:buChar char="•"/>
            </a:pPr>
            <a:r>
              <a:rPr lang="zh-TW" altLang="en-US" sz="2400" b="1" dirty="0" smtClean="0"/>
              <a:t>場合：</a:t>
            </a:r>
            <a:r>
              <a:rPr lang="zh-TW" altLang="en-US" sz="2400" dirty="0" smtClean="0"/>
              <a:t>為不同場合準備食物如生日及節日</a:t>
            </a:r>
            <a:r>
              <a:rPr lang="zh-TW" altLang="en-US" sz="2400" dirty="0"/>
              <a:t>。</a:t>
            </a:r>
          </a:p>
        </p:txBody>
      </p:sp>
    </p:spTree>
    <p:extLst>
      <p:ext uri="{BB962C8B-B14F-4D97-AF65-F5344CB8AC3E}">
        <p14:creationId xmlns:p14="http://schemas.microsoft.com/office/powerpoint/2010/main" val="4222543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30942"/>
          </a:xfrm>
          <a:prstGeom prst="rect">
            <a:avLst/>
          </a:prstGeom>
        </p:spPr>
        <p:txBody>
          <a:bodyPr wrap="square">
            <a:spAutoFit/>
          </a:bodyPr>
          <a:lstStyle/>
          <a:p>
            <a:pPr lvl="0"/>
            <a:r>
              <a:rPr lang="zh-TW" altLang="en-US" sz="35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中式膳食和西式膳食的分別</a:t>
            </a:r>
            <a:endParaRPr lang="en-US" sz="35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190438485"/>
              </p:ext>
            </p:extLst>
          </p:nvPr>
        </p:nvGraphicFramePr>
        <p:xfrm>
          <a:off x="323528" y="1124744"/>
          <a:ext cx="8352928" cy="4083928"/>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792088">
                <a:tc>
                  <a:txBody>
                    <a:bodyPr/>
                    <a:lstStyle/>
                    <a:p>
                      <a:pPr algn="ctr"/>
                      <a:r>
                        <a:rPr lang="zh-TW" altLang="en-US" sz="2500" dirty="0" smtClean="0">
                          <a:solidFill>
                            <a:schemeClr val="tx1"/>
                          </a:solidFill>
                        </a:rPr>
                        <a:t>中式膳食</a:t>
                      </a:r>
                      <a:endParaRPr lang="en-US" sz="2500" dirty="0">
                        <a:solidFill>
                          <a:schemeClr val="tx1"/>
                        </a:solidFill>
                      </a:endParaRPr>
                    </a:p>
                  </a:txBody>
                  <a:tcPr/>
                </a:tc>
                <a:tc>
                  <a:txBody>
                    <a:bodyPr/>
                    <a:lstStyle/>
                    <a:p>
                      <a:pPr algn="ctr"/>
                      <a:r>
                        <a:rPr lang="zh-TW" altLang="en-US" sz="2500" dirty="0" smtClean="0">
                          <a:solidFill>
                            <a:schemeClr val="tx1"/>
                          </a:solidFill>
                        </a:rPr>
                        <a:t>西式膳食</a:t>
                      </a:r>
                      <a:endParaRPr lang="en-US" sz="2500" dirty="0">
                        <a:solidFill>
                          <a:schemeClr val="tx1"/>
                        </a:solidFill>
                      </a:endParaRPr>
                    </a:p>
                  </a:txBody>
                  <a:tcPr/>
                </a:tc>
                <a:extLst>
                  <a:ext uri="{0D108BD9-81ED-4DB2-BD59-A6C34878D82A}">
                    <a16:rowId xmlns:a16="http://schemas.microsoft.com/office/drawing/2014/main" val="10000"/>
                  </a:ext>
                </a:extLst>
              </a:tr>
              <a:tr h="370840">
                <a:tc>
                  <a:txBody>
                    <a:bodyPr/>
                    <a:lstStyle/>
                    <a:p>
                      <a:pPr marL="342900" indent="-342900">
                        <a:spcAft>
                          <a:spcPts val="600"/>
                        </a:spcAft>
                        <a:buFont typeface="Arial" pitchFamily="34" charset="0"/>
                        <a:buChar char="•"/>
                      </a:pPr>
                      <a:r>
                        <a:rPr lang="zh-TW" altLang="en-US" sz="2500" dirty="0" smtClean="0"/>
                        <a:t>烹調方法主要是炒或蒸煮。 </a:t>
                      </a:r>
                    </a:p>
                    <a:p>
                      <a:pPr marL="342900" indent="-342900">
                        <a:spcAft>
                          <a:spcPts val="600"/>
                        </a:spcAft>
                        <a:buFont typeface="Arial" pitchFamily="34" charset="0"/>
                        <a:buChar char="•"/>
                      </a:pPr>
                      <a:r>
                        <a:rPr lang="zh-TW" altLang="en-US" sz="2500" dirty="0" smtClean="0"/>
                        <a:t>中式膳食用的材料及調味料，如海蜇、海參、魚肚、燕窩、皮蛋、豆腐、蠔油、豉汁、蝦醬、醬油、麻油。 </a:t>
                      </a:r>
                    </a:p>
                    <a:p>
                      <a:pPr marL="342900" indent="-342900">
                        <a:spcAft>
                          <a:spcPts val="600"/>
                        </a:spcAft>
                        <a:buFont typeface="Arial" pitchFamily="34" charset="0"/>
                        <a:buChar char="•"/>
                      </a:pPr>
                      <a:r>
                        <a:rPr lang="zh-TW" altLang="en-US" sz="2500" dirty="0" smtClean="0"/>
                        <a:t>中式膳食用的香草及香料，如薑、蔥、芫茜、蒜頭、五香粉、八角、胡椒。</a:t>
                      </a:r>
                      <a:endParaRPr lang="en-US" sz="2500" dirty="0" smtClean="0"/>
                    </a:p>
                  </a:txBody>
                  <a:tcPr/>
                </a:tc>
                <a:tc>
                  <a:txBody>
                    <a:bodyPr/>
                    <a:lstStyle/>
                    <a:p>
                      <a:pPr marL="342900" indent="-342900">
                        <a:spcAft>
                          <a:spcPts val="600"/>
                        </a:spcAft>
                        <a:buFont typeface="Arial" pitchFamily="34" charset="0"/>
                        <a:buChar char="•"/>
                      </a:pPr>
                      <a:r>
                        <a:rPr lang="zh-TW" altLang="en-US" sz="2500" dirty="0" smtClean="0"/>
                        <a:t>烹調方法主要是烘烤和油炸。 </a:t>
                      </a:r>
                    </a:p>
                    <a:p>
                      <a:pPr marL="342900" indent="-342900">
                        <a:spcAft>
                          <a:spcPts val="600"/>
                        </a:spcAft>
                        <a:buFont typeface="Arial" pitchFamily="34" charset="0"/>
                        <a:buChar char="•"/>
                      </a:pPr>
                      <a:r>
                        <a:rPr lang="zh-TW" altLang="en-US" sz="2500" dirty="0" smtClean="0"/>
                        <a:t>西式膳食用的材料及調味料，如芝士、牛油、忌廉或牛乳、鹽及胡椒。 </a:t>
                      </a:r>
                    </a:p>
                    <a:p>
                      <a:pPr marL="342900" indent="-342900">
                        <a:spcAft>
                          <a:spcPts val="600"/>
                        </a:spcAft>
                        <a:buFont typeface="Arial" pitchFamily="34" charset="0"/>
                        <a:buChar char="•"/>
                      </a:pPr>
                      <a:r>
                        <a:rPr lang="zh-TW" altLang="en-US" sz="2500" dirty="0" smtClean="0"/>
                        <a:t>西式膳食用的香草，如迷迭香、蒔蘿、鼠尾草、牛至、百里香、龍蒿。</a:t>
                      </a:r>
                      <a:endParaRPr lang="en-US" sz="25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0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香港兒童飲食指南</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6〜12</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歲）</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2431077381"/>
              </p:ext>
            </p:extLst>
          </p:nvPr>
        </p:nvGraphicFramePr>
        <p:xfrm>
          <a:off x="395536" y="1397000"/>
          <a:ext cx="8424936" cy="4526995"/>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34711">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algn="ctr"/>
                      <a:r>
                        <a:rPr lang="en-US" sz="2500" b="1" i="0" u="none" strike="noStrike" kern="1200" baseline="0" dirty="0" smtClean="0">
                          <a:solidFill>
                            <a:schemeClr val="tx1"/>
                          </a:solidFill>
                          <a:latin typeface="+mn-lt"/>
                          <a:ea typeface="+mn-ea"/>
                          <a:cs typeface="+mn-cs"/>
                        </a:rPr>
                        <a:t>3 - 4 </a:t>
                      </a:r>
                      <a:r>
                        <a:rPr lang="zh-TW" altLang="en-US" sz="2500" b="1" i="0" u="none" strike="noStrike" kern="1200" baseline="0" dirty="0" smtClean="0">
                          <a:solidFill>
                            <a:schemeClr val="tx1"/>
                          </a:solidFill>
                          <a:latin typeface="+mn-lt"/>
                          <a:ea typeface="+mn-ea"/>
                          <a:cs typeface="+mn-cs"/>
                        </a:rPr>
                        <a:t>碗</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algn="ctr"/>
                      <a:r>
                        <a:rPr lang="en-US" sz="2500" b="1" i="0" u="none" strike="noStrike" kern="1200" baseline="0" dirty="0" smtClean="0">
                          <a:solidFill>
                            <a:schemeClr val="tx1"/>
                          </a:solidFill>
                          <a:latin typeface="+mn-lt"/>
                          <a:ea typeface="+mn-ea"/>
                          <a:cs typeface="+mn-cs"/>
                        </a:rPr>
                        <a:t>1 – 2 </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4 - 6</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151</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227</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algn="ctr"/>
                      <a:r>
                        <a:rPr lang="zh-TW" altLang="en-US" sz="2500" b="1" i="0" u="none" strike="noStrike" kern="1200" baseline="0" dirty="0" smtClean="0">
                          <a:solidFill>
                            <a:schemeClr val="tx1"/>
                          </a:solidFill>
                          <a:latin typeface="+mn-lt"/>
                          <a:ea typeface="+mn-ea"/>
                          <a:cs typeface="+mn-cs"/>
                        </a:rPr>
                        <a:t>或</a:t>
                      </a:r>
                      <a:r>
                        <a:rPr lang="en-US" altLang="zh-TW" sz="2500" b="1" i="0" u="none" strike="noStrike" kern="1200" baseline="0" dirty="0" smtClean="0">
                          <a:solidFill>
                            <a:schemeClr val="tx1"/>
                          </a:solidFill>
                          <a:latin typeface="+mn-lt"/>
                          <a:ea typeface="+mn-ea"/>
                          <a:cs typeface="+mn-cs"/>
                        </a:rPr>
                        <a:t>2 - 3</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3 - 5</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113</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189</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algn="ctr"/>
                      <a:r>
                        <a:rPr lang="zh-TW" altLang="en-US" sz="2500" b="1" i="0" u="none" strike="noStrike" kern="1200" baseline="0" dirty="0" smtClean="0">
                          <a:solidFill>
                            <a:schemeClr val="tx1"/>
                          </a:solidFill>
                          <a:latin typeface="+mn-lt"/>
                          <a:ea typeface="+mn-ea"/>
                          <a:cs typeface="+mn-cs"/>
                        </a:rPr>
                        <a:t>約</a:t>
                      </a:r>
                      <a:r>
                        <a:rPr lang="en-US" altLang="zh-TW" sz="2500" b="1" i="0" u="none" strike="noStrike" kern="1200" baseline="0" dirty="0" smtClean="0">
                          <a:solidFill>
                            <a:schemeClr val="tx1"/>
                          </a:solidFill>
                          <a:latin typeface="+mn-lt"/>
                          <a:ea typeface="+mn-ea"/>
                          <a:cs typeface="+mn-cs"/>
                        </a:rPr>
                        <a:t>2</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395536" y="6093296"/>
            <a:ext cx="2730235" cy="477054"/>
          </a:xfrm>
          <a:prstGeom prst="rect">
            <a:avLst/>
          </a:prstGeom>
        </p:spPr>
        <p:txBody>
          <a:bodyPr wrap="none">
            <a:spAutoFit/>
          </a:bodyPr>
          <a:lstStyle/>
          <a:p>
            <a:r>
              <a:rPr lang="zh-TW" altLang="en-US" sz="2500" b="1" dirty="0"/>
              <a:t>流 質 飲 品</a:t>
            </a:r>
            <a:r>
              <a:rPr lang="en-US" altLang="zh-TW" sz="2500" b="1" dirty="0"/>
              <a:t>:</a:t>
            </a:r>
            <a:r>
              <a:rPr lang="zh-TW" altLang="en-US" sz="2500" b="1" dirty="0"/>
              <a:t> </a:t>
            </a:r>
            <a:r>
              <a:rPr lang="en-US" altLang="zh-TW" sz="2500" b="1" dirty="0"/>
              <a:t>6 - 8</a:t>
            </a:r>
            <a:r>
              <a:rPr lang="zh-TW" altLang="en-US" sz="2500" b="1" dirty="0"/>
              <a:t>杯</a:t>
            </a:r>
            <a:endParaRPr lang="en-US" sz="2500" b="1" dirty="0"/>
          </a:p>
        </p:txBody>
      </p:sp>
      <p:sp>
        <p:nvSpPr>
          <p:cNvPr id="3" name="Slide Number Placeholder 2"/>
          <p:cNvSpPr>
            <a:spLocks noGrp="1"/>
          </p:cNvSpPr>
          <p:nvPr>
            <p:ph type="sldNum" sz="quarter" idx="12"/>
          </p:nvPr>
        </p:nvSpPr>
        <p:spPr/>
        <p:txBody>
          <a:bodyPr/>
          <a:lstStyle/>
          <a:p>
            <a:fld id="{2B5EBE98-3F54-4190-8BE8-6FA5D62E8276}" type="slidenum">
              <a:rPr lang="en-US" smtClean="0"/>
              <a:pPr/>
              <a:t>4</a:t>
            </a:fld>
            <a:endParaRPr lang="en-US"/>
          </a:p>
        </p:txBody>
      </p:sp>
      <p:sp>
        <p:nvSpPr>
          <p:cNvPr id="8" name="Rectangle 5"/>
          <p:cNvSpPr/>
          <p:nvPr/>
        </p:nvSpPr>
        <p:spPr>
          <a:xfrm>
            <a:off x="5372472" y="63864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Tree>
    <p:extLst>
      <p:ext uri="{BB962C8B-B14F-4D97-AF65-F5344CB8AC3E}">
        <p14:creationId xmlns:p14="http://schemas.microsoft.com/office/powerpoint/2010/main" val="64894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設計中式膳食</a:t>
            </a:r>
          </a:p>
        </p:txBody>
      </p:sp>
      <p:sp>
        <p:nvSpPr>
          <p:cNvPr id="7" name="Slide Number Placeholder 6"/>
          <p:cNvSpPr>
            <a:spLocks noGrp="1"/>
          </p:cNvSpPr>
          <p:nvPr>
            <p:ph type="sldNum" sz="quarter" idx="12"/>
          </p:nvPr>
        </p:nvSpPr>
        <p:spPr/>
        <p:txBody>
          <a:bodyPr/>
          <a:lstStyle/>
          <a:p>
            <a:fld id="{99B7B5DF-5DA9-46A7-9A59-86908C82C3B1}" type="slidenum">
              <a:rPr lang="en-US" smtClean="0"/>
              <a:pPr/>
              <a:t>40</a:t>
            </a:fld>
            <a:endParaRPr lang="en-US"/>
          </a:p>
        </p:txBody>
      </p:sp>
      <p:sp>
        <p:nvSpPr>
          <p:cNvPr id="6" name="Rectangle 5"/>
          <p:cNvSpPr/>
          <p:nvPr/>
        </p:nvSpPr>
        <p:spPr>
          <a:xfrm>
            <a:off x="323528" y="980728"/>
            <a:ext cx="8352928" cy="335476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典型</a:t>
            </a:r>
            <a:r>
              <a:rPr lang="zh-TW" altLang="en-US" sz="2400" dirty="0"/>
              <a:t>的中式膳食包括湯及數個主菜，主菜數量視乎進食人數。</a:t>
            </a:r>
          </a:p>
          <a:p>
            <a:pPr marL="342900" indent="-342900">
              <a:spcAft>
                <a:spcPts val="600"/>
              </a:spcAft>
              <a:buFont typeface="Arial" pitchFamily="34" charset="0"/>
              <a:buChar char="•"/>
            </a:pPr>
            <a:r>
              <a:rPr lang="zh-TW" altLang="en-US" sz="2400" dirty="0" smtClean="0"/>
              <a:t>菜</a:t>
            </a:r>
            <a:r>
              <a:rPr lang="zh-TW" altLang="en-US" sz="2400" dirty="0"/>
              <a:t>式會有不同味道及質感，例如一道香脆的菜式和另一道包含柔軟材料的菜式，或一道清淡的菜式和另一道辛辣的菜式。</a:t>
            </a:r>
          </a:p>
          <a:p>
            <a:pPr marL="342900" indent="-342900">
              <a:spcAft>
                <a:spcPts val="600"/>
              </a:spcAft>
              <a:buFont typeface="Arial" pitchFamily="34" charset="0"/>
              <a:buChar char="•"/>
            </a:pPr>
            <a:r>
              <a:rPr lang="zh-TW" altLang="en-US" sz="2400" dirty="0" smtClean="0"/>
              <a:t>米飯</a:t>
            </a:r>
            <a:r>
              <a:rPr lang="zh-TW" altLang="en-US" sz="2400" dirty="0"/>
              <a:t>或其他澱粉類食物如麵及包點是配襯食品。</a:t>
            </a:r>
          </a:p>
          <a:p>
            <a:pPr marL="342900" indent="-342900">
              <a:spcAft>
                <a:spcPts val="600"/>
              </a:spcAft>
              <a:buFont typeface="Arial" pitchFamily="34" charset="0"/>
              <a:buChar char="•"/>
            </a:pPr>
            <a:r>
              <a:rPr lang="zh-TW" altLang="en-US" sz="2400" dirty="0" smtClean="0"/>
              <a:t>有時</a:t>
            </a:r>
            <a:r>
              <a:rPr lang="zh-TW" altLang="en-US" sz="2400" dirty="0"/>
              <a:t>，甜點或新鮮水果會作為最後一道菜。</a:t>
            </a:r>
          </a:p>
          <a:p>
            <a:pPr marL="342900" indent="-342900">
              <a:spcAft>
                <a:spcPts val="600"/>
              </a:spcAft>
              <a:buFont typeface="Arial" pitchFamily="34" charset="0"/>
              <a:buChar char="•"/>
            </a:pPr>
            <a:r>
              <a:rPr lang="zh-TW" altLang="en-US" sz="2400" dirty="0" smtClean="0"/>
              <a:t>可以</a:t>
            </a:r>
            <a:r>
              <a:rPr lang="zh-TW" altLang="en-US" sz="2400" dirty="0"/>
              <a:t>在用膳後奉上熱茶。</a:t>
            </a:r>
          </a:p>
        </p:txBody>
      </p:sp>
    </p:spTree>
    <p:extLst>
      <p:ext uri="{BB962C8B-B14F-4D97-AF65-F5344CB8AC3E}">
        <p14:creationId xmlns:p14="http://schemas.microsoft.com/office/powerpoint/2010/main" val="230365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D:\Users\hhyngai\Desktop\photo\1502 backup\2014 IFN Cookbook\IMG_57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745745"/>
            <a:ext cx="4015722" cy="3011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兩款菜</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式的中式膳食模式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41</a:t>
            </a:fld>
            <a:endParaRPr lang="en-US" dirty="0"/>
          </a:p>
        </p:txBody>
      </p:sp>
      <p:sp>
        <p:nvSpPr>
          <p:cNvPr id="9" name="Rectangle 8"/>
          <p:cNvSpPr/>
          <p:nvPr/>
        </p:nvSpPr>
        <p:spPr>
          <a:xfrm>
            <a:off x="683568" y="4169447"/>
            <a:ext cx="2232248" cy="861774"/>
          </a:xfrm>
          <a:prstGeom prst="rect">
            <a:avLst/>
          </a:prstGeom>
        </p:spPr>
        <p:txBody>
          <a:bodyPr wrap="square">
            <a:spAutoFit/>
          </a:bodyPr>
          <a:lstStyle/>
          <a:p>
            <a:pPr algn="ctr"/>
            <a:r>
              <a:rPr lang="zh-TW" altLang="en-US" sz="2500" b="1" dirty="0"/>
              <a:t>澱粉類食物，</a:t>
            </a:r>
            <a:r>
              <a:rPr lang="zh-TW" altLang="en-US" sz="2500" b="1" dirty="0" smtClean="0"/>
              <a:t>通常是飯</a:t>
            </a:r>
            <a:endParaRPr lang="en-US" sz="2500" dirty="0"/>
          </a:p>
        </p:txBody>
      </p:sp>
      <p:sp>
        <p:nvSpPr>
          <p:cNvPr id="10" name="Rectangle 9"/>
          <p:cNvSpPr/>
          <p:nvPr/>
        </p:nvSpPr>
        <p:spPr>
          <a:xfrm>
            <a:off x="4860032" y="4725144"/>
            <a:ext cx="3467883" cy="477054"/>
          </a:xfrm>
          <a:prstGeom prst="rect">
            <a:avLst/>
          </a:prstGeom>
        </p:spPr>
        <p:txBody>
          <a:bodyPr wrap="square">
            <a:spAutoFit/>
          </a:bodyPr>
          <a:lstStyle/>
          <a:p>
            <a:pPr algn="ctr"/>
            <a:r>
              <a:rPr lang="zh-TW" altLang="en-US" sz="2500" b="1" dirty="0"/>
              <a:t>蒸肉碎節瓜</a:t>
            </a:r>
            <a:r>
              <a:rPr lang="zh-TW" altLang="en-US" sz="2500" b="1" dirty="0" smtClean="0"/>
              <a:t>甫</a:t>
            </a:r>
            <a:endParaRPr lang="en-US" sz="250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585270"/>
            <a:ext cx="2078840" cy="164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076039" y="3311986"/>
            <a:ext cx="1483038" cy="477054"/>
          </a:xfrm>
          <a:prstGeom prst="rect">
            <a:avLst/>
          </a:prstGeom>
        </p:spPr>
        <p:txBody>
          <a:bodyPr wrap="square">
            <a:spAutoFit/>
          </a:bodyPr>
          <a:lstStyle/>
          <a:p>
            <a:r>
              <a:rPr lang="zh-TW" altLang="en-US" sz="2500" b="1" dirty="0" smtClean="0"/>
              <a:t>雜菜湯</a:t>
            </a:r>
            <a:endParaRPr lang="en-US" sz="2500" dirty="0"/>
          </a:p>
        </p:txBody>
      </p:sp>
      <p:pic>
        <p:nvPicPr>
          <p:cNvPr id="614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1484784"/>
            <a:ext cx="221932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95536" y="5877272"/>
            <a:ext cx="8352928" cy="477054"/>
          </a:xfrm>
          <a:prstGeom prst="rect">
            <a:avLst/>
          </a:prstGeom>
          <a:solidFill>
            <a:schemeClr val="bg1">
              <a:lumMod val="85000"/>
            </a:schemeClr>
          </a:solidFill>
        </p:spPr>
        <p:txBody>
          <a:bodyPr wrap="square">
            <a:spAutoFit/>
          </a:bodyPr>
          <a:lstStyle/>
          <a:p>
            <a:pPr algn="ctr"/>
            <a:r>
              <a:rPr lang="zh-TW" altLang="en-US" sz="2400" b="1" dirty="0" smtClean="0"/>
              <a:t>湯 </a:t>
            </a:r>
            <a:r>
              <a:rPr lang="en-US" altLang="zh-TW" sz="2400" b="1" dirty="0" smtClean="0"/>
              <a:t>+</a:t>
            </a:r>
            <a:r>
              <a:rPr lang="zh-TW" altLang="en-US" sz="2400" b="1" dirty="0" smtClean="0"/>
              <a:t> 主菜</a:t>
            </a:r>
            <a:r>
              <a:rPr lang="en-US" altLang="zh-TW" sz="2400" b="1" dirty="0"/>
              <a:t>(1)</a:t>
            </a:r>
            <a:r>
              <a:rPr lang="zh-TW" altLang="en-US" sz="2400" b="1" dirty="0"/>
              <a:t> </a:t>
            </a:r>
            <a:r>
              <a:rPr lang="zh-TW" altLang="en-US" sz="2400" b="1" dirty="0" smtClean="0"/>
              <a:t>蒸</a:t>
            </a:r>
            <a:r>
              <a:rPr lang="zh-TW" altLang="en-US" sz="2400" b="1" dirty="0"/>
              <a:t>肉碎節瓜</a:t>
            </a:r>
            <a:r>
              <a:rPr lang="zh-TW" altLang="en-US" sz="2400" b="1" dirty="0" smtClean="0"/>
              <a:t>甫 </a:t>
            </a:r>
            <a:r>
              <a:rPr lang="en-US" altLang="zh-TW" sz="2400" b="1" dirty="0" smtClean="0"/>
              <a:t>+ </a:t>
            </a:r>
            <a:r>
              <a:rPr lang="zh-TW" altLang="en-US" sz="2400" b="1" dirty="0" smtClean="0"/>
              <a:t>飯</a:t>
            </a:r>
            <a:endParaRPr lang="en-US" sz="2400" dirty="0"/>
          </a:p>
        </p:txBody>
      </p:sp>
    </p:spTree>
    <p:extLst>
      <p:ext uri="{BB962C8B-B14F-4D97-AF65-F5344CB8AC3E}">
        <p14:creationId xmlns:p14="http://schemas.microsoft.com/office/powerpoint/2010/main" val="286275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兩款菜式的中式膳食模式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a:t>
            </a:r>
            <a:endPar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42</a:t>
            </a:fld>
            <a:endParaRPr lang="en-US" dirty="0"/>
          </a:p>
        </p:txBody>
      </p:sp>
      <p:sp>
        <p:nvSpPr>
          <p:cNvPr id="9" name="Rectangle 8"/>
          <p:cNvSpPr/>
          <p:nvPr/>
        </p:nvSpPr>
        <p:spPr>
          <a:xfrm>
            <a:off x="467544" y="3614247"/>
            <a:ext cx="2232248" cy="861774"/>
          </a:xfrm>
          <a:prstGeom prst="rect">
            <a:avLst/>
          </a:prstGeom>
        </p:spPr>
        <p:txBody>
          <a:bodyPr wrap="square">
            <a:spAutoFit/>
          </a:bodyPr>
          <a:lstStyle/>
          <a:p>
            <a:pPr algn="ctr"/>
            <a:r>
              <a:rPr lang="zh-TW" altLang="en-US" sz="2500" b="1" dirty="0"/>
              <a:t>澱粉類食物，通常是飯</a:t>
            </a:r>
            <a:endParaRPr lang="en-US" sz="2500" dirty="0"/>
          </a:p>
        </p:txBody>
      </p:sp>
      <p:pic>
        <p:nvPicPr>
          <p:cNvPr id="17" name="Picture 2" descr="D:\Users\hhyngai\Desktop\photo\1502 backup\2014 IFN Cookbook\IMG_5638.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4026" r="13679" b="3867"/>
          <a:stretch/>
        </p:blipFill>
        <p:spPr bwMode="auto">
          <a:xfrm>
            <a:off x="2798638" y="1700808"/>
            <a:ext cx="2880320" cy="23049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Users\hhyngai\Desktop\photo\1502 backup\2014 IFN Cookbook\IMG_5649.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4708"/>
          <a:stretch/>
        </p:blipFill>
        <p:spPr bwMode="auto">
          <a:xfrm>
            <a:off x="5655608" y="1710342"/>
            <a:ext cx="3238697" cy="231453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798638" y="3998967"/>
            <a:ext cx="2911561" cy="861774"/>
          </a:xfrm>
          <a:prstGeom prst="rect">
            <a:avLst/>
          </a:prstGeom>
        </p:spPr>
        <p:txBody>
          <a:bodyPr wrap="square">
            <a:spAutoFit/>
          </a:bodyPr>
          <a:lstStyle/>
          <a:p>
            <a:pPr algn="ctr"/>
            <a:r>
              <a:rPr lang="zh-TW" altLang="en-US" sz="2500" b="1" dirty="0"/>
              <a:t>蒸</a:t>
            </a:r>
            <a:r>
              <a:rPr lang="zh-TW" altLang="en-US" sz="2500" b="1" dirty="0" smtClean="0"/>
              <a:t>豆腐魚滑</a:t>
            </a:r>
            <a:endParaRPr lang="en-US" altLang="zh-TW" sz="2500" b="1" dirty="0" smtClean="0"/>
          </a:p>
          <a:p>
            <a:pPr algn="ctr"/>
            <a:r>
              <a:rPr lang="en-US" altLang="zh-TW" sz="2500" b="1" dirty="0" smtClean="0"/>
              <a:t>(</a:t>
            </a:r>
            <a:r>
              <a:rPr lang="zh-TW" altLang="en-US" sz="2500" b="1" dirty="0" smtClean="0"/>
              <a:t>老少平安</a:t>
            </a:r>
            <a:r>
              <a:rPr lang="en-US" altLang="zh-TW" sz="2500" b="1" dirty="0" smtClean="0"/>
              <a:t>)</a:t>
            </a:r>
            <a:endParaRPr lang="en-US" sz="2500" dirty="0"/>
          </a:p>
        </p:txBody>
      </p:sp>
      <p:sp>
        <p:nvSpPr>
          <p:cNvPr id="20" name="Rectangle 19"/>
          <p:cNvSpPr/>
          <p:nvPr/>
        </p:nvSpPr>
        <p:spPr>
          <a:xfrm>
            <a:off x="395536" y="5256202"/>
            <a:ext cx="8352928" cy="477054"/>
          </a:xfrm>
          <a:prstGeom prst="rect">
            <a:avLst/>
          </a:prstGeom>
          <a:solidFill>
            <a:schemeClr val="bg1">
              <a:lumMod val="85000"/>
            </a:schemeClr>
          </a:solidFill>
        </p:spPr>
        <p:txBody>
          <a:bodyPr wrap="square">
            <a:spAutoFit/>
          </a:bodyPr>
          <a:lstStyle/>
          <a:p>
            <a:pPr algn="ctr"/>
            <a:r>
              <a:rPr lang="zh-TW" altLang="en-US" sz="2400" b="1" dirty="0" smtClean="0"/>
              <a:t>主菜</a:t>
            </a:r>
            <a:r>
              <a:rPr lang="en-US" altLang="zh-TW" sz="2400" b="1" dirty="0" smtClean="0"/>
              <a:t>(1)</a:t>
            </a:r>
            <a:r>
              <a:rPr lang="zh-TW" altLang="en-US" sz="2400" b="1" dirty="0" smtClean="0"/>
              <a:t> 蒸</a:t>
            </a:r>
            <a:r>
              <a:rPr lang="zh-TW" altLang="en-US" sz="2400" b="1" dirty="0"/>
              <a:t>豆腐魚</a:t>
            </a:r>
            <a:r>
              <a:rPr lang="zh-TW" altLang="en-US" sz="2400" b="1" dirty="0" smtClean="0"/>
              <a:t>滑 </a:t>
            </a:r>
            <a:r>
              <a:rPr lang="en-US" altLang="zh-TW" sz="2400" b="1" dirty="0" smtClean="0"/>
              <a:t>+</a:t>
            </a:r>
            <a:r>
              <a:rPr lang="zh-TW" altLang="en-US" sz="2400" b="1" dirty="0"/>
              <a:t>主菜</a:t>
            </a:r>
            <a:r>
              <a:rPr lang="en-US" altLang="zh-TW" sz="2400" b="1" dirty="0" smtClean="0"/>
              <a:t>(2)</a:t>
            </a:r>
            <a:r>
              <a:rPr lang="zh-TW" altLang="en-US" sz="2400" b="1" dirty="0"/>
              <a:t>炒雜</a:t>
            </a:r>
            <a:r>
              <a:rPr lang="zh-TW" altLang="en-US" sz="2400" b="1" dirty="0" smtClean="0"/>
              <a:t>菜 </a:t>
            </a:r>
            <a:r>
              <a:rPr lang="en-US" altLang="zh-TW" sz="2400" b="1" dirty="0" smtClean="0"/>
              <a:t>+ </a:t>
            </a:r>
            <a:r>
              <a:rPr lang="zh-TW" altLang="en-US" sz="2400" b="1" dirty="0" smtClean="0"/>
              <a:t>飯</a:t>
            </a:r>
            <a:endParaRPr lang="en-US" sz="2400" b="1" dirty="0"/>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889" y="1969396"/>
            <a:ext cx="2078840" cy="164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951790" y="4005726"/>
            <a:ext cx="1146468" cy="477054"/>
          </a:xfrm>
          <a:prstGeom prst="rect">
            <a:avLst/>
          </a:prstGeom>
        </p:spPr>
        <p:txBody>
          <a:bodyPr wrap="none">
            <a:spAutoFit/>
          </a:bodyPr>
          <a:lstStyle/>
          <a:p>
            <a:r>
              <a:rPr lang="zh-TW" altLang="en-US" sz="2500" b="1" dirty="0" smtClean="0"/>
              <a:t>炒雜菜</a:t>
            </a:r>
            <a:endParaRPr lang="en-US" sz="2500" b="1" dirty="0"/>
          </a:p>
        </p:txBody>
      </p:sp>
    </p:spTree>
    <p:extLst>
      <p:ext uri="{BB962C8B-B14F-4D97-AF65-F5344CB8AC3E}">
        <p14:creationId xmlns:p14="http://schemas.microsoft.com/office/powerpoint/2010/main" val="3308364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設計西式膳食</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43</a:t>
            </a:fld>
            <a:endParaRPr lang="en-US" dirty="0"/>
          </a:p>
        </p:txBody>
      </p:sp>
      <p:sp>
        <p:nvSpPr>
          <p:cNvPr id="6" name="Rectangle 5"/>
          <p:cNvSpPr/>
          <p:nvPr/>
        </p:nvSpPr>
        <p:spPr>
          <a:xfrm>
            <a:off x="323528" y="980728"/>
            <a:ext cx="8352928" cy="2985433"/>
          </a:xfrm>
          <a:prstGeom prst="rect">
            <a:avLst/>
          </a:prstGeom>
        </p:spPr>
        <p:txBody>
          <a:bodyPr wrap="square">
            <a:spAutoFit/>
          </a:bodyPr>
          <a:lstStyle/>
          <a:p>
            <a:pPr marL="342900" indent="-342900">
              <a:spcAft>
                <a:spcPts val="600"/>
              </a:spcAft>
              <a:buFont typeface="Arial" pitchFamily="34" charset="0"/>
              <a:buChar char="•"/>
            </a:pPr>
            <a:r>
              <a:rPr lang="zh-TW" altLang="en-US" sz="2400" dirty="0"/>
              <a:t>西式膳食通常有</a:t>
            </a:r>
            <a:r>
              <a:rPr lang="zh-TW" altLang="en-US" sz="2400" dirty="0" smtClean="0"/>
              <a:t>三款</a:t>
            </a:r>
            <a:r>
              <a:rPr lang="zh-TW" altLang="en-US" sz="2400" dirty="0"/>
              <a:t>或四</a:t>
            </a:r>
            <a:r>
              <a:rPr lang="zh-TW" altLang="en-US" sz="2400" dirty="0" smtClean="0"/>
              <a:t>款菜</a:t>
            </a:r>
            <a:r>
              <a:rPr lang="zh-TW" altLang="en-US" sz="2400" dirty="0"/>
              <a:t>式</a:t>
            </a:r>
            <a:r>
              <a:rPr lang="zh-TW" altLang="en-US" sz="2400" dirty="0" smtClean="0"/>
              <a:t>，</a:t>
            </a:r>
            <a:r>
              <a:rPr lang="zh-TW" altLang="en-US" sz="2400" dirty="0"/>
              <a:t>如</a:t>
            </a:r>
            <a:r>
              <a:rPr lang="zh-TW" altLang="en-US" sz="2400" dirty="0" smtClean="0"/>
              <a:t>沙律和</a:t>
            </a:r>
            <a:r>
              <a:rPr lang="en-US" altLang="zh-TW" sz="2400" dirty="0"/>
              <a:t>/</a:t>
            </a:r>
            <a:r>
              <a:rPr lang="zh-TW" altLang="en-US" sz="2400" dirty="0"/>
              <a:t>或</a:t>
            </a:r>
            <a:r>
              <a:rPr lang="zh-TW" altLang="en-US" sz="2400" dirty="0" smtClean="0"/>
              <a:t>湯、主菜和甜品。 </a:t>
            </a:r>
            <a:endParaRPr lang="zh-TW" altLang="en-US" sz="2400" dirty="0"/>
          </a:p>
          <a:p>
            <a:pPr marL="342900" indent="-342900">
              <a:spcAft>
                <a:spcPts val="600"/>
              </a:spcAft>
              <a:buFont typeface="Arial" pitchFamily="34" charset="0"/>
              <a:buChar char="•"/>
            </a:pPr>
            <a:r>
              <a:rPr lang="zh-TW" altLang="en-US" sz="2400" dirty="0" smtClean="0"/>
              <a:t>主菜</a:t>
            </a:r>
            <a:r>
              <a:rPr lang="zh-TW" altLang="en-US" sz="2400" dirty="0"/>
              <a:t>應包括蛋白質食物或蔬菜或意大利麵食和配菜，澱粉類食物 </a:t>
            </a:r>
            <a:r>
              <a:rPr lang="en-US" altLang="zh-TW" sz="2400" dirty="0"/>
              <a:t>(</a:t>
            </a:r>
            <a:r>
              <a:rPr lang="zh-TW" altLang="en-US" sz="2400" dirty="0"/>
              <a:t>如麵包、米飯</a:t>
            </a:r>
            <a:r>
              <a:rPr lang="en-US" altLang="zh-TW" sz="2400" dirty="0"/>
              <a:t>)</a:t>
            </a:r>
            <a:r>
              <a:rPr lang="zh-TW" altLang="en-US" sz="2400" dirty="0"/>
              <a:t>是西式膳食的配襯食物</a:t>
            </a:r>
            <a:r>
              <a:rPr lang="zh-TW" altLang="en-US" sz="2400" dirty="0" smtClean="0"/>
              <a:t>。</a:t>
            </a:r>
            <a:endParaRPr lang="en-US" altLang="zh-TW" sz="2400" dirty="0" smtClean="0"/>
          </a:p>
          <a:p>
            <a:pPr marL="342900" indent="-342900">
              <a:spcAft>
                <a:spcPts val="600"/>
              </a:spcAft>
              <a:buFont typeface="Arial" pitchFamily="34" charset="0"/>
              <a:buChar char="•"/>
            </a:pPr>
            <a:r>
              <a:rPr lang="zh-TW" altLang="en-US" sz="2400" dirty="0" smtClean="0"/>
              <a:t>兩</a:t>
            </a:r>
            <a:r>
              <a:rPr lang="zh-TW" altLang="en-US" sz="2400" dirty="0"/>
              <a:t>道</a:t>
            </a:r>
            <a:r>
              <a:rPr lang="zh-TW" altLang="en-US" sz="2400" dirty="0" smtClean="0"/>
              <a:t>菜</a:t>
            </a:r>
            <a:r>
              <a:rPr lang="zh-TW" altLang="en-US" sz="2400" dirty="0"/>
              <a:t>式</a:t>
            </a:r>
            <a:r>
              <a:rPr lang="zh-TW" altLang="en-US" sz="2400" dirty="0" smtClean="0"/>
              <a:t>的西餐通常</a:t>
            </a:r>
            <a:r>
              <a:rPr lang="zh-TW" altLang="en-US" sz="2400" dirty="0"/>
              <a:t>包括： </a:t>
            </a:r>
          </a:p>
          <a:p>
            <a:pPr marL="800100" lvl="1" indent="-342900">
              <a:spcAft>
                <a:spcPts val="600"/>
              </a:spcAft>
              <a:buFont typeface="Arial" pitchFamily="34" charset="0"/>
              <a:buChar char="•"/>
            </a:pPr>
            <a:r>
              <a:rPr lang="zh-TW" altLang="en-US" sz="2400" dirty="0" smtClean="0"/>
              <a:t>湯配上合適</a:t>
            </a:r>
            <a:r>
              <a:rPr lang="zh-TW" altLang="en-US" sz="2400" dirty="0"/>
              <a:t>的配</a:t>
            </a:r>
            <a:r>
              <a:rPr lang="zh-TW" altLang="en-US" sz="2400" dirty="0" smtClean="0"/>
              <a:t>菜及主菜</a:t>
            </a:r>
            <a:r>
              <a:rPr lang="zh-TW" altLang="en-US" sz="2400" dirty="0"/>
              <a:t>配上合適的配</a:t>
            </a:r>
            <a:r>
              <a:rPr lang="zh-TW" altLang="en-US" sz="2400" dirty="0" smtClean="0"/>
              <a:t>菜   或</a:t>
            </a:r>
            <a:endParaRPr lang="en-US" altLang="zh-TW" sz="2400" dirty="0" smtClean="0"/>
          </a:p>
          <a:p>
            <a:pPr marL="800100" lvl="1" indent="-342900">
              <a:spcAft>
                <a:spcPts val="600"/>
              </a:spcAft>
              <a:buFont typeface="Arial" pitchFamily="34" charset="0"/>
              <a:buChar char="•"/>
            </a:pPr>
            <a:r>
              <a:rPr lang="zh-TW" altLang="en-US" sz="2400" dirty="0" smtClean="0"/>
              <a:t>主菜</a:t>
            </a:r>
            <a:r>
              <a:rPr lang="zh-TW" altLang="en-US" sz="2400" dirty="0"/>
              <a:t>配上合適的配</a:t>
            </a:r>
            <a:r>
              <a:rPr lang="zh-TW" altLang="en-US" sz="2400" dirty="0" smtClean="0"/>
              <a:t>菜及</a:t>
            </a:r>
            <a:r>
              <a:rPr lang="zh-TW" altLang="en-US" sz="2400" dirty="0"/>
              <a:t>甜點。 </a:t>
            </a:r>
            <a:endParaRPr lang="en-US" sz="2400" dirty="0"/>
          </a:p>
        </p:txBody>
      </p:sp>
    </p:spTree>
    <p:extLst>
      <p:ext uri="{BB962C8B-B14F-4D97-AF65-F5344CB8AC3E}">
        <p14:creationId xmlns:p14="http://schemas.microsoft.com/office/powerpoint/2010/main" val="3183684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兩款菜</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式的西式膳食模式 </a:t>
            </a:r>
            <a:r>
              <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44</a:t>
            </a:fld>
            <a:endParaRPr lang="en-US" dirty="0"/>
          </a:p>
        </p:txBody>
      </p:sp>
      <p:sp>
        <p:nvSpPr>
          <p:cNvPr id="9" name="Rectangle 8"/>
          <p:cNvSpPr/>
          <p:nvPr/>
        </p:nvSpPr>
        <p:spPr>
          <a:xfrm>
            <a:off x="395536" y="5877272"/>
            <a:ext cx="8352928" cy="461665"/>
          </a:xfrm>
          <a:prstGeom prst="rect">
            <a:avLst/>
          </a:prstGeom>
          <a:solidFill>
            <a:schemeClr val="bg1">
              <a:lumMod val="85000"/>
            </a:schemeClr>
          </a:solidFill>
        </p:spPr>
        <p:txBody>
          <a:bodyPr wrap="square">
            <a:spAutoFit/>
          </a:bodyPr>
          <a:lstStyle/>
          <a:p>
            <a:pPr algn="ctr">
              <a:spcAft>
                <a:spcPts val="600"/>
              </a:spcAft>
            </a:pPr>
            <a:r>
              <a:rPr lang="zh-TW" altLang="en-US" sz="2400" b="1" dirty="0" smtClean="0"/>
              <a:t>湯 </a:t>
            </a:r>
            <a:r>
              <a:rPr lang="en-US" altLang="zh-TW" sz="2400" b="1" dirty="0" smtClean="0"/>
              <a:t>+</a:t>
            </a:r>
            <a:r>
              <a:rPr lang="zh-TW" altLang="en-US" sz="2400" b="1" dirty="0" smtClean="0"/>
              <a:t> 主菜</a:t>
            </a:r>
            <a:endParaRPr lang="en-US" sz="24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469" y="1700808"/>
            <a:ext cx="4379979" cy="3284984"/>
          </a:xfrm>
          <a:prstGeom prst="rect">
            <a:avLst/>
          </a:prstGeom>
        </p:spPr>
      </p:pic>
      <p:sp>
        <p:nvSpPr>
          <p:cNvPr id="10" name="Rectangle 9"/>
          <p:cNvSpPr/>
          <p:nvPr/>
        </p:nvSpPr>
        <p:spPr>
          <a:xfrm>
            <a:off x="341861" y="5013176"/>
            <a:ext cx="3762596" cy="400110"/>
          </a:xfrm>
          <a:prstGeom prst="rect">
            <a:avLst/>
          </a:prstGeom>
        </p:spPr>
        <p:txBody>
          <a:bodyPr wrap="square">
            <a:spAutoFit/>
          </a:bodyPr>
          <a:lstStyle/>
          <a:p>
            <a:pPr algn="ctr"/>
            <a:r>
              <a:rPr lang="zh-TW" altLang="en-US" sz="2000" b="1" dirty="0"/>
              <a:t>湯：南瓜忌廉湯</a:t>
            </a:r>
            <a:endParaRPr lang="en-US" sz="2000" dirty="0"/>
          </a:p>
        </p:txBody>
      </p:sp>
      <p:sp>
        <p:nvSpPr>
          <p:cNvPr id="11" name="Rectangle 10"/>
          <p:cNvSpPr/>
          <p:nvPr/>
        </p:nvSpPr>
        <p:spPr>
          <a:xfrm>
            <a:off x="4716016" y="5013176"/>
            <a:ext cx="3851919" cy="400110"/>
          </a:xfrm>
          <a:prstGeom prst="rect">
            <a:avLst/>
          </a:prstGeom>
        </p:spPr>
        <p:txBody>
          <a:bodyPr wrap="square">
            <a:spAutoFit/>
          </a:bodyPr>
          <a:lstStyle/>
          <a:p>
            <a:r>
              <a:rPr lang="zh-TW" altLang="en-US" sz="2000" b="1" dirty="0" smtClean="0"/>
              <a:t>主菜：</a:t>
            </a:r>
            <a:r>
              <a:rPr lang="zh-TW" altLang="en-US" sz="2000" b="1" dirty="0"/>
              <a:t>安格斯牛肉漢堡</a:t>
            </a:r>
            <a:r>
              <a:rPr lang="zh-TW" altLang="en-US" sz="2000" b="1" dirty="0" smtClean="0"/>
              <a:t>配薯條</a:t>
            </a:r>
            <a:endParaRPr lang="en-US" sz="2000" dirty="0"/>
          </a:p>
        </p:txBody>
      </p:sp>
      <p:pic>
        <p:nvPicPr>
          <p:cNvPr id="8194" name="Picture 2" descr="D:\Users\hhyngai\Desktop\photo\1502 backup\DA class photo 2014\IMG_7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2702453"/>
            <a:ext cx="2814219" cy="211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99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兩款菜式的西式膳食模式 </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(2)</a:t>
            </a:r>
            <a:endParaRPr lang="en-US" altLang="zh-TW"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45</a:t>
            </a:fld>
            <a:endParaRPr lang="en-US" dirty="0"/>
          </a:p>
        </p:txBody>
      </p:sp>
      <p:sp>
        <p:nvSpPr>
          <p:cNvPr id="9" name="Rectangle 8"/>
          <p:cNvSpPr/>
          <p:nvPr/>
        </p:nvSpPr>
        <p:spPr>
          <a:xfrm>
            <a:off x="395536" y="5877272"/>
            <a:ext cx="8352928" cy="461665"/>
          </a:xfrm>
          <a:prstGeom prst="rect">
            <a:avLst/>
          </a:prstGeom>
          <a:solidFill>
            <a:schemeClr val="bg1">
              <a:lumMod val="85000"/>
            </a:schemeClr>
          </a:solidFill>
        </p:spPr>
        <p:txBody>
          <a:bodyPr wrap="square">
            <a:spAutoFit/>
          </a:bodyPr>
          <a:lstStyle/>
          <a:p>
            <a:pPr algn="ctr">
              <a:spcAft>
                <a:spcPts val="600"/>
              </a:spcAft>
            </a:pPr>
            <a:r>
              <a:rPr lang="zh-TW" altLang="en-US" sz="2400" b="1" dirty="0" smtClean="0"/>
              <a:t>主菜 </a:t>
            </a:r>
            <a:r>
              <a:rPr lang="en-US" altLang="zh-TW" sz="2400" b="1" dirty="0" smtClean="0"/>
              <a:t>+</a:t>
            </a:r>
            <a:r>
              <a:rPr lang="zh-TW" altLang="en-US" sz="2400" b="1" dirty="0" smtClean="0"/>
              <a:t> 甜品</a:t>
            </a:r>
            <a:endParaRPr lang="en-US"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99" y="2020778"/>
            <a:ext cx="4224469" cy="3168352"/>
          </a:xfrm>
          <a:prstGeom prst="rect">
            <a:avLst/>
          </a:prstGeom>
        </p:spPr>
      </p:pic>
      <p:sp>
        <p:nvSpPr>
          <p:cNvPr id="6" name="Rectangle 5"/>
          <p:cNvSpPr/>
          <p:nvPr/>
        </p:nvSpPr>
        <p:spPr>
          <a:xfrm>
            <a:off x="1547664" y="5189130"/>
            <a:ext cx="3816424" cy="400110"/>
          </a:xfrm>
          <a:prstGeom prst="rect">
            <a:avLst/>
          </a:prstGeom>
        </p:spPr>
        <p:txBody>
          <a:bodyPr wrap="square">
            <a:spAutoFit/>
          </a:bodyPr>
          <a:lstStyle/>
          <a:p>
            <a:r>
              <a:rPr lang="zh-TW" altLang="en-US" sz="2000" b="1" dirty="0" smtClean="0"/>
              <a:t>主菜：</a:t>
            </a:r>
            <a:r>
              <a:rPr lang="zh-TW" altLang="en-US" sz="2000" b="1" dirty="0"/>
              <a:t>炸</a:t>
            </a:r>
            <a:r>
              <a:rPr lang="zh-TW" altLang="en-US" sz="2000" b="1" dirty="0" smtClean="0"/>
              <a:t>魚</a:t>
            </a:r>
            <a:r>
              <a:rPr lang="zh-TW" altLang="en-US" sz="2000" b="1" dirty="0"/>
              <a:t>配蔬菜沙</a:t>
            </a:r>
            <a:r>
              <a:rPr lang="zh-TW" altLang="en-US" sz="2000" b="1" dirty="0" smtClean="0"/>
              <a:t>律</a:t>
            </a:r>
            <a:endParaRPr lang="en-US" sz="2000"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188" y="2708920"/>
            <a:ext cx="2277914" cy="20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364088" y="4640874"/>
            <a:ext cx="2808312" cy="400110"/>
          </a:xfrm>
          <a:prstGeom prst="rect">
            <a:avLst/>
          </a:prstGeom>
        </p:spPr>
        <p:txBody>
          <a:bodyPr wrap="square">
            <a:spAutoFit/>
          </a:bodyPr>
          <a:lstStyle/>
          <a:p>
            <a:pPr algn="ctr"/>
            <a:r>
              <a:rPr lang="zh-TW" altLang="en-US" sz="2000" b="1" dirty="0" smtClean="0"/>
              <a:t>甜點：雪糕</a:t>
            </a:r>
            <a:endParaRPr lang="en-US" sz="2000" dirty="0"/>
          </a:p>
        </p:txBody>
      </p:sp>
    </p:spTree>
    <p:extLst>
      <p:ext uri="{BB962C8B-B14F-4D97-AF65-F5344CB8AC3E}">
        <p14:creationId xmlns:p14="http://schemas.microsoft.com/office/powerpoint/2010/main" val="1423950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配菜</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97535771"/>
              </p:ext>
            </p:extLst>
          </p:nvPr>
        </p:nvGraphicFramePr>
        <p:xfrm>
          <a:off x="370052" y="1730425"/>
          <a:ext cx="8352928" cy="3566160"/>
        </p:xfrm>
        <a:graphic>
          <a:graphicData uri="http://schemas.openxmlformats.org/drawingml/2006/table">
            <a:tbl>
              <a:tblPr firstRow="1" bandRow="1">
                <a:tableStyleId>{5C22544A-7EE6-4342-B048-85BDC9FD1C3A}</a:tableStyleId>
              </a:tblPr>
              <a:tblGrid>
                <a:gridCol w="1835910">
                  <a:extLst>
                    <a:ext uri="{9D8B030D-6E8A-4147-A177-3AD203B41FA5}">
                      <a16:colId xmlns:a16="http://schemas.microsoft.com/office/drawing/2014/main" val="20000"/>
                    </a:ext>
                  </a:extLst>
                </a:gridCol>
                <a:gridCol w="6517018">
                  <a:extLst>
                    <a:ext uri="{9D8B030D-6E8A-4147-A177-3AD203B41FA5}">
                      <a16:colId xmlns:a16="http://schemas.microsoft.com/office/drawing/2014/main" val="20001"/>
                    </a:ext>
                  </a:extLst>
                </a:gridCol>
              </a:tblGrid>
              <a:tr h="370840">
                <a:tc>
                  <a:txBody>
                    <a:bodyPr/>
                    <a:lstStyle/>
                    <a:p>
                      <a:r>
                        <a:rPr lang="zh-TW" altLang="en-US" sz="2000" dirty="0" smtClean="0"/>
                        <a:t>菜式</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拌菜的建議</a:t>
                      </a:r>
                      <a:endParaRPr lang="en-US" sz="2000" dirty="0"/>
                    </a:p>
                  </a:txBody>
                  <a:tcPr/>
                </a:tc>
                <a:extLst>
                  <a:ext uri="{0D108BD9-81ED-4DB2-BD59-A6C34878D82A}">
                    <a16:rowId xmlns:a16="http://schemas.microsoft.com/office/drawing/2014/main" val="10000"/>
                  </a:ext>
                </a:extLst>
              </a:tr>
              <a:tr h="370840">
                <a:tc>
                  <a:txBody>
                    <a:bodyPr/>
                    <a:lstStyle/>
                    <a:p>
                      <a:r>
                        <a:rPr lang="zh-TW" altLang="en-US" sz="2000" dirty="0" smtClean="0"/>
                        <a:t>湯</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炸或烤麵包粒，蒜蓉麵包，麵包，麵包條</a:t>
                      </a:r>
                      <a:endParaRPr lang="en-US" sz="2000" dirty="0"/>
                    </a:p>
                  </a:txBody>
                  <a:tcPr/>
                </a:tc>
                <a:extLst>
                  <a:ext uri="{0D108BD9-81ED-4DB2-BD59-A6C34878D82A}">
                    <a16:rowId xmlns:a16="http://schemas.microsoft.com/office/drawing/2014/main" val="10001"/>
                  </a:ext>
                </a:extLst>
              </a:tr>
              <a:tr h="370840">
                <a:tc>
                  <a:txBody>
                    <a:bodyPr/>
                    <a:lstStyle/>
                    <a:p>
                      <a:r>
                        <a:rPr lang="zh-TW" altLang="en-US" sz="2000" dirty="0" smtClean="0"/>
                        <a:t>沙律</a:t>
                      </a:r>
                    </a:p>
                  </a:txBody>
                  <a:tcPr/>
                </a:tc>
                <a:tc>
                  <a:txBody>
                    <a:bodyPr/>
                    <a:lstStyle/>
                    <a:p>
                      <a:r>
                        <a:rPr lang="zh-TW" altLang="en-US" sz="2000" dirty="0" smtClean="0"/>
                        <a:t>沙律醬</a:t>
                      </a:r>
                      <a:endParaRPr lang="en-US" sz="20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肉類</a:t>
                      </a:r>
                      <a:endParaRPr lang="en-US" sz="2000" dirty="0" smtClean="0"/>
                    </a:p>
                  </a:txBody>
                  <a:tcPr/>
                </a:tc>
                <a:tc>
                  <a:txBody>
                    <a:bodyPr/>
                    <a:lstStyle/>
                    <a:p>
                      <a:r>
                        <a:rPr lang="zh-TW" altLang="en-US" sz="2000" dirty="0" smtClean="0"/>
                        <a:t>蔬菜沙律，綠色蔬菜或雜菜，芥末醬或肉汁</a:t>
                      </a:r>
                      <a:endParaRPr lang="en-US" sz="2000" dirty="0"/>
                    </a:p>
                  </a:txBody>
                  <a:tcPr/>
                </a:tc>
                <a:extLst>
                  <a:ext uri="{0D108BD9-81ED-4DB2-BD59-A6C34878D82A}">
                    <a16:rowId xmlns:a16="http://schemas.microsoft.com/office/drawing/2014/main" val="10003"/>
                  </a:ext>
                </a:extLst>
              </a:tr>
              <a:tr h="370840">
                <a:tc>
                  <a:txBody>
                    <a:bodyPr/>
                    <a:lstStyle/>
                    <a:p>
                      <a:r>
                        <a:rPr lang="zh-TW" altLang="en-US" sz="2000" dirty="0" smtClean="0"/>
                        <a:t>魚類</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塔塔醬，番茄醬，檸檬片</a:t>
                      </a:r>
                      <a:endParaRPr lang="en-US" sz="2000" dirty="0"/>
                    </a:p>
                  </a:txBody>
                  <a:tcPr/>
                </a:tc>
                <a:extLst>
                  <a:ext uri="{0D108BD9-81ED-4DB2-BD59-A6C34878D82A}">
                    <a16:rowId xmlns:a16="http://schemas.microsoft.com/office/drawing/2014/main" val="10004"/>
                  </a:ext>
                </a:extLst>
              </a:tr>
              <a:tr h="370840">
                <a:tc>
                  <a:txBody>
                    <a:bodyPr/>
                    <a:lstStyle/>
                    <a:p>
                      <a:r>
                        <a:rPr lang="zh-TW" altLang="en-US" sz="2000" dirty="0" smtClean="0"/>
                        <a:t>海鮮</a:t>
                      </a:r>
                      <a:endParaRPr lang="en-US" sz="2000" dirty="0"/>
                    </a:p>
                  </a:txBody>
                  <a:tcPr/>
                </a:tc>
                <a:tc>
                  <a:txBody>
                    <a:bodyPr/>
                    <a:lstStyle/>
                    <a:p>
                      <a:r>
                        <a:rPr lang="zh-TW" altLang="en-US" sz="2000" dirty="0" smtClean="0"/>
                        <a:t>胡椒磨，塔巴斯科辣椒醬，檸檬片</a:t>
                      </a:r>
                      <a:endParaRPr lang="en-US" sz="2000" dirty="0"/>
                    </a:p>
                  </a:txBody>
                  <a:tcPr/>
                </a:tc>
                <a:extLst>
                  <a:ext uri="{0D108BD9-81ED-4DB2-BD59-A6C34878D82A}">
                    <a16:rowId xmlns:a16="http://schemas.microsoft.com/office/drawing/2014/main" val="10005"/>
                  </a:ext>
                </a:extLst>
              </a:tr>
              <a:tr h="370840">
                <a:tc>
                  <a:txBody>
                    <a:bodyPr/>
                    <a:lstStyle/>
                    <a:p>
                      <a:r>
                        <a:rPr lang="zh-TW" altLang="en-US" sz="2000" dirty="0" smtClean="0"/>
                        <a:t>家禽 </a:t>
                      </a:r>
                    </a:p>
                  </a:txBody>
                  <a:tcPr/>
                </a:tc>
                <a:tc>
                  <a:txBody>
                    <a:bodyPr/>
                    <a:lstStyle/>
                    <a:p>
                      <a:r>
                        <a:rPr lang="zh-TW" altLang="en-US" sz="2000" dirty="0" smtClean="0"/>
                        <a:t>麵包醬，燒肉汁</a:t>
                      </a:r>
                      <a:endParaRPr lang="en-US" sz="2000" dirty="0"/>
                    </a:p>
                  </a:txBody>
                  <a:tcPr/>
                </a:tc>
                <a:extLst>
                  <a:ext uri="{0D108BD9-81ED-4DB2-BD59-A6C34878D82A}">
                    <a16:rowId xmlns:a16="http://schemas.microsoft.com/office/drawing/2014/main" val="10006"/>
                  </a:ext>
                </a:extLst>
              </a:tr>
              <a:tr h="370840">
                <a:tc>
                  <a:txBody>
                    <a:bodyPr/>
                    <a:lstStyle/>
                    <a:p>
                      <a:r>
                        <a:rPr lang="zh-TW" altLang="en-US" sz="2000" kern="1200" dirty="0" smtClean="0">
                          <a:solidFill>
                            <a:schemeClr val="dk1"/>
                          </a:solidFill>
                          <a:effectLst/>
                          <a:latin typeface="+mn-lt"/>
                          <a:ea typeface="+mn-ea"/>
                          <a:cs typeface="+mn-cs"/>
                        </a:rPr>
                        <a:t>羊排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薄荷醬，蘋果醬或 紅加侖子果醬 </a:t>
                      </a:r>
                    </a:p>
                  </a:txBody>
                  <a:tcPr/>
                </a:tc>
                <a:extLst>
                  <a:ext uri="{0D108BD9-81ED-4DB2-BD59-A6C34878D82A}">
                    <a16:rowId xmlns:a16="http://schemas.microsoft.com/office/drawing/2014/main" val="10007"/>
                  </a:ext>
                </a:extLst>
              </a:tr>
              <a:tr h="370840">
                <a:tc>
                  <a:txBody>
                    <a:bodyPr/>
                    <a:lstStyle/>
                    <a:p>
                      <a:r>
                        <a:rPr lang="zh-TW" altLang="en-US" sz="2000" dirty="0" smtClean="0"/>
                        <a:t>意大利麵條</a:t>
                      </a:r>
                      <a:endParaRPr lang="en-US" sz="2000" dirty="0"/>
                    </a:p>
                  </a:txBody>
                  <a:tcPr/>
                </a:tc>
                <a:tc>
                  <a:txBody>
                    <a:bodyPr/>
                    <a:lstStyle/>
                    <a:p>
                      <a:r>
                        <a:rPr lang="zh-TW" altLang="en-US" sz="2000" dirty="0" smtClean="0"/>
                        <a:t>磨碎的巴馬乾酪</a:t>
                      </a:r>
                      <a:endParaRPr lang="en-US" sz="2000" dirty="0"/>
                    </a:p>
                  </a:txBody>
                  <a:tcPr/>
                </a:tc>
                <a:extLst>
                  <a:ext uri="{0D108BD9-81ED-4DB2-BD59-A6C34878D82A}">
                    <a16:rowId xmlns:a16="http://schemas.microsoft.com/office/drawing/2014/main" val="10008"/>
                  </a:ext>
                </a:extLst>
              </a:tr>
            </a:tbl>
          </a:graphicData>
        </a:graphic>
      </p:graphicFrame>
      <p:sp>
        <p:nvSpPr>
          <p:cNvPr id="8" name="Rectangle 7"/>
          <p:cNvSpPr/>
          <p:nvPr/>
        </p:nvSpPr>
        <p:spPr>
          <a:xfrm>
            <a:off x="370052" y="1196752"/>
            <a:ext cx="8352928" cy="461665"/>
          </a:xfrm>
          <a:prstGeom prst="rect">
            <a:avLst/>
          </a:prstGeom>
          <a:solidFill>
            <a:schemeClr val="bg1">
              <a:lumMod val="85000"/>
            </a:schemeClr>
          </a:solidFill>
        </p:spPr>
        <p:txBody>
          <a:bodyPr wrap="square">
            <a:spAutoFit/>
          </a:bodyPr>
          <a:lstStyle/>
          <a:p>
            <a:pPr algn="ctr">
              <a:spcAft>
                <a:spcPts val="600"/>
              </a:spcAft>
            </a:pPr>
            <a:r>
              <a:rPr lang="zh-TW" altLang="en-US" sz="2400" b="1" dirty="0"/>
              <a:t>西餐配菜的例子</a:t>
            </a:r>
            <a:endParaRPr lang="en-US" sz="2400" b="1" dirty="0"/>
          </a:p>
        </p:txBody>
      </p:sp>
    </p:spTree>
    <p:extLst>
      <p:ext uri="{BB962C8B-B14F-4D97-AF65-F5344CB8AC3E}">
        <p14:creationId xmlns:p14="http://schemas.microsoft.com/office/powerpoint/2010/main" val="3039546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2308324"/>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體力勞動者</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的膳食設計</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47</a:t>
            </a:fld>
            <a:endParaRPr lang="en-US" dirty="0"/>
          </a:p>
        </p:txBody>
      </p:sp>
      <p:sp>
        <p:nvSpPr>
          <p:cNvPr id="6" name="Rectangle 5"/>
          <p:cNvSpPr/>
          <p:nvPr/>
        </p:nvSpPr>
        <p:spPr>
          <a:xfrm>
            <a:off x="323528" y="980728"/>
            <a:ext cx="8352928" cy="2092881"/>
          </a:xfrm>
          <a:prstGeom prst="rect">
            <a:avLst/>
          </a:prstGeom>
        </p:spPr>
        <p:txBody>
          <a:bodyPr wrap="square">
            <a:spAutoFit/>
          </a:bodyPr>
          <a:lstStyle/>
          <a:p>
            <a:pPr marL="342900" indent="-342900">
              <a:spcAft>
                <a:spcPts val="600"/>
              </a:spcAft>
              <a:buFont typeface="Arial" pitchFamily="34" charset="0"/>
              <a:buChar char="•"/>
            </a:pPr>
            <a:r>
              <a:rPr lang="zh-TW" altLang="en-US" sz="2400" dirty="0"/>
              <a:t>體力</a:t>
            </a:r>
            <a:r>
              <a:rPr lang="zh-TW" altLang="en-US" sz="2400" dirty="0" smtClean="0"/>
              <a:t>勞動者在</a:t>
            </a:r>
            <a:r>
              <a:rPr lang="zh-TW" altLang="en-US" sz="2400" dirty="0"/>
              <a:t>工作過程</a:t>
            </a:r>
            <a:r>
              <a:rPr lang="zh-TW" altLang="en-US" sz="2400" dirty="0" smtClean="0"/>
              <a:t>中需要使用很多體力，他們每天消耗很多的熱量。 </a:t>
            </a:r>
            <a:endParaRPr lang="zh-TW" altLang="en-US" sz="2400" dirty="0"/>
          </a:p>
          <a:p>
            <a:pPr marL="342900" indent="-342900">
              <a:spcAft>
                <a:spcPts val="600"/>
              </a:spcAft>
              <a:buFont typeface="Arial" pitchFamily="34" charset="0"/>
              <a:buChar char="•"/>
            </a:pPr>
            <a:r>
              <a:rPr lang="zh-TW" altLang="en-US" sz="2400" dirty="0"/>
              <a:t>體力勞動者包括</a:t>
            </a:r>
            <a:r>
              <a:rPr lang="zh-TW" altLang="en-US" sz="2400" dirty="0" smtClean="0"/>
              <a:t>建築工人、農夫、技師、修路工人、園藝師和需要大量體力的工作人士。 </a:t>
            </a:r>
            <a:endParaRPr lang="zh-TW" altLang="en-US" sz="2400" dirty="0"/>
          </a:p>
          <a:p>
            <a:pPr marL="342900" indent="-342900">
              <a:spcAft>
                <a:spcPts val="600"/>
              </a:spcAft>
              <a:buFont typeface="Arial" pitchFamily="34" charset="0"/>
              <a:buChar char="•"/>
            </a:pPr>
            <a:r>
              <a:rPr lang="zh-TW" altLang="en-US" sz="2400" dirty="0"/>
              <a:t>他們吃</a:t>
            </a:r>
            <a:r>
              <a:rPr lang="zh-TW" altLang="en-US" sz="2400" dirty="0" smtClean="0"/>
              <a:t>的種類和數量會直接影響他們的工作表現。</a:t>
            </a:r>
            <a:endParaRPr lang="en-US" sz="2400" dirty="0"/>
          </a:p>
        </p:txBody>
      </p:sp>
    </p:spTree>
    <p:extLst>
      <p:ext uri="{BB962C8B-B14F-4D97-AF65-F5344CB8AC3E}">
        <p14:creationId xmlns:p14="http://schemas.microsoft.com/office/powerpoint/2010/main" val="3092683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584775"/>
          </a:xfrm>
          <a:prstGeom prst="rect">
            <a:avLst/>
          </a:prstGeom>
        </p:spPr>
        <p:txBody>
          <a:bodyPr wrap="square">
            <a:spAutoFit/>
          </a:bodyPr>
          <a:lstStyle/>
          <a:p>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體力勞動者的</a:t>
            </a:r>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膳食設計</a:t>
            </a:r>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原則</a:t>
            </a:r>
            <a:endParaRPr 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48</a:t>
            </a:fld>
            <a:endParaRPr lang="en-US" dirty="0"/>
          </a:p>
        </p:txBody>
      </p:sp>
      <p:sp>
        <p:nvSpPr>
          <p:cNvPr id="6" name="Rectangle 5"/>
          <p:cNvSpPr/>
          <p:nvPr/>
        </p:nvSpPr>
        <p:spPr>
          <a:xfrm>
            <a:off x="323528" y="980728"/>
            <a:ext cx="8352928" cy="3062377"/>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滿足高熱量和大量流質飲料的需求</a:t>
            </a:r>
            <a:r>
              <a:rPr lang="zh-TW" altLang="en-US" sz="2400" dirty="0"/>
              <a:t>。 </a:t>
            </a:r>
          </a:p>
          <a:p>
            <a:pPr marL="342900" indent="-342900">
              <a:spcAft>
                <a:spcPts val="600"/>
              </a:spcAft>
              <a:buFont typeface="Arial" pitchFamily="34" charset="0"/>
              <a:buChar char="•"/>
            </a:pPr>
            <a:r>
              <a:rPr lang="zh-TW" altLang="en-US" sz="2400" dirty="0" smtClean="0"/>
              <a:t>食物熱量</a:t>
            </a:r>
            <a:r>
              <a:rPr lang="zh-TW" altLang="en-US" sz="2400" dirty="0"/>
              <a:t>的主要來源是碳水化合物，</a:t>
            </a:r>
            <a:r>
              <a:rPr lang="zh-TW" altLang="en-US" sz="2400" dirty="0" smtClean="0"/>
              <a:t>如米飯</a:t>
            </a:r>
            <a:r>
              <a:rPr lang="zh-TW" altLang="en-US" sz="2400" dirty="0"/>
              <a:t>、麵條和麵包。 </a:t>
            </a:r>
          </a:p>
          <a:p>
            <a:pPr marL="342900" indent="-342900">
              <a:spcAft>
                <a:spcPts val="600"/>
              </a:spcAft>
              <a:buFont typeface="Arial" pitchFamily="34" charset="0"/>
              <a:buChar char="•"/>
            </a:pPr>
            <a:r>
              <a:rPr lang="zh-TW" altLang="en-US" sz="2400" dirty="0"/>
              <a:t>於</a:t>
            </a:r>
            <a:r>
              <a:rPr lang="zh-TW" altLang="en-US" sz="2400" dirty="0" smtClean="0"/>
              <a:t>每餐之間應進食健康的</a:t>
            </a:r>
            <a:r>
              <a:rPr lang="zh-TW" altLang="en-US" sz="2400" dirty="0"/>
              <a:t>小食，</a:t>
            </a:r>
            <a:r>
              <a:rPr lang="zh-TW" altLang="en-US" sz="2400" dirty="0" smtClean="0"/>
              <a:t>避免選擇含高脂肪</a:t>
            </a:r>
            <a:r>
              <a:rPr lang="zh-TW" altLang="en-US" sz="2400" dirty="0"/>
              <a:t>和高糖</a:t>
            </a:r>
            <a:r>
              <a:rPr lang="zh-TW" altLang="en-US" sz="2400" dirty="0" smtClean="0"/>
              <a:t>的零食。 </a:t>
            </a:r>
            <a:endParaRPr lang="zh-TW" altLang="en-US" sz="2400" dirty="0"/>
          </a:p>
          <a:p>
            <a:pPr marL="342900" indent="-342900">
              <a:spcAft>
                <a:spcPts val="600"/>
              </a:spcAft>
              <a:buFont typeface="Arial" pitchFamily="34" charset="0"/>
              <a:buChar char="•"/>
            </a:pPr>
            <a:r>
              <a:rPr lang="zh-TW" altLang="en-US" sz="2400" dirty="0" smtClean="0"/>
              <a:t>選擇</a:t>
            </a:r>
            <a:r>
              <a:rPr lang="zh-TW" altLang="en-US" sz="2400" dirty="0"/>
              <a:t>不同的食物並提供充足的水分</a:t>
            </a:r>
            <a:r>
              <a:rPr lang="zh-TW" altLang="en-US" sz="2400" dirty="0" smtClean="0"/>
              <a:t>，特別</a:t>
            </a:r>
            <a:r>
              <a:rPr lang="zh-TW" altLang="en-US" sz="2400" dirty="0"/>
              <a:t>是在戶外炎熱環境下工作的</a:t>
            </a:r>
            <a:r>
              <a:rPr lang="zh-TW" altLang="en-US" sz="2400" dirty="0" smtClean="0"/>
              <a:t>人士。</a:t>
            </a:r>
            <a:endParaRPr lang="en-US" altLang="zh-TW" sz="2400" dirty="0" smtClean="0"/>
          </a:p>
          <a:p>
            <a:pPr marL="342900" indent="-342900">
              <a:spcAft>
                <a:spcPts val="600"/>
              </a:spcAft>
              <a:buFont typeface="Arial" pitchFamily="34" charset="0"/>
              <a:buChar char="•"/>
            </a:pPr>
            <a:r>
              <a:rPr lang="zh-TW" altLang="en-US" sz="2400" dirty="0"/>
              <a:t>避免含咖啡因、</a:t>
            </a:r>
            <a:r>
              <a:rPr lang="zh-TW" altLang="en-US" sz="2400" dirty="0" smtClean="0"/>
              <a:t>酒精或大量糖份的飲料</a:t>
            </a:r>
            <a:r>
              <a:rPr lang="zh-TW" altLang="en-US" sz="2400" dirty="0"/>
              <a:t>。</a:t>
            </a:r>
          </a:p>
        </p:txBody>
      </p:sp>
    </p:spTree>
    <p:extLst>
      <p:ext uri="{BB962C8B-B14F-4D97-AF65-F5344CB8AC3E}">
        <p14:creationId xmlns:p14="http://schemas.microsoft.com/office/powerpoint/2010/main" val="2339635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1077218"/>
          </a:xfrm>
          <a:prstGeom prst="rect">
            <a:avLst/>
          </a:prstGeom>
        </p:spPr>
        <p:txBody>
          <a:bodyPr wrap="square">
            <a:spAutoFit/>
          </a:bodyPr>
          <a:lstStyle/>
          <a:p>
            <a:pPr lvl="0"/>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體力勞動者</a:t>
            </a:r>
            <a:r>
              <a:rPr lang="zh-TW" altLang="en-US" sz="32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的膳食設計的例子</a:t>
            </a:r>
            <a:endParaRPr 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4214059453"/>
              </p:ext>
            </p:extLst>
          </p:nvPr>
        </p:nvGraphicFramePr>
        <p:xfrm>
          <a:off x="323528" y="716795"/>
          <a:ext cx="8640960" cy="5915045"/>
        </p:xfrm>
        <a:graphic>
          <a:graphicData uri="http://schemas.openxmlformats.org/drawingml/2006/table">
            <a:tbl>
              <a:tblPr firstRow="1" bandRow="1">
                <a:tableStyleId>{5C22544A-7EE6-4342-B048-85BDC9FD1C3A}</a:tableStyleId>
              </a:tblPr>
              <a:tblGrid>
                <a:gridCol w="1994068">
                  <a:extLst>
                    <a:ext uri="{9D8B030D-6E8A-4147-A177-3AD203B41FA5}">
                      <a16:colId xmlns:a16="http://schemas.microsoft.com/office/drawing/2014/main" val="20000"/>
                    </a:ext>
                  </a:extLst>
                </a:gridCol>
                <a:gridCol w="6646892">
                  <a:extLst>
                    <a:ext uri="{9D8B030D-6E8A-4147-A177-3AD203B41FA5}">
                      <a16:colId xmlns:a16="http://schemas.microsoft.com/office/drawing/2014/main" val="20001"/>
                    </a:ext>
                  </a:extLst>
                </a:gridCol>
              </a:tblGrid>
              <a:tr h="428645">
                <a:tc>
                  <a:txBody>
                    <a:bodyPr/>
                    <a:lstStyle/>
                    <a:p>
                      <a:r>
                        <a:rPr lang="zh-TW" altLang="en-US" dirty="0" smtClean="0"/>
                        <a:t>膳食</a:t>
                      </a:r>
                      <a:endParaRPr lang="en-US" dirty="0"/>
                    </a:p>
                  </a:txBody>
                  <a:tcPr/>
                </a:tc>
                <a:tc>
                  <a:txBody>
                    <a:bodyPr/>
                    <a:lstStyle/>
                    <a:p>
                      <a:r>
                        <a:rPr lang="zh-TW" altLang="en-US" dirty="0" smtClean="0"/>
                        <a:t>食物</a:t>
                      </a:r>
                      <a:endParaRPr lang="en-US" dirty="0"/>
                    </a:p>
                  </a:txBody>
                  <a:tcPr/>
                </a:tc>
                <a:extLst>
                  <a:ext uri="{0D108BD9-81ED-4DB2-BD59-A6C34878D82A}">
                    <a16:rowId xmlns:a16="http://schemas.microsoft.com/office/drawing/2014/main" val="10000"/>
                  </a:ext>
                </a:extLst>
              </a:tr>
              <a:tr h="428645">
                <a:tc>
                  <a:txBody>
                    <a:bodyPr/>
                    <a:lstStyle/>
                    <a:p>
                      <a:r>
                        <a:rPr lang="zh-TW" altLang="en-US" dirty="0" smtClean="0"/>
                        <a:t>早餐</a:t>
                      </a:r>
                      <a:endParaRPr lang="en-US" dirty="0"/>
                    </a:p>
                  </a:txBody>
                  <a:tcPr/>
                </a:tc>
                <a:tc>
                  <a:txBody>
                    <a:bodyPr/>
                    <a:lstStyle/>
                    <a:p>
                      <a:r>
                        <a:rPr lang="en-US" altLang="zh-TW" dirty="0" smtClean="0"/>
                        <a:t>3-4</a:t>
                      </a:r>
                      <a:r>
                        <a:rPr lang="zh-TW" altLang="en-US" dirty="0" smtClean="0"/>
                        <a:t>片麵包</a:t>
                      </a:r>
                      <a:r>
                        <a:rPr lang="en-US" altLang="zh-TW" dirty="0" smtClean="0"/>
                        <a:t>/</a:t>
                      </a:r>
                      <a:r>
                        <a:rPr lang="zh-TW" altLang="en-US" dirty="0" smtClean="0"/>
                        <a:t>烤多士</a:t>
                      </a:r>
                      <a:r>
                        <a:rPr lang="en-US" altLang="zh-TW" dirty="0" smtClean="0"/>
                        <a:t>+</a:t>
                      </a:r>
                      <a:r>
                        <a:rPr lang="zh-TW" altLang="en-US" dirty="0" smtClean="0"/>
                        <a:t>果醬</a:t>
                      </a:r>
                      <a:r>
                        <a:rPr lang="en-US" altLang="zh-TW" dirty="0" smtClean="0"/>
                        <a:t>/</a:t>
                      </a:r>
                      <a:r>
                        <a:rPr lang="zh-TW" altLang="en-US" dirty="0" smtClean="0"/>
                        <a:t>花生醬 </a:t>
                      </a:r>
                    </a:p>
                    <a:p>
                      <a:r>
                        <a:rPr lang="en-US" altLang="zh-TW" dirty="0" smtClean="0"/>
                        <a:t>250</a:t>
                      </a:r>
                      <a:r>
                        <a:rPr lang="zh-TW" altLang="en-US" dirty="0" smtClean="0"/>
                        <a:t>毫升低脂牛奶</a:t>
                      </a:r>
                      <a:endParaRPr lang="en-US" dirty="0" smtClean="0"/>
                    </a:p>
                  </a:txBody>
                  <a:tcPr/>
                </a:tc>
                <a:extLst>
                  <a:ext uri="{0D108BD9-81ED-4DB2-BD59-A6C34878D82A}">
                    <a16:rowId xmlns:a16="http://schemas.microsoft.com/office/drawing/2014/main" val="10001"/>
                  </a:ext>
                </a:extLst>
              </a:tr>
              <a:tr h="428645">
                <a:tc>
                  <a:txBody>
                    <a:bodyPr/>
                    <a:lstStyle/>
                    <a:p>
                      <a:r>
                        <a:rPr lang="zh-TW" altLang="en-US" dirty="0" smtClean="0"/>
                        <a:t>早茶</a:t>
                      </a:r>
                      <a:endParaRPr lang="en-US" dirty="0"/>
                    </a:p>
                  </a:txBody>
                  <a:tcPr/>
                </a:tc>
                <a:tc>
                  <a:txBody>
                    <a:bodyPr/>
                    <a:lstStyle/>
                    <a:p>
                      <a:r>
                        <a:rPr lang="zh-TW" altLang="en-US" dirty="0" smtClean="0"/>
                        <a:t>三文治（</a:t>
                      </a:r>
                      <a:r>
                        <a:rPr lang="en-US" altLang="zh-TW" dirty="0" smtClean="0"/>
                        <a:t>2</a:t>
                      </a:r>
                      <a:r>
                        <a:rPr lang="zh-TW" altLang="en-US" dirty="0" smtClean="0"/>
                        <a:t>片麵包）雞</a:t>
                      </a:r>
                      <a:r>
                        <a:rPr lang="en-US" altLang="zh-TW" dirty="0" smtClean="0"/>
                        <a:t>/</a:t>
                      </a:r>
                      <a:r>
                        <a:rPr lang="zh-TW" altLang="en-US" dirty="0" smtClean="0"/>
                        <a:t>火腿</a:t>
                      </a:r>
                      <a:r>
                        <a:rPr lang="en-US" altLang="zh-TW" dirty="0" smtClean="0"/>
                        <a:t>/</a:t>
                      </a:r>
                      <a:r>
                        <a:rPr lang="zh-TW" altLang="en-US" dirty="0" smtClean="0"/>
                        <a:t>罐頭吞拿魚</a:t>
                      </a:r>
                    </a:p>
                    <a:p>
                      <a:r>
                        <a:rPr lang="en-US" altLang="zh-TW" dirty="0" smtClean="0"/>
                        <a:t>1</a:t>
                      </a:r>
                      <a:r>
                        <a:rPr lang="zh-TW" altLang="en-US" dirty="0" smtClean="0"/>
                        <a:t>個新鮮水果</a:t>
                      </a:r>
                      <a:endParaRPr lang="en-US" dirty="0"/>
                    </a:p>
                  </a:txBody>
                  <a:tcPr/>
                </a:tc>
                <a:extLst>
                  <a:ext uri="{0D108BD9-81ED-4DB2-BD59-A6C34878D82A}">
                    <a16:rowId xmlns:a16="http://schemas.microsoft.com/office/drawing/2014/main" val="10002"/>
                  </a:ext>
                </a:extLst>
              </a:tr>
              <a:tr h="428645">
                <a:tc>
                  <a:txBody>
                    <a:bodyPr/>
                    <a:lstStyle/>
                    <a:p>
                      <a:r>
                        <a:rPr lang="zh-TW" altLang="en-US" dirty="0" smtClean="0"/>
                        <a:t>午餐</a:t>
                      </a:r>
                      <a:endParaRPr lang="en-US" dirty="0"/>
                    </a:p>
                  </a:txBody>
                  <a:tcPr/>
                </a:tc>
                <a:tc>
                  <a:txBody>
                    <a:bodyPr/>
                    <a:lstStyle/>
                    <a:p>
                      <a:r>
                        <a:rPr lang="en-US" altLang="zh-TW" dirty="0" smtClean="0"/>
                        <a:t>2</a:t>
                      </a:r>
                      <a:r>
                        <a:rPr lang="zh-TW" altLang="en-US" dirty="0" smtClean="0"/>
                        <a:t>碗飯 </a:t>
                      </a:r>
                    </a:p>
                    <a:p>
                      <a:r>
                        <a:rPr lang="en-US" altLang="zh-TW" dirty="0" smtClean="0"/>
                        <a:t>200</a:t>
                      </a:r>
                      <a:r>
                        <a:rPr lang="zh-TW" altLang="en-US" dirty="0" smtClean="0"/>
                        <a:t>克糖醋排骨 </a:t>
                      </a:r>
                    </a:p>
                    <a:p>
                      <a:r>
                        <a:rPr lang="en-US" altLang="zh-TW" dirty="0" smtClean="0"/>
                        <a:t>2</a:t>
                      </a:r>
                      <a:r>
                        <a:rPr lang="zh-TW" altLang="en-US" dirty="0" smtClean="0"/>
                        <a:t>碗蔬菜 </a:t>
                      </a:r>
                    </a:p>
                    <a:p>
                      <a:r>
                        <a:rPr lang="zh-TW" altLang="en-US" dirty="0" smtClean="0"/>
                        <a:t>低脂</a:t>
                      </a:r>
                      <a:r>
                        <a:rPr lang="en-US" altLang="zh-TW" dirty="0" smtClean="0"/>
                        <a:t>/</a:t>
                      </a:r>
                      <a:r>
                        <a:rPr lang="zh-TW" altLang="en-US" dirty="0" smtClean="0"/>
                        <a:t>低糖酸奶酪</a:t>
                      </a:r>
                      <a:endParaRPr lang="en-US" dirty="0" smtClean="0"/>
                    </a:p>
                  </a:txBody>
                  <a:tcPr/>
                </a:tc>
                <a:extLst>
                  <a:ext uri="{0D108BD9-81ED-4DB2-BD59-A6C34878D82A}">
                    <a16:rowId xmlns:a16="http://schemas.microsoft.com/office/drawing/2014/main" val="10003"/>
                  </a:ext>
                </a:extLst>
              </a:tr>
              <a:tr h="428645">
                <a:tc>
                  <a:txBody>
                    <a:bodyPr/>
                    <a:lstStyle/>
                    <a:p>
                      <a:r>
                        <a:rPr lang="zh-TW" altLang="en-US" dirty="0" smtClean="0"/>
                        <a:t>下午茶</a:t>
                      </a:r>
                      <a:endParaRPr lang="en-US" dirty="0"/>
                    </a:p>
                  </a:txBody>
                  <a:tcPr/>
                </a:tc>
                <a:tc>
                  <a:txBody>
                    <a:bodyPr/>
                    <a:lstStyle/>
                    <a:p>
                      <a:r>
                        <a:rPr lang="en-US" altLang="zh-TW" dirty="0" smtClean="0"/>
                        <a:t>3</a:t>
                      </a:r>
                      <a:r>
                        <a:rPr lang="zh-TW" altLang="en-US" dirty="0" smtClean="0"/>
                        <a:t>塊薄餅</a:t>
                      </a:r>
                      <a:r>
                        <a:rPr lang="en-US" altLang="zh-TW" dirty="0" smtClean="0"/>
                        <a:t>+</a:t>
                      </a:r>
                      <a:r>
                        <a:rPr lang="zh-TW" altLang="en-US" dirty="0" smtClean="0"/>
                        <a:t>芝士</a:t>
                      </a:r>
                      <a:r>
                        <a:rPr lang="en-US" altLang="zh-TW" dirty="0" smtClean="0"/>
                        <a:t>/</a:t>
                      </a:r>
                      <a:r>
                        <a:rPr lang="zh-TW" altLang="en-US" dirty="0" smtClean="0"/>
                        <a:t>花生醬</a:t>
                      </a:r>
                    </a:p>
                    <a:p>
                      <a:r>
                        <a:rPr lang="en-US" altLang="zh-TW" dirty="0" smtClean="0"/>
                        <a:t>1</a:t>
                      </a:r>
                      <a:r>
                        <a:rPr lang="zh-TW" altLang="en-US" dirty="0" smtClean="0"/>
                        <a:t>個新鮮水果</a:t>
                      </a:r>
                    </a:p>
                    <a:p>
                      <a:r>
                        <a:rPr lang="zh-TW" altLang="en-US" dirty="0" smtClean="0"/>
                        <a:t>飲料</a:t>
                      </a:r>
                      <a:endParaRPr lang="en-US" dirty="0"/>
                    </a:p>
                  </a:txBody>
                  <a:tcPr/>
                </a:tc>
                <a:extLst>
                  <a:ext uri="{0D108BD9-81ED-4DB2-BD59-A6C34878D82A}">
                    <a16:rowId xmlns:a16="http://schemas.microsoft.com/office/drawing/2014/main" val="10004"/>
                  </a:ext>
                </a:extLst>
              </a:tr>
              <a:tr h="428645">
                <a:tc>
                  <a:txBody>
                    <a:bodyPr/>
                    <a:lstStyle/>
                    <a:p>
                      <a:r>
                        <a:rPr lang="zh-TW" altLang="en-US" dirty="0" smtClean="0"/>
                        <a:t>晚餐</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碗飯或熟麵條或大份的馬鈴薯</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200</a:t>
                      </a:r>
                      <a:r>
                        <a:rPr lang="zh-TW" altLang="en-US" dirty="0" smtClean="0"/>
                        <a:t>克雞胸，魚或瘦肉</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碗煮熟的蔬菜或</a:t>
                      </a:r>
                      <a:r>
                        <a:rPr lang="en-US" altLang="zh-TW" dirty="0" smtClean="0"/>
                        <a:t>1</a:t>
                      </a:r>
                      <a:r>
                        <a:rPr lang="zh-TW" altLang="en-US" dirty="0" smtClean="0"/>
                        <a:t>大碗蔬菜沙律</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飲料</a:t>
                      </a:r>
                      <a:endParaRPr lang="en-US" dirty="0"/>
                    </a:p>
                  </a:txBody>
                  <a:tcPr/>
                </a:tc>
                <a:extLst>
                  <a:ext uri="{0D108BD9-81ED-4DB2-BD59-A6C34878D82A}">
                    <a16:rowId xmlns:a16="http://schemas.microsoft.com/office/drawing/2014/main" val="10005"/>
                  </a:ext>
                </a:extLst>
              </a:tr>
              <a:tr h="428645">
                <a:tc>
                  <a:txBody>
                    <a:bodyPr/>
                    <a:lstStyle/>
                    <a:p>
                      <a:r>
                        <a:rPr lang="zh-TW" altLang="en-US" dirty="0" smtClean="0"/>
                        <a:t>宵夜</a:t>
                      </a:r>
                      <a:endParaRPr lang="en-US" dirty="0"/>
                    </a:p>
                  </a:txBody>
                  <a:tcPr/>
                </a:tc>
                <a:tc>
                  <a:txBody>
                    <a:bodyPr/>
                    <a:lstStyle/>
                    <a:p>
                      <a:r>
                        <a:rPr lang="en-US" altLang="zh-TW" dirty="0" smtClean="0"/>
                        <a:t>3-4</a:t>
                      </a:r>
                      <a:r>
                        <a:rPr lang="zh-TW" altLang="en-US" dirty="0" smtClean="0"/>
                        <a:t>塊餅乾</a:t>
                      </a:r>
                      <a:r>
                        <a:rPr lang="en-US" altLang="zh-TW" dirty="0" smtClean="0"/>
                        <a:t>+</a:t>
                      </a:r>
                      <a:r>
                        <a:rPr lang="zh-TW" altLang="en-US" dirty="0" smtClean="0"/>
                        <a:t>低脂軟芝士 </a:t>
                      </a:r>
                    </a:p>
                    <a:p>
                      <a:r>
                        <a:rPr lang="zh-TW" altLang="en-US" dirty="0" smtClean="0"/>
                        <a:t>一大撮堅果 </a:t>
                      </a:r>
                    </a:p>
                    <a:p>
                      <a:r>
                        <a:rPr lang="zh-TW" altLang="en-US" dirty="0" smtClean="0"/>
                        <a:t>低脂酸奶酪</a:t>
                      </a:r>
                      <a:endParaRPr lang="en-US" dirty="0" smtClean="0"/>
                    </a:p>
                  </a:txBody>
                  <a:tcPr/>
                </a:tc>
                <a:extLst>
                  <a:ext uri="{0D108BD9-81ED-4DB2-BD59-A6C34878D82A}">
                    <a16:rowId xmlns:a16="http://schemas.microsoft.com/office/drawing/2014/main" val="10006"/>
                  </a:ext>
                </a:extLst>
              </a:tr>
            </a:tbl>
          </a:graphicData>
        </a:graphic>
      </p:graphicFrame>
      <p:sp>
        <p:nvSpPr>
          <p:cNvPr id="9" name="Slide Number Placeholder 6"/>
          <p:cNvSpPr>
            <a:spLocks noGrp="1"/>
          </p:cNvSpPr>
          <p:nvPr>
            <p:ph type="sldNum" sz="quarter" idx="12"/>
          </p:nvPr>
        </p:nvSpPr>
        <p:spPr>
          <a:xfrm>
            <a:off x="6553200" y="6138585"/>
            <a:ext cx="2133600" cy="365125"/>
          </a:xfrm>
        </p:spPr>
        <p:txBody>
          <a:bodyPr/>
          <a:lstStyle/>
          <a:p>
            <a:fld id="{99B7B5DF-5DA9-46A7-9A59-86908C82C3B1}" type="slidenum">
              <a:rPr lang="en-US" smtClean="0"/>
              <a:pPr/>
              <a:t>49</a:t>
            </a:fld>
            <a:endParaRPr lang="en-US" dirty="0"/>
          </a:p>
        </p:txBody>
      </p:sp>
    </p:spTree>
    <p:extLst>
      <p:ext uri="{BB962C8B-B14F-4D97-AF65-F5344CB8AC3E}">
        <p14:creationId xmlns:p14="http://schemas.microsoft.com/office/powerpoint/2010/main" val="2060259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香港兒童飲食指南</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r>
              <a:rPr lang="en-US" altLang="zh-TW"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12〜18</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歲</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a:t>
            </a:r>
          </a:p>
        </p:txBody>
      </p:sp>
      <p:graphicFrame>
        <p:nvGraphicFramePr>
          <p:cNvPr id="4" name="Table 3"/>
          <p:cNvGraphicFramePr>
            <a:graphicFrameLocks noGrp="1"/>
          </p:cNvGraphicFramePr>
          <p:nvPr>
            <p:extLst>
              <p:ext uri="{D42A27DB-BD31-4B8C-83A1-F6EECF244321}">
                <p14:modId xmlns:p14="http://schemas.microsoft.com/office/powerpoint/2010/main" val="3208467946"/>
              </p:ext>
            </p:extLst>
          </p:nvPr>
        </p:nvGraphicFramePr>
        <p:xfrm>
          <a:off x="395536" y="1397000"/>
          <a:ext cx="8424936" cy="4526995"/>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34711">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algn="ctr"/>
                      <a:r>
                        <a:rPr lang="en-US" sz="2500" b="1" i="0" u="none" strike="noStrike" kern="1200" baseline="0" dirty="0" smtClean="0">
                          <a:solidFill>
                            <a:schemeClr val="tx1"/>
                          </a:solidFill>
                          <a:latin typeface="+mn-lt"/>
                          <a:ea typeface="+mn-ea"/>
                          <a:cs typeface="+mn-cs"/>
                        </a:rPr>
                        <a:t>3 - 6 </a:t>
                      </a:r>
                      <a:r>
                        <a:rPr lang="zh-TW" altLang="en-US" sz="2500" b="1" i="0" u="none" strike="noStrike" kern="1200" baseline="0" dirty="0" smtClean="0">
                          <a:solidFill>
                            <a:schemeClr val="tx1"/>
                          </a:solidFill>
                          <a:latin typeface="+mn-lt"/>
                          <a:ea typeface="+mn-ea"/>
                          <a:cs typeface="+mn-cs"/>
                        </a:rPr>
                        <a:t>碗</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algn="ctr"/>
                      <a:r>
                        <a:rPr lang="en-US" sz="2500" b="1" i="0" u="none" strike="noStrike" kern="1200" baseline="0" dirty="0" smtClean="0">
                          <a:solidFill>
                            <a:schemeClr val="tx1"/>
                          </a:solidFill>
                          <a:latin typeface="+mn-lt"/>
                          <a:ea typeface="+mn-ea"/>
                          <a:cs typeface="+mn-cs"/>
                        </a:rPr>
                        <a:t>2 </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smtClean="0">
                          <a:solidFill>
                            <a:schemeClr val="tx1"/>
                          </a:solidFill>
                          <a:latin typeface="+mn-lt"/>
                          <a:ea typeface="+mn-ea"/>
                          <a:cs typeface="+mn-cs"/>
                        </a:rPr>
                        <a:t>6 - 8 </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227</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303</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algn="ctr"/>
                      <a:r>
                        <a:rPr lang="zh-TW" altLang="en-US" sz="2500" b="1" i="0" u="none" strike="noStrike" kern="1200" baseline="0" dirty="0" smtClean="0">
                          <a:solidFill>
                            <a:schemeClr val="tx1"/>
                          </a:solidFill>
                          <a:latin typeface="+mn-lt"/>
                          <a:ea typeface="+mn-ea"/>
                          <a:cs typeface="+mn-cs"/>
                        </a:rPr>
                        <a:t>或 </a:t>
                      </a:r>
                      <a:r>
                        <a:rPr lang="en-US" sz="2500" b="1" i="0" u="none" strike="noStrike" kern="1200" baseline="0" dirty="0" smtClean="0">
                          <a:solidFill>
                            <a:schemeClr val="tx1"/>
                          </a:solidFill>
                          <a:latin typeface="+mn-lt"/>
                          <a:ea typeface="+mn-ea"/>
                          <a:cs typeface="+mn-cs"/>
                        </a:rPr>
                        <a:t>3 - 4</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smtClean="0">
                          <a:solidFill>
                            <a:schemeClr val="tx1"/>
                          </a:solidFill>
                          <a:latin typeface="+mn-lt"/>
                          <a:ea typeface="+mn-ea"/>
                          <a:cs typeface="+mn-cs"/>
                        </a:rPr>
                        <a:t>5 – 6</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189</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227</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algn="ctr"/>
                      <a:r>
                        <a:rPr lang="zh-TW" altLang="en-US" sz="2500" b="1" i="0" u="none" strike="noStrike" kern="1200" baseline="0" dirty="0" smtClean="0">
                          <a:solidFill>
                            <a:schemeClr val="tx1"/>
                          </a:solidFill>
                          <a:latin typeface="+mn-lt"/>
                          <a:ea typeface="+mn-ea"/>
                          <a:cs typeface="+mn-cs"/>
                        </a:rPr>
                        <a:t>約</a:t>
                      </a:r>
                      <a:r>
                        <a:rPr lang="en-US" altLang="zh-TW" sz="2500" b="1" i="0" u="none" strike="noStrike" kern="1200" baseline="0" dirty="0" smtClean="0">
                          <a:solidFill>
                            <a:schemeClr val="tx1"/>
                          </a:solidFill>
                          <a:latin typeface="+mn-lt"/>
                          <a:ea typeface="+mn-ea"/>
                          <a:cs typeface="+mn-cs"/>
                        </a:rPr>
                        <a:t>2</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395536" y="6093296"/>
            <a:ext cx="2730235" cy="477054"/>
          </a:xfrm>
          <a:prstGeom prst="rect">
            <a:avLst/>
          </a:prstGeom>
        </p:spPr>
        <p:txBody>
          <a:bodyPr wrap="none">
            <a:spAutoFit/>
          </a:bodyPr>
          <a:lstStyle/>
          <a:p>
            <a:r>
              <a:rPr lang="zh-TW" altLang="en-US" sz="2500" b="1" dirty="0"/>
              <a:t>流 質 飲 品</a:t>
            </a:r>
            <a:r>
              <a:rPr lang="en-US" altLang="zh-TW" sz="2500" b="1" dirty="0"/>
              <a:t>:</a:t>
            </a:r>
            <a:r>
              <a:rPr lang="zh-TW" altLang="en-US" sz="2500" b="1" dirty="0"/>
              <a:t> </a:t>
            </a:r>
            <a:r>
              <a:rPr lang="en-US" altLang="zh-TW" sz="2500" b="1" dirty="0"/>
              <a:t>6 - 8</a:t>
            </a:r>
            <a:r>
              <a:rPr lang="zh-TW" altLang="en-US" sz="2500" b="1" dirty="0"/>
              <a:t>杯</a:t>
            </a:r>
            <a:endParaRPr lang="en-US" sz="2500" b="1" dirty="0"/>
          </a:p>
        </p:txBody>
      </p:sp>
      <p:sp>
        <p:nvSpPr>
          <p:cNvPr id="3" name="Slide Number Placeholder 2"/>
          <p:cNvSpPr>
            <a:spLocks noGrp="1"/>
          </p:cNvSpPr>
          <p:nvPr>
            <p:ph type="sldNum" sz="quarter" idx="12"/>
          </p:nvPr>
        </p:nvSpPr>
        <p:spPr/>
        <p:txBody>
          <a:bodyPr/>
          <a:lstStyle/>
          <a:p>
            <a:fld id="{2B5EBE98-3F54-4190-8BE8-6FA5D62E8276}" type="slidenum">
              <a:rPr lang="en-US" smtClean="0"/>
              <a:pPr/>
              <a:t>5</a:t>
            </a:fld>
            <a:endParaRPr lang="en-US"/>
          </a:p>
        </p:txBody>
      </p:sp>
      <p:sp>
        <p:nvSpPr>
          <p:cNvPr id="7" name="Rectangle 5"/>
          <p:cNvSpPr/>
          <p:nvPr/>
        </p:nvSpPr>
        <p:spPr>
          <a:xfrm>
            <a:off x="5220072" y="62340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Tree>
    <p:extLst>
      <p:ext uri="{BB962C8B-B14F-4D97-AF65-F5344CB8AC3E}">
        <p14:creationId xmlns:p14="http://schemas.microsoft.com/office/powerpoint/2010/main" val="382218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20462127"/>
              </p:ext>
            </p:extLst>
          </p:nvPr>
        </p:nvGraphicFramePr>
        <p:xfrm>
          <a:off x="395536" y="716796"/>
          <a:ext cx="8496943" cy="5429250"/>
        </p:xfrm>
        <a:graphic>
          <a:graphicData uri="http://schemas.openxmlformats.org/drawingml/2006/table">
            <a:tbl>
              <a:tblPr firstRow="1" bandRow="1">
                <a:tableStyleId>{00A15C55-8517-42AA-B614-E9B94910E393}</a:tableStyleId>
              </a:tblPr>
              <a:tblGrid>
                <a:gridCol w="2244475">
                  <a:extLst>
                    <a:ext uri="{9D8B030D-6E8A-4147-A177-3AD203B41FA5}">
                      <a16:colId xmlns:a16="http://schemas.microsoft.com/office/drawing/2014/main" val="20000"/>
                    </a:ext>
                  </a:extLst>
                </a:gridCol>
                <a:gridCol w="3126234">
                  <a:extLst>
                    <a:ext uri="{9D8B030D-6E8A-4147-A177-3AD203B41FA5}">
                      <a16:colId xmlns:a16="http://schemas.microsoft.com/office/drawing/2014/main" val="20001"/>
                    </a:ext>
                  </a:extLst>
                </a:gridCol>
                <a:gridCol w="3126234">
                  <a:extLst>
                    <a:ext uri="{9D8B030D-6E8A-4147-A177-3AD203B41FA5}">
                      <a16:colId xmlns:a16="http://schemas.microsoft.com/office/drawing/2014/main" val="20002"/>
                    </a:ext>
                  </a:extLst>
                </a:gridCol>
              </a:tblGrid>
              <a:tr h="581707">
                <a:tc>
                  <a:txBody>
                    <a:bodyPr/>
                    <a:lstStyle/>
                    <a:p>
                      <a:endParaRPr lang="zh-TW" altLang="en-US" sz="2200" dirty="0"/>
                    </a:p>
                  </a:txBody>
                  <a:tcPr marL="91439" marR="91439"/>
                </a:tc>
                <a:tc>
                  <a:txBody>
                    <a:bodyPr/>
                    <a:lstStyle/>
                    <a:p>
                      <a:r>
                        <a:rPr lang="zh-TW" altLang="en-US" sz="2200" dirty="0" smtClean="0"/>
                        <a:t>好處</a:t>
                      </a:r>
                      <a:endParaRPr lang="zh-TW" altLang="en-US" sz="2200" dirty="0"/>
                    </a:p>
                  </a:txBody>
                  <a:tcPr marL="91439" marR="91439"/>
                </a:tc>
                <a:tc>
                  <a:txBody>
                    <a:bodyPr/>
                    <a:lstStyle/>
                    <a:p>
                      <a:r>
                        <a:rPr lang="zh-TW" altLang="en-US" sz="2200" dirty="0" smtClean="0"/>
                        <a:t>壞處</a:t>
                      </a:r>
                      <a:endParaRPr lang="zh-TW" altLang="en-US" sz="2200" dirty="0"/>
                    </a:p>
                  </a:txBody>
                  <a:tcPr marL="91439" marR="91439"/>
                </a:tc>
                <a:extLst>
                  <a:ext uri="{0D108BD9-81ED-4DB2-BD59-A6C34878D82A}">
                    <a16:rowId xmlns:a16="http://schemas.microsoft.com/office/drawing/2014/main" val="10000"/>
                  </a:ext>
                </a:extLst>
              </a:tr>
              <a:tr h="2188328">
                <a:tc>
                  <a:txBody>
                    <a:bodyPr/>
                    <a:lstStyle/>
                    <a:p>
                      <a:r>
                        <a:rPr lang="zh-TW" altLang="en-US" sz="2200" dirty="0" smtClean="0"/>
                        <a:t>白開水</a:t>
                      </a:r>
                      <a:endParaRPr lang="zh-TW" altLang="en-US" sz="2200" dirty="0"/>
                    </a:p>
                  </a:txBody>
                  <a:tcPr marL="91439" marR="91439"/>
                </a:tc>
                <a:tc>
                  <a:txBody>
                    <a:bodyPr/>
                    <a:lstStyle/>
                    <a:p>
                      <a:pPr>
                        <a:buFont typeface="Arial" pitchFamily="34" charset="0"/>
                        <a:buChar char="•"/>
                      </a:pPr>
                      <a:r>
                        <a:rPr lang="zh-TW" altLang="en-US" sz="2200" dirty="0" smtClean="0"/>
                        <a:t>零熱量 </a:t>
                      </a:r>
                    </a:p>
                    <a:p>
                      <a:pPr>
                        <a:buFont typeface="Arial" pitchFamily="34" charset="0"/>
                        <a:buChar char="•"/>
                      </a:pPr>
                      <a:r>
                        <a:rPr lang="zh-TW" altLang="en-US" sz="2200" dirty="0" smtClean="0"/>
                        <a:t>口感清爽 </a:t>
                      </a:r>
                    </a:p>
                    <a:p>
                      <a:pPr>
                        <a:buFont typeface="Arial" pitchFamily="34" charset="0"/>
                        <a:buChar char="•"/>
                      </a:pPr>
                      <a:r>
                        <a:rPr lang="zh-TW" altLang="en-US" sz="2200" dirty="0" smtClean="0"/>
                        <a:t>廣泛使用</a:t>
                      </a:r>
                      <a:endParaRPr lang="en-US" altLang="zh-TW" sz="2200" dirty="0" smtClean="0"/>
                    </a:p>
                  </a:txBody>
                  <a:tcPr marL="91439" marR="91439"/>
                </a:tc>
                <a:tc>
                  <a:txBody>
                    <a:bodyPr/>
                    <a:lstStyle/>
                    <a:p>
                      <a:pPr>
                        <a:buFont typeface="Arial" pitchFamily="34" charset="0"/>
                        <a:buChar char="•"/>
                      </a:pPr>
                      <a:r>
                        <a:rPr lang="zh-TW" altLang="en-US" sz="2200" dirty="0" smtClean="0"/>
                        <a:t>不提供碳水化合物</a:t>
                      </a:r>
                      <a:r>
                        <a:rPr lang="en-US" altLang="zh-TW" sz="2200" dirty="0" smtClean="0"/>
                        <a:t> </a:t>
                      </a:r>
                    </a:p>
                    <a:p>
                      <a:pPr>
                        <a:buFont typeface="Arial" pitchFamily="34" charset="0"/>
                        <a:buChar char="•"/>
                      </a:pPr>
                      <a:r>
                        <a:rPr lang="zh-TW" altLang="en-US" sz="2200" dirty="0" smtClean="0"/>
                        <a:t>非瓶裝水的電解質含量是未知和可變</a:t>
                      </a:r>
                      <a:endParaRPr lang="zh-TW" altLang="en-US" sz="2200" dirty="0"/>
                    </a:p>
                  </a:txBody>
                  <a:tcPr marL="91439" marR="91439"/>
                </a:tc>
                <a:extLst>
                  <a:ext uri="{0D108BD9-81ED-4DB2-BD59-A6C34878D82A}">
                    <a16:rowId xmlns:a16="http://schemas.microsoft.com/office/drawing/2014/main" val="10001"/>
                  </a:ext>
                </a:extLst>
              </a:tr>
              <a:tr h="2659215">
                <a:tc>
                  <a:txBody>
                    <a:bodyPr/>
                    <a:lstStyle/>
                    <a:p>
                      <a:r>
                        <a:rPr lang="zh-TW" altLang="en-US" sz="2200" dirty="0" smtClean="0"/>
                        <a:t>運動飲料</a:t>
                      </a:r>
                      <a:endParaRPr lang="en-US" altLang="zh-TW" sz="2200" dirty="0" smtClean="0"/>
                    </a:p>
                    <a:p>
                      <a:r>
                        <a:rPr lang="en-US" altLang="zh-TW" sz="2200" dirty="0" smtClean="0"/>
                        <a:t>(4</a:t>
                      </a:r>
                      <a:r>
                        <a:rPr lang="zh-TW" altLang="en-US" sz="2200" dirty="0" smtClean="0"/>
                        <a:t>％至</a:t>
                      </a:r>
                      <a:r>
                        <a:rPr lang="en-US" altLang="zh-TW" sz="2200" dirty="0" smtClean="0"/>
                        <a:t>7</a:t>
                      </a:r>
                      <a:r>
                        <a:rPr lang="zh-TW" altLang="en-US" sz="2200" dirty="0" smtClean="0"/>
                        <a:t>％的碳水化合物</a:t>
                      </a:r>
                      <a:r>
                        <a:rPr lang="en-US" altLang="zh-TW" sz="2200" dirty="0" smtClean="0"/>
                        <a:t>)</a:t>
                      </a:r>
                      <a:endParaRPr lang="zh-TW" altLang="en-US" sz="2200" dirty="0"/>
                    </a:p>
                  </a:txBody>
                  <a:tcPr marL="91439" marR="91439"/>
                </a:tc>
                <a:tc>
                  <a:txBody>
                    <a:bodyPr/>
                    <a:lstStyle/>
                    <a:p>
                      <a:pPr>
                        <a:buFont typeface="Arial" pitchFamily="34" charset="0"/>
                        <a:buChar char="•"/>
                      </a:pPr>
                      <a:r>
                        <a:rPr lang="zh-TW" altLang="en-US" sz="2200" dirty="0" smtClean="0"/>
                        <a:t>提供碳水化合物</a:t>
                      </a:r>
                      <a:r>
                        <a:rPr lang="en-US" altLang="zh-TW" sz="2200" dirty="0" smtClean="0"/>
                        <a:t> </a:t>
                      </a:r>
                    </a:p>
                    <a:p>
                      <a:pPr>
                        <a:buFont typeface="Arial" pitchFamily="34" charset="0"/>
                        <a:buChar char="•"/>
                      </a:pPr>
                      <a:r>
                        <a:rPr lang="zh-TW" altLang="en-US" sz="2200" dirty="0" smtClean="0"/>
                        <a:t>甜味 </a:t>
                      </a:r>
                    </a:p>
                    <a:p>
                      <a:pPr>
                        <a:buFont typeface="Arial" pitchFamily="34" charset="0"/>
                        <a:buChar char="•"/>
                      </a:pPr>
                      <a:r>
                        <a:rPr lang="zh-TW" altLang="en-US" sz="2200" dirty="0" smtClean="0"/>
                        <a:t>含有已知量的電解質 </a:t>
                      </a:r>
                    </a:p>
                    <a:p>
                      <a:pPr>
                        <a:buFont typeface="Arial" pitchFamily="34" charset="0"/>
                        <a:buChar char="•"/>
                      </a:pPr>
                      <a:r>
                        <a:rPr lang="zh-TW" altLang="en-US" sz="2200" dirty="0" smtClean="0"/>
                        <a:t>由於糖和鈉含量</a:t>
                      </a:r>
                      <a:r>
                        <a:rPr lang="zh-TW" altLang="en-US" sz="2000" dirty="0" smtClean="0"/>
                        <a:t>，</a:t>
                      </a:r>
                      <a:r>
                        <a:rPr lang="zh-TW" altLang="en-US" sz="2200" dirty="0" smtClean="0"/>
                        <a:t>吸收的速率很快</a:t>
                      </a:r>
                    </a:p>
                    <a:p>
                      <a:pPr>
                        <a:buFont typeface="Arial" pitchFamily="34" charset="0"/>
                        <a:buChar char="•"/>
                      </a:pPr>
                      <a:r>
                        <a:rPr lang="zh-TW" altLang="en-US" sz="2200" dirty="0" smtClean="0"/>
                        <a:t>方便</a:t>
                      </a:r>
                      <a:endParaRPr lang="zh-TW" altLang="en-US" sz="2200" dirty="0"/>
                    </a:p>
                  </a:txBody>
                  <a:tcPr marL="91439" marR="91439"/>
                </a:tc>
                <a:tc>
                  <a:txBody>
                    <a:bodyPr/>
                    <a:lstStyle/>
                    <a:p>
                      <a:pPr>
                        <a:buFont typeface="Arial" pitchFamily="34" charset="0"/>
                        <a:buChar char="•"/>
                      </a:pPr>
                      <a:r>
                        <a:rPr lang="zh-TW" altLang="en-US" sz="2200" dirty="0" smtClean="0"/>
                        <a:t>如果飲用過多</a:t>
                      </a:r>
                      <a:r>
                        <a:rPr lang="zh-TW" altLang="en-US" sz="2400" dirty="0" smtClean="0"/>
                        <a:t>，會提供多餘的熱量</a:t>
                      </a:r>
                      <a:endParaRPr lang="zh-TW" altLang="en-US" sz="2200" dirty="0"/>
                    </a:p>
                  </a:txBody>
                  <a:tcPr marL="91439" marR="91439"/>
                </a:tc>
                <a:extLst>
                  <a:ext uri="{0D108BD9-81ED-4DB2-BD59-A6C34878D82A}">
                    <a16:rowId xmlns:a16="http://schemas.microsoft.com/office/drawing/2014/main" val="10002"/>
                  </a:ext>
                </a:extLst>
              </a:tr>
            </a:tbl>
          </a:graphicData>
        </a:graphic>
      </p:graphicFrame>
      <p:sp>
        <p:nvSpPr>
          <p:cNvPr id="4" name="Rectangle 3"/>
          <p:cNvSpPr/>
          <p:nvPr/>
        </p:nvSpPr>
        <p:spPr>
          <a:xfrm>
            <a:off x="278816" y="157576"/>
            <a:ext cx="8640960" cy="553998"/>
          </a:xfrm>
          <a:prstGeom prst="rect">
            <a:avLst/>
          </a:prstGeom>
        </p:spPr>
        <p:txBody>
          <a:bodyPr wrap="square">
            <a:spAutoFit/>
          </a:bodyPr>
          <a:lstStyle/>
          <a:p>
            <a:pPr lvl="0"/>
            <a:r>
              <a:rPr lang="zh-TW" altLang="en-US" sz="30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白開水</a:t>
            </a:r>
            <a:r>
              <a:rPr lang="zh-TW" altLang="en-US" sz="30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和運動飲料的比較</a:t>
            </a:r>
            <a:endParaRPr lang="en-US" sz="30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Tree>
    <p:extLst>
      <p:ext uri="{BB962C8B-B14F-4D97-AF65-F5344CB8AC3E}">
        <p14:creationId xmlns:p14="http://schemas.microsoft.com/office/powerpoint/2010/main" val="1840692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慣坐及</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缺乏活動</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工作人士</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膳食設計</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51</a:t>
            </a:fld>
            <a:endParaRPr lang="en-US" dirty="0"/>
          </a:p>
        </p:txBody>
      </p:sp>
      <p:sp>
        <p:nvSpPr>
          <p:cNvPr id="6" name="Rectangle 5"/>
          <p:cNvSpPr/>
          <p:nvPr/>
        </p:nvSpPr>
        <p:spPr>
          <a:xfrm>
            <a:off x="323528" y="1087864"/>
            <a:ext cx="8352928" cy="3493264"/>
          </a:xfrm>
          <a:prstGeom prst="rect">
            <a:avLst/>
          </a:prstGeom>
        </p:spPr>
        <p:txBody>
          <a:bodyPr wrap="square">
            <a:spAutoFit/>
          </a:bodyPr>
          <a:lstStyle/>
          <a:p>
            <a:pPr marL="342900" indent="-342900">
              <a:spcAft>
                <a:spcPts val="600"/>
              </a:spcAft>
              <a:buFont typeface="Arial" pitchFamily="34" charset="0"/>
              <a:buChar char="•"/>
            </a:pPr>
            <a:r>
              <a:rPr lang="zh-TW" altLang="en-US" sz="2400" dirty="0"/>
              <a:t>久坐不動的工作</a:t>
            </a:r>
            <a:r>
              <a:rPr lang="zh-TW" altLang="en-US" sz="2400" dirty="0" smtClean="0"/>
              <a:t>主要只</a:t>
            </a:r>
            <a:r>
              <a:rPr lang="zh-TW" altLang="en-US" sz="2400" dirty="0"/>
              <a:t>坐</a:t>
            </a:r>
            <a:r>
              <a:rPr lang="zh-TW" altLang="en-US" sz="2400" dirty="0" smtClean="0"/>
              <a:t>在</a:t>
            </a:r>
            <a:r>
              <a:rPr lang="zh-TW" altLang="en-US" sz="2400" dirty="0"/>
              <a:t>書桌前</a:t>
            </a:r>
            <a:r>
              <a:rPr lang="zh-TW" altLang="en-US" sz="2400" dirty="0" smtClean="0"/>
              <a:t>工作而用較少</a:t>
            </a:r>
            <a:r>
              <a:rPr lang="zh-TW" altLang="en-US" sz="2400" dirty="0"/>
              <a:t>的</a:t>
            </a:r>
            <a:r>
              <a:rPr lang="zh-TW" altLang="en-US" sz="2400" dirty="0" smtClean="0"/>
              <a:t>體力。由於現代生活</a:t>
            </a:r>
            <a:r>
              <a:rPr lang="zh-TW" altLang="en-US" sz="2400" dirty="0"/>
              <a:t>與工作</a:t>
            </a:r>
            <a:r>
              <a:rPr lang="zh-TW" altLang="en-US" sz="2400" dirty="0" smtClean="0"/>
              <a:t>性質都不太要求體力勞動，例如於辦公室工作</a:t>
            </a:r>
            <a:r>
              <a:rPr lang="zh-TW" altLang="en-US" sz="2400" dirty="0"/>
              <a:t>或在家工作，現在很多</a:t>
            </a:r>
            <a:r>
              <a:rPr lang="zh-TW" altLang="en-US" sz="2400" dirty="0" smtClean="0"/>
              <a:t>人</a:t>
            </a:r>
            <a:r>
              <a:rPr lang="zh-TW" altLang="en-US" sz="2400" dirty="0"/>
              <a:t>的生活方式</a:t>
            </a:r>
            <a:r>
              <a:rPr lang="zh-TW" altLang="en-US" sz="2400" dirty="0" smtClean="0"/>
              <a:t>都</a:t>
            </a:r>
            <a:r>
              <a:rPr lang="zh-TW" altLang="en-US" sz="2400" dirty="0"/>
              <a:t>是慣坐及缺乏活動的。 </a:t>
            </a:r>
          </a:p>
          <a:p>
            <a:pPr marL="342900" indent="-342900">
              <a:spcAft>
                <a:spcPts val="600"/>
              </a:spcAft>
              <a:buFont typeface="Arial" pitchFamily="34" charset="0"/>
              <a:buChar char="•"/>
            </a:pPr>
            <a:r>
              <a:rPr lang="zh-TW" altLang="en-US" sz="2400" dirty="0" smtClean="0"/>
              <a:t>個人的熱量</a:t>
            </a:r>
            <a:r>
              <a:rPr lang="zh-TW" altLang="en-US" sz="2400" dirty="0"/>
              <a:t>需求取決於許多</a:t>
            </a:r>
            <a:r>
              <a:rPr lang="zh-TW" altLang="en-US" sz="2400" dirty="0" smtClean="0"/>
              <a:t>因素，</a:t>
            </a:r>
            <a:r>
              <a:rPr lang="zh-TW" altLang="en-US" sz="2400" dirty="0"/>
              <a:t>如</a:t>
            </a:r>
            <a:r>
              <a:rPr lang="zh-TW" altLang="en-US" sz="2400" dirty="0" smtClean="0"/>
              <a:t>年齡、性別、體重</a:t>
            </a:r>
            <a:r>
              <a:rPr lang="zh-TW" altLang="en-US" sz="2400" dirty="0"/>
              <a:t>和生活方式</a:t>
            </a:r>
            <a:r>
              <a:rPr lang="zh-TW" altLang="en-US" sz="2400" dirty="0" smtClean="0"/>
              <a:t>。久</a:t>
            </a:r>
            <a:r>
              <a:rPr lang="zh-TW" altLang="en-US" sz="2400" dirty="0"/>
              <a:t>坐不動的</a:t>
            </a:r>
            <a:r>
              <a:rPr lang="zh-TW" altLang="en-US" sz="2400" dirty="0" smtClean="0"/>
              <a:t>生活方式的人和活動量大</a:t>
            </a:r>
            <a:r>
              <a:rPr lang="zh-TW" altLang="en-US" sz="2400" dirty="0"/>
              <a:t>的</a:t>
            </a:r>
            <a:r>
              <a:rPr lang="zh-TW" altLang="en-US" sz="2400" dirty="0" smtClean="0"/>
              <a:t>人需要</a:t>
            </a:r>
            <a:r>
              <a:rPr lang="zh-TW" altLang="en-US" sz="2400" dirty="0"/>
              <a:t>的</a:t>
            </a:r>
            <a:r>
              <a:rPr lang="zh-TW" altLang="en-US" sz="2400" dirty="0" smtClean="0"/>
              <a:t>熱量並不相同</a:t>
            </a:r>
            <a:r>
              <a:rPr lang="zh-TW" altLang="en-US" sz="2400" dirty="0"/>
              <a:t>。慣坐及缺乏</a:t>
            </a:r>
            <a:r>
              <a:rPr lang="zh-TW" altLang="en-US" sz="2400" dirty="0" smtClean="0"/>
              <a:t>活動的生活</a:t>
            </a:r>
            <a:r>
              <a:rPr lang="zh-TW" altLang="en-US" sz="2400" dirty="0"/>
              <a:t>方式和不良的飲食習慣是體重增加的主要原因，因此，</a:t>
            </a:r>
            <a:r>
              <a:rPr lang="zh-TW" altLang="en-US" sz="2400" dirty="0" smtClean="0"/>
              <a:t>均衡飲食對於控制體重來說是很重要。</a:t>
            </a:r>
            <a:endParaRPr lang="en-US" sz="2400" dirty="0"/>
          </a:p>
        </p:txBody>
      </p:sp>
    </p:spTree>
    <p:extLst>
      <p:ext uri="{BB962C8B-B14F-4D97-AF65-F5344CB8AC3E}">
        <p14:creationId xmlns:p14="http://schemas.microsoft.com/office/powerpoint/2010/main" val="41997125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00164"/>
          </a:xfrm>
          <a:prstGeom prst="rect">
            <a:avLst/>
          </a:prstGeom>
        </p:spPr>
        <p:txBody>
          <a:bodyPr wrap="square">
            <a:spAutoFit/>
          </a:bodyPr>
          <a:lstStyle/>
          <a:p>
            <a:pPr lvl="0"/>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慣坐及缺乏活動的工作人士</a:t>
            </a:r>
            <a:r>
              <a:rPr lang="zh-TW" alt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a:t>
            </a:r>
            <a:r>
              <a:rPr lang="zh-TW" alt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設計原則</a:t>
            </a:r>
            <a:endParaRPr lang="zh-TW" altLang="en-US" sz="33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52</a:t>
            </a:fld>
            <a:endParaRPr lang="en-US" dirty="0"/>
          </a:p>
        </p:txBody>
      </p:sp>
      <p:sp>
        <p:nvSpPr>
          <p:cNvPr id="6" name="Rectangle 5"/>
          <p:cNvSpPr/>
          <p:nvPr/>
        </p:nvSpPr>
        <p:spPr>
          <a:xfrm>
            <a:off x="323528" y="1054472"/>
            <a:ext cx="8352928" cy="4462760"/>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飲食中包含所有</a:t>
            </a:r>
            <a:r>
              <a:rPr lang="zh-TW" altLang="en-US" sz="2400" dirty="0"/>
              <a:t>食物</a:t>
            </a:r>
            <a:r>
              <a:rPr lang="zh-TW" altLang="en-US" sz="2400" dirty="0" smtClean="0"/>
              <a:t>類別的食物來攝取所需的維生素</a:t>
            </a:r>
            <a:r>
              <a:rPr lang="zh-TW" altLang="en-US" sz="2400" dirty="0"/>
              <a:t>和礦物質。 </a:t>
            </a:r>
          </a:p>
          <a:p>
            <a:pPr marL="342900" indent="-342900">
              <a:spcAft>
                <a:spcPts val="600"/>
              </a:spcAft>
              <a:buFont typeface="Arial" pitchFamily="34" charset="0"/>
              <a:buChar char="•"/>
            </a:pPr>
            <a:r>
              <a:rPr lang="zh-TW" altLang="en-US" sz="2400" dirty="0" smtClean="0"/>
              <a:t>攝取</a:t>
            </a:r>
            <a:r>
              <a:rPr lang="zh-TW" altLang="en-US" sz="2400" dirty="0"/>
              <a:t>多些複合</a:t>
            </a:r>
            <a:r>
              <a:rPr lang="zh-TW" altLang="en-US" sz="2400" dirty="0" smtClean="0"/>
              <a:t>碳水化合物（</a:t>
            </a:r>
            <a:r>
              <a:rPr lang="zh-TW" altLang="en-US" sz="2400" dirty="0"/>
              <a:t>而不是</a:t>
            </a:r>
            <a:r>
              <a:rPr lang="zh-TW" altLang="en-US" sz="2400" dirty="0" smtClean="0"/>
              <a:t>單糖和精製</a:t>
            </a:r>
            <a:r>
              <a:rPr lang="zh-TW" altLang="en-US" sz="2400" dirty="0"/>
              <a:t>糖</a:t>
            </a:r>
            <a:r>
              <a:rPr lang="zh-TW" altLang="en-US" sz="2400" dirty="0" smtClean="0"/>
              <a:t>）</a:t>
            </a:r>
            <a:r>
              <a:rPr lang="zh-TW" altLang="en-US" sz="2400" dirty="0"/>
              <a:t>作為健康飲食的主要基礎。這種</a:t>
            </a:r>
            <a:r>
              <a:rPr lang="zh-TW" altLang="en-US" sz="2400" dirty="0" smtClean="0"/>
              <a:t>複合碳水化合物包括</a:t>
            </a:r>
            <a:r>
              <a:rPr lang="zh-TW" altLang="en-US" sz="2400" dirty="0"/>
              <a:t>全</a:t>
            </a:r>
            <a:r>
              <a:rPr lang="zh-TW" altLang="en-US" sz="2400" dirty="0" smtClean="0"/>
              <a:t>穀物</a:t>
            </a:r>
            <a:r>
              <a:rPr lang="zh-TW" altLang="en-US" sz="2400" b="1" dirty="0" smtClean="0"/>
              <a:t>、</a:t>
            </a:r>
            <a:r>
              <a:rPr lang="zh-TW" altLang="en-US" sz="2400" dirty="0" smtClean="0"/>
              <a:t>全</a:t>
            </a:r>
            <a:r>
              <a:rPr lang="zh-TW" altLang="en-US" sz="2400" dirty="0"/>
              <a:t>麥</a:t>
            </a:r>
            <a:r>
              <a:rPr lang="zh-TW" altLang="en-US" sz="2400" dirty="0" smtClean="0"/>
              <a:t>製品</a:t>
            </a:r>
            <a:r>
              <a:rPr lang="zh-TW" altLang="en-US" sz="2400" b="1" dirty="0"/>
              <a:t>、 </a:t>
            </a:r>
            <a:r>
              <a:rPr lang="zh-TW" altLang="en-US" sz="2400" dirty="0" smtClean="0"/>
              <a:t>全</a:t>
            </a:r>
            <a:r>
              <a:rPr lang="zh-TW" altLang="en-US" sz="2400" dirty="0"/>
              <a:t>穀類</a:t>
            </a:r>
            <a:r>
              <a:rPr lang="zh-TW" altLang="en-US" sz="2400" dirty="0" smtClean="0"/>
              <a:t>食品</a:t>
            </a:r>
            <a:r>
              <a:rPr lang="zh-TW" altLang="en-US" sz="2400" b="1" dirty="0"/>
              <a:t>、 </a:t>
            </a:r>
            <a:r>
              <a:rPr lang="zh-TW" altLang="en-US" sz="2400" dirty="0" smtClean="0"/>
              <a:t>水果</a:t>
            </a:r>
            <a:r>
              <a:rPr lang="zh-TW" altLang="en-US" sz="2400" dirty="0"/>
              <a:t>和蔬菜。 </a:t>
            </a:r>
          </a:p>
          <a:p>
            <a:pPr marL="342900" indent="-342900">
              <a:spcAft>
                <a:spcPts val="600"/>
              </a:spcAft>
              <a:buFont typeface="Arial" pitchFamily="34" charset="0"/>
              <a:buChar char="•"/>
            </a:pPr>
            <a:r>
              <a:rPr lang="zh-TW" altLang="en-US" sz="2400" dirty="0"/>
              <a:t>蛋白質應來自品質</a:t>
            </a:r>
            <a:r>
              <a:rPr lang="zh-TW" altLang="en-US" sz="2400" dirty="0" smtClean="0"/>
              <a:t>優良的食物</a:t>
            </a:r>
            <a:r>
              <a:rPr lang="zh-TW" altLang="en-US" sz="2400" dirty="0"/>
              <a:t>， </a:t>
            </a:r>
            <a:r>
              <a:rPr lang="zh-TW" altLang="en-US" sz="2400" dirty="0" smtClean="0"/>
              <a:t>如去皮的家禽、瘦肉、魚、蛋、低脂乳製品</a:t>
            </a:r>
            <a:r>
              <a:rPr lang="zh-TW" altLang="en-US" sz="2400" dirty="0"/>
              <a:t>。 </a:t>
            </a:r>
          </a:p>
          <a:p>
            <a:pPr marL="342900" indent="-342900">
              <a:spcAft>
                <a:spcPts val="600"/>
              </a:spcAft>
              <a:buFont typeface="Arial" pitchFamily="34" charset="0"/>
              <a:buChar char="•"/>
            </a:pPr>
            <a:r>
              <a:rPr lang="zh-TW" altLang="en-US" sz="2400" dirty="0" smtClean="0"/>
              <a:t>選擇</a:t>
            </a:r>
            <a:r>
              <a:rPr lang="zh-TW" altLang="en-US" sz="2400" dirty="0"/>
              <a:t>低脂肪的替代品，如脫脂</a:t>
            </a:r>
            <a:r>
              <a:rPr lang="zh-TW" altLang="en-US" sz="2400" dirty="0" smtClean="0"/>
              <a:t>牛奶、低脂芝士</a:t>
            </a:r>
            <a:r>
              <a:rPr lang="zh-TW" altLang="en-US" sz="2400" dirty="0"/>
              <a:t>和酸奶酪。</a:t>
            </a:r>
            <a:r>
              <a:rPr lang="zh-TW" altLang="en-US" sz="2400" dirty="0" smtClean="0"/>
              <a:t>種子、橄欖油</a:t>
            </a:r>
            <a:r>
              <a:rPr lang="zh-TW" altLang="en-US" sz="2400" dirty="0"/>
              <a:t>和堅果是健康的</a:t>
            </a:r>
            <a:r>
              <a:rPr lang="zh-TW" altLang="en-US" sz="2400" dirty="0" smtClean="0"/>
              <a:t>脂肪的</a:t>
            </a:r>
            <a:r>
              <a:rPr lang="zh-TW" altLang="en-US" sz="2400" dirty="0"/>
              <a:t>良好來源。 </a:t>
            </a:r>
          </a:p>
          <a:p>
            <a:pPr marL="342900" indent="-342900">
              <a:spcAft>
                <a:spcPts val="600"/>
              </a:spcAft>
              <a:buFont typeface="Arial" pitchFamily="34" charset="0"/>
              <a:buChar char="•"/>
            </a:pPr>
            <a:r>
              <a:rPr lang="zh-TW" altLang="en-US" sz="2400" dirty="0"/>
              <a:t>新鮮水果和</a:t>
            </a:r>
            <a:r>
              <a:rPr lang="zh-TW" altLang="en-US" sz="2400" dirty="0" smtClean="0"/>
              <a:t>沙</a:t>
            </a:r>
            <a:r>
              <a:rPr lang="zh-TW" altLang="en-US" sz="2400" dirty="0"/>
              <a:t>律是</a:t>
            </a:r>
            <a:r>
              <a:rPr lang="zh-TW" altLang="en-US" sz="2400" dirty="0" smtClean="0"/>
              <a:t>健康小食</a:t>
            </a:r>
            <a:r>
              <a:rPr lang="zh-TW" altLang="en-US" sz="2400" dirty="0"/>
              <a:t>的選擇。</a:t>
            </a:r>
            <a:r>
              <a:rPr lang="zh-TW" altLang="en-US" sz="2400" dirty="0" smtClean="0"/>
              <a:t>避免進食鹹</a:t>
            </a:r>
            <a:r>
              <a:rPr lang="zh-TW" altLang="en-US" sz="2400" dirty="0"/>
              <a:t>和高</a:t>
            </a:r>
            <a:r>
              <a:rPr lang="zh-TW" altLang="en-US" sz="2400" dirty="0" smtClean="0"/>
              <a:t>脂肪</a:t>
            </a:r>
            <a:r>
              <a:rPr lang="zh-TW" altLang="en-US" sz="2400" dirty="0"/>
              <a:t>的</a:t>
            </a:r>
            <a:r>
              <a:rPr lang="zh-TW" altLang="en-US" sz="2400" dirty="0" smtClean="0"/>
              <a:t>零食</a:t>
            </a:r>
            <a:r>
              <a:rPr lang="zh-TW" altLang="en-US" sz="2400" dirty="0"/>
              <a:t>。</a:t>
            </a:r>
            <a:endParaRPr lang="en-US" sz="2400" dirty="0"/>
          </a:p>
        </p:txBody>
      </p:sp>
    </p:spTree>
    <p:extLst>
      <p:ext uri="{BB962C8B-B14F-4D97-AF65-F5344CB8AC3E}">
        <p14:creationId xmlns:p14="http://schemas.microsoft.com/office/powerpoint/2010/main" val="222812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707886"/>
          </a:xfrm>
          <a:prstGeom prst="rect">
            <a:avLst/>
          </a:prstGeom>
        </p:spPr>
        <p:txBody>
          <a:bodyPr wrap="square">
            <a:spAutoFit/>
          </a:bodyPr>
          <a:lstStyle/>
          <a:p>
            <a:pPr lvl="0"/>
            <a:r>
              <a:rPr lang="zh-TW" altLang="en-US" sz="39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慣坐及缺乏活動的工作人士</a:t>
            </a:r>
            <a:r>
              <a:rPr lang="zh-TW" altLang="en-US" sz="39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40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膳食</a:t>
            </a:r>
            <a:r>
              <a:rPr lang="zh-TW" altLang="en-US" sz="39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例子</a:t>
            </a:r>
            <a:endParaRPr lang="en-US" sz="39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582505873"/>
              </p:ext>
            </p:extLst>
          </p:nvPr>
        </p:nvGraphicFramePr>
        <p:xfrm>
          <a:off x="395536" y="980728"/>
          <a:ext cx="8640960" cy="5006420"/>
        </p:xfrm>
        <a:graphic>
          <a:graphicData uri="http://schemas.openxmlformats.org/drawingml/2006/table">
            <a:tbl>
              <a:tblPr firstRow="1" bandRow="1">
                <a:tableStyleId>{5C22544A-7EE6-4342-B048-85BDC9FD1C3A}</a:tableStyleId>
              </a:tblPr>
              <a:tblGrid>
                <a:gridCol w="1994068">
                  <a:extLst>
                    <a:ext uri="{9D8B030D-6E8A-4147-A177-3AD203B41FA5}">
                      <a16:colId xmlns:a16="http://schemas.microsoft.com/office/drawing/2014/main" val="20000"/>
                    </a:ext>
                  </a:extLst>
                </a:gridCol>
                <a:gridCol w="6646892">
                  <a:extLst>
                    <a:ext uri="{9D8B030D-6E8A-4147-A177-3AD203B41FA5}">
                      <a16:colId xmlns:a16="http://schemas.microsoft.com/office/drawing/2014/main" val="20001"/>
                    </a:ext>
                  </a:extLst>
                </a:gridCol>
              </a:tblGrid>
              <a:tr h="428645">
                <a:tc>
                  <a:txBody>
                    <a:bodyPr/>
                    <a:lstStyle/>
                    <a:p>
                      <a:r>
                        <a:rPr lang="zh-TW" altLang="en-US" dirty="0" smtClean="0"/>
                        <a:t>膳食</a:t>
                      </a:r>
                      <a:endParaRPr lang="en-US" dirty="0"/>
                    </a:p>
                  </a:txBody>
                  <a:tcPr/>
                </a:tc>
                <a:tc>
                  <a:txBody>
                    <a:bodyPr/>
                    <a:lstStyle/>
                    <a:p>
                      <a:r>
                        <a:rPr lang="zh-TW" altLang="en-US" dirty="0" smtClean="0"/>
                        <a:t>食物</a:t>
                      </a:r>
                      <a:endParaRPr lang="en-US" dirty="0"/>
                    </a:p>
                  </a:txBody>
                  <a:tcPr/>
                </a:tc>
                <a:extLst>
                  <a:ext uri="{0D108BD9-81ED-4DB2-BD59-A6C34878D82A}">
                    <a16:rowId xmlns:a16="http://schemas.microsoft.com/office/drawing/2014/main" val="10000"/>
                  </a:ext>
                </a:extLst>
              </a:tr>
              <a:tr h="428645">
                <a:tc>
                  <a:txBody>
                    <a:bodyPr/>
                    <a:lstStyle/>
                    <a:p>
                      <a:r>
                        <a:rPr lang="zh-TW" altLang="en-US" dirty="0" smtClean="0"/>
                        <a:t>早餐</a:t>
                      </a:r>
                      <a:endParaRPr lang="en-US" dirty="0"/>
                    </a:p>
                  </a:txBody>
                  <a:tcPr/>
                </a:tc>
                <a:tc>
                  <a:txBody>
                    <a:bodyPr/>
                    <a:lstStyle/>
                    <a:p>
                      <a:r>
                        <a:rPr lang="en-US" altLang="zh-TW" dirty="0" smtClean="0"/>
                        <a:t>2</a:t>
                      </a:r>
                      <a:r>
                        <a:rPr lang="zh-TW" altLang="en-US" dirty="0" smtClean="0"/>
                        <a:t>片麵包</a:t>
                      </a:r>
                      <a:r>
                        <a:rPr lang="en-US" altLang="zh-TW" dirty="0" smtClean="0"/>
                        <a:t>/</a:t>
                      </a:r>
                      <a:r>
                        <a:rPr lang="zh-TW" altLang="en-US" dirty="0" smtClean="0"/>
                        <a:t>烤多士</a:t>
                      </a:r>
                      <a:r>
                        <a:rPr lang="en-US" altLang="zh-TW" dirty="0" smtClean="0"/>
                        <a:t>+</a:t>
                      </a:r>
                      <a:r>
                        <a:rPr lang="zh-TW" altLang="en-US" dirty="0" smtClean="0"/>
                        <a:t>果醬</a:t>
                      </a:r>
                      <a:r>
                        <a:rPr lang="en-US" altLang="zh-TW" dirty="0" smtClean="0"/>
                        <a:t>/</a:t>
                      </a:r>
                      <a:r>
                        <a:rPr lang="zh-TW" altLang="en-US" dirty="0" smtClean="0"/>
                        <a:t>花生醬 </a:t>
                      </a:r>
                    </a:p>
                    <a:p>
                      <a:r>
                        <a:rPr lang="zh-TW" altLang="en-US" dirty="0" smtClean="0"/>
                        <a:t>或</a:t>
                      </a:r>
                      <a:r>
                        <a:rPr lang="en-US" altLang="zh-TW" dirty="0" smtClean="0"/>
                        <a:t>1</a:t>
                      </a:r>
                      <a:r>
                        <a:rPr lang="zh-TW" altLang="en-US" dirty="0" smtClean="0"/>
                        <a:t>杯高纖維穀物 </a:t>
                      </a:r>
                    </a:p>
                    <a:p>
                      <a:r>
                        <a:rPr lang="zh-TW" altLang="en-US" dirty="0" smtClean="0"/>
                        <a:t>或</a:t>
                      </a:r>
                      <a:r>
                        <a:rPr lang="en-US" altLang="zh-TW" dirty="0" smtClean="0"/>
                        <a:t>1</a:t>
                      </a:r>
                      <a:r>
                        <a:rPr lang="zh-TW" altLang="en-US" dirty="0" smtClean="0"/>
                        <a:t>杯煮熟的燕麥片 </a:t>
                      </a:r>
                    </a:p>
                    <a:p>
                      <a:r>
                        <a:rPr lang="en-US" altLang="zh-TW" dirty="0" smtClean="0"/>
                        <a:t>200</a:t>
                      </a:r>
                      <a:r>
                        <a:rPr lang="zh-TW" altLang="en-US" dirty="0" smtClean="0"/>
                        <a:t>毫升脫脂奶</a:t>
                      </a:r>
                      <a:endParaRPr lang="en-US" dirty="0" smtClean="0"/>
                    </a:p>
                  </a:txBody>
                  <a:tcPr/>
                </a:tc>
                <a:extLst>
                  <a:ext uri="{0D108BD9-81ED-4DB2-BD59-A6C34878D82A}">
                    <a16:rowId xmlns:a16="http://schemas.microsoft.com/office/drawing/2014/main" val="10001"/>
                  </a:ext>
                </a:extLst>
              </a:tr>
              <a:tr h="428645">
                <a:tc>
                  <a:txBody>
                    <a:bodyPr/>
                    <a:lstStyle/>
                    <a:p>
                      <a:r>
                        <a:rPr lang="zh-TW" altLang="en-US" dirty="0" smtClean="0"/>
                        <a:t>早茶</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個新鮮水果或水果沙律</a:t>
                      </a:r>
                      <a:endParaRPr lang="en-US" dirty="0"/>
                    </a:p>
                  </a:txBody>
                  <a:tcPr/>
                </a:tc>
                <a:extLst>
                  <a:ext uri="{0D108BD9-81ED-4DB2-BD59-A6C34878D82A}">
                    <a16:rowId xmlns:a16="http://schemas.microsoft.com/office/drawing/2014/main" val="10002"/>
                  </a:ext>
                </a:extLst>
              </a:tr>
              <a:tr h="428645">
                <a:tc>
                  <a:txBody>
                    <a:bodyPr/>
                    <a:lstStyle/>
                    <a:p>
                      <a:r>
                        <a:rPr lang="zh-TW" altLang="en-US" dirty="0" smtClean="0"/>
                        <a:t>午餐</a:t>
                      </a:r>
                      <a:endParaRPr lang="en-US" dirty="0"/>
                    </a:p>
                  </a:txBody>
                  <a:tcPr/>
                </a:tc>
                <a:tc>
                  <a:txBody>
                    <a:bodyPr/>
                    <a:lstStyle/>
                    <a:p>
                      <a:r>
                        <a:rPr lang="en-US" altLang="zh-TW" dirty="0" smtClean="0"/>
                        <a:t>1</a:t>
                      </a:r>
                      <a:r>
                        <a:rPr lang="zh-TW" altLang="en-US" dirty="0" smtClean="0"/>
                        <a:t>碗飯</a:t>
                      </a:r>
                    </a:p>
                    <a:p>
                      <a:r>
                        <a:rPr lang="en-US" altLang="zh-TW" dirty="0" smtClean="0"/>
                        <a:t>100</a:t>
                      </a:r>
                      <a:r>
                        <a:rPr lang="zh-TW" altLang="en-US" dirty="0" smtClean="0"/>
                        <a:t>克清蒸魚</a:t>
                      </a:r>
                    </a:p>
                    <a:p>
                      <a:r>
                        <a:rPr lang="en-US" altLang="zh-TW" dirty="0" smtClean="0"/>
                        <a:t>1</a:t>
                      </a:r>
                      <a:r>
                        <a:rPr lang="zh-TW" altLang="en-US" dirty="0" smtClean="0"/>
                        <a:t>碗蔬菜</a:t>
                      </a:r>
                    </a:p>
                    <a:p>
                      <a:r>
                        <a:rPr lang="zh-TW" altLang="en-US" dirty="0" smtClean="0"/>
                        <a:t>低脂</a:t>
                      </a:r>
                      <a:r>
                        <a:rPr lang="en-US" altLang="zh-TW" dirty="0" smtClean="0"/>
                        <a:t>/</a:t>
                      </a:r>
                      <a:r>
                        <a:rPr lang="zh-TW" altLang="en-US" dirty="0" smtClean="0"/>
                        <a:t>低糖</a:t>
                      </a:r>
                      <a:r>
                        <a:rPr lang="zh-TW" altLang="en-US" sz="1800" kern="1200" dirty="0" smtClean="0">
                          <a:solidFill>
                            <a:schemeClr val="dk1"/>
                          </a:solidFill>
                          <a:effectLst/>
                          <a:latin typeface="+mn-lt"/>
                          <a:ea typeface="+mn-ea"/>
                          <a:cs typeface="+mn-cs"/>
                        </a:rPr>
                        <a:t>酸奶酪</a:t>
                      </a:r>
                      <a:endParaRPr lang="en-US" dirty="0" smtClean="0"/>
                    </a:p>
                  </a:txBody>
                  <a:tcPr/>
                </a:tc>
                <a:extLst>
                  <a:ext uri="{0D108BD9-81ED-4DB2-BD59-A6C34878D82A}">
                    <a16:rowId xmlns:a16="http://schemas.microsoft.com/office/drawing/2014/main" val="10003"/>
                  </a:ext>
                </a:extLst>
              </a:tr>
              <a:tr h="428645">
                <a:tc>
                  <a:txBody>
                    <a:bodyPr/>
                    <a:lstStyle/>
                    <a:p>
                      <a:r>
                        <a:rPr lang="zh-TW" altLang="en-US" dirty="0" smtClean="0"/>
                        <a:t>下午茶</a:t>
                      </a:r>
                      <a:endParaRPr lang="en-US" dirty="0"/>
                    </a:p>
                  </a:txBody>
                  <a:tcPr/>
                </a:tc>
                <a:tc>
                  <a:txBody>
                    <a:bodyPr/>
                    <a:lstStyle/>
                    <a:p>
                      <a:r>
                        <a:rPr lang="zh-TW" altLang="en-US" dirty="0" smtClean="0"/>
                        <a:t>一小撮堅果</a:t>
                      </a:r>
                      <a:endParaRPr lang="en-US" dirty="0" smtClean="0"/>
                    </a:p>
                  </a:txBody>
                  <a:tcPr/>
                </a:tc>
                <a:extLst>
                  <a:ext uri="{0D108BD9-81ED-4DB2-BD59-A6C34878D82A}">
                    <a16:rowId xmlns:a16="http://schemas.microsoft.com/office/drawing/2014/main" val="10004"/>
                  </a:ext>
                </a:extLst>
              </a:tr>
              <a:tr h="428645">
                <a:tc>
                  <a:txBody>
                    <a:bodyPr/>
                    <a:lstStyle/>
                    <a:p>
                      <a:r>
                        <a:rPr lang="zh-TW" altLang="en-US" dirty="0" smtClean="0"/>
                        <a:t>晚餐</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碗飯或煮熟的麵條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100</a:t>
                      </a:r>
                      <a:r>
                        <a:rPr lang="zh-TW" altLang="en-US" dirty="0" smtClean="0"/>
                        <a:t>克瘦肉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碗煮熟的蔬菜或</a:t>
                      </a:r>
                      <a:r>
                        <a:rPr lang="en-US" altLang="zh-TW" dirty="0" smtClean="0"/>
                        <a:t>1</a:t>
                      </a:r>
                      <a:r>
                        <a:rPr lang="zh-TW" altLang="en-US" dirty="0" smtClean="0"/>
                        <a:t>大碗蔬菜沙律</a:t>
                      </a:r>
                      <a:endParaRPr lang="en-US" dirty="0" smtClean="0"/>
                    </a:p>
                  </a:txBody>
                  <a:tcPr/>
                </a:tc>
                <a:extLst>
                  <a:ext uri="{0D108BD9-81ED-4DB2-BD59-A6C34878D82A}">
                    <a16:rowId xmlns:a16="http://schemas.microsoft.com/office/drawing/2014/main" val="10005"/>
                  </a:ext>
                </a:extLst>
              </a:tr>
              <a:tr h="428645">
                <a:tc>
                  <a:txBody>
                    <a:bodyPr/>
                    <a:lstStyle/>
                    <a:p>
                      <a:r>
                        <a:rPr lang="zh-TW" altLang="en-US" dirty="0" smtClean="0"/>
                        <a:t>宵夜</a:t>
                      </a:r>
                      <a:endParaRPr lang="en-US" dirty="0"/>
                    </a:p>
                  </a:txBody>
                  <a:tcPr/>
                </a:tc>
                <a:tc>
                  <a:txBody>
                    <a:bodyPr/>
                    <a:lstStyle/>
                    <a:p>
                      <a:r>
                        <a:rPr lang="en-US" altLang="zh-TW" dirty="0" smtClean="0"/>
                        <a:t>1</a:t>
                      </a:r>
                      <a:r>
                        <a:rPr lang="zh-TW" altLang="en-US" dirty="0" smtClean="0"/>
                        <a:t>個新鮮水果</a:t>
                      </a:r>
                      <a:endParaRPr lang="en-US" dirty="0" smtClean="0"/>
                    </a:p>
                  </a:txBody>
                  <a:tcPr/>
                </a:tc>
                <a:extLst>
                  <a:ext uri="{0D108BD9-81ED-4DB2-BD59-A6C34878D82A}">
                    <a16:rowId xmlns:a16="http://schemas.microsoft.com/office/drawing/2014/main" val="10006"/>
                  </a:ext>
                </a:extLst>
              </a:tr>
            </a:tbl>
          </a:graphicData>
        </a:graphic>
      </p:graphicFrame>
      <p:sp>
        <p:nvSpPr>
          <p:cNvPr id="9" name="Slide Number Placeholder 6"/>
          <p:cNvSpPr>
            <a:spLocks noGrp="1"/>
          </p:cNvSpPr>
          <p:nvPr>
            <p:ph type="sldNum" sz="quarter" idx="12"/>
          </p:nvPr>
        </p:nvSpPr>
        <p:spPr>
          <a:xfrm>
            <a:off x="6553200" y="6138585"/>
            <a:ext cx="2133600" cy="365125"/>
          </a:xfrm>
        </p:spPr>
        <p:txBody>
          <a:bodyPr/>
          <a:lstStyle/>
          <a:p>
            <a:fld id="{99B7B5DF-5DA9-46A7-9A59-86908C82C3B1}" type="slidenum">
              <a:rPr lang="en-US" smtClean="0"/>
              <a:pPr/>
              <a:t>53</a:t>
            </a:fld>
            <a:endParaRPr lang="en-US" dirty="0"/>
          </a:p>
        </p:txBody>
      </p:sp>
    </p:spTree>
    <p:extLst>
      <p:ext uri="{BB962C8B-B14F-4D97-AF65-F5344CB8AC3E}">
        <p14:creationId xmlns:p14="http://schemas.microsoft.com/office/powerpoint/2010/main" val="3022837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素食者膳食</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54</a:t>
            </a:fld>
            <a:endParaRPr lang="en-US" dirty="0"/>
          </a:p>
        </p:txBody>
      </p:sp>
      <p:sp>
        <p:nvSpPr>
          <p:cNvPr id="6" name="Rectangle 5"/>
          <p:cNvSpPr/>
          <p:nvPr/>
        </p:nvSpPr>
        <p:spPr>
          <a:xfrm>
            <a:off x="323528" y="1196752"/>
            <a:ext cx="8352928" cy="3062377"/>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素食者是形容</a:t>
            </a:r>
            <a:r>
              <a:rPr lang="zh-TW" altLang="en-US" sz="2400" dirty="0"/>
              <a:t>一些人不</a:t>
            </a:r>
            <a:r>
              <a:rPr lang="zh-TW" altLang="en-US" sz="2400" dirty="0" smtClean="0"/>
              <a:t>食用肉類、家禽、魚類或</a:t>
            </a:r>
            <a:r>
              <a:rPr lang="zh-TW" altLang="en-US" sz="2400" dirty="0"/>
              <a:t>其他動物</a:t>
            </a:r>
            <a:r>
              <a:rPr lang="zh-TW" altLang="en-US" sz="2400" dirty="0" smtClean="0"/>
              <a:t>衍生的食品的</a:t>
            </a:r>
            <a:r>
              <a:rPr lang="zh-TW" altLang="en-US" sz="2400" dirty="0"/>
              <a:t>總稱。 </a:t>
            </a:r>
          </a:p>
          <a:p>
            <a:pPr marL="342900" indent="-342900">
              <a:spcAft>
                <a:spcPts val="600"/>
              </a:spcAft>
              <a:buFont typeface="Arial" pitchFamily="34" charset="0"/>
              <a:buChar char="•"/>
            </a:pPr>
            <a:r>
              <a:rPr lang="zh-TW" altLang="en-US" sz="2400" dirty="0"/>
              <a:t>由於以下</a:t>
            </a:r>
            <a:r>
              <a:rPr lang="zh-TW" altLang="en-US" sz="2400" dirty="0" smtClean="0"/>
              <a:t>原因</a:t>
            </a:r>
            <a:r>
              <a:rPr lang="zh-TW" altLang="en-US" sz="2400" dirty="0"/>
              <a:t>，</a:t>
            </a:r>
            <a:r>
              <a:rPr lang="zh-TW" altLang="en-US" sz="2400" dirty="0" smtClean="0"/>
              <a:t>近年素食</a:t>
            </a:r>
            <a:r>
              <a:rPr lang="zh-TW" altLang="en-US" sz="2400" dirty="0"/>
              <a:t>已經變得越來越</a:t>
            </a:r>
            <a:r>
              <a:rPr lang="zh-TW" altLang="en-US" sz="2400" dirty="0" smtClean="0"/>
              <a:t>流行： </a:t>
            </a:r>
            <a:endParaRPr lang="zh-TW" altLang="en-US" sz="2400" dirty="0"/>
          </a:p>
          <a:p>
            <a:pPr marL="800100" lvl="1" indent="-342900">
              <a:spcAft>
                <a:spcPts val="600"/>
              </a:spcAft>
              <a:buFont typeface="Arial" pitchFamily="34" charset="0"/>
              <a:buChar char="•"/>
            </a:pPr>
            <a:r>
              <a:rPr lang="zh-TW" altLang="en-US" sz="2400" dirty="0"/>
              <a:t>有些人認為，素食是健康的； </a:t>
            </a:r>
          </a:p>
          <a:p>
            <a:pPr marL="800100" lvl="1" indent="-342900">
              <a:spcAft>
                <a:spcPts val="600"/>
              </a:spcAft>
              <a:buFont typeface="Arial" pitchFamily="34" charset="0"/>
              <a:buChar char="•"/>
            </a:pPr>
            <a:r>
              <a:rPr lang="zh-TW" altLang="en-US" sz="2400" dirty="0" smtClean="0"/>
              <a:t>一些人因為宗教</a:t>
            </a:r>
            <a:r>
              <a:rPr lang="zh-TW" altLang="en-US" sz="2400" dirty="0"/>
              <a:t>的</a:t>
            </a:r>
            <a:r>
              <a:rPr lang="zh-TW" altLang="en-US" sz="2400" dirty="0" smtClean="0"/>
              <a:t>原因而不吃</a:t>
            </a:r>
            <a:r>
              <a:rPr lang="zh-TW" altLang="en-US" sz="2400" dirty="0"/>
              <a:t>肉；</a:t>
            </a:r>
            <a:endParaRPr lang="en-US" altLang="zh-TW" sz="2400" dirty="0" smtClean="0"/>
          </a:p>
          <a:p>
            <a:pPr marL="800100" lvl="1" indent="-342900">
              <a:spcAft>
                <a:spcPts val="600"/>
              </a:spcAft>
              <a:buFont typeface="Arial" pitchFamily="34" charset="0"/>
              <a:buChar char="•"/>
            </a:pPr>
            <a:r>
              <a:rPr lang="zh-TW" altLang="en-US" sz="2400" dirty="0"/>
              <a:t>有些人因為特殊的信仰，如環境保護</a:t>
            </a:r>
            <a:r>
              <a:rPr lang="zh-TW" altLang="en-US" sz="2400" dirty="0" smtClean="0"/>
              <a:t>和動物權利保護；</a:t>
            </a:r>
            <a:endParaRPr lang="zh-TW" altLang="en-US" sz="2400" dirty="0"/>
          </a:p>
          <a:p>
            <a:pPr marL="800100" lvl="1" indent="-342900">
              <a:spcAft>
                <a:spcPts val="600"/>
              </a:spcAft>
              <a:buFont typeface="Arial" pitchFamily="34" charset="0"/>
              <a:buChar char="•"/>
            </a:pPr>
            <a:r>
              <a:rPr lang="zh-TW" altLang="en-US" sz="2400" dirty="0"/>
              <a:t>有些人只是想控制體重，因此</a:t>
            </a:r>
            <a:r>
              <a:rPr lang="zh-TW" altLang="en-US" sz="2400" dirty="0" smtClean="0"/>
              <a:t>減少進食</a:t>
            </a:r>
            <a:r>
              <a:rPr lang="zh-TW" altLang="en-US" sz="2400" dirty="0"/>
              <a:t>肉類。</a:t>
            </a:r>
            <a:endParaRPr lang="en-US" sz="2400" dirty="0" smtClean="0"/>
          </a:p>
        </p:txBody>
      </p:sp>
    </p:spTree>
    <p:extLst>
      <p:ext uri="{BB962C8B-B14F-4D97-AF65-F5344CB8AC3E}">
        <p14:creationId xmlns:p14="http://schemas.microsoft.com/office/powerpoint/2010/main" val="3478954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1754326"/>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素食者</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的類型</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55</a:t>
            </a:fld>
            <a:endParaRPr lang="en-US" dirty="0"/>
          </a:p>
        </p:txBody>
      </p:sp>
      <p:sp>
        <p:nvSpPr>
          <p:cNvPr id="6" name="Rectangle 5"/>
          <p:cNvSpPr/>
          <p:nvPr/>
        </p:nvSpPr>
        <p:spPr>
          <a:xfrm>
            <a:off x="323528" y="1140127"/>
            <a:ext cx="8352928" cy="3801041"/>
          </a:xfrm>
          <a:prstGeom prst="rect">
            <a:avLst/>
          </a:prstGeom>
        </p:spPr>
        <p:txBody>
          <a:bodyPr wrap="square">
            <a:spAutoFit/>
          </a:bodyPr>
          <a:lstStyle/>
          <a:p>
            <a:pPr>
              <a:spcAft>
                <a:spcPts val="600"/>
              </a:spcAft>
            </a:pPr>
            <a:r>
              <a:rPr lang="zh-TW" altLang="en-US" sz="2400" dirty="0" smtClean="0"/>
              <a:t>在</a:t>
            </a:r>
            <a:r>
              <a:rPr lang="zh-TW" altLang="en-US" sz="2400" dirty="0"/>
              <a:t>一般情況下，素食主義者可以分為兩大類： </a:t>
            </a:r>
          </a:p>
          <a:p>
            <a:pPr marL="342900" indent="-342900">
              <a:spcAft>
                <a:spcPts val="600"/>
              </a:spcAft>
              <a:buFont typeface="Arial" pitchFamily="34" charset="0"/>
              <a:buChar char="•"/>
            </a:pPr>
            <a:r>
              <a:rPr lang="zh-TW" altLang="en-US" sz="2400" b="1" dirty="0" smtClean="0"/>
              <a:t>全素食者</a:t>
            </a:r>
            <a:r>
              <a:rPr lang="zh-TW" altLang="en-US" sz="2400" b="1" dirty="0"/>
              <a:t>（純素</a:t>
            </a:r>
            <a:r>
              <a:rPr lang="zh-TW" altLang="en-US" sz="2400" b="1" dirty="0" smtClean="0"/>
              <a:t>）</a:t>
            </a:r>
            <a:r>
              <a:rPr lang="zh-TW" altLang="en-US" sz="2400" dirty="0" smtClean="0"/>
              <a:t>只</a:t>
            </a:r>
            <a:r>
              <a:rPr lang="zh-TW" altLang="en-US" sz="2400" dirty="0"/>
              <a:t>吃植物性食物和產品。 </a:t>
            </a:r>
          </a:p>
          <a:p>
            <a:pPr marL="342900" indent="-342900">
              <a:spcAft>
                <a:spcPts val="600"/>
              </a:spcAft>
              <a:buFont typeface="Arial" pitchFamily="34" charset="0"/>
              <a:buChar char="•"/>
            </a:pPr>
            <a:r>
              <a:rPr lang="zh-TW" altLang="en-US" sz="2400" b="1" dirty="0"/>
              <a:t>半</a:t>
            </a:r>
            <a:r>
              <a:rPr lang="zh-TW" altLang="en-US" sz="2400" b="1" dirty="0" smtClean="0"/>
              <a:t>素食者</a:t>
            </a:r>
            <a:r>
              <a:rPr lang="zh-TW" altLang="en-US" sz="2400" dirty="0" smtClean="0"/>
              <a:t>會吃雞蛋、</a:t>
            </a:r>
            <a:r>
              <a:rPr lang="zh-TW" altLang="en-US" sz="2400" dirty="0"/>
              <a:t>奶類或</a:t>
            </a:r>
            <a:r>
              <a:rPr lang="zh-TW" altLang="en-US" sz="2400" dirty="0" smtClean="0"/>
              <a:t>乳類製品</a:t>
            </a:r>
            <a:r>
              <a:rPr lang="zh-TW" altLang="en-US" sz="2400" dirty="0"/>
              <a:t>， </a:t>
            </a:r>
            <a:r>
              <a:rPr lang="zh-TW" altLang="en-US" sz="2400" dirty="0" smtClean="0"/>
              <a:t>並再分為以下各類： </a:t>
            </a:r>
            <a:endParaRPr lang="zh-TW" altLang="en-US" sz="2400" dirty="0"/>
          </a:p>
          <a:p>
            <a:pPr marL="800100" lvl="1" indent="-342900">
              <a:spcAft>
                <a:spcPts val="600"/>
              </a:spcAft>
              <a:buFont typeface="Arial" pitchFamily="34" charset="0"/>
              <a:buChar char="•"/>
            </a:pPr>
            <a:r>
              <a:rPr lang="zh-TW" altLang="en-US" sz="2400" b="1" dirty="0" smtClean="0"/>
              <a:t>乳</a:t>
            </a:r>
            <a:r>
              <a:rPr lang="en-US" altLang="zh-TW" sz="2400" b="1" dirty="0" smtClean="0"/>
              <a:t>(</a:t>
            </a:r>
            <a:r>
              <a:rPr lang="zh-TW" altLang="en-US" sz="2400" b="1" dirty="0" smtClean="0"/>
              <a:t>奶</a:t>
            </a:r>
            <a:r>
              <a:rPr lang="en-US" altLang="zh-TW" sz="2400" b="1" dirty="0" smtClean="0"/>
              <a:t>)</a:t>
            </a:r>
            <a:r>
              <a:rPr lang="zh-TW" altLang="en-US" sz="2400" b="1" dirty="0" smtClean="0"/>
              <a:t>素食者：</a:t>
            </a:r>
            <a:r>
              <a:rPr lang="zh-TW" altLang="en-US" sz="2400" dirty="0" smtClean="0"/>
              <a:t>會</a:t>
            </a:r>
            <a:r>
              <a:rPr lang="zh-TW" altLang="en-US" sz="2400" dirty="0"/>
              <a:t>吃奶類或乳類製品、</a:t>
            </a:r>
            <a:r>
              <a:rPr lang="zh-TW" altLang="en-US" sz="2400" dirty="0" smtClean="0"/>
              <a:t>水果、蔬菜</a:t>
            </a:r>
            <a:r>
              <a:rPr lang="zh-TW" altLang="en-US" sz="2400" dirty="0"/>
              <a:t>和穀物，但不包括</a:t>
            </a:r>
            <a:r>
              <a:rPr lang="zh-TW" altLang="en-US" sz="2400" dirty="0" smtClean="0"/>
              <a:t>雞蛋、肉類、家禽、魚</a:t>
            </a:r>
            <a:r>
              <a:rPr lang="zh-TW" altLang="en-US" sz="2400" dirty="0"/>
              <a:t>和海鮮。 </a:t>
            </a:r>
          </a:p>
          <a:p>
            <a:pPr marL="800100" lvl="1" indent="-342900">
              <a:spcAft>
                <a:spcPts val="600"/>
              </a:spcAft>
              <a:buFont typeface="Arial" pitchFamily="34" charset="0"/>
              <a:buChar char="•"/>
            </a:pPr>
            <a:r>
              <a:rPr lang="zh-TW" altLang="en-US" sz="2400" b="1" dirty="0" smtClean="0"/>
              <a:t>蛋素食者：</a:t>
            </a:r>
            <a:r>
              <a:rPr lang="zh-TW" altLang="en-US" sz="2400" dirty="0" smtClean="0"/>
              <a:t>會</a:t>
            </a:r>
            <a:r>
              <a:rPr lang="zh-TW" altLang="en-US" sz="2400" dirty="0"/>
              <a:t>吃</a:t>
            </a:r>
            <a:r>
              <a:rPr lang="zh-TW" altLang="en-US" sz="2400" dirty="0" smtClean="0"/>
              <a:t>雞蛋、水果、蔬菜</a:t>
            </a:r>
            <a:r>
              <a:rPr lang="zh-TW" altLang="en-US" sz="2400" dirty="0"/>
              <a:t>和穀物，但不包括奶類</a:t>
            </a:r>
            <a:r>
              <a:rPr lang="zh-TW" altLang="en-US" sz="2400" dirty="0" smtClean="0"/>
              <a:t>及</a:t>
            </a:r>
            <a:r>
              <a:rPr lang="zh-TW" altLang="en-US" sz="2400" dirty="0"/>
              <a:t>乳</a:t>
            </a:r>
            <a:r>
              <a:rPr lang="zh-TW" altLang="en-US" sz="2400" dirty="0" smtClean="0"/>
              <a:t>類製品、肉類、家禽、魚</a:t>
            </a:r>
            <a:r>
              <a:rPr lang="zh-TW" altLang="en-US" sz="2400" dirty="0"/>
              <a:t>和海鮮。 </a:t>
            </a:r>
          </a:p>
          <a:p>
            <a:pPr marL="800100" lvl="1" indent="-342900">
              <a:spcAft>
                <a:spcPts val="600"/>
              </a:spcAft>
              <a:buFont typeface="Arial" pitchFamily="34" charset="0"/>
              <a:buChar char="•"/>
            </a:pPr>
            <a:r>
              <a:rPr lang="zh-TW" altLang="en-US" sz="2400" b="1" dirty="0"/>
              <a:t>乳</a:t>
            </a:r>
            <a:r>
              <a:rPr lang="zh-TW" altLang="en-US" sz="2400" b="1" dirty="0" smtClean="0"/>
              <a:t>蛋</a:t>
            </a:r>
            <a:r>
              <a:rPr lang="zh-TW" altLang="en-US" sz="2400" b="1" dirty="0"/>
              <a:t>素</a:t>
            </a:r>
            <a:r>
              <a:rPr lang="zh-TW" altLang="en-US" sz="2400" b="1" dirty="0" smtClean="0"/>
              <a:t>食者：</a:t>
            </a:r>
            <a:r>
              <a:rPr lang="zh-TW" altLang="en-US" sz="2400" dirty="0" smtClean="0"/>
              <a:t>會</a:t>
            </a:r>
            <a:r>
              <a:rPr lang="zh-TW" altLang="en-US" sz="2400" dirty="0"/>
              <a:t>吃奶類或乳類</a:t>
            </a:r>
            <a:r>
              <a:rPr lang="zh-TW" altLang="en-US" sz="2400" dirty="0" smtClean="0"/>
              <a:t>製品、雞蛋、水果、蔬菜</a:t>
            </a:r>
            <a:r>
              <a:rPr lang="zh-TW" altLang="en-US" sz="2400" dirty="0"/>
              <a:t>和穀物，但不包括</a:t>
            </a:r>
            <a:r>
              <a:rPr lang="zh-TW" altLang="en-US" sz="2400" dirty="0" smtClean="0"/>
              <a:t>肉類、家禽、魚</a:t>
            </a:r>
            <a:r>
              <a:rPr lang="zh-TW" altLang="en-US" sz="2400" dirty="0"/>
              <a:t>和海鮮</a:t>
            </a:r>
            <a:r>
              <a:rPr lang="zh-TW" altLang="en-US" sz="2400" dirty="0" smtClean="0"/>
              <a:t>。</a:t>
            </a:r>
            <a:endParaRPr lang="en-US" sz="2400" dirty="0"/>
          </a:p>
        </p:txBody>
      </p:sp>
    </p:spTree>
    <p:extLst>
      <p:ext uri="{BB962C8B-B14F-4D97-AF65-F5344CB8AC3E}">
        <p14:creationId xmlns:p14="http://schemas.microsoft.com/office/powerpoint/2010/main" val="17896344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7" y="2506543"/>
            <a:ext cx="3683041" cy="400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334397"/>
            <a:ext cx="8640960" cy="2308324"/>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素食者膳食設計</a:t>
            </a:r>
            <a:endParaRPr lang="en-US" altLang="zh-HK"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a:p>
            <a:pPr lvl="0"/>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56</a:t>
            </a:fld>
            <a:endParaRPr lang="en-US" dirty="0"/>
          </a:p>
        </p:txBody>
      </p:sp>
      <p:sp>
        <p:nvSpPr>
          <p:cNvPr id="6" name="Rectangle 5"/>
          <p:cNvSpPr/>
          <p:nvPr/>
        </p:nvSpPr>
        <p:spPr>
          <a:xfrm>
            <a:off x="323528" y="980728"/>
            <a:ext cx="8352928" cy="164660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要滿足</a:t>
            </a:r>
            <a:r>
              <a:rPr lang="zh-TW" altLang="en-US" sz="2400" dirty="0"/>
              <a:t>營養需求</a:t>
            </a:r>
            <a:r>
              <a:rPr lang="zh-TW" altLang="en-US" sz="2400" dirty="0" smtClean="0"/>
              <a:t>和達致健康飲食</a:t>
            </a:r>
            <a:r>
              <a:rPr lang="zh-TW" altLang="en-US" sz="2400" dirty="0"/>
              <a:t>，</a:t>
            </a:r>
            <a:r>
              <a:rPr lang="zh-TW" altLang="en-US" sz="2400" dirty="0" smtClean="0"/>
              <a:t>精心設計的素食膳食是</a:t>
            </a:r>
            <a:r>
              <a:rPr lang="zh-TW" altLang="en-US" sz="2400" dirty="0"/>
              <a:t>必要</a:t>
            </a:r>
            <a:r>
              <a:rPr lang="zh-TW" altLang="en-US" sz="2400" dirty="0" smtClean="0"/>
              <a:t>的。 </a:t>
            </a:r>
            <a:endParaRPr lang="zh-TW" altLang="en-US" sz="2400" dirty="0"/>
          </a:p>
          <a:p>
            <a:pPr marL="342900" indent="-342900">
              <a:spcAft>
                <a:spcPts val="600"/>
              </a:spcAft>
              <a:buFont typeface="Arial" pitchFamily="34" charset="0"/>
              <a:buChar char="•"/>
            </a:pPr>
            <a:r>
              <a:rPr lang="zh-TW" altLang="en-US" sz="2400" dirty="0" smtClean="0"/>
              <a:t>為了達至</a:t>
            </a:r>
            <a:r>
              <a:rPr lang="zh-TW" altLang="en-US" sz="2400" dirty="0"/>
              <a:t>均衡</a:t>
            </a:r>
            <a:r>
              <a:rPr lang="zh-TW" altLang="en-US" sz="2400" dirty="0" smtClean="0"/>
              <a:t>營養的</a:t>
            </a:r>
            <a:r>
              <a:rPr lang="zh-TW" altLang="en-US" sz="2400" dirty="0"/>
              <a:t>飲食，素食</a:t>
            </a:r>
            <a:r>
              <a:rPr lang="zh-TW" altLang="en-US" sz="2400" dirty="0" smtClean="0"/>
              <a:t>物應該</a:t>
            </a:r>
            <a:r>
              <a:rPr lang="zh-TW" altLang="en-US" sz="2400" dirty="0"/>
              <a:t>從每個食物</a:t>
            </a:r>
            <a:r>
              <a:rPr lang="zh-TW" altLang="en-US" sz="2400" dirty="0" smtClean="0"/>
              <a:t>類別中選擇。</a:t>
            </a:r>
            <a:endParaRPr lang="en-US" sz="2400" dirty="0" smtClean="0"/>
          </a:p>
        </p:txBody>
      </p:sp>
      <p:sp>
        <p:nvSpPr>
          <p:cNvPr id="3" name="Rectangle 2"/>
          <p:cNvSpPr/>
          <p:nvPr/>
        </p:nvSpPr>
        <p:spPr>
          <a:xfrm>
            <a:off x="612775" y="6444476"/>
            <a:ext cx="2952328" cy="276999"/>
          </a:xfrm>
          <a:prstGeom prst="rect">
            <a:avLst/>
          </a:prstGeom>
        </p:spPr>
        <p:txBody>
          <a:bodyPr wrap="square">
            <a:spAutoFit/>
          </a:bodyPr>
          <a:lstStyle/>
          <a:p>
            <a:r>
              <a:rPr lang="zh-TW" altLang="en-US" sz="1200" dirty="0" smtClean="0"/>
              <a:t>改編自香港特別行政區衞生署中央教育組</a:t>
            </a:r>
            <a:endParaRPr lang="en-US" sz="1200" dirty="0"/>
          </a:p>
        </p:txBody>
      </p:sp>
      <p:sp>
        <p:nvSpPr>
          <p:cNvPr id="4" name="TextBox 3"/>
          <p:cNvSpPr txBox="1"/>
          <p:nvPr/>
        </p:nvSpPr>
        <p:spPr>
          <a:xfrm>
            <a:off x="2735796" y="3140968"/>
            <a:ext cx="2520280" cy="369332"/>
          </a:xfrm>
          <a:prstGeom prst="rect">
            <a:avLst/>
          </a:prstGeom>
          <a:noFill/>
        </p:spPr>
        <p:txBody>
          <a:bodyPr wrap="square" rtlCol="0">
            <a:spAutoFit/>
          </a:bodyPr>
          <a:lstStyle/>
          <a:p>
            <a:r>
              <a:rPr lang="zh-TW" altLang="en-US" dirty="0" smtClean="0"/>
              <a:t>脂肪、油、鹽</a:t>
            </a:r>
            <a:r>
              <a:rPr lang="zh-TW" altLang="en-US" dirty="0"/>
              <a:t>和糖</a:t>
            </a:r>
            <a:endParaRPr lang="en-US" dirty="0"/>
          </a:p>
        </p:txBody>
      </p:sp>
      <p:sp>
        <p:nvSpPr>
          <p:cNvPr id="12" name="TextBox 11"/>
          <p:cNvSpPr txBox="1"/>
          <p:nvPr/>
        </p:nvSpPr>
        <p:spPr>
          <a:xfrm>
            <a:off x="3347864" y="4859868"/>
            <a:ext cx="2520280" cy="369332"/>
          </a:xfrm>
          <a:prstGeom prst="rect">
            <a:avLst/>
          </a:prstGeom>
          <a:noFill/>
        </p:spPr>
        <p:txBody>
          <a:bodyPr wrap="square" rtlCol="0">
            <a:spAutoFit/>
          </a:bodyPr>
          <a:lstStyle/>
          <a:p>
            <a:r>
              <a:rPr lang="zh-HK" altLang="en-US" dirty="0"/>
              <a:t>水果和蔬菜</a:t>
            </a:r>
            <a:endParaRPr lang="en-US" dirty="0"/>
          </a:p>
        </p:txBody>
      </p:sp>
      <p:sp>
        <p:nvSpPr>
          <p:cNvPr id="13" name="TextBox 12"/>
          <p:cNvSpPr txBox="1"/>
          <p:nvPr/>
        </p:nvSpPr>
        <p:spPr>
          <a:xfrm>
            <a:off x="3707904" y="5723964"/>
            <a:ext cx="2520280" cy="369332"/>
          </a:xfrm>
          <a:prstGeom prst="rect">
            <a:avLst/>
          </a:prstGeom>
          <a:noFill/>
        </p:spPr>
        <p:txBody>
          <a:bodyPr wrap="square" rtlCol="0">
            <a:spAutoFit/>
          </a:bodyPr>
          <a:lstStyle/>
          <a:p>
            <a:r>
              <a:rPr lang="zh-HK" altLang="en-US" dirty="0"/>
              <a:t>五穀類</a:t>
            </a:r>
            <a:endParaRPr lang="en-US" dirty="0"/>
          </a:p>
        </p:txBody>
      </p:sp>
      <p:sp>
        <p:nvSpPr>
          <p:cNvPr id="14" name="TextBox 13"/>
          <p:cNvSpPr txBox="1"/>
          <p:nvPr/>
        </p:nvSpPr>
        <p:spPr>
          <a:xfrm>
            <a:off x="3139388" y="3862789"/>
            <a:ext cx="5681084" cy="646331"/>
          </a:xfrm>
          <a:prstGeom prst="rect">
            <a:avLst/>
          </a:prstGeom>
          <a:solidFill>
            <a:schemeClr val="accent2">
              <a:lumMod val="40000"/>
              <a:lumOff val="60000"/>
            </a:schemeClr>
          </a:solidFill>
        </p:spPr>
        <p:txBody>
          <a:bodyPr wrap="square" rtlCol="0">
            <a:spAutoFit/>
          </a:bodyPr>
          <a:lstStyle/>
          <a:p>
            <a:r>
              <a:rPr lang="zh-TW" altLang="en-US" dirty="0" smtClean="0"/>
              <a:t>豆類、豆</a:t>
            </a:r>
            <a:r>
              <a:rPr lang="zh-TW" altLang="en-US" dirty="0"/>
              <a:t>科</a:t>
            </a:r>
            <a:r>
              <a:rPr lang="zh-TW" altLang="en-US" dirty="0" smtClean="0"/>
              <a:t>植物、堅果、種子、它們</a:t>
            </a:r>
            <a:r>
              <a:rPr lang="zh-TW" altLang="en-US" dirty="0"/>
              <a:t>的替代品和</a:t>
            </a:r>
            <a:r>
              <a:rPr lang="en-US" altLang="zh-TW" dirty="0"/>
              <a:t>/</a:t>
            </a:r>
            <a:r>
              <a:rPr lang="zh-TW" altLang="en-US" dirty="0"/>
              <a:t>或</a:t>
            </a:r>
            <a:r>
              <a:rPr lang="zh-TW" altLang="en-US" dirty="0" smtClean="0"/>
              <a:t>蛋、奶</a:t>
            </a:r>
            <a:r>
              <a:rPr lang="zh-TW" altLang="en-US" dirty="0"/>
              <a:t>產品</a:t>
            </a:r>
            <a:r>
              <a:rPr lang="zh-TW" altLang="en-US" dirty="0" smtClean="0"/>
              <a:t>（</a:t>
            </a:r>
            <a:r>
              <a:rPr lang="zh-TW" altLang="en-US" dirty="0"/>
              <a:t>奶</a:t>
            </a:r>
            <a:r>
              <a:rPr lang="en-US" altLang="zh-TW" dirty="0" smtClean="0"/>
              <a:t>-</a:t>
            </a:r>
            <a:r>
              <a:rPr lang="zh-TW" altLang="en-US" dirty="0" smtClean="0"/>
              <a:t>、蛋</a:t>
            </a:r>
            <a:r>
              <a:rPr lang="en-US" altLang="zh-TW" dirty="0" smtClean="0"/>
              <a:t>-</a:t>
            </a:r>
            <a:r>
              <a:rPr lang="zh-TW" altLang="en-US" dirty="0"/>
              <a:t>和奶蛋素食主義者）</a:t>
            </a:r>
            <a:endParaRPr lang="en-US" dirty="0"/>
          </a:p>
        </p:txBody>
      </p:sp>
      <p:pic>
        <p:nvPicPr>
          <p:cNvPr id="22533" name="Picture 5" descr="http://healthsketches.com/wp-content/uploads/2014/05/phytic-acids-beans-etc.jpg"/>
          <p:cNvPicPr>
            <a:picLocks noChangeAspect="1" noChangeArrowheads="1"/>
          </p:cNvPicPr>
          <p:nvPr/>
        </p:nvPicPr>
        <p:blipFill>
          <a:blip r:embed="rId4"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2372122" y="4090353"/>
            <a:ext cx="687710" cy="490775"/>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http://www.foodnutritiontable.com/_lib/img/prod/big/taho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2629" y="3717032"/>
            <a:ext cx="563187" cy="563187"/>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http://www.womansday.com/cm/womansday/images/AE/Chef-Challenge-Leftover-Easter-Eggs-mdn.jpg"/>
          <p:cNvPicPr>
            <a:picLocks noChangeAspect="1"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426088" y="4090352"/>
            <a:ext cx="360040" cy="480053"/>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http://www.valent.com/agriculture/crops/soybeans/images/Soybeans-Beige-5-08.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3645024"/>
            <a:ext cx="568197" cy="37879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6"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8"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548" name="Picture 20" descr="http://www.babymed.com/sites/default/files/shutterstock_peanut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1798" y="3957309"/>
            <a:ext cx="525634" cy="35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744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素食者膳食</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原則</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57</a:t>
            </a:fld>
            <a:endParaRPr lang="en-US" dirty="0"/>
          </a:p>
        </p:txBody>
      </p:sp>
      <p:sp>
        <p:nvSpPr>
          <p:cNvPr id="6" name="Rectangle 5"/>
          <p:cNvSpPr/>
          <p:nvPr/>
        </p:nvSpPr>
        <p:spPr>
          <a:xfrm>
            <a:off x="323528" y="1101512"/>
            <a:ext cx="8568952" cy="3277820"/>
          </a:xfrm>
          <a:prstGeom prst="rect">
            <a:avLst/>
          </a:prstGeom>
        </p:spPr>
        <p:txBody>
          <a:bodyPr wrap="square">
            <a:spAutoFit/>
          </a:bodyPr>
          <a:lstStyle/>
          <a:p>
            <a:pPr marL="342900" lvl="0" indent="-342900">
              <a:spcAft>
                <a:spcPts val="600"/>
              </a:spcAft>
              <a:buFont typeface="Arial" pitchFamily="34" charset="0"/>
              <a:buChar char="•"/>
            </a:pPr>
            <a:r>
              <a:rPr lang="zh-TW" altLang="en-US" sz="2400" dirty="0"/>
              <a:t>純</a:t>
            </a:r>
            <a:r>
              <a:rPr lang="zh-TW" altLang="en-US" sz="2400" dirty="0" smtClean="0"/>
              <a:t>素食者</a:t>
            </a:r>
            <a:r>
              <a:rPr lang="zh-TW" altLang="en-US" sz="2400" dirty="0"/>
              <a:t>往往較容易</a:t>
            </a:r>
            <a:r>
              <a:rPr lang="zh-TW" altLang="en-US" sz="2400" dirty="0" smtClean="0"/>
              <a:t>忽略蛋白質攝取量。良好的植物</a:t>
            </a:r>
            <a:r>
              <a:rPr lang="zh-TW" altLang="en-US" sz="2400" dirty="0"/>
              <a:t>蛋白質</a:t>
            </a:r>
            <a:r>
              <a:rPr lang="zh-TW" altLang="en-US" sz="2400" dirty="0" smtClean="0"/>
              <a:t>供應是十分</a:t>
            </a:r>
            <a:r>
              <a:rPr lang="zh-TW" altLang="en-US" sz="2400" dirty="0"/>
              <a:t>重要的。 豆類、豆科植物</a:t>
            </a:r>
            <a:r>
              <a:rPr lang="zh-TW" altLang="en-US" sz="2400" dirty="0" smtClean="0"/>
              <a:t>、</a:t>
            </a:r>
            <a:r>
              <a:rPr lang="zh-TW" altLang="en-US" sz="2400" dirty="0"/>
              <a:t>大豆</a:t>
            </a:r>
            <a:r>
              <a:rPr lang="zh-TW" altLang="en-US" sz="2400" dirty="0" smtClean="0"/>
              <a:t>製品</a:t>
            </a:r>
            <a:r>
              <a:rPr lang="en-US" sz="2400" dirty="0" smtClean="0"/>
              <a:t>(</a:t>
            </a:r>
            <a:r>
              <a:rPr lang="zh-TW" altLang="en-US" sz="2400" dirty="0"/>
              <a:t>如豆腐</a:t>
            </a:r>
            <a:r>
              <a:rPr lang="en-US" sz="2400" dirty="0" smtClean="0"/>
              <a:t>)</a:t>
            </a:r>
            <a:r>
              <a:rPr lang="zh-TW" altLang="en-US" sz="2400" dirty="0" smtClean="0"/>
              <a:t>、植物</a:t>
            </a:r>
            <a:r>
              <a:rPr lang="zh-TW" altLang="en-US" sz="2400" dirty="0"/>
              <a:t>紡織蛋白及素</a:t>
            </a:r>
            <a:r>
              <a:rPr lang="zh-TW" altLang="en-US" sz="2400" dirty="0" smtClean="0"/>
              <a:t>肉、堅果</a:t>
            </a:r>
            <a:r>
              <a:rPr lang="zh-TW" altLang="en-US" sz="2400" dirty="0"/>
              <a:t>、種子、它們的替代品都含有</a:t>
            </a:r>
            <a:r>
              <a:rPr lang="zh-TW" altLang="en-US" sz="2400" dirty="0" smtClean="0"/>
              <a:t>豐富的</a:t>
            </a:r>
            <a:r>
              <a:rPr lang="zh-TW" altLang="en-US" sz="2400" dirty="0"/>
              <a:t>植物</a:t>
            </a:r>
            <a:r>
              <a:rPr lang="zh-TW" altLang="en-US" sz="2400" dirty="0" smtClean="0"/>
              <a:t>蛋白質</a:t>
            </a:r>
            <a:r>
              <a:rPr lang="zh-TW" altLang="en-US" sz="2400" dirty="0"/>
              <a:t>。</a:t>
            </a:r>
            <a:endParaRPr lang="en-US" altLang="zh-TW" sz="2400" dirty="0" smtClean="0"/>
          </a:p>
          <a:p>
            <a:pPr marL="342900" indent="-342900">
              <a:spcAft>
                <a:spcPts val="600"/>
              </a:spcAft>
              <a:buFont typeface="Arial" pitchFamily="34" charset="0"/>
              <a:buChar char="•"/>
            </a:pPr>
            <a:r>
              <a:rPr lang="zh-TW" altLang="en-US" sz="2400" dirty="0"/>
              <a:t>應用植物脂肪和</a:t>
            </a:r>
            <a:r>
              <a:rPr lang="zh-TW" altLang="en-US" sz="2400" dirty="0" smtClean="0"/>
              <a:t>油於</a:t>
            </a:r>
            <a:r>
              <a:rPr lang="zh-TW" altLang="en-US" sz="2400" dirty="0"/>
              <a:t>烹調，代替牛油和豬油。</a:t>
            </a:r>
          </a:p>
          <a:p>
            <a:pPr marL="342900" indent="-342900">
              <a:spcAft>
                <a:spcPts val="600"/>
              </a:spcAft>
              <a:buFont typeface="Arial" pitchFamily="34" charset="0"/>
              <a:buChar char="•"/>
            </a:pPr>
            <a:r>
              <a:rPr lang="zh-TW" altLang="en-US" sz="2400" dirty="0" smtClean="0"/>
              <a:t>純素食者不</a:t>
            </a:r>
            <a:r>
              <a:rPr lang="zh-TW" altLang="en-US" sz="2400" dirty="0"/>
              <a:t>吃</a:t>
            </a:r>
            <a:r>
              <a:rPr lang="zh-TW" altLang="en-US" sz="2400" dirty="0" smtClean="0"/>
              <a:t>牛奶</a:t>
            </a:r>
            <a:r>
              <a:rPr lang="zh-TW" altLang="en-US" sz="2400" dirty="0"/>
              <a:t>類和乳</a:t>
            </a:r>
            <a:r>
              <a:rPr lang="zh-TW" altLang="en-US" sz="2400" dirty="0" smtClean="0"/>
              <a:t>類製品，因此需要</a:t>
            </a:r>
            <a:r>
              <a:rPr lang="zh-TW" altLang="en-US" sz="2400" dirty="0"/>
              <a:t>良好及定期的植物鈣供應。植物鈣</a:t>
            </a:r>
            <a:r>
              <a:rPr lang="zh-TW" altLang="en-US" sz="2400" dirty="0" smtClean="0"/>
              <a:t>可以在深綠葉蔬菜、硫酸鈣製的豆腐和加鈣豆</a:t>
            </a:r>
            <a:r>
              <a:rPr lang="zh-TW" altLang="en-US" sz="2400" dirty="0"/>
              <a:t>奶和橙汁中找到。</a:t>
            </a:r>
            <a:endParaRPr lang="en-US" sz="2400" dirty="0" smtClean="0"/>
          </a:p>
        </p:txBody>
      </p:sp>
      <p:sp>
        <p:nvSpPr>
          <p:cNvPr id="9" name="AutoShape 14"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6"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8"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72826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600164"/>
          </a:xfrm>
          <a:prstGeom prst="rect">
            <a:avLst/>
          </a:prstGeom>
        </p:spPr>
        <p:txBody>
          <a:bodyPr wrap="square">
            <a:spAutoFit/>
          </a:bodyPr>
          <a:lstStyle/>
          <a:p>
            <a:pPr lvl="0"/>
            <a:r>
              <a:rPr lang="zh-TW" altLang="en-US" sz="32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素食膳食</a:t>
            </a:r>
            <a:r>
              <a:rPr lang="zh-TW" alt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a:t>
            </a:r>
            <a:r>
              <a:rPr lang="zh-TW" altLang="en-US" sz="33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TW" alt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例子</a:t>
            </a:r>
            <a:endParaRPr lang="en-US" sz="33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3" name="Table 2"/>
          <p:cNvGraphicFramePr>
            <a:graphicFrameLocks noGrp="1"/>
          </p:cNvGraphicFramePr>
          <p:nvPr>
            <p:extLst>
              <p:ext uri="{D42A27DB-BD31-4B8C-83A1-F6EECF244321}">
                <p14:modId xmlns:p14="http://schemas.microsoft.com/office/powerpoint/2010/main" val="424334926"/>
              </p:ext>
            </p:extLst>
          </p:nvPr>
        </p:nvGraphicFramePr>
        <p:xfrm>
          <a:off x="323528" y="889153"/>
          <a:ext cx="8640960" cy="4943535"/>
        </p:xfrm>
        <a:graphic>
          <a:graphicData uri="http://schemas.openxmlformats.org/drawingml/2006/table">
            <a:tbl>
              <a:tblPr firstRow="1" bandRow="1">
                <a:tableStyleId>{5C22544A-7EE6-4342-B048-85BDC9FD1C3A}</a:tableStyleId>
              </a:tblPr>
              <a:tblGrid>
                <a:gridCol w="1994068">
                  <a:extLst>
                    <a:ext uri="{9D8B030D-6E8A-4147-A177-3AD203B41FA5}">
                      <a16:colId xmlns:a16="http://schemas.microsoft.com/office/drawing/2014/main" val="20000"/>
                    </a:ext>
                  </a:extLst>
                </a:gridCol>
                <a:gridCol w="6646892">
                  <a:extLst>
                    <a:ext uri="{9D8B030D-6E8A-4147-A177-3AD203B41FA5}">
                      <a16:colId xmlns:a16="http://schemas.microsoft.com/office/drawing/2014/main" val="20001"/>
                    </a:ext>
                  </a:extLst>
                </a:gridCol>
              </a:tblGrid>
              <a:tr h="428645">
                <a:tc>
                  <a:txBody>
                    <a:bodyPr/>
                    <a:lstStyle/>
                    <a:p>
                      <a:r>
                        <a:rPr lang="zh-TW" altLang="en-US" dirty="0" smtClean="0"/>
                        <a:t>膳食</a:t>
                      </a:r>
                      <a:endParaRPr lang="en-US" dirty="0"/>
                    </a:p>
                  </a:txBody>
                  <a:tcPr/>
                </a:tc>
                <a:tc>
                  <a:txBody>
                    <a:bodyPr/>
                    <a:lstStyle/>
                    <a:p>
                      <a:r>
                        <a:rPr lang="zh-TW" altLang="en-US" dirty="0" smtClean="0"/>
                        <a:t>食物</a:t>
                      </a:r>
                      <a:endParaRPr lang="en-US" altLang="zh-HK" dirty="0"/>
                    </a:p>
                  </a:txBody>
                  <a:tcPr/>
                </a:tc>
                <a:extLst>
                  <a:ext uri="{0D108BD9-81ED-4DB2-BD59-A6C34878D82A}">
                    <a16:rowId xmlns:a16="http://schemas.microsoft.com/office/drawing/2014/main" val="10000"/>
                  </a:ext>
                </a:extLst>
              </a:tr>
              <a:tr h="428645">
                <a:tc>
                  <a:txBody>
                    <a:bodyPr/>
                    <a:lstStyle/>
                    <a:p>
                      <a:r>
                        <a:rPr lang="zh-TW" altLang="en-US" dirty="0" smtClean="0"/>
                        <a:t>早餐</a:t>
                      </a:r>
                      <a:endParaRPr lang="en-US" dirty="0"/>
                    </a:p>
                  </a:txBody>
                  <a:tcPr/>
                </a:tc>
                <a:tc>
                  <a:txBody>
                    <a:bodyPr/>
                    <a:lstStyle/>
                    <a:p>
                      <a:r>
                        <a:rPr lang="en-US" altLang="zh-TW" dirty="0" smtClean="0"/>
                        <a:t>2</a:t>
                      </a:r>
                      <a:r>
                        <a:rPr lang="zh-TW" altLang="en-US" dirty="0" smtClean="0"/>
                        <a:t>片麵包</a:t>
                      </a:r>
                      <a:r>
                        <a:rPr lang="en-US" altLang="zh-TW" dirty="0" smtClean="0"/>
                        <a:t>/</a:t>
                      </a:r>
                      <a:r>
                        <a:rPr lang="zh-TW" altLang="en-US" dirty="0" smtClean="0"/>
                        <a:t>烤多士</a:t>
                      </a:r>
                      <a:r>
                        <a:rPr lang="en-US" altLang="zh-TW" dirty="0" smtClean="0"/>
                        <a:t>+</a:t>
                      </a:r>
                      <a:r>
                        <a:rPr lang="zh-TW" altLang="en-US" dirty="0" smtClean="0"/>
                        <a:t>果醬</a:t>
                      </a:r>
                      <a:r>
                        <a:rPr lang="en-US" altLang="zh-TW" dirty="0" smtClean="0"/>
                        <a:t>/</a:t>
                      </a:r>
                      <a:r>
                        <a:rPr lang="zh-TW" altLang="en-US" dirty="0" smtClean="0"/>
                        <a:t>花生醬</a:t>
                      </a:r>
                      <a:r>
                        <a:rPr lang="en-US" altLang="zh-TW" dirty="0" smtClean="0"/>
                        <a:t>/</a:t>
                      </a:r>
                      <a:r>
                        <a:rPr lang="zh-TW" altLang="en-US" dirty="0" smtClean="0"/>
                        <a:t>牛油果</a:t>
                      </a:r>
                      <a:endParaRPr lang="en-US" altLang="zh-TW" dirty="0" smtClean="0"/>
                    </a:p>
                    <a:p>
                      <a:r>
                        <a:rPr lang="zh-TW" altLang="en-US" dirty="0" smtClean="0"/>
                        <a:t>或</a:t>
                      </a:r>
                      <a:r>
                        <a:rPr lang="en-US" altLang="zh-TW" dirty="0" smtClean="0"/>
                        <a:t>1</a:t>
                      </a:r>
                      <a:r>
                        <a:rPr lang="zh-TW" altLang="en-US" dirty="0" smtClean="0"/>
                        <a:t>杯高纖麥片配</a:t>
                      </a:r>
                      <a:r>
                        <a:rPr lang="en-US" altLang="zh-TW" dirty="0" smtClean="0"/>
                        <a:t>1</a:t>
                      </a:r>
                      <a:r>
                        <a:rPr lang="zh-TW" altLang="en-US" dirty="0" smtClean="0"/>
                        <a:t>湯匙的葡萄乾或堅果 </a:t>
                      </a:r>
                    </a:p>
                    <a:p>
                      <a:r>
                        <a:rPr lang="zh-TW" altLang="en-US" dirty="0" smtClean="0"/>
                        <a:t>或</a:t>
                      </a:r>
                      <a:r>
                        <a:rPr lang="en-US" altLang="zh-TW" dirty="0" smtClean="0"/>
                        <a:t>1</a:t>
                      </a:r>
                      <a:r>
                        <a:rPr lang="zh-TW" altLang="en-US" dirty="0" smtClean="0"/>
                        <a:t>杯煮熟的燕麥配</a:t>
                      </a:r>
                      <a:r>
                        <a:rPr lang="en-US" altLang="zh-TW" dirty="0" smtClean="0"/>
                        <a:t>1</a:t>
                      </a:r>
                      <a:r>
                        <a:rPr lang="zh-TW" altLang="en-US" dirty="0" smtClean="0"/>
                        <a:t>湯匙的葡萄乾和堅果 </a:t>
                      </a:r>
                    </a:p>
                    <a:p>
                      <a:r>
                        <a:rPr lang="en-US" altLang="zh-TW" dirty="0" smtClean="0"/>
                        <a:t>200</a:t>
                      </a:r>
                      <a:r>
                        <a:rPr lang="zh-TW" altLang="en-US" dirty="0" smtClean="0"/>
                        <a:t>毫升豆漿</a:t>
                      </a:r>
                      <a:endParaRPr lang="en-US" dirty="0" smtClean="0"/>
                    </a:p>
                  </a:txBody>
                  <a:tcPr/>
                </a:tc>
                <a:extLst>
                  <a:ext uri="{0D108BD9-81ED-4DB2-BD59-A6C34878D82A}">
                    <a16:rowId xmlns:a16="http://schemas.microsoft.com/office/drawing/2014/main" val="10001"/>
                  </a:ext>
                </a:extLst>
              </a:tr>
              <a:tr h="428645">
                <a:tc>
                  <a:txBody>
                    <a:bodyPr/>
                    <a:lstStyle/>
                    <a:p>
                      <a:r>
                        <a:rPr lang="zh-TW" altLang="en-US" dirty="0" smtClean="0"/>
                        <a:t>早茶</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個新鮮水果或水果沙律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一小把堅果</a:t>
                      </a:r>
                      <a:endParaRPr lang="en-US" dirty="0"/>
                    </a:p>
                  </a:txBody>
                  <a:tcPr/>
                </a:tc>
                <a:extLst>
                  <a:ext uri="{0D108BD9-81ED-4DB2-BD59-A6C34878D82A}">
                    <a16:rowId xmlns:a16="http://schemas.microsoft.com/office/drawing/2014/main" val="10002"/>
                  </a:ext>
                </a:extLst>
              </a:tr>
              <a:tr h="428645">
                <a:tc>
                  <a:txBody>
                    <a:bodyPr/>
                    <a:lstStyle/>
                    <a:p>
                      <a:r>
                        <a:rPr lang="zh-TW" altLang="en-US" dirty="0" smtClean="0"/>
                        <a:t>午餐</a:t>
                      </a:r>
                      <a:endParaRPr lang="en-US" dirty="0"/>
                    </a:p>
                  </a:txBody>
                  <a:tcPr/>
                </a:tc>
                <a:tc>
                  <a:txBody>
                    <a:bodyPr/>
                    <a:lstStyle/>
                    <a:p>
                      <a:r>
                        <a:rPr lang="en-US" altLang="zh-TW" dirty="0" smtClean="0"/>
                        <a:t>1</a:t>
                      </a:r>
                      <a:r>
                        <a:rPr lang="zh-TW" altLang="en-US" dirty="0" smtClean="0"/>
                        <a:t>碗飯</a:t>
                      </a:r>
                    </a:p>
                    <a:p>
                      <a:r>
                        <a:rPr lang="en-US" altLang="zh-TW" dirty="0" smtClean="0"/>
                        <a:t>100</a:t>
                      </a:r>
                      <a:r>
                        <a:rPr lang="zh-TW" altLang="en-US" dirty="0" smtClean="0"/>
                        <a:t>克咖哩豌豆椰菜或雜豆、茄子和椰菜花</a:t>
                      </a:r>
                      <a:endParaRPr lang="en-US" baseline="0" dirty="0" smtClean="0"/>
                    </a:p>
                  </a:txBody>
                  <a:tcPr/>
                </a:tc>
                <a:extLst>
                  <a:ext uri="{0D108BD9-81ED-4DB2-BD59-A6C34878D82A}">
                    <a16:rowId xmlns:a16="http://schemas.microsoft.com/office/drawing/2014/main" val="10003"/>
                  </a:ext>
                </a:extLst>
              </a:tr>
              <a:tr h="428645">
                <a:tc>
                  <a:txBody>
                    <a:bodyPr/>
                    <a:lstStyle/>
                    <a:p>
                      <a:r>
                        <a:rPr lang="zh-TW" altLang="en-US" dirty="0" smtClean="0"/>
                        <a:t>下午茶</a:t>
                      </a:r>
                      <a:endParaRPr lang="en-US" dirty="0"/>
                    </a:p>
                  </a:txBody>
                  <a:tcPr/>
                </a:tc>
                <a:tc>
                  <a:txBody>
                    <a:bodyPr/>
                    <a:lstStyle/>
                    <a:p>
                      <a:r>
                        <a:rPr lang="en-US" altLang="zh-TW" dirty="0" smtClean="0"/>
                        <a:t>1</a:t>
                      </a:r>
                      <a:r>
                        <a:rPr lang="zh-TW" altLang="en-US" dirty="0" smtClean="0"/>
                        <a:t>個小麥麵包與</a:t>
                      </a:r>
                      <a:r>
                        <a:rPr lang="en-US" altLang="zh-TW" dirty="0" smtClean="0"/>
                        <a:t>60</a:t>
                      </a:r>
                      <a:r>
                        <a:rPr lang="zh-TW" altLang="en-US" dirty="0" smtClean="0"/>
                        <a:t>克豆腐漢堡</a:t>
                      </a:r>
                      <a:endParaRPr lang="en-US" dirty="0" smtClean="0"/>
                    </a:p>
                  </a:txBody>
                  <a:tcPr/>
                </a:tc>
                <a:extLst>
                  <a:ext uri="{0D108BD9-81ED-4DB2-BD59-A6C34878D82A}">
                    <a16:rowId xmlns:a16="http://schemas.microsoft.com/office/drawing/2014/main" val="10004"/>
                  </a:ext>
                </a:extLst>
              </a:tr>
              <a:tr h="428645">
                <a:tc>
                  <a:txBody>
                    <a:bodyPr/>
                    <a:lstStyle/>
                    <a:p>
                      <a:r>
                        <a:rPr lang="zh-TW" altLang="en-US" dirty="0" smtClean="0"/>
                        <a:t>晚餐</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en-US" dirty="0" smtClean="0"/>
                        <a:t>碗飯或煮熟的麵條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100</a:t>
                      </a:r>
                      <a:r>
                        <a:rPr lang="zh-TW" altLang="en-US" dirty="0" smtClean="0"/>
                        <a:t>克素肉炒菜（小麥麵筋製成的肉類似食物）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en-US" dirty="0" smtClean="0"/>
                        <a:t>碗煮熟的蔬菜或</a:t>
                      </a:r>
                      <a:r>
                        <a:rPr lang="en-US" altLang="zh-TW" dirty="0" smtClean="0"/>
                        <a:t>1</a:t>
                      </a:r>
                      <a:r>
                        <a:rPr lang="zh-TW" altLang="en-US" dirty="0" smtClean="0"/>
                        <a:t>大碗芝麻醬蔬菜沙律</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蘋果餡餅</a:t>
                      </a:r>
                      <a:r>
                        <a:rPr lang="en-US" altLang="zh-TW" dirty="0" smtClean="0"/>
                        <a:t>/</a:t>
                      </a:r>
                      <a:r>
                        <a:rPr lang="zh-TW" altLang="en-US" dirty="0" smtClean="0"/>
                        <a:t>紅蘿蔔蛋糕</a:t>
                      </a:r>
                      <a:endParaRPr lang="en-US" dirty="0" smtClean="0"/>
                    </a:p>
                  </a:txBody>
                  <a:tcPr/>
                </a:tc>
                <a:extLst>
                  <a:ext uri="{0D108BD9-81ED-4DB2-BD59-A6C34878D82A}">
                    <a16:rowId xmlns:a16="http://schemas.microsoft.com/office/drawing/2014/main" val="10005"/>
                  </a:ext>
                </a:extLst>
              </a:tr>
              <a:tr h="428645">
                <a:tc>
                  <a:txBody>
                    <a:bodyPr/>
                    <a:lstStyle/>
                    <a:p>
                      <a:r>
                        <a:rPr lang="zh-TW" altLang="en-US" dirty="0" smtClean="0"/>
                        <a:t>宵夜</a:t>
                      </a:r>
                      <a:endParaRPr lang="en-US" dirty="0"/>
                    </a:p>
                  </a:txBody>
                  <a:tcPr/>
                </a:tc>
                <a:tc>
                  <a:txBody>
                    <a:bodyPr/>
                    <a:lstStyle/>
                    <a:p>
                      <a:r>
                        <a:rPr lang="en-US" altLang="zh-TW" dirty="0" smtClean="0"/>
                        <a:t>1</a:t>
                      </a:r>
                      <a:r>
                        <a:rPr lang="zh-TW" altLang="en-US" dirty="0" smtClean="0"/>
                        <a:t>個新鮮水果</a:t>
                      </a:r>
                      <a:r>
                        <a:rPr lang="en-US" altLang="zh-TW" dirty="0" smtClean="0"/>
                        <a:t>/1</a:t>
                      </a:r>
                      <a:r>
                        <a:rPr lang="zh-TW" altLang="en-US" dirty="0" smtClean="0"/>
                        <a:t>杯水果冰沙</a:t>
                      </a:r>
                      <a:endParaRPr lang="en-US" dirty="0" smtClean="0"/>
                    </a:p>
                  </a:txBody>
                  <a:tcPr/>
                </a:tc>
                <a:extLst>
                  <a:ext uri="{0D108BD9-81ED-4DB2-BD59-A6C34878D82A}">
                    <a16:rowId xmlns:a16="http://schemas.microsoft.com/office/drawing/2014/main" val="10006"/>
                  </a:ext>
                </a:extLst>
              </a:tr>
            </a:tbl>
          </a:graphicData>
        </a:graphic>
      </p:graphicFrame>
      <p:sp>
        <p:nvSpPr>
          <p:cNvPr id="9" name="Slide Number Placeholder 6"/>
          <p:cNvSpPr>
            <a:spLocks noGrp="1"/>
          </p:cNvSpPr>
          <p:nvPr>
            <p:ph type="sldNum" sz="quarter" idx="12"/>
          </p:nvPr>
        </p:nvSpPr>
        <p:spPr>
          <a:xfrm>
            <a:off x="6553200" y="6138585"/>
            <a:ext cx="2133600" cy="365125"/>
          </a:xfrm>
        </p:spPr>
        <p:txBody>
          <a:bodyPr/>
          <a:lstStyle/>
          <a:p>
            <a:fld id="{99B7B5DF-5DA9-46A7-9A59-86908C82C3B1}" type="slidenum">
              <a:rPr lang="en-US" smtClean="0"/>
              <a:pPr/>
              <a:t>58</a:t>
            </a:fld>
            <a:endParaRPr lang="en-US" dirty="0"/>
          </a:p>
        </p:txBody>
      </p:sp>
    </p:spTree>
    <p:extLst>
      <p:ext uri="{BB962C8B-B14F-4D97-AF65-F5344CB8AC3E}">
        <p14:creationId xmlns:p14="http://schemas.microsoft.com/office/powerpoint/2010/main" val="613577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HK"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設計</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包裝膳食</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59</a:t>
            </a:fld>
            <a:endParaRPr lang="en-US" dirty="0"/>
          </a:p>
        </p:txBody>
      </p:sp>
      <p:sp>
        <p:nvSpPr>
          <p:cNvPr id="6" name="Rectangle 5"/>
          <p:cNvSpPr/>
          <p:nvPr/>
        </p:nvSpPr>
        <p:spPr>
          <a:xfrm>
            <a:off x="323528" y="980728"/>
            <a:ext cx="8352928" cy="2092881"/>
          </a:xfrm>
          <a:prstGeom prst="rect">
            <a:avLst/>
          </a:prstGeom>
        </p:spPr>
        <p:txBody>
          <a:bodyPr wrap="square">
            <a:spAutoFit/>
          </a:bodyPr>
          <a:lstStyle/>
          <a:p>
            <a:pPr marL="342900" indent="-342900">
              <a:spcAft>
                <a:spcPts val="600"/>
              </a:spcAft>
              <a:buFont typeface="Arial" pitchFamily="34" charset="0"/>
              <a:buChar char="•"/>
            </a:pPr>
            <a:r>
              <a:rPr lang="zh-TW" altLang="en-US" sz="2400" dirty="0"/>
              <a:t>自製包裝</a:t>
            </a:r>
            <a:r>
              <a:rPr lang="zh-TW" altLang="en-US" sz="2400" dirty="0" smtClean="0"/>
              <a:t>膳食的</a:t>
            </a:r>
            <a:r>
              <a:rPr lang="zh-TW" altLang="en-US" sz="2400" dirty="0"/>
              <a:t>原因包括省錢和達致健康飲食。 </a:t>
            </a:r>
          </a:p>
          <a:p>
            <a:pPr marL="342900" indent="-342900">
              <a:spcAft>
                <a:spcPts val="600"/>
              </a:spcAft>
              <a:buFont typeface="Arial" pitchFamily="34" charset="0"/>
              <a:buChar char="•"/>
            </a:pPr>
            <a:r>
              <a:rPr lang="zh-TW" altLang="en-US" sz="2400" dirty="0"/>
              <a:t>包裝</a:t>
            </a:r>
            <a:r>
              <a:rPr lang="zh-TW" altLang="en-US" sz="2400" dirty="0" smtClean="0"/>
              <a:t>膳食通常</a:t>
            </a:r>
            <a:r>
              <a:rPr lang="zh-TW" altLang="en-US" sz="2400" dirty="0"/>
              <a:t>是在</a:t>
            </a:r>
            <a:r>
              <a:rPr lang="zh-TW" altLang="en-US" sz="2400" dirty="0" smtClean="0"/>
              <a:t>家裡預備，</a:t>
            </a:r>
            <a:r>
              <a:rPr lang="zh-TW" altLang="en-US" sz="2400" dirty="0"/>
              <a:t>然後</a:t>
            </a:r>
            <a:r>
              <a:rPr lang="zh-TW" altLang="en-US" sz="2400" dirty="0" smtClean="0"/>
              <a:t>帶回學校</a:t>
            </a:r>
            <a:r>
              <a:rPr lang="zh-TW" altLang="en-US" sz="2400" dirty="0"/>
              <a:t>，辦公室或</a:t>
            </a:r>
            <a:r>
              <a:rPr lang="zh-TW" altLang="en-US" sz="2400" dirty="0" smtClean="0"/>
              <a:t>戶外進食。 </a:t>
            </a:r>
            <a:endParaRPr lang="zh-TW" altLang="en-US" sz="2400" dirty="0"/>
          </a:p>
          <a:p>
            <a:pPr marL="342900" indent="-342900">
              <a:spcAft>
                <a:spcPts val="600"/>
              </a:spcAft>
              <a:buFont typeface="Arial" pitchFamily="34" charset="0"/>
              <a:buChar char="•"/>
            </a:pPr>
            <a:r>
              <a:rPr lang="zh-TW" altLang="en-US" sz="2400" dirty="0"/>
              <a:t>包裝</a:t>
            </a:r>
            <a:r>
              <a:rPr lang="zh-TW" altLang="en-US" sz="2400" dirty="0" smtClean="0"/>
              <a:t>膳食可以用昨天晚餐的剩菜來預備。晚餐</a:t>
            </a:r>
            <a:r>
              <a:rPr lang="zh-TW" altLang="en-US" sz="2400" dirty="0"/>
              <a:t>的</a:t>
            </a:r>
            <a:r>
              <a:rPr lang="zh-TW" altLang="en-US" sz="2400" dirty="0" smtClean="0"/>
              <a:t>設計包括第二天的外帶午餐在內。</a:t>
            </a:r>
            <a:endParaRPr lang="en-US" sz="2400" dirty="0" smtClean="0"/>
          </a:p>
        </p:txBody>
      </p:sp>
    </p:spTree>
    <p:extLst>
      <p:ext uri="{BB962C8B-B14F-4D97-AF65-F5344CB8AC3E}">
        <p14:creationId xmlns:p14="http://schemas.microsoft.com/office/powerpoint/2010/main" val="1898253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89248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香港</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長者</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飲食指南</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2926791663"/>
              </p:ext>
            </p:extLst>
          </p:nvPr>
        </p:nvGraphicFramePr>
        <p:xfrm>
          <a:off x="395536" y="1397000"/>
          <a:ext cx="8424936" cy="4526995"/>
        </p:xfrm>
        <a:graphic>
          <a:graphicData uri="http://schemas.openxmlformats.org/drawingml/2006/table">
            <a:tbl>
              <a:tblPr firstRow="1" bandRow="1">
                <a:tableStyleId>{93296810-A885-4BE3-A3E7-6D5BEEA58F35}</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734711">
                <a:tc>
                  <a:txBody>
                    <a:bodyPr/>
                    <a:lstStyle/>
                    <a:p>
                      <a:pPr algn="ctr"/>
                      <a:r>
                        <a:rPr lang="zh-TW" altLang="en-US" sz="2500" b="1" i="0" u="none" strike="noStrike" kern="1200" baseline="0" dirty="0" smtClean="0">
                          <a:solidFill>
                            <a:schemeClr val="tx1"/>
                          </a:solidFill>
                          <a:latin typeface="+mn-lt"/>
                          <a:ea typeface="+mn-ea"/>
                          <a:cs typeface="+mn-cs"/>
                        </a:rPr>
                        <a:t>食物類別</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500" b="1" i="0" u="none" strike="noStrike" kern="1200" baseline="0" dirty="0" smtClean="0">
                          <a:solidFill>
                            <a:schemeClr val="tx1"/>
                          </a:solidFill>
                          <a:latin typeface="+mn-lt"/>
                          <a:ea typeface="+mn-ea"/>
                          <a:cs typeface="+mn-cs"/>
                        </a:rPr>
                        <a:t>建議</a:t>
                      </a:r>
                    </a:p>
                  </a:txBody>
                  <a:tcPr anchor="ctr"/>
                </a:tc>
                <a:extLst>
                  <a:ext uri="{0D108BD9-81ED-4DB2-BD59-A6C34878D82A}">
                    <a16:rowId xmlns:a16="http://schemas.microsoft.com/office/drawing/2014/main" val="10000"/>
                  </a:ext>
                </a:extLst>
              </a:tr>
              <a:tr h="734711">
                <a:tc>
                  <a:txBody>
                    <a:bodyPr/>
                    <a:lstStyle/>
                    <a:p>
                      <a:pPr algn="ctr"/>
                      <a:r>
                        <a:rPr lang="zh-TW" altLang="en-US" sz="2500" b="1" i="0" u="none" strike="noStrike" kern="1200" baseline="0" dirty="0" smtClean="0">
                          <a:solidFill>
                            <a:schemeClr val="tx1"/>
                          </a:solidFill>
                          <a:latin typeface="+mn-lt"/>
                          <a:ea typeface="+mn-ea"/>
                          <a:cs typeface="+mn-cs"/>
                        </a:rPr>
                        <a:t>五穀類</a:t>
                      </a:r>
                    </a:p>
                  </a:txBody>
                  <a:tcPr anchor="ctr"/>
                </a:tc>
                <a:tc>
                  <a:txBody>
                    <a:bodyPr/>
                    <a:lstStyle/>
                    <a:p>
                      <a:pPr algn="ctr"/>
                      <a:r>
                        <a:rPr lang="en-US" sz="2500" b="1" i="0" u="none" strike="noStrike" kern="1200" baseline="0" dirty="0" smtClean="0">
                          <a:solidFill>
                            <a:schemeClr val="tx1"/>
                          </a:solidFill>
                          <a:latin typeface="+mn-lt"/>
                          <a:ea typeface="+mn-ea"/>
                          <a:cs typeface="+mn-cs"/>
                        </a:rPr>
                        <a:t>3 - 4 </a:t>
                      </a:r>
                      <a:r>
                        <a:rPr lang="zh-TW" altLang="en-US" sz="2500" b="1" i="0" u="none" strike="noStrike" kern="1200" baseline="0" dirty="0" smtClean="0">
                          <a:solidFill>
                            <a:schemeClr val="tx1"/>
                          </a:solidFill>
                          <a:latin typeface="+mn-lt"/>
                          <a:ea typeface="+mn-ea"/>
                          <a:cs typeface="+mn-cs"/>
                        </a:rPr>
                        <a:t>碗</a:t>
                      </a:r>
                      <a:r>
                        <a:rPr lang="en-US" sz="2500" b="1" i="0" u="none" strike="noStrike" kern="1200" baseline="0" dirty="0" smtClean="0">
                          <a:solidFill>
                            <a:schemeClr val="tx1"/>
                          </a:solidFill>
                          <a:latin typeface="+mn-lt"/>
                          <a:ea typeface="+mn-ea"/>
                          <a:cs typeface="+mn-cs"/>
                        </a:rPr>
                        <a:t> </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734711">
                <a:tc>
                  <a:txBody>
                    <a:bodyPr/>
                    <a:lstStyle/>
                    <a:p>
                      <a:pPr algn="ctr"/>
                      <a:r>
                        <a:rPr lang="zh-TW" altLang="en-US" sz="2500" b="1" i="0" u="none" strike="noStrike" kern="1200" baseline="0" dirty="0" smtClean="0">
                          <a:solidFill>
                            <a:schemeClr val="tx1"/>
                          </a:solidFill>
                          <a:latin typeface="+mn-lt"/>
                          <a:ea typeface="+mn-ea"/>
                          <a:cs typeface="+mn-cs"/>
                        </a:rPr>
                        <a:t>水果</a:t>
                      </a:r>
                    </a:p>
                  </a:txBody>
                  <a:tcPr anchor="ctr"/>
                </a:tc>
                <a:tc>
                  <a:txBody>
                    <a:bodyPr/>
                    <a:lstStyle/>
                    <a:p>
                      <a:pPr algn="ctr"/>
                      <a:r>
                        <a:rPr lang="en-US" sz="2500" b="1" i="0" u="none" strike="noStrike" kern="1200" baseline="0" dirty="0" smtClean="0">
                          <a:solidFill>
                            <a:schemeClr val="tx1"/>
                          </a:solidFill>
                          <a:latin typeface="+mn-lt"/>
                          <a:ea typeface="+mn-ea"/>
                          <a:cs typeface="+mn-cs"/>
                        </a:rPr>
                        <a:t>2 - 3 </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2"/>
                  </a:ext>
                </a:extLst>
              </a:tr>
              <a:tr h="734711">
                <a:tc>
                  <a:txBody>
                    <a:bodyPr/>
                    <a:lstStyle/>
                    <a:p>
                      <a:pPr algn="ctr"/>
                      <a:r>
                        <a:rPr lang="zh-TW" altLang="en-US" sz="2500" b="1" i="0" u="none" strike="noStrike" kern="1200" baseline="0" dirty="0" smtClean="0">
                          <a:solidFill>
                            <a:schemeClr val="tx1"/>
                          </a:solidFill>
                          <a:latin typeface="+mn-lt"/>
                          <a:ea typeface="+mn-ea"/>
                          <a:cs typeface="+mn-cs"/>
                        </a:rPr>
                        <a:t>蔬菜 </a:t>
                      </a:r>
                      <a:endParaRPr lang="en-US" sz="2500" b="1"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i="0" u="none" strike="noStrike" kern="1200" baseline="0" dirty="0" smtClean="0">
                          <a:solidFill>
                            <a:schemeClr val="tx1"/>
                          </a:solidFill>
                          <a:latin typeface="+mn-lt"/>
                          <a:ea typeface="+mn-ea"/>
                          <a:cs typeface="+mn-cs"/>
                        </a:rPr>
                        <a:t>6 - 8 </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(227 – 303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altLang="zh-TW" sz="2500" b="1" i="0" u="none" strike="noStrike" kern="1200" baseline="0" dirty="0" smtClean="0">
                        <a:solidFill>
                          <a:schemeClr val="tx1"/>
                        </a:solidFill>
                        <a:latin typeface="+mn-lt"/>
                        <a:ea typeface="+mn-ea"/>
                        <a:cs typeface="+mn-cs"/>
                      </a:endParaRPr>
                    </a:p>
                    <a:p>
                      <a:pPr algn="ctr"/>
                      <a:r>
                        <a:rPr lang="zh-TW" altLang="en-US" sz="2500" b="1" i="0" u="none" strike="noStrike" kern="1200" baseline="0" dirty="0" smtClean="0">
                          <a:solidFill>
                            <a:schemeClr val="tx1"/>
                          </a:solidFill>
                          <a:latin typeface="+mn-lt"/>
                          <a:ea typeface="+mn-ea"/>
                          <a:cs typeface="+mn-cs"/>
                        </a:rPr>
                        <a:t>或 </a:t>
                      </a:r>
                      <a:r>
                        <a:rPr lang="en-US" altLang="zh-TW" sz="2500" b="1" i="0" u="none" strike="noStrike" kern="1200" baseline="0" dirty="0" smtClean="0">
                          <a:solidFill>
                            <a:schemeClr val="tx1"/>
                          </a:solidFill>
                          <a:latin typeface="+mn-lt"/>
                          <a:ea typeface="+mn-ea"/>
                          <a:cs typeface="+mn-cs"/>
                        </a:rPr>
                        <a:t>3 - 4</a:t>
                      </a:r>
                      <a:r>
                        <a:rPr lang="zh-TW" altLang="en-US" sz="2500" b="1" i="0" u="none" strike="noStrike" kern="1200" baseline="0" dirty="0" smtClean="0">
                          <a:solidFill>
                            <a:schemeClr val="tx1"/>
                          </a:solidFill>
                          <a:latin typeface="+mn-lt"/>
                          <a:ea typeface="+mn-ea"/>
                          <a:cs typeface="+mn-cs"/>
                        </a:rPr>
                        <a:t>份</a:t>
                      </a:r>
                    </a:p>
                  </a:txBody>
                  <a:tcPr anchor="ctr"/>
                </a:tc>
                <a:extLst>
                  <a:ext uri="{0D108BD9-81ED-4DB2-BD59-A6C34878D82A}">
                    <a16:rowId xmlns:a16="http://schemas.microsoft.com/office/drawing/2014/main" val="10003"/>
                  </a:ext>
                </a:extLst>
              </a:tr>
              <a:tr h="734711">
                <a:tc>
                  <a:txBody>
                    <a:bodyPr/>
                    <a:lstStyle/>
                    <a:p>
                      <a:pPr algn="ctr"/>
                      <a:r>
                        <a:rPr lang="zh-TW" altLang="en-US" sz="2500" b="1" i="0" u="none" strike="noStrike" kern="1200" baseline="0" dirty="0" smtClean="0">
                          <a:solidFill>
                            <a:schemeClr val="tx1"/>
                          </a:solidFill>
                          <a:latin typeface="+mn-lt"/>
                          <a:ea typeface="+mn-ea"/>
                          <a:cs typeface="+mn-cs"/>
                        </a:rPr>
                        <a:t>肉、家禽、魚、蛋和豆類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i="0" u="none" strike="noStrike" kern="1200" baseline="0" dirty="0" smtClean="0">
                          <a:solidFill>
                            <a:schemeClr val="tx1"/>
                          </a:solidFill>
                          <a:latin typeface="+mn-lt"/>
                          <a:ea typeface="+mn-ea"/>
                          <a:cs typeface="+mn-cs"/>
                        </a:rPr>
                        <a:t>4 – 5 </a:t>
                      </a:r>
                      <a:r>
                        <a:rPr lang="zh-TW" altLang="en-US" sz="2500" b="1" i="0" u="none" strike="noStrike" kern="1200" baseline="0" dirty="0" smtClean="0">
                          <a:solidFill>
                            <a:schemeClr val="tx1"/>
                          </a:solidFill>
                          <a:latin typeface="+mn-lt"/>
                          <a:ea typeface="+mn-ea"/>
                          <a:cs typeface="+mn-cs"/>
                        </a:rPr>
                        <a:t>兩 </a:t>
                      </a:r>
                      <a:r>
                        <a:rPr lang="en-US" sz="2500" b="1" i="0" u="none" strike="noStrike" kern="1200" baseline="0" dirty="0" smtClean="0">
                          <a:solidFill>
                            <a:schemeClr val="tx1"/>
                          </a:solidFill>
                          <a:latin typeface="+mn-lt"/>
                          <a:ea typeface="+mn-ea"/>
                          <a:cs typeface="+mn-cs"/>
                        </a:rPr>
                        <a:t>(</a:t>
                      </a:r>
                      <a:r>
                        <a:rPr lang="en-US" altLang="zh-TW" sz="2500" b="1" i="0" u="none" strike="noStrike" kern="1200" baseline="0" dirty="0" smtClean="0">
                          <a:solidFill>
                            <a:schemeClr val="tx1"/>
                          </a:solidFill>
                          <a:latin typeface="+mn-lt"/>
                          <a:ea typeface="+mn-ea"/>
                          <a:cs typeface="+mn-cs"/>
                        </a:rPr>
                        <a:t>151</a:t>
                      </a:r>
                      <a:r>
                        <a:rPr lang="en-US" sz="2500" b="1" i="0" u="none" strike="noStrike" kern="1200" baseline="0" dirty="0" smtClean="0">
                          <a:solidFill>
                            <a:schemeClr val="tx1"/>
                          </a:solidFill>
                          <a:latin typeface="+mn-lt"/>
                          <a:ea typeface="+mn-ea"/>
                          <a:cs typeface="+mn-cs"/>
                        </a:rPr>
                        <a:t> – </a:t>
                      </a:r>
                      <a:r>
                        <a:rPr lang="en-US" altLang="zh-TW" sz="2500" b="1" i="0" u="none" strike="noStrike" kern="1200" baseline="0" dirty="0" smtClean="0">
                          <a:solidFill>
                            <a:schemeClr val="tx1"/>
                          </a:solidFill>
                          <a:latin typeface="+mn-lt"/>
                          <a:ea typeface="+mn-ea"/>
                          <a:cs typeface="+mn-cs"/>
                        </a:rPr>
                        <a:t>189</a:t>
                      </a:r>
                      <a:r>
                        <a:rPr lang="en-US" sz="2500" b="1" i="0" u="none" strike="noStrike" kern="1200" baseline="0" dirty="0" smtClean="0">
                          <a:solidFill>
                            <a:schemeClr val="tx1"/>
                          </a:solidFill>
                          <a:latin typeface="+mn-lt"/>
                          <a:ea typeface="+mn-ea"/>
                          <a:cs typeface="+mn-cs"/>
                        </a:rPr>
                        <a:t> </a:t>
                      </a:r>
                      <a:r>
                        <a:rPr lang="zh-TW" altLang="en-US" sz="2500" b="1" i="0" u="none" strike="noStrike" kern="1200" baseline="0" dirty="0" smtClean="0">
                          <a:solidFill>
                            <a:schemeClr val="tx1"/>
                          </a:solidFill>
                          <a:latin typeface="+mn-lt"/>
                          <a:ea typeface="+mn-ea"/>
                          <a:cs typeface="+mn-cs"/>
                        </a:rPr>
                        <a:t>克</a:t>
                      </a:r>
                      <a:r>
                        <a:rPr lang="en-US" sz="2500" b="1" i="0" u="none" strike="noStrike" kern="1200" baseline="0" dirty="0" smtClean="0">
                          <a:solidFill>
                            <a:schemeClr val="tx1"/>
                          </a:solidFill>
                          <a:latin typeface="+mn-lt"/>
                          <a:ea typeface="+mn-ea"/>
                          <a:cs typeface="+mn-cs"/>
                        </a:rPr>
                        <a:t>)</a:t>
                      </a:r>
                      <a:r>
                        <a:rPr lang="zh-TW" altLang="en-US" sz="2500" b="1" i="0" u="none" strike="noStrike" kern="1200" baseline="0" dirty="0" smtClean="0">
                          <a:solidFill>
                            <a:schemeClr val="tx1"/>
                          </a:solidFill>
                          <a:latin typeface="+mn-lt"/>
                          <a:ea typeface="+mn-ea"/>
                          <a:cs typeface="+mn-cs"/>
                        </a:rPr>
                        <a:t> </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4"/>
                  </a:ext>
                </a:extLst>
              </a:tr>
              <a:tr h="734711">
                <a:tc>
                  <a:txBody>
                    <a:bodyPr/>
                    <a:lstStyle/>
                    <a:p>
                      <a:pPr algn="ctr"/>
                      <a:r>
                        <a:rPr lang="zh-TW" altLang="en-US" sz="2500" b="1" i="0" u="none" strike="noStrike" kern="1200" baseline="0" dirty="0" smtClean="0">
                          <a:solidFill>
                            <a:schemeClr val="tx1"/>
                          </a:solidFill>
                          <a:latin typeface="+mn-lt"/>
                          <a:ea typeface="+mn-ea"/>
                          <a:cs typeface="+mn-cs"/>
                        </a:rPr>
                        <a:t>奶及奶類製品</a:t>
                      </a:r>
                    </a:p>
                  </a:txBody>
                  <a:tcPr anchor="ctr"/>
                </a:tc>
                <a:tc>
                  <a:txBody>
                    <a:bodyPr/>
                    <a:lstStyle/>
                    <a:p>
                      <a:pPr algn="ctr"/>
                      <a:r>
                        <a:rPr lang="en-US" sz="2500" b="1" i="0" u="none" strike="noStrike" kern="1200" baseline="0" dirty="0" smtClean="0">
                          <a:solidFill>
                            <a:schemeClr val="tx1"/>
                          </a:solidFill>
                          <a:latin typeface="+mn-lt"/>
                          <a:ea typeface="+mn-ea"/>
                          <a:cs typeface="+mn-cs"/>
                        </a:rPr>
                        <a:t>1 - 2 </a:t>
                      </a:r>
                      <a:r>
                        <a:rPr lang="zh-TW" altLang="en-US" sz="2500" b="1" i="0" u="none" strike="noStrike" kern="1200" baseline="0" dirty="0" smtClean="0">
                          <a:solidFill>
                            <a:schemeClr val="tx1"/>
                          </a:solidFill>
                          <a:latin typeface="+mn-lt"/>
                          <a:ea typeface="+mn-ea"/>
                          <a:cs typeface="+mn-cs"/>
                        </a:rPr>
                        <a:t>份</a:t>
                      </a:r>
                      <a:endParaRPr lang="en-US" sz="2500" b="1" i="0" u="none" strike="noStrike"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5" name="Rectangle 4"/>
          <p:cNvSpPr/>
          <p:nvPr/>
        </p:nvSpPr>
        <p:spPr>
          <a:xfrm>
            <a:off x="395536" y="6093296"/>
            <a:ext cx="2730235" cy="477054"/>
          </a:xfrm>
          <a:prstGeom prst="rect">
            <a:avLst/>
          </a:prstGeom>
        </p:spPr>
        <p:txBody>
          <a:bodyPr wrap="none">
            <a:spAutoFit/>
          </a:bodyPr>
          <a:lstStyle/>
          <a:p>
            <a:r>
              <a:rPr lang="zh-TW" altLang="en-US" sz="2500" b="1" dirty="0"/>
              <a:t>流 質 飲 品</a:t>
            </a:r>
            <a:r>
              <a:rPr lang="en-US" altLang="zh-TW" sz="2500" b="1" dirty="0"/>
              <a:t>: 6 - 8</a:t>
            </a:r>
            <a:r>
              <a:rPr lang="zh-TW" altLang="en-US" sz="2500" b="1" dirty="0"/>
              <a:t>杯</a:t>
            </a:r>
          </a:p>
        </p:txBody>
      </p:sp>
      <p:sp>
        <p:nvSpPr>
          <p:cNvPr id="6" name="Slide Number Placeholder 5"/>
          <p:cNvSpPr>
            <a:spLocks noGrp="1"/>
          </p:cNvSpPr>
          <p:nvPr>
            <p:ph type="sldNum" sz="quarter" idx="12"/>
          </p:nvPr>
        </p:nvSpPr>
        <p:spPr/>
        <p:txBody>
          <a:bodyPr/>
          <a:lstStyle/>
          <a:p>
            <a:fld id="{2B5EBE98-3F54-4190-8BE8-6FA5D62E8276}" type="slidenum">
              <a:rPr lang="en-US" smtClean="0"/>
              <a:pPr/>
              <a:t>6</a:t>
            </a:fld>
            <a:endParaRPr lang="en-US"/>
          </a:p>
        </p:txBody>
      </p:sp>
      <p:sp>
        <p:nvSpPr>
          <p:cNvPr id="8" name="Rectangle 5"/>
          <p:cNvSpPr/>
          <p:nvPr/>
        </p:nvSpPr>
        <p:spPr>
          <a:xfrm>
            <a:off x="5220072" y="6234027"/>
            <a:ext cx="3528392" cy="369332"/>
          </a:xfrm>
          <a:prstGeom prst="rect">
            <a:avLst/>
          </a:prstGeom>
        </p:spPr>
        <p:txBody>
          <a:bodyPr wrap="square">
            <a:spAutoFit/>
          </a:bodyPr>
          <a:lstStyle/>
          <a:p>
            <a:pPr algn="r"/>
            <a:r>
              <a:rPr lang="zh-TW" altLang="en-US" dirty="0" smtClean="0"/>
              <a:t>來源：</a:t>
            </a:r>
            <a:r>
              <a:rPr lang="en-US" altLang="zh-TW" dirty="0"/>
              <a:t> </a:t>
            </a:r>
            <a:r>
              <a:rPr lang="zh-TW" altLang="en-US" dirty="0" smtClean="0"/>
              <a:t>衞生署衞生防護</a:t>
            </a:r>
            <a:r>
              <a:rPr lang="zh-TW" altLang="en-US" dirty="0" smtClean="0"/>
              <a:t>中心</a:t>
            </a:r>
            <a:endParaRPr lang="en-US" dirty="0"/>
          </a:p>
        </p:txBody>
      </p:sp>
    </p:spTree>
    <p:extLst>
      <p:ext uri="{BB962C8B-B14F-4D97-AF65-F5344CB8AC3E}">
        <p14:creationId xmlns:p14="http://schemas.microsoft.com/office/powerpoint/2010/main" val="2018636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包裝膳食設計的</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原則</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60</a:t>
            </a:fld>
            <a:endParaRPr lang="en-US" dirty="0"/>
          </a:p>
        </p:txBody>
      </p:sp>
      <p:sp>
        <p:nvSpPr>
          <p:cNvPr id="6" name="Rectangle 5"/>
          <p:cNvSpPr/>
          <p:nvPr/>
        </p:nvSpPr>
        <p:spPr>
          <a:xfrm>
            <a:off x="323528" y="980728"/>
            <a:ext cx="8352928" cy="3508653"/>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盡量</a:t>
            </a:r>
            <a:r>
              <a:rPr lang="zh-TW" altLang="en-US" sz="2400" dirty="0"/>
              <a:t>保持包裝</a:t>
            </a:r>
            <a:r>
              <a:rPr lang="zh-TW" altLang="en-US" sz="2400" dirty="0" smtClean="0"/>
              <a:t>膳食和</a:t>
            </a:r>
            <a:r>
              <a:rPr lang="zh-TW" altLang="en-US" sz="2400" dirty="0"/>
              <a:t>新鮮</a:t>
            </a:r>
            <a:r>
              <a:rPr lang="zh-TW" altLang="en-US" sz="2400" dirty="0" smtClean="0"/>
              <a:t>製成食物的味道和外觀相近。 </a:t>
            </a:r>
            <a:endParaRPr lang="zh-TW" altLang="en-US" sz="2400" dirty="0"/>
          </a:p>
          <a:p>
            <a:pPr marL="342900" indent="-342900">
              <a:spcAft>
                <a:spcPts val="600"/>
              </a:spcAft>
              <a:buFont typeface="Arial" pitchFamily="34" charset="0"/>
              <a:buChar char="•"/>
            </a:pPr>
            <a:r>
              <a:rPr lang="zh-TW" altLang="en-US" sz="2400" dirty="0" smtClean="0"/>
              <a:t>遵守食物安全規則</a:t>
            </a:r>
            <a:r>
              <a:rPr lang="zh-TW" altLang="en-US" sz="2400" dirty="0"/>
              <a:t>避免食源性疾病</a:t>
            </a:r>
            <a:r>
              <a:rPr lang="zh-TW" altLang="en-US" sz="2400" dirty="0" smtClean="0"/>
              <a:t>，</a:t>
            </a:r>
            <a:r>
              <a:rPr lang="zh-TW" altLang="en-US" sz="2400" dirty="0"/>
              <a:t>如適當的包裝和充分</a:t>
            </a:r>
            <a:r>
              <a:rPr lang="zh-TW" altLang="en-US" sz="2400" dirty="0" smtClean="0"/>
              <a:t>加熱。 </a:t>
            </a:r>
            <a:endParaRPr lang="zh-TW" altLang="en-US" sz="2400" dirty="0"/>
          </a:p>
          <a:p>
            <a:pPr marL="342900" indent="-342900">
              <a:spcAft>
                <a:spcPts val="600"/>
              </a:spcAft>
              <a:buFont typeface="Arial" pitchFamily="34" charset="0"/>
              <a:buChar char="•"/>
            </a:pPr>
            <a:r>
              <a:rPr lang="zh-TW" altLang="en-US" sz="2400" dirty="0"/>
              <a:t>包裝</a:t>
            </a:r>
            <a:r>
              <a:rPr lang="zh-TW" altLang="en-US" sz="2400" dirty="0" smtClean="0"/>
              <a:t>膳食的特點： </a:t>
            </a:r>
            <a:endParaRPr lang="zh-TW" altLang="en-US" sz="2400" dirty="0"/>
          </a:p>
          <a:p>
            <a:pPr marL="800100" lvl="1" indent="-342900">
              <a:spcAft>
                <a:spcPts val="600"/>
              </a:spcAft>
              <a:buFont typeface="Arial" pitchFamily="34" charset="0"/>
              <a:buChar char="•"/>
            </a:pPr>
            <a:r>
              <a:rPr lang="zh-TW" altLang="en-US" sz="2400" dirty="0"/>
              <a:t>食物</a:t>
            </a:r>
            <a:r>
              <a:rPr lang="zh-TW" altLang="en-US" sz="2400" dirty="0" smtClean="0"/>
              <a:t>易於</a:t>
            </a:r>
            <a:r>
              <a:rPr lang="zh-TW" altLang="en-US" sz="2400" dirty="0"/>
              <a:t>包裝和攜帶</a:t>
            </a:r>
            <a:r>
              <a:rPr lang="zh-TW" altLang="en-US" sz="2400" dirty="0" smtClean="0"/>
              <a:t>，不會</a:t>
            </a:r>
            <a:r>
              <a:rPr lang="zh-TW" altLang="en-US" sz="2400" dirty="0"/>
              <a:t>在運輸過程</a:t>
            </a:r>
            <a:r>
              <a:rPr lang="zh-TW" altLang="en-US" sz="2400" dirty="0" smtClean="0"/>
              <a:t>中損壞或壓碎。 </a:t>
            </a:r>
            <a:endParaRPr lang="zh-TW" altLang="en-US" sz="2400" dirty="0"/>
          </a:p>
          <a:p>
            <a:pPr marL="800100" lvl="1" indent="-342900">
              <a:spcAft>
                <a:spcPts val="600"/>
              </a:spcAft>
              <a:buFont typeface="Arial" pitchFamily="34" charset="0"/>
              <a:buChar char="•"/>
            </a:pPr>
            <a:r>
              <a:rPr lang="zh-TW" altLang="en-US" sz="2400" dirty="0" smtClean="0"/>
              <a:t>只需要</a:t>
            </a:r>
            <a:r>
              <a:rPr lang="zh-TW" altLang="en-US" sz="2400" dirty="0"/>
              <a:t>簡單的餐具</a:t>
            </a:r>
            <a:r>
              <a:rPr lang="zh-TW" altLang="en-US" sz="2400" dirty="0" smtClean="0"/>
              <a:t>方便進食。 </a:t>
            </a:r>
            <a:endParaRPr lang="zh-TW" altLang="en-US" sz="2400" dirty="0"/>
          </a:p>
          <a:p>
            <a:pPr marL="342900" lvl="1" indent="-342900">
              <a:spcAft>
                <a:spcPts val="600"/>
              </a:spcAft>
              <a:buFont typeface="Arial" pitchFamily="34" charset="0"/>
              <a:buChar char="•"/>
            </a:pPr>
            <a:r>
              <a:rPr lang="zh-TW" altLang="en-US" sz="2400" dirty="0"/>
              <a:t>涼菜如沙律和麵包也適合</a:t>
            </a:r>
            <a:r>
              <a:rPr lang="zh-TW" altLang="en-US" sz="2400" dirty="0" smtClean="0"/>
              <a:t>作為包裝膳食。 </a:t>
            </a:r>
            <a:endParaRPr lang="zh-TW" altLang="en-US" sz="2400" dirty="0"/>
          </a:p>
          <a:p>
            <a:pPr marL="342900" lvl="1" indent="-342900">
              <a:spcAft>
                <a:spcPts val="600"/>
              </a:spcAft>
              <a:buFont typeface="Arial" pitchFamily="34" charset="0"/>
              <a:buChar char="•"/>
            </a:pPr>
            <a:r>
              <a:rPr lang="zh-TW" altLang="en-US" sz="2400" dirty="0"/>
              <a:t>應包括飲料如湯、牛奶、果汁、茶或水</a:t>
            </a:r>
            <a:r>
              <a:rPr lang="zh-TW" altLang="en-US" sz="2400" dirty="0" smtClean="0"/>
              <a:t>。</a:t>
            </a:r>
            <a:endParaRPr lang="en-US" sz="2400" dirty="0" smtClean="0"/>
          </a:p>
        </p:txBody>
      </p:sp>
      <p:sp>
        <p:nvSpPr>
          <p:cNvPr id="9" name="AutoShape 14"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6"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8"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68316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包裝膳食的例子</a:t>
            </a:r>
            <a:endPar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61</a:t>
            </a:fld>
            <a:endParaRPr lang="en-US" dirty="0"/>
          </a:p>
        </p:txBody>
      </p:sp>
      <p:sp>
        <p:nvSpPr>
          <p:cNvPr id="9" name="AutoShape 14"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6"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8" descr="data:image/jpeg;base64,/9j/4AAQSkZJRgABAQAAAQABAAD/2wCEAAkGBxQTEhUUEBQWFRUWFBcUFxUVGBgXFxgVGhYXFhQWFxQYHCggGB0lGxUVITEhJSkrLi4uFx8zODMsNygtLiwBCgoKDg0OGxAQGjQkICQsLCwsLCwsLDQsLCwsLCwsLCwsLCwsLCwsLCwsLCwsLCwsLCwsLCwsLCwsLCwsLCw0LP/AABEIALcBEwMBIgACEQEDEQH/xAAcAAEAAgMBAQEAAAAAAAAAAAAABAUDBgcCAQj/xAA8EAABAwIEAwUGBAQGAwAAAAABAAIRAyEEEjFBBVFhBiJxgZETMqGxwdEHQuHwM1Jy8RQVI2KCohaS0v/EABkBAQADAQEAAAAAAAAAAAAAAAABAgMEBf/EACYRAAICAQQCAgEFAAAAAAAAAAABAhEDBBIhMUFRE2EUIiMycZH/2gAMAwEAAhEDEQA/AO4oiIAiIgCIiAIiIAiIgCIiAIiIAiIgCIiAIiIAiIgCIiAIiIAiIgCIiAIiIAiIgCIiAIiIAiIgCIiAIiIAiIgCIiAIiIAiIgCIiAIiIAiIgCx1qzWCXEADcqHxTiraIjV3L7rTeIcTNV0uMxoNh0XPm1EcfHbNceJy58Gy1e09IGGgn0Cj1+17GEAs1EiHBafVJLTlsZ2uvtVgDRnuf9wXH+Vkfk6PggbbS7a0cwDmubOhsQrrAcWpVv4bwSNW6H0K5dVsG6un0A+i90akEHvA6g6XHUK8dXNfy5KvBF9HW0Wm9nu1wJFOub6ZzYj+r7rcWukSLhd0JqatHNKLi6Z9REVyoREQBERAEREAREQBERAEREAREQBERAEREAReXvAuTChV+MUW6vHgFVyUe2Sk30T0VBie1VNpjI89QLeq+DtSwCXMcOkgkeiz/Ix3Vl/in6NgRa//AOWUokNefAD7rG7tdTI7jHHxgJ8+P2Pin6NkVFxjjoZ3KRBdpOwPIcyqrF8eqVBA7oOwVYGkXcQPh8VzZdVaqH+m2PBXMj7Vq5jJuet77klYa1MASSGt52HxXp2NbmyUwHRYuNmg8uqicbbmY2YIBuBp8Vxv2dCM7Q0iKbrnQxqolSp7P3zpq6xCl4NoAGSwiJ/XdVvHeHPq5QHAMBGYfOEpAk0Mf7SkXtBYAJBMX6qswVRzmFxcXHNtoI/urN1ENpljRDYgW6KroNZh22Ook2Jn7KbRFEV3EPfJ/KYnxC2vsV2qLMtKt7pMA7tMx6LVqLGuDu5Z8lRsc0NyZSSSJ/VdGOTjyjKUU+Gd6RV/Z/EmphqT3algnx0+isF6KdqzjYREUgIiIAiIgCIiAIiIAiIgCIiAIihcQ4i2kBMFx0ExJ8VEpKKtkpNukTHOAEmwWv4ztMzMadEtL9JJ3ifdF9t4VZxfHVKjgM+UbgAQBzBOpVc8AGwOZwMuIGWBqTl0MaFcOXVN8QOmGCuZE+tUe/8AiVCfh6BYamGZ73xn6KI97GjvFzyXNBeQAIP8sDQSIm/UqSzChkyTPoCdvH9Fy3fZtVELFVmB2XNJ0gQvNXvWbAjX+4VLxszVtdx1MeURCm4Dhga0k5rj8znESb7nn9FWy1Ges9rBAc3znn49UY8Nva+4n5SqJ2GL68VnZW9IjnA5rYH0QAW0tgLgc/8AdvqgPdPGNLg0XJN9o5lSq+Da6CTtpre030Vbwal7MkkEunU31tureZk2brEdblSqaIZEw9dgcQwZoGu0733X3E0PasOeG9Rz2Ebr5SaxtmTucx0J3UDiXGWMpnP3jMAN/RQSZ6TspDQZOgAEKTVfYk22A+cqnw3EWlpqBujTAILS61gJEecrXuI43EPdLm5QTYT9AiQZfcRxndteNI/RUNfHEkCb6RGg3UqixzQA4GOZgfBSamTumLgEX8UXBDK6pinTkp+9lkTbfT0UepWl4a/3soAHlJVpXoBpNQwIaco3J2X3sxwYYjH5SdIe4HlEn6Loit3Bk3R2PgFLJhqLeVNvyU9fGiBA2svq9JKkcbCIikBERAEREAREQBERAEREAREQHiq8NBJ0AkrlHbnG1M7apa4yCwNBaC0G5cCbMIhonrbr0btFiQykZ3/uvz/+IvH6gJo6EuAcBtazQOi49TcmoI6cCq5FdxXtziWtdTbUBBtoDAv+Y/swqyl+IGLGpY4cnNsfHKQnCuxmIr96p/pNN5fdx8GfeFtnDOxOFp++11V3N5t/6iBHjKr+zBU1bNvjyz64Rf8AZztAcXhqdWvlL3Pj2dMWDmvIkgg5bAeqvsTx2g2c1Roc0wA5838/stS4tTp4fDn2bMgEwKdtryBque8R7TVahs1jABAhtx/y30XNHE5ybj0aSTgkmdkOLoPHtJAGheTDZ1NzYeH6qVS4kx9KGvBNwDEA8iPl5LmPYPtFVl9KzpBfD9Ld06nSHaLcDxJr3UvaAjK8WALZEGL6kTGupCrKGyVMrdotRwwS5z3BxdcBs5dGyIOhkc7jkvbuIZe7miNrCBzCq+J1mMAcXFuaLSdxaAJI3GyocRjQZLbu62AAmALzuq/0SjcG8SFoEyYM2jqY8lA4n2gaXFrWyG2k3v4LXcBjcQ/N7PLeATGg1OUQp3D8E0+0zyZfrGhIGw3QGChjq2IqZG5gwe8Ry3HmpHHsK1nswGuzOcLOOg8Bb9lXPZrAsosOY3gu1iBz5qt4nxunnJDJy6O676k9U+wZRWJMH3dA2OXTko9HDOqYjTuMi5PlyUdnacmCGtFoAi8azPL7qN/nmWweAJ6QOf1UpMMte0PEWs3i8Aa+g3VA3HVahbDCA4iS7YTaykV35iHHUNME9d/kslAQHBvvRAK0iqVFG7MQD6mI9oJLKYLWibGLErov4dYMf4ipUPvNZBPiRHwWhuxjWuZTDrXLo/NzldR/DbBFtF9R0/6jhE6wJ+EkjyXRhVyMcjqJuCIi7jmCIiAIiIAiIgCIiAIiIAiIgCIvhMaoDUu2zSC15dDQBA/3TNhuudYbg9MPNV4zVC4uzOvBOsctddVsnafihxFUuH8Nhys/+j4/KFX+xki9tT15BeZkknNtHr4MW2C3dnmlQzCdBt16wlRuWw/e8qdUcAL6Ko4jVJMAxpfdZtGyMGIxI8do5rW+K8IpVQSWhp6a+oVjXqASWjbXc9JXio0/BVvb0HT4ZofEuCup3Z+vktn7JiriaZe4uc9jspeXGRplJ3ho5LNi2COZ5Kz/AA+GQ17ENcWxvLoM6X0jRXeXdGmc08aTtDtFQLBRzPzOdIJvsG8youMonIG023cIgDnaSSrHjWKDiKjmVHZAQ0lsSTEnLM7FUuJxtQgT3NzcOdF4BbENPiSslyVNiwFJlCkGudLt4N5jRfDx1tJtTIO84iLX0uTvGnotLrY0tABcSZmdSTpoNvusrOHYh4loFNpHvVDltGoGpUqJNlrje0cMIJzOeQTH/Vsct/FUvs3PP5vIEknWB6/FWeD4dh6UuqVfaPjQAwP6RK8t4pD4psJOx3vGw2+ylUuiKsiVeEVZGcmmzW1yR15Kw4bgqDLhrnPH5n3jwCxPp4gn3JEE3MX2sVgGDqETWcWtFy1vTwV078kOLXgtatRg9920kA6N5nzX3hGJdUd3BlpgxzJHMk+SquIlracsnvkAB0zqSY6fZXeCwLjRY2csmSG6mYgc1aillxwbhlOtXLKIBe4gTrA3k7CBddkwWGFKm2m3RrQP1VF2I7OtwlEEtiq8S7mBs2fn18lsi7sOPauTlySthERbGYREQBERAEREAREQBERAEREAWs9u+K+yoezae9VkeDPzHz08ytmXNfxMJbiKZPuupwPEEk/NZZm1B0b6aKlkSZSteA3xss2FpxrN91T4atnIgEkSYF7AToP3dSTxCV5p7L+iwxFUDmfoqfE94/sLHXxvKD4lV1fFnmPL7lQyvR6xGUGD3jyGk9SNV5xGJMbeA/cBV1asSbL4W8yqtlLPNSoXWbJnZupPzKucBTq4fCEhpaXVC46aWAA692Y8VUYKjWL5o5RAMOcdyNoBV9geH1G0HGtUzhzg4nabWA2gg3OoVGZSkUtfjX8zXeY5qsqOeSSBlG08vBWuKxDYJaD/AFG3kFQvxVxurwV9IzbJFDFNp6CXfzHXyWR2MrVjDCep5DxVfTDqlVlKmO9UcGgnaSBJ9VvGA4cKVR1IXyktJO5mx9IVp/pSbL4o7mVvCOAgmakuPMmB6araMLhmtEMa0f0gKRSo2j7br09oaLKOzppLoxuw/TXksD8KDropLH81mDhFiocSbKepgW7H5R66K07OcRbhH56lAViNHyc7f6Qe6T1seq+lgO33WF1MjcHobfHdTFyi7RnOEZKmjpnA+0+GxVqL+/Emk/u1Bz7p18RIVyuH1cG0nM2zhcFsyOoIuFecI7bYjDw3ETXpCxJ/iN/5aO8/Vd2PVJ8SOHLpGuYHVEVbwXjtDFNzUHh0atNnt/qbt8lZLqTvo42muGERFJAREQBERAEREARFGdjmDmfAKG0uxRJRRf8AHs6+hXn/ADOl/N8D9lG5eyaZMVT2l4OMTSy2ztOZhOk8j0P2Oymtx9M/nb6x817GKYdHt9QjpqiU2naOFUQ/B18tQVQ5hgvNyAdZzSDaO9uq7FVHF7nEZZMwNANoXdOPcAo4tves4CBUbEjoeY6Ll3GuxGMw85Ge2pjdlyB/R7w8ACFwT07j0ehi1EX3wzVC6d/isL43KyYqm5p79Mg8i2/pCwBrtQyPKFz7WbuS9h1T96Lwy93aTAA1cdgBusJcfzCL7/PqpXZDBNqcRw1y4CoXmTN2tc4TPUBWUE3TMp5OODe8B2He1ozVspLQSzLmDX3LodmEi4HksOO7IYmnSIoYg1SAf9N4DQZ1iZE66re3uhfGXW3xQ9HLvkcK9jXfUdQqMd7UkBrHANdpoBYXjzlTuF9gcZVg+y9mOdU5f+t3fBdrZTErOQrRxJB5GaFwn8NaVJzaj61Rz2kEZQ1jQ4GQYgk+BMKt4lw2pQrOzHMX97NoHTy5eC6aStU/EIhuG9poWPbB6OOVw+I9FXPjTjwa6fK4yp+SiwXEhcOEFWdMtfpHmtEp8RIN7giRyKtcLjYuHEdNuq44yfTO90+jZq2GHgoxoHYqJQ4s780OHT7FSf8AMGnUR4/uFrZHJ5yEfm8zp/dfK0kRuLiFl9q06ELzmDBM+X0QWQTVIJi20R+/2VlpODmw4a8vsspeHakfVZQ4NAGUSLeWsqWGykq0qmHeKuGe5rmmcw+R5joV03sH21bjR7OrDMQ0XAsHgaub9QtIxJblPLpH7K1ijj20a4exxa9jszTuD1A56eaviyuD+jnzYozX2fo9FE4VjRWosqCO80ExeCRceRUteoeUEREAREQBERAFr2JBa4tnQ7xpsthVVxuibPHgfos8itWWj2VzqztwD8FjOIadRCx+1Xw1ud1z7jWj33TohpLDLeS9AjmfVNyJpnsMjSR4WWZuIdEF7o8So+fqvhq9VG9LyKs8YjhVCpdzb85M/NVmK7HUXe697T4gj0j6qfVxQG6wuxvULKWfGu2XUJGs47sM++VzHjrLT9R8VW8G4McNjKLnsykPA8nS0wRY6rcn8TgXPovWGJrhzAJm+Y/ljQjqs46mEpKEfJZ42lbLfFMWBjlIrmyhkrpvkyJbHrMSoLXrP7RW3EUZCVSdq8BTr4d1OsS1jo7w1DhdpHODFlbZ1rvbitGGMa52D4qu5WSkclqYR9F5puh2U2cNCOamUalxPw19VsmD7O1KwzASvVXs3VZ79KRziD67rOWG+UdMM6XDKujPX5rMazhtZZKuAy65mf1C3qLLwKNQDunMOkFUeNrs6FNPpnptcakL0/ENNpI81E9sRZ7foha3w6KFEsTqR8+uiYjFmQLiFGp203NlJqUTvuolEhyIrqrnbqufhhnEjUgaTurR2GOyi4mo1pAde+g1je+yqolG/Z0r8MOLVHPqUS3uCagMQQQGMA5QYn1XQ1zz8POI0WMIbZ7jeeQ91oJ2E/EroLHSF6mJNRVnmZWnLg9IiLQzCIiAIiIAvjmgiDcFfUQGucV4fku33T8FVOlbrUphwgiVT4zgIN6ZLTy1HoVhPF6NIz9mvymdZcTw+uzVoeOYsfQqI7ER7zXN8Qfmudxa7NU0Zs6xPcsf+Np/zD1C+PxlP+YeqzaRdHiqJUd7Er8TpjQz4X+SrMTxJ7rU2x1P2XPPGmaxlRmxTmt1Pktl7P8AFKLWBrddSTqStMpYRzjLpJV1gcAeS102NY3aXJXK9yo2jEPBdbQ3H1CiVWHWEw/DqsSZgaSsjy4LbIndmMSLmKe0Oy8Yio7nCr6teAZJlcs8slwbKKZNqYjrdatxvGmtVbRbdrDLjzfGnkPmvXEuK5BAu46D6novXZXhpLszrkmSVfTqUnbInUUb32WwOVoWy+wEXCi8LoZWqevViqRxN2yuxPBqT9WDyVHjexFF122PPQ+oW2op2oKTRzjF9iKg9x2YcnQ79VTYrstWbrSB8JHwgrr8IWqjxRZos015OIVOGVW29iY6H9FHqYev+WifM/YLuT8M06tHosLuG0z+UKnwRL/kzOFu4bin2Iyjp91IwPZR5MuBJ6rtY4ZT/lWRmBYNGhWWJLopLK32aPwHs6WQYW9YWmQACsrWAaBelolRm3YREUkBERAEREAREQBERAfCFhqYRjtWhZ0QFXX4DRdq0KE/snROgHoFsKKrhF+CdzNa/wDE2bR6L03su3otjRR8cfRO9lJT7OMGqn4bhzGaBTEUqCXghybPLm2ha9xzhj/fpEh3LY+IWxr4QkoqSoRdM5Xj8TiBrTa7rcKkrMxNQ6BvhcrslbhrHahYRwanyXI9Im7Zus/By3hXZhxMukk6krf+C8IyAWV3SwLW6BSWtjRdEMSiZym2fKbIC9Ii1MwiIgCIiAIiIAiIgCIiAIiIAiIgCIiAIiIAiIgCIiAIiIAi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67604848"/>
              </p:ext>
            </p:extLst>
          </p:nvPr>
        </p:nvGraphicFramePr>
        <p:xfrm>
          <a:off x="423763" y="1196752"/>
          <a:ext cx="8296474" cy="3606392"/>
        </p:xfrm>
        <a:graphic>
          <a:graphicData uri="http://schemas.openxmlformats.org/drawingml/2006/table">
            <a:tbl>
              <a:tblPr firstRow="1" bandRow="1">
                <a:tableStyleId>{5C22544A-7EE6-4342-B048-85BDC9FD1C3A}</a:tableStyleId>
              </a:tblPr>
              <a:tblGrid>
                <a:gridCol w="4148237">
                  <a:extLst>
                    <a:ext uri="{9D8B030D-6E8A-4147-A177-3AD203B41FA5}">
                      <a16:colId xmlns:a16="http://schemas.microsoft.com/office/drawing/2014/main" val="20000"/>
                    </a:ext>
                  </a:extLst>
                </a:gridCol>
                <a:gridCol w="4148237">
                  <a:extLst>
                    <a:ext uri="{9D8B030D-6E8A-4147-A177-3AD203B41FA5}">
                      <a16:colId xmlns:a16="http://schemas.microsoft.com/office/drawing/2014/main" val="20001"/>
                    </a:ext>
                  </a:extLst>
                </a:gridCol>
              </a:tblGrid>
              <a:tr h="518040">
                <a:tc>
                  <a:txBody>
                    <a:bodyPr/>
                    <a:lstStyle/>
                    <a:p>
                      <a:pPr algn="ctr"/>
                      <a:r>
                        <a:rPr lang="zh-HK" altLang="en-US" dirty="0" smtClean="0"/>
                        <a:t>主菜</a:t>
                      </a:r>
                      <a:endParaRPr lang="en-US" dirty="0"/>
                    </a:p>
                  </a:txBody>
                  <a:tcPr/>
                </a:tc>
                <a:tc>
                  <a:txBody>
                    <a:bodyPr/>
                    <a:lstStyle/>
                    <a:p>
                      <a:pPr algn="ctr"/>
                      <a:r>
                        <a:rPr lang="zh-HK" altLang="en-US" dirty="0" smtClean="0"/>
                        <a:t>飲料</a:t>
                      </a:r>
                      <a:endParaRPr lang="en-US" dirty="0"/>
                    </a:p>
                  </a:txBody>
                  <a:tcPr/>
                </a:tc>
                <a:extLst>
                  <a:ext uri="{0D108BD9-81ED-4DB2-BD59-A6C34878D82A}">
                    <a16:rowId xmlns:a16="http://schemas.microsoft.com/office/drawing/2014/main" val="10000"/>
                  </a:ext>
                </a:extLst>
              </a:tr>
              <a:tr h="894152">
                <a:tc>
                  <a:txBody>
                    <a:bodyPr/>
                    <a:lstStyle/>
                    <a:p>
                      <a:r>
                        <a:rPr lang="zh-HK" altLang="en-US" dirty="0" smtClean="0"/>
                        <a:t>火腿、</a:t>
                      </a:r>
                      <a:r>
                        <a:rPr lang="zh-TW" altLang="en-US" dirty="0" smtClean="0"/>
                        <a:t>芝士</a:t>
                      </a:r>
                      <a:r>
                        <a:rPr lang="zh-HK" altLang="en-US" dirty="0" smtClean="0"/>
                        <a:t>、番茄和生菜三明治</a:t>
                      </a:r>
                      <a:endParaRPr lang="en-US" dirty="0"/>
                    </a:p>
                  </a:txBody>
                  <a:tcPr/>
                </a:tc>
                <a:tc>
                  <a:txBody>
                    <a:bodyPr/>
                    <a:lstStyle/>
                    <a:p>
                      <a:r>
                        <a:rPr lang="zh-HK" altLang="en-US" dirty="0" smtClean="0"/>
                        <a:t>豆漿</a:t>
                      </a:r>
                      <a:endParaRPr lang="en-US" dirty="0"/>
                    </a:p>
                  </a:txBody>
                  <a:tcPr/>
                </a:tc>
                <a:extLst>
                  <a:ext uri="{0D108BD9-81ED-4DB2-BD59-A6C34878D82A}">
                    <a16:rowId xmlns:a16="http://schemas.microsoft.com/office/drawing/2014/main" val="10001"/>
                  </a:ext>
                </a:extLst>
              </a:tr>
              <a:tr h="518040">
                <a:tc>
                  <a:txBody>
                    <a:bodyPr/>
                    <a:lstStyle/>
                    <a:p>
                      <a:r>
                        <a:rPr lang="zh-TW" altLang="en-US" dirty="0" smtClean="0"/>
                        <a:t>田園沙律配芝麻醬</a:t>
                      </a:r>
                      <a:endParaRPr lang="en-US" dirty="0"/>
                    </a:p>
                  </a:txBody>
                  <a:tcPr/>
                </a:tc>
                <a:tc>
                  <a:txBody>
                    <a:bodyPr/>
                    <a:lstStyle/>
                    <a:p>
                      <a:r>
                        <a:rPr lang="zh-HK" altLang="en-US" dirty="0" smtClean="0"/>
                        <a:t>湯</a:t>
                      </a:r>
                      <a:endParaRPr lang="en-US" dirty="0"/>
                    </a:p>
                  </a:txBody>
                  <a:tcPr/>
                </a:tc>
                <a:extLst>
                  <a:ext uri="{0D108BD9-81ED-4DB2-BD59-A6C34878D82A}">
                    <a16:rowId xmlns:a16="http://schemas.microsoft.com/office/drawing/2014/main" val="10002"/>
                  </a:ext>
                </a:extLst>
              </a:tr>
              <a:tr h="518040">
                <a:tc>
                  <a:txBody>
                    <a:bodyPr/>
                    <a:lstStyle/>
                    <a:p>
                      <a:r>
                        <a:rPr lang="zh-TW" altLang="en-US" dirty="0" smtClean="0"/>
                        <a:t>青椒牛肉咖哩飯</a:t>
                      </a:r>
                      <a:endParaRPr lang="en-US" dirty="0"/>
                    </a:p>
                  </a:txBody>
                  <a:tcPr/>
                </a:tc>
                <a:tc>
                  <a:txBody>
                    <a:bodyPr/>
                    <a:lstStyle/>
                    <a:p>
                      <a:r>
                        <a:rPr lang="zh-HK" altLang="en-US" dirty="0" smtClean="0"/>
                        <a:t>茶</a:t>
                      </a:r>
                      <a:endParaRPr lang="en-US" dirty="0"/>
                    </a:p>
                  </a:txBody>
                  <a:tcPr/>
                </a:tc>
                <a:extLst>
                  <a:ext uri="{0D108BD9-81ED-4DB2-BD59-A6C34878D82A}">
                    <a16:rowId xmlns:a16="http://schemas.microsoft.com/office/drawing/2014/main" val="10003"/>
                  </a:ext>
                </a:extLst>
              </a:tr>
              <a:tr h="518040">
                <a:tc>
                  <a:txBody>
                    <a:bodyPr/>
                    <a:lstStyle/>
                    <a:p>
                      <a:r>
                        <a:rPr lang="zh-TW" altLang="en-US" dirty="0" smtClean="0"/>
                        <a:t>紅蘿蔔、粟米、雞肉通心粉</a:t>
                      </a:r>
                      <a:endParaRPr lang="en-US" dirty="0"/>
                    </a:p>
                  </a:txBody>
                  <a:tcPr/>
                </a:tc>
                <a:tc>
                  <a:txBody>
                    <a:bodyPr/>
                    <a:lstStyle/>
                    <a:p>
                      <a:r>
                        <a:rPr lang="zh-HK" altLang="en-US" dirty="0" smtClean="0"/>
                        <a:t>低脂牛奶</a:t>
                      </a:r>
                      <a:endParaRPr lang="en-US" dirty="0"/>
                    </a:p>
                  </a:txBody>
                  <a:tcPr/>
                </a:tc>
                <a:extLst>
                  <a:ext uri="{0D108BD9-81ED-4DB2-BD59-A6C34878D82A}">
                    <a16:rowId xmlns:a16="http://schemas.microsoft.com/office/drawing/2014/main" val="10004"/>
                  </a:ext>
                </a:extLst>
              </a:tr>
              <a:tr h="518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t>吞拿魚、煮雞蛋、番茄和橄欖三明治</a:t>
                      </a:r>
                      <a:r>
                        <a:rPr lang="en-US" altLang="zh-TW" baseline="0" dirty="0" smtClean="0"/>
                        <a:t>(Pan </a:t>
                      </a:r>
                      <a:r>
                        <a:rPr lang="en-US" altLang="zh-TW" baseline="0" dirty="0" err="1" smtClean="0"/>
                        <a:t>Bagnat</a:t>
                      </a:r>
                      <a:r>
                        <a:rPr lang="en-US" altLang="zh-TW" baseline="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低脂酸奶酪飲料</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2348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簡</a:t>
            </a:r>
            <a:r>
              <a:rPr lang="zh-HK"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便食品</a:t>
            </a:r>
            <a:r>
              <a:rPr lang="zh-HK"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a:t>
            </a:r>
            <a:r>
              <a:rPr lang="zh-HK"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使用</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62</a:t>
            </a:fld>
            <a:endParaRPr lang="en-US" dirty="0"/>
          </a:p>
        </p:txBody>
      </p:sp>
      <p:sp>
        <p:nvSpPr>
          <p:cNvPr id="6" name="Rectangle 5"/>
          <p:cNvSpPr/>
          <p:nvPr/>
        </p:nvSpPr>
        <p:spPr>
          <a:xfrm>
            <a:off x="323528" y="980728"/>
            <a:ext cx="8352928" cy="2908489"/>
          </a:xfrm>
          <a:prstGeom prst="rect">
            <a:avLst/>
          </a:prstGeom>
        </p:spPr>
        <p:txBody>
          <a:bodyPr wrap="square">
            <a:spAutoFit/>
          </a:bodyPr>
          <a:lstStyle/>
          <a:p>
            <a:pPr marL="342900" indent="-342900">
              <a:spcAft>
                <a:spcPts val="600"/>
              </a:spcAft>
              <a:buFont typeface="Arial" pitchFamily="34" charset="0"/>
              <a:buChar char="•"/>
            </a:pPr>
            <a:r>
              <a:rPr lang="zh-TW" altLang="en-US" sz="2400" dirty="0"/>
              <a:t>簡便食品是部分或</a:t>
            </a:r>
            <a:r>
              <a:rPr lang="zh-TW" altLang="en-US" sz="2400" dirty="0" smtClean="0"/>
              <a:t>全部由製造商預備或處理的產品</a:t>
            </a:r>
            <a:r>
              <a:rPr lang="zh-TW" altLang="en-US" sz="2400" dirty="0"/>
              <a:t>。 </a:t>
            </a:r>
          </a:p>
          <a:p>
            <a:pPr marL="342900" indent="-342900">
              <a:spcAft>
                <a:spcPts val="600"/>
              </a:spcAft>
              <a:buFont typeface="Arial" pitchFamily="34" charset="0"/>
              <a:buChar char="•"/>
            </a:pPr>
            <a:r>
              <a:rPr lang="zh-TW" altLang="en-US" sz="2400" dirty="0"/>
              <a:t>大多數人使用</a:t>
            </a:r>
            <a:r>
              <a:rPr lang="zh-TW" altLang="en-US" sz="2400" dirty="0" smtClean="0"/>
              <a:t>簡便食品來節省</a:t>
            </a:r>
            <a:r>
              <a:rPr lang="zh-TW" altLang="en-US" sz="2400" dirty="0"/>
              <a:t>時間</a:t>
            </a:r>
            <a:r>
              <a:rPr lang="zh-TW" altLang="en-US" sz="2400" dirty="0" smtClean="0"/>
              <a:t>，於旅途中能方便</a:t>
            </a:r>
            <a:r>
              <a:rPr lang="zh-TW" altLang="en-US" sz="2400" dirty="0"/>
              <a:t>食用，並能儲存較</a:t>
            </a:r>
            <a:r>
              <a:rPr lang="zh-TW" altLang="en-US" sz="2400" dirty="0" smtClean="0"/>
              <a:t>長的時間</a:t>
            </a:r>
            <a:r>
              <a:rPr lang="zh-TW" altLang="en-US" sz="2400" dirty="0"/>
              <a:t>。</a:t>
            </a:r>
            <a:endParaRPr lang="en-US" altLang="zh-TW" sz="2400" dirty="0" smtClean="0"/>
          </a:p>
          <a:p>
            <a:pPr marL="342900" indent="-342900">
              <a:spcAft>
                <a:spcPts val="600"/>
              </a:spcAft>
              <a:buFont typeface="Arial" pitchFamily="34" charset="0"/>
              <a:buChar char="•"/>
            </a:pPr>
            <a:r>
              <a:rPr lang="zh-TW" altLang="en-US" sz="2400" dirty="0"/>
              <a:t>簡便食品對環境的影響</a:t>
            </a:r>
            <a:r>
              <a:rPr lang="zh-TW" altLang="en-US" sz="2400" dirty="0" smtClean="0"/>
              <a:t>也是值得關注的事項，</a:t>
            </a:r>
            <a:r>
              <a:rPr lang="zh-TW" altLang="en-US" sz="2400" dirty="0"/>
              <a:t>因為它們通常用塑膠、金屬或硬紙板包裝。因此，建議這些材料可</a:t>
            </a:r>
            <a:r>
              <a:rPr lang="zh-TW" altLang="en-US" sz="2400" dirty="0" smtClean="0"/>
              <a:t>進行</a:t>
            </a:r>
            <a:r>
              <a:rPr lang="zh-TW" altLang="en-US" sz="2400" dirty="0"/>
              <a:t>回收和</a:t>
            </a:r>
            <a:r>
              <a:rPr lang="zh-TW" altLang="en-US" sz="2400" dirty="0" smtClean="0"/>
              <a:t>再用</a:t>
            </a:r>
            <a:r>
              <a:rPr lang="zh-TW" altLang="en-US" sz="2400" dirty="0"/>
              <a:t>。</a:t>
            </a:r>
          </a:p>
          <a:p>
            <a:pPr marL="342900" indent="-342900">
              <a:spcAft>
                <a:spcPts val="600"/>
              </a:spcAft>
              <a:buFont typeface="Arial" pitchFamily="34" charset="0"/>
              <a:buChar char="•"/>
            </a:pPr>
            <a:endParaRPr lang="en-US" sz="2400" dirty="0" smtClean="0"/>
          </a:p>
        </p:txBody>
      </p:sp>
    </p:spTree>
    <p:extLst>
      <p:ext uri="{BB962C8B-B14F-4D97-AF65-F5344CB8AC3E}">
        <p14:creationId xmlns:p14="http://schemas.microsoft.com/office/powerpoint/2010/main" val="3331212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簡便食品的種類</a:t>
            </a:r>
          </a:p>
        </p:txBody>
      </p:sp>
      <p:sp>
        <p:nvSpPr>
          <p:cNvPr id="7" name="Slide Number Placeholder 6"/>
          <p:cNvSpPr>
            <a:spLocks noGrp="1"/>
          </p:cNvSpPr>
          <p:nvPr>
            <p:ph type="sldNum" sz="quarter" idx="12"/>
          </p:nvPr>
        </p:nvSpPr>
        <p:spPr/>
        <p:txBody>
          <a:bodyPr/>
          <a:lstStyle/>
          <a:p>
            <a:fld id="{99B7B5DF-5DA9-46A7-9A59-86908C82C3B1}" type="slidenum">
              <a:rPr lang="en-US" smtClean="0"/>
              <a:pPr/>
              <a:t>63</a:t>
            </a:fld>
            <a:endParaRPr lang="en-US" dirty="0"/>
          </a:p>
        </p:txBody>
      </p:sp>
      <p:sp>
        <p:nvSpPr>
          <p:cNvPr id="6" name="Rectangle 5"/>
          <p:cNvSpPr/>
          <p:nvPr/>
        </p:nvSpPr>
        <p:spPr>
          <a:xfrm>
            <a:off x="323528" y="980728"/>
            <a:ext cx="8352928" cy="4401205"/>
          </a:xfrm>
          <a:prstGeom prst="rect">
            <a:avLst/>
          </a:prstGeom>
        </p:spPr>
        <p:txBody>
          <a:bodyPr wrap="square">
            <a:spAutoFit/>
          </a:bodyPr>
          <a:lstStyle/>
          <a:p>
            <a:pPr>
              <a:spcAft>
                <a:spcPts val="600"/>
              </a:spcAft>
            </a:pPr>
            <a:r>
              <a:rPr lang="zh-TW" altLang="en-US" sz="2400" dirty="0" smtClean="0"/>
              <a:t>簡便</a:t>
            </a:r>
            <a:r>
              <a:rPr lang="zh-TW" altLang="en-US" sz="2400" dirty="0"/>
              <a:t>食品有很多類，大致上可分為以下種類：</a:t>
            </a:r>
          </a:p>
          <a:p>
            <a:pPr>
              <a:spcAft>
                <a:spcPts val="600"/>
              </a:spcAft>
            </a:pPr>
            <a:r>
              <a:rPr lang="zh-TW" altLang="en-US" sz="2400" dirty="0"/>
              <a:t> </a:t>
            </a:r>
            <a:r>
              <a:rPr lang="zh-TW" altLang="en-US" sz="2400" dirty="0" smtClean="0"/>
              <a:t>   </a:t>
            </a:r>
            <a:r>
              <a:rPr lang="en-US" altLang="zh-TW" sz="2400" dirty="0" smtClean="0"/>
              <a:t>(</a:t>
            </a:r>
            <a:r>
              <a:rPr lang="en-US" altLang="zh-TW" sz="2400" dirty="0"/>
              <a:t>1)	</a:t>
            </a:r>
            <a:r>
              <a:rPr lang="zh-TW" altLang="en-US" sz="2400" dirty="0"/>
              <a:t>使用方面 </a:t>
            </a:r>
            <a:r>
              <a:rPr lang="en-US" altLang="zh-TW" sz="2400" dirty="0"/>
              <a:t>– </a:t>
            </a:r>
            <a:r>
              <a:rPr lang="zh-TW" altLang="en-US" sz="2400" dirty="0"/>
              <a:t>簡便食品可以作為一頓飯 </a:t>
            </a:r>
            <a:r>
              <a:rPr lang="en-US" altLang="zh-TW" sz="2400" dirty="0"/>
              <a:t>/ </a:t>
            </a:r>
            <a:r>
              <a:rPr lang="zh-TW" altLang="en-US" sz="2400" dirty="0"/>
              <a:t>一款菜</a:t>
            </a:r>
            <a:r>
              <a:rPr lang="zh-TW" altLang="en-US" sz="2400" dirty="0" smtClean="0"/>
              <a:t>式</a:t>
            </a:r>
            <a:r>
              <a:rPr lang="en-US" altLang="zh-TW" sz="2400" dirty="0" smtClean="0"/>
              <a:t>		</a:t>
            </a:r>
            <a:r>
              <a:rPr lang="zh-TW" altLang="en-US" sz="2400" dirty="0" smtClean="0"/>
              <a:t>或</a:t>
            </a:r>
            <a:r>
              <a:rPr lang="zh-TW" altLang="en-US" sz="2400" dirty="0"/>
              <a:t>一頓飯 </a:t>
            </a:r>
            <a:r>
              <a:rPr lang="en-US" altLang="zh-TW" sz="2400" dirty="0"/>
              <a:t>/ </a:t>
            </a:r>
            <a:r>
              <a:rPr lang="zh-TW" altLang="en-US" sz="2400" dirty="0"/>
              <a:t>一款菜式的</a:t>
            </a:r>
            <a:r>
              <a:rPr lang="zh-TW" altLang="en-US" sz="2400" dirty="0" smtClean="0"/>
              <a:t>一部分</a:t>
            </a:r>
            <a:endParaRPr lang="en-US" altLang="zh-TW" sz="2400" dirty="0"/>
          </a:p>
          <a:p>
            <a:pPr>
              <a:spcAft>
                <a:spcPts val="600"/>
              </a:spcAft>
            </a:pPr>
            <a:r>
              <a:rPr lang="zh-TW" altLang="en-US" sz="2400" dirty="0" smtClean="0"/>
              <a:t>    </a:t>
            </a:r>
            <a:r>
              <a:rPr lang="en-US" altLang="zh-TW" sz="2400" dirty="0" smtClean="0"/>
              <a:t>(</a:t>
            </a:r>
            <a:r>
              <a:rPr lang="en-US" altLang="zh-TW" sz="2400" dirty="0"/>
              <a:t>2)	</a:t>
            </a:r>
            <a:r>
              <a:rPr lang="zh-TW" altLang="en-US" sz="2400" dirty="0"/>
              <a:t>保藏法 </a:t>
            </a:r>
          </a:p>
          <a:p>
            <a:pPr marL="1257300" lvl="2" indent="-342900">
              <a:spcAft>
                <a:spcPts val="600"/>
              </a:spcAft>
              <a:buFont typeface="Arial" pitchFamily="34" charset="0"/>
              <a:buChar char="•"/>
            </a:pPr>
            <a:r>
              <a:rPr lang="zh-TW" altLang="en-US" sz="2400" dirty="0" smtClean="0"/>
              <a:t>即</a:t>
            </a:r>
            <a:r>
              <a:rPr lang="zh-TW" altLang="en-US" sz="2400" dirty="0"/>
              <a:t>食 </a:t>
            </a:r>
            <a:r>
              <a:rPr lang="en-US" altLang="zh-TW" sz="2400" dirty="0"/>
              <a:t>(</a:t>
            </a:r>
            <a:r>
              <a:rPr lang="zh-TW" altLang="en-US" sz="2400" dirty="0"/>
              <a:t>例如蛋糕、零食、糕餅、沙律、三文治</a:t>
            </a:r>
            <a:r>
              <a:rPr lang="en-US" altLang="zh-TW" sz="2400" dirty="0"/>
              <a:t>)</a:t>
            </a:r>
          </a:p>
          <a:p>
            <a:pPr marL="1257300" lvl="2" indent="-342900">
              <a:spcAft>
                <a:spcPts val="600"/>
              </a:spcAft>
              <a:buFont typeface="Arial" pitchFamily="34" charset="0"/>
              <a:buChar char="•"/>
            </a:pPr>
            <a:r>
              <a:rPr lang="zh-TW" altLang="en-US" sz="2400" dirty="0" smtClean="0"/>
              <a:t>速</a:t>
            </a:r>
            <a:r>
              <a:rPr lang="zh-TW" altLang="en-US" sz="2400" dirty="0"/>
              <a:t>涼</a:t>
            </a:r>
          </a:p>
          <a:p>
            <a:pPr marL="1257300" lvl="2" indent="-342900">
              <a:spcAft>
                <a:spcPts val="600"/>
              </a:spcAft>
              <a:buFont typeface="Arial" pitchFamily="34" charset="0"/>
              <a:buChar char="•"/>
            </a:pPr>
            <a:r>
              <a:rPr lang="zh-TW" altLang="en-US" sz="2400" dirty="0" smtClean="0"/>
              <a:t>冷藏</a:t>
            </a:r>
            <a:r>
              <a:rPr lang="zh-TW" altLang="en-US" sz="2400" dirty="0"/>
              <a:t>或凍藏</a:t>
            </a:r>
          </a:p>
          <a:p>
            <a:pPr marL="1257300" lvl="2" indent="-342900">
              <a:spcAft>
                <a:spcPts val="600"/>
              </a:spcAft>
              <a:buFont typeface="Arial" pitchFamily="34" charset="0"/>
              <a:buChar char="•"/>
            </a:pPr>
            <a:r>
              <a:rPr lang="zh-TW" altLang="en-US" sz="2400" dirty="0" smtClean="0"/>
              <a:t>脫水</a:t>
            </a:r>
            <a:endParaRPr lang="zh-TW" altLang="en-US" sz="2400" dirty="0"/>
          </a:p>
          <a:p>
            <a:pPr marL="1257300" lvl="2" indent="-342900">
              <a:spcAft>
                <a:spcPts val="600"/>
              </a:spcAft>
              <a:buFont typeface="Arial" pitchFamily="34" charset="0"/>
              <a:buChar char="•"/>
            </a:pPr>
            <a:r>
              <a:rPr lang="zh-TW" altLang="en-US" sz="2400" dirty="0" smtClean="0"/>
              <a:t>樽</a:t>
            </a:r>
            <a:r>
              <a:rPr lang="zh-TW" altLang="en-US" sz="2400" dirty="0"/>
              <a:t>藏</a:t>
            </a:r>
          </a:p>
          <a:p>
            <a:pPr marL="1257300" lvl="2" indent="-342900">
              <a:spcAft>
                <a:spcPts val="600"/>
              </a:spcAft>
              <a:buFont typeface="Arial" pitchFamily="34" charset="0"/>
              <a:buChar char="•"/>
            </a:pPr>
            <a:r>
              <a:rPr lang="zh-TW" altLang="en-US" sz="2400" dirty="0" smtClean="0"/>
              <a:t>罐</a:t>
            </a:r>
            <a:r>
              <a:rPr lang="zh-TW" altLang="en-US" sz="2400" dirty="0"/>
              <a:t>藏</a:t>
            </a:r>
          </a:p>
        </p:txBody>
      </p:sp>
    </p:spTree>
    <p:extLst>
      <p:ext uri="{BB962C8B-B14F-4D97-AF65-F5344CB8AC3E}">
        <p14:creationId xmlns:p14="http://schemas.microsoft.com/office/powerpoint/2010/main" val="2532020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使用簡便食品</a:t>
            </a:r>
          </a:p>
        </p:txBody>
      </p:sp>
      <p:sp>
        <p:nvSpPr>
          <p:cNvPr id="7" name="Slide Number Placeholder 6"/>
          <p:cNvSpPr>
            <a:spLocks noGrp="1"/>
          </p:cNvSpPr>
          <p:nvPr>
            <p:ph type="sldNum" sz="quarter" idx="12"/>
          </p:nvPr>
        </p:nvSpPr>
        <p:spPr/>
        <p:txBody>
          <a:bodyPr/>
          <a:lstStyle/>
          <a:p>
            <a:fld id="{99B7B5DF-5DA9-46A7-9A59-86908C82C3B1}" type="slidenum">
              <a:rPr lang="en-US" smtClean="0"/>
              <a:pPr/>
              <a:t>64</a:t>
            </a:fld>
            <a:endParaRPr lang="en-US" dirty="0"/>
          </a:p>
        </p:txBody>
      </p:sp>
      <p:sp>
        <p:nvSpPr>
          <p:cNvPr id="5" name="Rectangle 4"/>
          <p:cNvSpPr/>
          <p:nvPr/>
        </p:nvSpPr>
        <p:spPr>
          <a:xfrm>
            <a:off x="323528" y="980728"/>
            <a:ext cx="8352928" cy="4462760"/>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作為</a:t>
            </a:r>
            <a:r>
              <a:rPr lang="zh-TW" altLang="en-US" sz="2400" dirty="0"/>
              <a:t>一頓飯 </a:t>
            </a:r>
            <a:r>
              <a:rPr lang="en-US" altLang="zh-TW" sz="2400" dirty="0"/>
              <a:t>/ </a:t>
            </a:r>
            <a:r>
              <a:rPr lang="zh-TW" altLang="en-US" sz="2400" dirty="0"/>
              <a:t>一款菜式 </a:t>
            </a:r>
            <a:r>
              <a:rPr lang="en-US" altLang="zh-TW" sz="2400" dirty="0"/>
              <a:t>(</a:t>
            </a:r>
            <a:r>
              <a:rPr lang="zh-TW" altLang="en-US" sz="2400" dirty="0"/>
              <a:t>即食、速涼、冷藏或凍藏、即煮</a:t>
            </a:r>
            <a:r>
              <a:rPr lang="en-US" altLang="zh-TW" sz="2400" dirty="0"/>
              <a:t>)</a:t>
            </a:r>
            <a:r>
              <a:rPr lang="zh-TW" altLang="en-US" sz="2400" dirty="0"/>
              <a:t>，例如：</a:t>
            </a:r>
          </a:p>
          <a:p>
            <a:pPr marL="800100" lvl="1" indent="-342900">
              <a:spcAft>
                <a:spcPts val="600"/>
              </a:spcAft>
              <a:buFont typeface="Arial" pitchFamily="34" charset="0"/>
              <a:buChar char="•"/>
            </a:pPr>
            <a:r>
              <a:rPr lang="zh-TW" altLang="en-US" sz="2400" dirty="0" smtClean="0"/>
              <a:t>一</a:t>
            </a:r>
            <a:r>
              <a:rPr lang="zh-TW" altLang="en-US" sz="2400" dirty="0"/>
              <a:t>款菜式，如批、咖喱 </a:t>
            </a:r>
            <a:r>
              <a:rPr lang="en-US" altLang="zh-TW" sz="2400" dirty="0"/>
              <a:t>(</a:t>
            </a:r>
            <a:r>
              <a:rPr lang="zh-TW" altLang="en-US" sz="2400" dirty="0"/>
              <a:t>配以澱粉類食物</a:t>
            </a:r>
            <a:r>
              <a:rPr lang="en-US" altLang="zh-TW" sz="2400" dirty="0"/>
              <a:t>)</a:t>
            </a:r>
            <a:r>
              <a:rPr lang="zh-TW" altLang="en-US" sz="2400" dirty="0"/>
              <a:t>、燜煮食物 </a:t>
            </a:r>
            <a:r>
              <a:rPr lang="en-US" altLang="zh-TW" sz="2400" dirty="0"/>
              <a:t>(</a:t>
            </a:r>
            <a:r>
              <a:rPr lang="zh-TW" altLang="en-US" sz="2400" dirty="0"/>
              <a:t>配以澱粉類食物</a:t>
            </a:r>
            <a:r>
              <a:rPr lang="en-US" altLang="zh-TW" sz="2400" dirty="0"/>
              <a:t>)</a:t>
            </a:r>
            <a:r>
              <a:rPr lang="zh-TW" altLang="en-US" sz="2400" dirty="0"/>
              <a:t>、炒飯 </a:t>
            </a:r>
            <a:r>
              <a:rPr lang="en-US" altLang="zh-TW" sz="2400" dirty="0"/>
              <a:t>/ </a:t>
            </a:r>
            <a:r>
              <a:rPr lang="zh-TW" altLang="en-US" sz="2400" dirty="0"/>
              <a:t>麵、主菜配米飯 </a:t>
            </a:r>
            <a:r>
              <a:rPr lang="en-US" altLang="zh-TW" sz="2400" dirty="0"/>
              <a:t>/ </a:t>
            </a:r>
            <a:r>
              <a:rPr lang="zh-TW" altLang="en-US" sz="2400" dirty="0"/>
              <a:t>麵、意大利麵食、薄餅、漢堡包、三文治、炸魚和炸薯條</a:t>
            </a:r>
          </a:p>
          <a:p>
            <a:pPr marL="800100" lvl="1" indent="-342900">
              <a:spcAft>
                <a:spcPts val="600"/>
              </a:spcAft>
              <a:buFont typeface="Arial" pitchFamily="34" charset="0"/>
              <a:buChar char="•"/>
            </a:pPr>
            <a:r>
              <a:rPr lang="zh-TW" altLang="en-US" sz="2400" dirty="0" smtClean="0"/>
              <a:t>嬰兒</a:t>
            </a:r>
            <a:r>
              <a:rPr lang="zh-TW" altLang="en-US" sz="2400" dirty="0"/>
              <a:t>食品</a:t>
            </a:r>
          </a:p>
          <a:p>
            <a:pPr marL="342900" indent="-342900">
              <a:spcAft>
                <a:spcPts val="600"/>
              </a:spcAft>
              <a:buFont typeface="Arial" pitchFamily="34" charset="0"/>
              <a:buChar char="•"/>
            </a:pPr>
            <a:r>
              <a:rPr lang="zh-TW" altLang="en-US" sz="2400" dirty="0" smtClean="0"/>
              <a:t>作為</a:t>
            </a:r>
            <a:r>
              <a:rPr lang="zh-TW" altLang="en-US" sz="2400" dirty="0"/>
              <a:t>或一頓飯 </a:t>
            </a:r>
            <a:r>
              <a:rPr lang="en-US" altLang="zh-TW" sz="2400" dirty="0"/>
              <a:t>/ </a:t>
            </a:r>
            <a:r>
              <a:rPr lang="zh-TW" altLang="en-US" sz="2400" dirty="0"/>
              <a:t>一款菜式的一部分 </a:t>
            </a:r>
            <a:r>
              <a:rPr lang="en-US" altLang="zh-TW" sz="2400" dirty="0"/>
              <a:t>(</a:t>
            </a:r>
            <a:r>
              <a:rPr lang="zh-TW" altLang="en-US" sz="2400" dirty="0"/>
              <a:t>即食、速涼、冷藏或凍藏、脫水、罐藏</a:t>
            </a:r>
            <a:r>
              <a:rPr lang="en-US" altLang="zh-TW" sz="2400" dirty="0"/>
              <a:t>)</a:t>
            </a:r>
            <a:r>
              <a:rPr lang="zh-TW" altLang="en-US" sz="2400" dirty="0"/>
              <a:t>，例如：</a:t>
            </a:r>
          </a:p>
          <a:p>
            <a:pPr marL="800100" lvl="1" indent="-342900">
              <a:spcAft>
                <a:spcPts val="600"/>
              </a:spcAft>
              <a:buFont typeface="Arial" pitchFamily="34" charset="0"/>
              <a:buChar char="•"/>
            </a:pPr>
            <a:r>
              <a:rPr lang="zh-TW" altLang="en-US" sz="2400" dirty="0" smtClean="0"/>
              <a:t>湯</a:t>
            </a:r>
            <a:r>
              <a:rPr lang="zh-TW" altLang="en-US" sz="2400" dirty="0"/>
              <a:t>、甜品、沙律、芡汁、罐裝肉丸、加工切片肉類、罐裝白汁雞肉、可直接油炸及烤焗的已搓捏及蘸上麵包糠雞肉塊、已蘸上麵包糠的魚</a:t>
            </a:r>
            <a:r>
              <a:rPr lang="zh-TW" altLang="en-US" sz="2400" dirty="0" smtClean="0"/>
              <a:t>柳</a:t>
            </a:r>
            <a:endParaRPr lang="en-US" altLang="zh-TW" sz="2400" dirty="0"/>
          </a:p>
        </p:txBody>
      </p:sp>
    </p:spTree>
    <p:extLst>
      <p:ext uri="{BB962C8B-B14F-4D97-AF65-F5344CB8AC3E}">
        <p14:creationId xmlns:p14="http://schemas.microsoft.com/office/powerpoint/2010/main" val="20345880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使用簡便食品</a:t>
            </a:r>
          </a:p>
        </p:txBody>
      </p:sp>
      <p:sp>
        <p:nvSpPr>
          <p:cNvPr id="7" name="Slide Number Placeholder 6"/>
          <p:cNvSpPr>
            <a:spLocks noGrp="1"/>
          </p:cNvSpPr>
          <p:nvPr>
            <p:ph type="sldNum" sz="quarter" idx="12"/>
          </p:nvPr>
        </p:nvSpPr>
        <p:spPr/>
        <p:txBody>
          <a:bodyPr/>
          <a:lstStyle/>
          <a:p>
            <a:fld id="{99B7B5DF-5DA9-46A7-9A59-86908C82C3B1}" type="slidenum">
              <a:rPr lang="en-US" smtClean="0"/>
              <a:pPr/>
              <a:t>65</a:t>
            </a:fld>
            <a:endParaRPr lang="en-US" dirty="0"/>
          </a:p>
        </p:txBody>
      </p:sp>
      <p:sp>
        <p:nvSpPr>
          <p:cNvPr id="5" name="Rectangle 4"/>
          <p:cNvSpPr/>
          <p:nvPr/>
        </p:nvSpPr>
        <p:spPr>
          <a:xfrm>
            <a:off x="323528" y="980728"/>
            <a:ext cx="8352928" cy="335476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作為</a:t>
            </a:r>
            <a:r>
              <a:rPr lang="zh-TW" altLang="en-US" sz="2400" dirty="0"/>
              <a:t>零食，例如：</a:t>
            </a:r>
          </a:p>
          <a:p>
            <a:pPr marL="800100" lvl="1" indent="-342900">
              <a:spcAft>
                <a:spcPts val="600"/>
              </a:spcAft>
              <a:buFont typeface="Arial" pitchFamily="34" charset="0"/>
              <a:buChar char="•"/>
            </a:pPr>
            <a:r>
              <a:rPr lang="zh-TW" altLang="en-US" sz="2400" dirty="0" smtClean="0"/>
              <a:t>罐裝</a:t>
            </a:r>
            <a:r>
              <a:rPr lang="zh-TW" altLang="en-US" sz="2400" dirty="0"/>
              <a:t>粟米、混合飲料、薯片、獨立包裝的麵包卷、杯子蛋糕、餅乾</a:t>
            </a:r>
          </a:p>
          <a:p>
            <a:pPr marL="342900" indent="-342900">
              <a:spcAft>
                <a:spcPts val="600"/>
              </a:spcAft>
              <a:buFont typeface="Arial" pitchFamily="34" charset="0"/>
              <a:buChar char="•"/>
            </a:pPr>
            <a:r>
              <a:rPr lang="zh-TW" altLang="en-US" sz="2400" dirty="0" smtClean="0"/>
              <a:t>作為</a:t>
            </a:r>
            <a:r>
              <a:rPr lang="zh-TW" altLang="en-US" sz="2400" dirty="0"/>
              <a:t>材料，例如：</a:t>
            </a:r>
          </a:p>
          <a:p>
            <a:pPr marL="800100" lvl="1" indent="-342900">
              <a:spcAft>
                <a:spcPts val="600"/>
              </a:spcAft>
              <a:buFont typeface="Arial" pitchFamily="34" charset="0"/>
              <a:buChar char="•"/>
            </a:pPr>
            <a:r>
              <a:rPr lang="zh-TW" altLang="en-US" sz="2400" dirty="0" smtClean="0"/>
              <a:t>芡</a:t>
            </a:r>
            <a:r>
              <a:rPr lang="zh-TW" altLang="en-US" sz="2400" dirty="0"/>
              <a:t>汁及調味料 </a:t>
            </a:r>
            <a:r>
              <a:rPr lang="en-US" altLang="zh-TW" sz="2400" dirty="0"/>
              <a:t>(</a:t>
            </a:r>
            <a:r>
              <a:rPr lang="zh-TW" altLang="en-US" sz="2400" dirty="0"/>
              <a:t>例如：包裝芡料、上湯粒、上湯、罐裝 </a:t>
            </a:r>
            <a:r>
              <a:rPr lang="en-US" altLang="zh-TW" sz="2400" dirty="0"/>
              <a:t>/ </a:t>
            </a:r>
            <a:r>
              <a:rPr lang="zh-TW" altLang="en-US" sz="2400" dirty="0"/>
              <a:t>樽裝醬汁、豆醬</a:t>
            </a:r>
            <a:r>
              <a:rPr lang="en-US" altLang="zh-TW" sz="2400" dirty="0"/>
              <a:t>)</a:t>
            </a:r>
          </a:p>
          <a:p>
            <a:pPr marL="800100" lvl="1" indent="-342900">
              <a:spcAft>
                <a:spcPts val="600"/>
              </a:spcAft>
              <a:buFont typeface="Arial" pitchFamily="34" charset="0"/>
              <a:buChar char="•"/>
            </a:pPr>
            <a:r>
              <a:rPr lang="zh-TW" altLang="en-US" sz="2400" dirty="0" smtClean="0"/>
              <a:t>乾 </a:t>
            </a:r>
            <a:r>
              <a:rPr lang="en-US" altLang="zh-TW" sz="2400" dirty="0"/>
              <a:t>/ </a:t>
            </a:r>
            <a:r>
              <a:rPr lang="zh-TW" altLang="en-US" sz="2400" dirty="0"/>
              <a:t>經醃製的材料 </a:t>
            </a:r>
            <a:r>
              <a:rPr lang="en-US" altLang="zh-TW" sz="2400" dirty="0"/>
              <a:t>(</a:t>
            </a:r>
            <a:r>
              <a:rPr lang="zh-TW" altLang="en-US" sz="2400" dirty="0"/>
              <a:t>例如：乾粉麵、乾意大利麵食、乾 </a:t>
            </a:r>
            <a:r>
              <a:rPr lang="en-US" altLang="zh-TW" sz="2400" dirty="0"/>
              <a:t>/ </a:t>
            </a:r>
            <a:r>
              <a:rPr lang="zh-TW" altLang="en-US" sz="2400" dirty="0"/>
              <a:t>經醃製的蔬菜</a:t>
            </a:r>
            <a:r>
              <a:rPr lang="en-US" altLang="zh-TW" sz="2400" dirty="0"/>
              <a:t>)</a:t>
            </a:r>
          </a:p>
        </p:txBody>
      </p:sp>
    </p:spTree>
    <p:extLst>
      <p:ext uri="{BB962C8B-B14F-4D97-AF65-F5344CB8AC3E}">
        <p14:creationId xmlns:p14="http://schemas.microsoft.com/office/powerpoint/2010/main" val="1425652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簡便食品的營養議題</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66</a:t>
            </a:fld>
            <a:endParaRPr lang="en-US" dirty="0"/>
          </a:p>
        </p:txBody>
      </p:sp>
      <p:sp>
        <p:nvSpPr>
          <p:cNvPr id="6" name="Rectangle 5"/>
          <p:cNvSpPr/>
          <p:nvPr/>
        </p:nvSpPr>
        <p:spPr>
          <a:xfrm>
            <a:off x="323528" y="980728"/>
            <a:ext cx="8352928" cy="2831544"/>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如果能在</a:t>
            </a:r>
            <a:r>
              <a:rPr lang="zh-TW" altLang="en-US" sz="2400" dirty="0"/>
              <a:t>合適的溫度下</a:t>
            </a:r>
            <a:r>
              <a:rPr lang="zh-TW" altLang="en-US" sz="2400" dirty="0" smtClean="0"/>
              <a:t>處理新鮮食物及存</a:t>
            </a:r>
            <a:r>
              <a:rPr lang="zh-TW" altLang="en-US" sz="2400" dirty="0"/>
              <a:t>儲時間短</a:t>
            </a:r>
            <a:r>
              <a:rPr lang="zh-TW" altLang="en-US" sz="2400" dirty="0" smtClean="0"/>
              <a:t>，新鮮食物一定較加工產品更好。</a:t>
            </a:r>
            <a:endParaRPr lang="en-US" altLang="zh-TW" sz="2400" dirty="0" smtClean="0"/>
          </a:p>
          <a:p>
            <a:pPr marL="342900" indent="-342900">
              <a:spcAft>
                <a:spcPts val="600"/>
              </a:spcAft>
              <a:buFont typeface="Arial" pitchFamily="34" charset="0"/>
              <a:buChar char="•"/>
            </a:pPr>
            <a:r>
              <a:rPr lang="zh-TW" altLang="en-US" sz="2400" dirty="0"/>
              <a:t>通常加工過程會改變食物中的營養</a:t>
            </a:r>
            <a:r>
              <a:rPr lang="zh-TW" altLang="en-US" sz="2400" dirty="0" smtClean="0"/>
              <a:t>價值。</a:t>
            </a:r>
            <a:r>
              <a:rPr lang="zh-TW" altLang="en-US" sz="2400" dirty="0"/>
              <a:t>如</a:t>
            </a:r>
            <a:r>
              <a:rPr lang="zh-TW" altLang="en-US" sz="2400" dirty="0" smtClean="0"/>
              <a:t>水溶性維生素</a:t>
            </a:r>
            <a:r>
              <a:rPr lang="en-US" altLang="zh-TW" sz="2400" dirty="0" smtClean="0"/>
              <a:t>C</a:t>
            </a:r>
            <a:r>
              <a:rPr lang="zh-TW" altLang="en-US" sz="2400" dirty="0"/>
              <a:t>是最容易受到加工及</a:t>
            </a:r>
            <a:r>
              <a:rPr lang="zh-TW" altLang="en-US" sz="2400" dirty="0" smtClean="0"/>
              <a:t>烹調破壞。</a:t>
            </a:r>
            <a:endParaRPr lang="en-US" altLang="zh-TW" sz="2400" dirty="0" smtClean="0"/>
          </a:p>
          <a:p>
            <a:pPr marL="342900" indent="-342900">
              <a:spcAft>
                <a:spcPts val="600"/>
              </a:spcAft>
              <a:buFont typeface="Arial" pitchFamily="34" charset="0"/>
              <a:buChar char="•"/>
            </a:pPr>
            <a:r>
              <a:rPr lang="zh-TW" altLang="en-US" sz="2400" dirty="0"/>
              <a:t>根據不同的採後處理和</a:t>
            </a:r>
            <a:r>
              <a:rPr lang="zh-TW" altLang="en-US" sz="2400" dirty="0" smtClean="0"/>
              <a:t>加工程序，新鮮</a:t>
            </a:r>
            <a:r>
              <a:rPr lang="zh-TW" altLang="en-US" sz="2400" dirty="0"/>
              <a:t>，</a:t>
            </a:r>
            <a:r>
              <a:rPr lang="zh-TW" altLang="en-US" sz="2400" dirty="0" smtClean="0"/>
              <a:t>冷凍或罐頭水果及蔬菜都可提供相類似的營養素。健康的</a:t>
            </a:r>
            <a:r>
              <a:rPr lang="zh-TW" altLang="en-US" sz="2400" dirty="0"/>
              <a:t>飲食應包括各種水果和蔬菜，無論是新鮮的，冷凍</a:t>
            </a:r>
            <a:r>
              <a:rPr lang="zh-TW" altLang="en-US" sz="2400" dirty="0" smtClean="0"/>
              <a:t>的或罐裝及乾的。</a:t>
            </a:r>
            <a:endParaRPr lang="en-US" altLang="zh-TW" sz="2400" dirty="0"/>
          </a:p>
        </p:txBody>
      </p:sp>
    </p:spTree>
    <p:extLst>
      <p:ext uri="{BB962C8B-B14F-4D97-AF65-F5344CB8AC3E}">
        <p14:creationId xmlns:p14="http://schemas.microsoft.com/office/powerpoint/2010/main" val="1258034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簡便食品的營養</a:t>
            </a:r>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問題</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67</a:t>
            </a:fld>
            <a:endParaRPr lang="en-US" dirty="0"/>
          </a:p>
        </p:txBody>
      </p:sp>
      <p:sp>
        <p:nvSpPr>
          <p:cNvPr id="6" name="Rectangle 5"/>
          <p:cNvSpPr/>
          <p:nvPr/>
        </p:nvSpPr>
        <p:spPr>
          <a:xfrm>
            <a:off x="323528" y="980728"/>
            <a:ext cx="8352928" cy="238526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一些簡便食品</a:t>
            </a:r>
            <a:r>
              <a:rPr lang="zh-TW" altLang="en-US" sz="2400" dirty="0"/>
              <a:t>，</a:t>
            </a:r>
            <a:r>
              <a:rPr lang="zh-TW" altLang="en-US" sz="2400" dirty="0" smtClean="0"/>
              <a:t>如無糖漿</a:t>
            </a:r>
            <a:r>
              <a:rPr lang="zh-TW" altLang="en-US" sz="2400" dirty="0"/>
              <a:t>罐頭</a:t>
            </a:r>
            <a:r>
              <a:rPr lang="zh-TW" altLang="en-US" sz="2400" dirty="0" smtClean="0"/>
              <a:t>水果可以</a:t>
            </a:r>
            <a:r>
              <a:rPr lang="zh-TW" altLang="en-US" sz="2400" dirty="0"/>
              <a:t>是</a:t>
            </a:r>
            <a:r>
              <a:rPr lang="zh-TW" altLang="en-US" sz="2400" dirty="0" smtClean="0"/>
              <a:t>很健康的選擇。這些食品可以包含在均衡飲食當中，因為</a:t>
            </a:r>
            <a:r>
              <a:rPr lang="zh-TW" altLang="en-US" sz="2400" dirty="0"/>
              <a:t>它們含有豐富的營養</a:t>
            </a:r>
            <a:r>
              <a:rPr lang="zh-TW" altLang="en-US" sz="2400" dirty="0" smtClean="0"/>
              <a:t>成分但提供相對</a:t>
            </a:r>
            <a:r>
              <a:rPr lang="zh-TW" altLang="en-US" sz="2400" dirty="0"/>
              <a:t>較低的熱量。</a:t>
            </a:r>
          </a:p>
          <a:p>
            <a:pPr marL="342900" indent="-342900">
              <a:spcAft>
                <a:spcPts val="600"/>
              </a:spcAft>
              <a:buFont typeface="Arial" pitchFamily="34" charset="0"/>
              <a:buChar char="•"/>
            </a:pPr>
            <a:r>
              <a:rPr lang="zh-TW" altLang="en-US" sz="2400" dirty="0"/>
              <a:t>然而</a:t>
            </a:r>
            <a:r>
              <a:rPr lang="zh-TW" altLang="en-US" sz="2400" dirty="0" smtClean="0"/>
              <a:t>，有一些</a:t>
            </a:r>
            <a:r>
              <a:rPr lang="zh-TW" altLang="en-US" sz="2400" dirty="0"/>
              <a:t>預先</a:t>
            </a:r>
            <a:r>
              <a:rPr lang="zh-TW" altLang="en-US" sz="2400" dirty="0" smtClean="0"/>
              <a:t>包裝的簡便食品含有添加</a:t>
            </a:r>
            <a:r>
              <a:rPr lang="zh-TW" altLang="en-US" sz="2400" dirty="0"/>
              <a:t>劑，</a:t>
            </a:r>
            <a:r>
              <a:rPr lang="zh-TW" altLang="en-US" sz="2400" dirty="0" smtClean="0"/>
              <a:t>添加了糖</a:t>
            </a:r>
            <a:r>
              <a:rPr lang="zh-TW" altLang="en-US" sz="2400" dirty="0"/>
              <a:t>或</a:t>
            </a:r>
            <a:r>
              <a:rPr lang="zh-TW" altLang="en-US" sz="2400" dirty="0" smtClean="0"/>
              <a:t>鹽延長其產品</a:t>
            </a:r>
            <a:r>
              <a:rPr lang="zh-TW" altLang="en-US" sz="2400" dirty="0"/>
              <a:t>的保質期。所以，一般</a:t>
            </a:r>
            <a:r>
              <a:rPr lang="zh-TW" altLang="en-US" sz="2400" dirty="0" smtClean="0"/>
              <a:t>不建議經常食用簡便食品和用作替代新鮮食品。</a:t>
            </a:r>
            <a:endParaRPr lang="en-US" altLang="zh-TW" sz="2400" dirty="0"/>
          </a:p>
        </p:txBody>
      </p:sp>
    </p:spTree>
    <p:extLst>
      <p:ext uri="{BB962C8B-B14F-4D97-AF65-F5344CB8AC3E}">
        <p14:creationId xmlns:p14="http://schemas.microsoft.com/office/powerpoint/2010/main" val="22680496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HK"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剩餘</a:t>
            </a:r>
            <a:r>
              <a:rPr lang="zh-HK"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68</a:t>
            </a:fld>
            <a:endParaRPr lang="en-US" dirty="0"/>
          </a:p>
        </p:txBody>
      </p:sp>
      <p:sp>
        <p:nvSpPr>
          <p:cNvPr id="6" name="Rectangle 5"/>
          <p:cNvSpPr/>
          <p:nvPr/>
        </p:nvSpPr>
        <p:spPr>
          <a:xfrm>
            <a:off x="323528" y="1196752"/>
            <a:ext cx="8352928" cy="4093428"/>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使用剩餘食物有助減低食物的</a:t>
            </a:r>
            <a:r>
              <a:rPr lang="zh-TW" altLang="en-US" sz="2400" dirty="0"/>
              <a:t>成本，減少食物浪費。 </a:t>
            </a:r>
          </a:p>
          <a:p>
            <a:pPr marL="342900" indent="-342900">
              <a:spcAft>
                <a:spcPts val="600"/>
              </a:spcAft>
              <a:buFont typeface="Arial" pitchFamily="34" charset="0"/>
              <a:buChar char="•"/>
            </a:pPr>
            <a:r>
              <a:rPr lang="zh-TW" altLang="en-US" sz="2400" dirty="0"/>
              <a:t>不當</a:t>
            </a:r>
            <a:r>
              <a:rPr lang="zh-TW" altLang="en-US" sz="2400" dirty="0" smtClean="0"/>
              <a:t>處理</a:t>
            </a:r>
            <a:r>
              <a:rPr lang="zh-TW" altLang="en-US" sz="2400" dirty="0"/>
              <a:t>或不當存放熟食</a:t>
            </a:r>
            <a:r>
              <a:rPr lang="zh-TW" altLang="en-US" sz="2400" dirty="0" smtClean="0"/>
              <a:t>是家庭食物中毒中最常見</a:t>
            </a:r>
            <a:r>
              <a:rPr lang="zh-TW" altLang="en-US" sz="2400" dirty="0"/>
              <a:t>的</a:t>
            </a:r>
            <a:r>
              <a:rPr lang="zh-TW" altLang="en-US" sz="2400" dirty="0" smtClean="0"/>
              <a:t>原因</a:t>
            </a:r>
            <a:r>
              <a:rPr lang="zh-TW" altLang="en-US" sz="2400" dirty="0"/>
              <a:t>之一。 </a:t>
            </a:r>
          </a:p>
          <a:p>
            <a:pPr marL="342900" indent="-342900">
              <a:spcAft>
                <a:spcPts val="600"/>
              </a:spcAft>
              <a:buFont typeface="Arial" pitchFamily="34" charset="0"/>
              <a:buChar char="•"/>
            </a:pPr>
            <a:r>
              <a:rPr lang="zh-TW" altLang="en-US" sz="2400" dirty="0"/>
              <a:t>應盡快冷卻</a:t>
            </a:r>
            <a:r>
              <a:rPr lang="zh-TW" altLang="en-US" sz="2400" dirty="0" smtClean="0"/>
              <a:t>剩餘食物和</a:t>
            </a:r>
            <a:r>
              <a:rPr lang="zh-TW" altLang="en-US" sz="2400" dirty="0"/>
              <a:t>用有蓋的容器</a:t>
            </a:r>
            <a:r>
              <a:rPr lang="zh-TW" altLang="en-US" sz="2400" dirty="0" smtClean="0"/>
              <a:t>貯存在</a:t>
            </a:r>
            <a:r>
              <a:rPr lang="zh-TW" altLang="en-US" sz="2400" dirty="0"/>
              <a:t>冰箱或</a:t>
            </a:r>
            <a:r>
              <a:rPr lang="zh-TW" altLang="en-US" sz="2400" dirty="0" smtClean="0"/>
              <a:t>冰櫃及在兩天之內進食。 </a:t>
            </a:r>
            <a:endParaRPr lang="zh-TW" altLang="en-US" sz="2400" dirty="0"/>
          </a:p>
          <a:p>
            <a:pPr marL="342900" indent="-342900">
              <a:spcAft>
                <a:spcPts val="600"/>
              </a:spcAft>
              <a:buFont typeface="Arial" pitchFamily="34" charset="0"/>
              <a:buChar char="•"/>
            </a:pPr>
            <a:r>
              <a:rPr lang="zh-TW" altLang="en-US" sz="2400" dirty="0"/>
              <a:t>在食用</a:t>
            </a:r>
            <a:r>
              <a:rPr lang="zh-TW" altLang="en-US" sz="2400" dirty="0" smtClean="0"/>
              <a:t>剩餘食物前</a:t>
            </a:r>
            <a:r>
              <a:rPr lang="zh-TW" altLang="en-US" sz="2400" dirty="0"/>
              <a:t>，</a:t>
            </a:r>
            <a:r>
              <a:rPr lang="zh-TW" altLang="en-US" sz="2400" dirty="0" smtClean="0"/>
              <a:t>應把食物重新加熱</a:t>
            </a:r>
            <a:r>
              <a:rPr lang="zh-TW" altLang="en-US" sz="2400" dirty="0"/>
              <a:t>至</a:t>
            </a:r>
            <a:r>
              <a:rPr lang="zh-TW" altLang="en-US" sz="2400" dirty="0" smtClean="0"/>
              <a:t>超過</a:t>
            </a:r>
            <a:r>
              <a:rPr lang="en-US" altLang="zh-TW" sz="2400" dirty="0" smtClean="0"/>
              <a:t>75℃</a:t>
            </a:r>
            <a:r>
              <a:rPr lang="zh-TW" altLang="en-US" sz="2400" dirty="0" smtClean="0"/>
              <a:t>以殺死</a:t>
            </a:r>
            <a:r>
              <a:rPr lang="zh-TW" altLang="en-US" sz="2400" dirty="0"/>
              <a:t>細菌。在再加熱過程中的食品</a:t>
            </a:r>
            <a:r>
              <a:rPr lang="zh-TW" altLang="en-US" sz="2400" dirty="0" smtClean="0"/>
              <a:t>必須</a:t>
            </a:r>
            <a:r>
              <a:rPr lang="zh-HK" altLang="en-US" sz="2400" dirty="0" smtClean="0"/>
              <a:t>沸騰</a:t>
            </a:r>
            <a:r>
              <a:rPr lang="zh-TW" altLang="en-US" sz="2400" dirty="0" smtClean="0"/>
              <a:t>並</a:t>
            </a:r>
            <a:r>
              <a:rPr lang="zh-TW" altLang="en-US" sz="2400" dirty="0"/>
              <a:t>充分攪拌，以便均勻地</a:t>
            </a:r>
            <a:r>
              <a:rPr lang="zh-TW" altLang="en-US" sz="2400" dirty="0" smtClean="0"/>
              <a:t>分佈熱量。 </a:t>
            </a:r>
            <a:endParaRPr lang="zh-TW" altLang="en-US" sz="2400" dirty="0"/>
          </a:p>
          <a:p>
            <a:pPr marL="342900" indent="-342900">
              <a:spcAft>
                <a:spcPts val="600"/>
              </a:spcAft>
              <a:buFont typeface="Arial" pitchFamily="34" charset="0"/>
              <a:buChar char="•"/>
            </a:pPr>
            <a:r>
              <a:rPr lang="zh-TW" altLang="en-US" sz="2400" dirty="0" smtClean="0"/>
              <a:t>只</a:t>
            </a:r>
            <a:r>
              <a:rPr lang="zh-TW" altLang="en-US" sz="2400" dirty="0"/>
              <a:t>翻熱一次</a:t>
            </a:r>
            <a:r>
              <a:rPr lang="zh-TW" altLang="en-US" sz="2400" dirty="0" smtClean="0"/>
              <a:t>剩餘食物。翻</a:t>
            </a:r>
            <a:r>
              <a:rPr lang="zh-TW" altLang="en-US" sz="2400" dirty="0"/>
              <a:t>熱一次以上，會</a:t>
            </a:r>
            <a:r>
              <a:rPr lang="zh-TW" altLang="en-US" sz="2400" dirty="0" smtClean="0"/>
              <a:t>增加細菌生長</a:t>
            </a:r>
            <a:r>
              <a:rPr lang="zh-TW" altLang="en-US" sz="2400" dirty="0"/>
              <a:t>的</a:t>
            </a:r>
            <a:r>
              <a:rPr lang="zh-TW" altLang="en-US" sz="2400" dirty="0" smtClean="0"/>
              <a:t>機會</a:t>
            </a:r>
            <a:r>
              <a:rPr lang="zh-TW" altLang="en-US" sz="2400" dirty="0"/>
              <a:t>。</a:t>
            </a:r>
            <a:endParaRPr lang="en-US" sz="2400" dirty="0" smtClean="0"/>
          </a:p>
        </p:txBody>
      </p:sp>
    </p:spTree>
    <p:extLst>
      <p:ext uri="{BB962C8B-B14F-4D97-AF65-F5344CB8AC3E}">
        <p14:creationId xmlns:p14="http://schemas.microsoft.com/office/powerpoint/2010/main" val="29144389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使</a:t>
            </a:r>
            <a:r>
              <a:rPr lang="zh-HK"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用剩餘</a:t>
            </a:r>
            <a:r>
              <a:rPr lang="zh-HK"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食物</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的方法</a:t>
            </a:r>
            <a:endParaRPr lang="en-US" altLang="zh-HK"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69</a:t>
            </a:fld>
            <a:endParaRPr lang="en-US" dirty="0"/>
          </a:p>
        </p:txBody>
      </p:sp>
      <p:sp>
        <p:nvSpPr>
          <p:cNvPr id="6" name="Rectangle 5"/>
          <p:cNvSpPr/>
          <p:nvPr/>
        </p:nvSpPr>
        <p:spPr>
          <a:xfrm>
            <a:off x="323528" y="980728"/>
            <a:ext cx="8352928" cy="2616101"/>
          </a:xfrm>
          <a:prstGeom prst="rect">
            <a:avLst/>
          </a:prstGeom>
        </p:spPr>
        <p:txBody>
          <a:bodyPr wrap="square">
            <a:spAutoFit/>
          </a:bodyPr>
          <a:lstStyle/>
          <a:p>
            <a:pPr marL="342900" indent="-342900">
              <a:spcAft>
                <a:spcPts val="600"/>
              </a:spcAft>
              <a:buFont typeface="Arial" pitchFamily="34" charset="0"/>
              <a:buChar char="•"/>
            </a:pPr>
            <a:r>
              <a:rPr lang="zh-TW" altLang="en-US" sz="2400" dirty="0"/>
              <a:t>把剩餘食物</a:t>
            </a:r>
            <a:r>
              <a:rPr lang="zh-TW" altLang="en-US" sz="2400" dirty="0" smtClean="0"/>
              <a:t>切成小</a:t>
            </a:r>
            <a:r>
              <a:rPr lang="zh-TW" altLang="en-US" sz="2400" dirty="0"/>
              <a:t>件，使他們</a:t>
            </a:r>
            <a:r>
              <a:rPr lang="zh-TW" altLang="en-US" sz="2400" dirty="0" smtClean="0"/>
              <a:t>能夠和新鮮材料混合一起</a:t>
            </a:r>
            <a:r>
              <a:rPr lang="zh-TW" altLang="en-US" sz="2400" dirty="0"/>
              <a:t>再一次烹調。</a:t>
            </a:r>
            <a:endParaRPr lang="en-US" altLang="zh-TW" sz="2400" dirty="0" smtClean="0"/>
          </a:p>
          <a:p>
            <a:pPr marL="342900" indent="-342900">
              <a:spcAft>
                <a:spcPts val="600"/>
              </a:spcAft>
              <a:buFont typeface="Arial" pitchFamily="34" charset="0"/>
              <a:buChar char="•"/>
            </a:pPr>
            <a:r>
              <a:rPr lang="zh-TW" altLang="en-US" sz="2400" dirty="0" smtClean="0"/>
              <a:t>加入其他食物</a:t>
            </a:r>
            <a:r>
              <a:rPr lang="zh-TW" altLang="en-US" sz="2400" dirty="0"/>
              <a:t>如</a:t>
            </a:r>
            <a:r>
              <a:rPr lang="zh-TW" altLang="en-US" sz="2400" dirty="0" smtClean="0"/>
              <a:t>新鮮及多</a:t>
            </a:r>
            <a:r>
              <a:rPr lang="zh-TW" altLang="en-US" sz="2400" dirty="0"/>
              <a:t>色彩蔬菜使剩餘</a:t>
            </a:r>
            <a:r>
              <a:rPr lang="zh-TW" altLang="en-US" sz="2400" dirty="0" smtClean="0"/>
              <a:t>食物變得不同。</a:t>
            </a:r>
            <a:endParaRPr lang="zh-TW" altLang="en-US" sz="2400" dirty="0"/>
          </a:p>
          <a:p>
            <a:pPr marL="342900" indent="-342900">
              <a:spcAft>
                <a:spcPts val="600"/>
              </a:spcAft>
              <a:buFont typeface="Arial" pitchFamily="34" charset="0"/>
              <a:buChar char="•"/>
            </a:pPr>
            <a:r>
              <a:rPr lang="zh-TW" altLang="en-US" sz="2400" dirty="0" smtClean="0"/>
              <a:t>加入芡汁來補充剩餘</a:t>
            </a:r>
            <a:r>
              <a:rPr lang="zh-TW" altLang="en-US" sz="2400" dirty="0"/>
              <a:t>食物中流失的水分。 </a:t>
            </a:r>
          </a:p>
          <a:p>
            <a:pPr marL="342900" indent="-342900">
              <a:spcAft>
                <a:spcPts val="600"/>
              </a:spcAft>
              <a:buFont typeface="Arial" pitchFamily="34" charset="0"/>
              <a:buChar char="•"/>
            </a:pPr>
            <a:r>
              <a:rPr lang="zh-TW" altLang="en-US" sz="2400" dirty="0"/>
              <a:t>加入調味料，以改善或改變原有的味道。</a:t>
            </a:r>
            <a:endParaRPr lang="en-US" sz="2400" dirty="0" smtClean="0"/>
          </a:p>
          <a:p>
            <a:pPr marL="342900" indent="-342900">
              <a:spcAft>
                <a:spcPts val="600"/>
              </a:spcAft>
              <a:buFont typeface="Arial" pitchFamily="34" charset="0"/>
              <a:buChar char="•"/>
            </a:pPr>
            <a:endParaRPr lang="en-US" sz="2400" dirty="0" smtClean="0"/>
          </a:p>
        </p:txBody>
      </p:sp>
    </p:spTree>
    <p:extLst>
      <p:ext uri="{BB962C8B-B14F-4D97-AF65-F5344CB8AC3E}">
        <p14:creationId xmlns:p14="http://schemas.microsoft.com/office/powerpoint/2010/main" val="101470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5EBE98-3F54-4190-8BE8-6FA5D62E8276}" type="slidenum">
              <a:rPr lang="en-US" smtClean="0"/>
              <a:pPr/>
              <a:t>7</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382"/>
            <a:ext cx="4680520" cy="660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207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4397"/>
            <a:ext cx="8640960" cy="646331"/>
          </a:xfrm>
          <a:prstGeom prst="rect">
            <a:avLst/>
          </a:prstGeom>
        </p:spPr>
        <p:txBody>
          <a:bodyPr wrap="square">
            <a:spAutoFit/>
          </a:bodyPr>
          <a:lstStyle/>
          <a:p>
            <a:pPr lvl="0"/>
            <a:r>
              <a:rPr lang="zh-TW" alt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使用剩餘食物</a:t>
            </a:r>
            <a:r>
              <a:rPr lang="zh-TW" altLang="en-US" sz="3600" b="1" kern="10" dirty="0" smtClean="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rPr>
              <a:t>的例子</a:t>
            </a:r>
            <a:endParaRPr lang="en-US" sz="3600" b="1" kern="10" dirty="0">
              <a:ln w="11430"/>
              <a:solidFill>
                <a:srgbClr val="336600"/>
              </a:solidFill>
              <a:effectLst>
                <a:outerShdw blurRad="50800" dist="39000" dir="5460000" algn="tl">
                  <a:srgbClr val="000000">
                    <a:alpha val="38000"/>
                  </a:srgbClr>
                </a:outerShdw>
              </a:effectLst>
              <a:latin typeface="FrankRuehl" pitchFamily="34" charset="-79"/>
              <a:cs typeface="FrankRuehl" pitchFamily="34" charset="-79"/>
            </a:endParaRPr>
          </a:p>
        </p:txBody>
      </p:sp>
      <p:sp>
        <p:nvSpPr>
          <p:cNvPr id="7" name="Slide Number Placeholder 6"/>
          <p:cNvSpPr>
            <a:spLocks noGrp="1"/>
          </p:cNvSpPr>
          <p:nvPr>
            <p:ph type="sldNum" sz="quarter" idx="12"/>
          </p:nvPr>
        </p:nvSpPr>
        <p:spPr/>
        <p:txBody>
          <a:bodyPr/>
          <a:lstStyle/>
          <a:p>
            <a:fld id="{99B7B5DF-5DA9-46A7-9A59-86908C82C3B1}" type="slidenum">
              <a:rPr lang="en-US" smtClean="0"/>
              <a:pPr/>
              <a:t>70</a:t>
            </a:fld>
            <a:endParaRPr lang="en-US" dirty="0"/>
          </a:p>
        </p:txBody>
      </p:sp>
      <p:sp>
        <p:nvSpPr>
          <p:cNvPr id="6" name="Rectangle 5"/>
          <p:cNvSpPr/>
          <p:nvPr/>
        </p:nvSpPr>
        <p:spPr>
          <a:xfrm>
            <a:off x="323528" y="980728"/>
            <a:ext cx="8352928" cy="4401205"/>
          </a:xfrm>
          <a:prstGeom prst="rect">
            <a:avLst/>
          </a:prstGeom>
        </p:spPr>
        <p:txBody>
          <a:bodyPr wrap="square">
            <a:spAutoFit/>
          </a:bodyPr>
          <a:lstStyle/>
          <a:p>
            <a:pPr marL="342900" indent="-342900">
              <a:spcAft>
                <a:spcPts val="600"/>
              </a:spcAft>
              <a:buFont typeface="Arial" pitchFamily="34" charset="0"/>
              <a:buChar char="•"/>
            </a:pPr>
            <a:r>
              <a:rPr lang="zh-TW" altLang="en-US" sz="2400" dirty="0" smtClean="0"/>
              <a:t>白飯可： </a:t>
            </a:r>
            <a:endParaRPr lang="zh-TW" altLang="en-US" sz="2400" dirty="0"/>
          </a:p>
          <a:p>
            <a:pPr marL="800100" lvl="1" indent="-342900">
              <a:spcAft>
                <a:spcPts val="600"/>
              </a:spcAft>
              <a:buFont typeface="Arial" pitchFamily="34" charset="0"/>
              <a:buChar char="•"/>
            </a:pPr>
            <a:r>
              <a:rPr lang="zh-TW" altLang="en-US" sz="2400" dirty="0"/>
              <a:t>和</a:t>
            </a:r>
            <a:r>
              <a:rPr lang="zh-TW" altLang="en-US" sz="2400" dirty="0" smtClean="0"/>
              <a:t>新食材混合一起</a:t>
            </a:r>
            <a:r>
              <a:rPr lang="zh-TW" altLang="en-US" sz="2400" dirty="0"/>
              <a:t>製成</a:t>
            </a:r>
            <a:r>
              <a:rPr lang="zh-TW" altLang="en-US" sz="2400" dirty="0" smtClean="0"/>
              <a:t>炒飯</a:t>
            </a:r>
            <a:endParaRPr lang="zh-TW" altLang="en-US" sz="2400" dirty="0"/>
          </a:p>
          <a:p>
            <a:pPr marL="800100" lvl="1" indent="-342900">
              <a:spcAft>
                <a:spcPts val="600"/>
              </a:spcAft>
              <a:buFont typeface="Arial" pitchFamily="34" charset="0"/>
              <a:buChar char="•"/>
            </a:pPr>
            <a:r>
              <a:rPr lang="zh-TW" altLang="en-US" sz="2400" dirty="0" smtClean="0"/>
              <a:t>放入蔬菜</a:t>
            </a:r>
            <a:r>
              <a:rPr lang="zh-TW" altLang="en-US" sz="2400" dirty="0"/>
              <a:t>湯或</a:t>
            </a:r>
            <a:r>
              <a:rPr lang="zh-TW" altLang="en-US" sz="2400" dirty="0" smtClean="0"/>
              <a:t>雞湯</a:t>
            </a:r>
            <a:r>
              <a:rPr lang="zh-TW" altLang="en-US" sz="2400" dirty="0"/>
              <a:t>製成</a:t>
            </a:r>
            <a:r>
              <a:rPr lang="zh-TW" altLang="en-US" sz="2400" dirty="0" smtClean="0"/>
              <a:t>湯飯</a:t>
            </a:r>
            <a:endParaRPr lang="en-US" altLang="zh-TW" sz="2400" dirty="0" smtClean="0"/>
          </a:p>
          <a:p>
            <a:pPr marL="342900" indent="-342900">
              <a:spcAft>
                <a:spcPts val="600"/>
              </a:spcAft>
              <a:buFont typeface="Arial" pitchFamily="34" charset="0"/>
              <a:buChar char="•"/>
            </a:pPr>
            <a:r>
              <a:rPr lang="zh-TW" altLang="en-US" sz="2400" dirty="0" smtClean="0"/>
              <a:t>麵包可： </a:t>
            </a:r>
            <a:endParaRPr lang="zh-TW" altLang="en-US" sz="2400" dirty="0"/>
          </a:p>
          <a:p>
            <a:pPr marL="800100" lvl="1" indent="-342900">
              <a:spcAft>
                <a:spcPts val="600"/>
              </a:spcAft>
              <a:buFont typeface="Arial" pitchFamily="34" charset="0"/>
              <a:buChar char="•"/>
            </a:pPr>
            <a:r>
              <a:rPr lang="zh-TW" altLang="en-US" sz="2400" dirty="0"/>
              <a:t>做成</a:t>
            </a:r>
            <a:r>
              <a:rPr lang="zh-TW" altLang="en-US" sz="2400" dirty="0" smtClean="0"/>
              <a:t>蒜蓉包配蔬菜沙律 </a:t>
            </a:r>
            <a:endParaRPr lang="zh-TW" altLang="en-US" sz="2400" dirty="0"/>
          </a:p>
          <a:p>
            <a:pPr marL="800100" lvl="1" indent="-342900">
              <a:spcAft>
                <a:spcPts val="600"/>
              </a:spcAft>
              <a:buFont typeface="Arial" pitchFamily="34" charset="0"/>
              <a:buChar char="•"/>
            </a:pPr>
            <a:r>
              <a:rPr lang="zh-TW" altLang="en-US" sz="2400" dirty="0"/>
              <a:t>做成麵包</a:t>
            </a:r>
            <a:r>
              <a:rPr lang="zh-TW" altLang="en-US" sz="2400" dirty="0" smtClean="0"/>
              <a:t>布丁、甜點</a:t>
            </a:r>
            <a:r>
              <a:rPr lang="zh-TW" altLang="en-US" sz="2400" dirty="0"/>
              <a:t>或開胃小菜 </a:t>
            </a:r>
          </a:p>
          <a:p>
            <a:pPr marL="342900" indent="-342900">
              <a:spcAft>
                <a:spcPts val="600"/>
              </a:spcAft>
              <a:buFont typeface="Arial" pitchFamily="34" charset="0"/>
              <a:buChar char="•"/>
            </a:pPr>
            <a:r>
              <a:rPr lang="zh-TW" altLang="en-US" sz="2400" dirty="0" smtClean="0"/>
              <a:t>雞骨和其身體可以</a:t>
            </a:r>
            <a:r>
              <a:rPr lang="zh-TW" altLang="en-US" sz="2400" dirty="0"/>
              <a:t>用來做湯底 </a:t>
            </a:r>
          </a:p>
          <a:p>
            <a:pPr marL="342900" indent="-342900">
              <a:spcAft>
                <a:spcPts val="600"/>
              </a:spcAft>
              <a:buFont typeface="Arial" pitchFamily="34" charset="0"/>
              <a:buChar char="•"/>
            </a:pPr>
            <a:r>
              <a:rPr lang="zh-TW" altLang="en-US" sz="2400" dirty="0" smtClean="0"/>
              <a:t>熟</a:t>
            </a:r>
            <a:r>
              <a:rPr lang="zh-TW" altLang="en-US" sz="2400" dirty="0"/>
              <a:t>的肉可以</a:t>
            </a:r>
            <a:r>
              <a:rPr lang="zh-TW" altLang="en-US" sz="2400" dirty="0" smtClean="0"/>
              <a:t>切碎</a:t>
            </a:r>
            <a:r>
              <a:rPr lang="zh-TW" altLang="en-US" sz="2400" smtClean="0"/>
              <a:t>和其他材料如</a:t>
            </a:r>
            <a:r>
              <a:rPr lang="zh-TW" altLang="en-US" sz="2400" dirty="0" smtClean="0"/>
              <a:t>切碎的西</a:t>
            </a:r>
            <a:r>
              <a:rPr lang="zh-TW" altLang="en-US" sz="2400" dirty="0"/>
              <a:t>蘭花</a:t>
            </a:r>
            <a:r>
              <a:rPr lang="zh-TW" altLang="en-US" sz="2400" dirty="0" smtClean="0"/>
              <a:t>和紅蘿蔔混合來</a:t>
            </a:r>
            <a:r>
              <a:rPr lang="zh-TW" altLang="en-US" sz="2400" dirty="0"/>
              <a:t>配麵食 </a:t>
            </a:r>
            <a:endParaRPr lang="zh-TW" altLang="en-US" sz="2400" dirty="0" smtClean="0"/>
          </a:p>
          <a:p>
            <a:pPr marL="342900" indent="-342900">
              <a:spcAft>
                <a:spcPts val="600"/>
              </a:spcAft>
              <a:buFont typeface="Arial" pitchFamily="34" charset="0"/>
              <a:buChar char="•"/>
            </a:pPr>
            <a:r>
              <a:rPr lang="zh-TW" altLang="en-US" sz="2400" dirty="0" smtClean="0"/>
              <a:t>可以把</a:t>
            </a:r>
            <a:r>
              <a:rPr lang="zh-TW" altLang="en-US" sz="2400" dirty="0"/>
              <a:t>蔬菜切粒</a:t>
            </a:r>
            <a:r>
              <a:rPr lang="zh-TW" altLang="en-US" sz="2400" dirty="0" smtClean="0"/>
              <a:t>，加入雞蛋，製成蔬菜煎蛋餅</a:t>
            </a:r>
            <a:endParaRPr lang="en-US" sz="2400" dirty="0" smtClean="0"/>
          </a:p>
        </p:txBody>
      </p:sp>
    </p:spTree>
    <p:extLst>
      <p:ext uri="{BB962C8B-B14F-4D97-AF65-F5344CB8AC3E}">
        <p14:creationId xmlns:p14="http://schemas.microsoft.com/office/powerpoint/2010/main" val="2976681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smtClean="0">
                <a:solidFill>
                  <a:schemeClr val="tx1"/>
                </a:solidFill>
              </a:rPr>
              <a:t>1)</a:t>
            </a:r>
            <a:r>
              <a:rPr lang="zh-TW" altLang="en-US" sz="3000" b="1" dirty="0">
                <a:solidFill>
                  <a:schemeClr val="tx1"/>
                </a:solidFill>
              </a:rPr>
              <a:t>脂肪攝入</a:t>
            </a:r>
            <a:r>
              <a:rPr lang="zh-TW" altLang="en-US" sz="3000" b="1" dirty="0" smtClean="0">
                <a:solidFill>
                  <a:schemeClr val="tx1"/>
                </a:solidFill>
              </a:rPr>
              <a:t>量</a:t>
            </a:r>
            <a:r>
              <a:rPr lang="zh-TW" altLang="en-US" sz="3000" b="1" dirty="0">
                <a:solidFill>
                  <a:schemeClr val="tx1"/>
                </a:solidFill>
              </a:rPr>
              <a:t>的</a:t>
            </a:r>
            <a:r>
              <a:rPr lang="zh-TW" altLang="en-US" sz="3000" b="1" dirty="0" smtClean="0">
                <a:solidFill>
                  <a:schemeClr val="tx1"/>
                </a:solidFill>
              </a:rPr>
              <a:t>建議活動： </a:t>
            </a:r>
            <a:endParaRPr lang="zh-TW" altLang="en-US" sz="3000" b="1" dirty="0">
              <a:solidFill>
                <a:schemeClr val="tx1"/>
              </a:solidFill>
            </a:endParaRPr>
          </a:p>
          <a:p>
            <a:r>
              <a:rPr lang="zh-TW" altLang="en-US" sz="3000" b="1" dirty="0" smtClean="0">
                <a:solidFill>
                  <a:schemeClr val="tx1"/>
                </a:solidFill>
              </a:rPr>
              <a:t>在班上討論 “</a:t>
            </a:r>
            <a:r>
              <a:rPr lang="zh-TW" altLang="en-US" sz="3000" b="1" dirty="0">
                <a:solidFill>
                  <a:schemeClr val="tx1"/>
                </a:solidFill>
              </a:rPr>
              <a:t>如何避免攝入過多的脂肪？</a:t>
            </a:r>
            <a:r>
              <a:rPr lang="zh-TW" altLang="en-US" sz="3000" b="1" dirty="0" smtClean="0">
                <a:solidFill>
                  <a:schemeClr val="tx1"/>
                </a:solidFill>
              </a:rPr>
              <a:t>”</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71</a:t>
            </a:fld>
            <a:endParaRPr lang="en-US" dirty="0"/>
          </a:p>
        </p:txBody>
      </p:sp>
      <p:sp>
        <p:nvSpPr>
          <p:cNvPr id="3" name="Rectangle 2"/>
          <p:cNvSpPr/>
          <p:nvPr/>
        </p:nvSpPr>
        <p:spPr>
          <a:xfrm>
            <a:off x="323528" y="1392435"/>
            <a:ext cx="8479533" cy="4154984"/>
          </a:xfrm>
          <a:prstGeom prst="rect">
            <a:avLst/>
          </a:prstGeom>
        </p:spPr>
        <p:txBody>
          <a:bodyPr wrap="square">
            <a:spAutoFit/>
          </a:bodyPr>
          <a:lstStyle/>
          <a:p>
            <a:r>
              <a:rPr lang="zh-TW" altLang="en-US" sz="2400" b="1" dirty="0"/>
              <a:t>需要考慮的要點： </a:t>
            </a:r>
            <a:endParaRPr lang="en-US" altLang="zh-TW" sz="2400" b="1" dirty="0" smtClean="0"/>
          </a:p>
          <a:p>
            <a:pPr marL="342900" indent="-342900">
              <a:buFont typeface="Arial" panose="020B0604020202020204" pitchFamily="34" charset="0"/>
              <a:buChar char="•"/>
            </a:pPr>
            <a:r>
              <a:rPr lang="zh-TW" altLang="en-US" sz="2400" b="1" dirty="0" smtClean="0"/>
              <a:t>吃</a:t>
            </a:r>
            <a:r>
              <a:rPr lang="zh-TW" altLang="en-US" sz="2400" b="1" dirty="0"/>
              <a:t>肉</a:t>
            </a:r>
            <a:r>
              <a:rPr lang="zh-TW" altLang="en-US" sz="2400" b="1" dirty="0" smtClean="0"/>
              <a:t>前去皮</a:t>
            </a:r>
            <a:endParaRPr lang="en-US" altLang="zh-TW" sz="2400" b="1" dirty="0" smtClean="0"/>
          </a:p>
          <a:p>
            <a:pPr marL="342900" indent="-342900">
              <a:buFont typeface="Arial" panose="020B0604020202020204" pitchFamily="34" charset="0"/>
              <a:buChar char="•"/>
            </a:pPr>
            <a:r>
              <a:rPr lang="zh-TW" altLang="en-US" sz="2400" b="1" dirty="0" smtClean="0"/>
              <a:t>避免</a:t>
            </a:r>
            <a:r>
              <a:rPr lang="zh-TW" altLang="en-US" sz="2400" b="1" dirty="0"/>
              <a:t>吃油炸食物 </a:t>
            </a:r>
            <a:endParaRPr lang="en-US" altLang="zh-TW" sz="2400" b="1" dirty="0" smtClean="0"/>
          </a:p>
          <a:p>
            <a:pPr marL="342900" indent="-342900">
              <a:buFont typeface="Arial" panose="020B0604020202020204" pitchFamily="34" charset="0"/>
              <a:buChar char="•"/>
            </a:pPr>
            <a:r>
              <a:rPr lang="zh-TW" altLang="en-US" sz="2400" b="1" dirty="0" smtClean="0"/>
              <a:t>控制每</a:t>
            </a:r>
            <a:r>
              <a:rPr lang="zh-TW" altLang="en-US" sz="2400" b="1" dirty="0"/>
              <a:t>頓</a:t>
            </a:r>
            <a:r>
              <a:rPr lang="zh-TW" altLang="en-US" sz="2400" b="1" dirty="0" smtClean="0"/>
              <a:t>飯的份量 </a:t>
            </a:r>
            <a:endParaRPr lang="en-US" altLang="zh-TW" sz="2400" b="1" dirty="0" smtClean="0"/>
          </a:p>
          <a:p>
            <a:pPr marL="342900" indent="-342900">
              <a:buFont typeface="Arial" panose="020B0604020202020204" pitchFamily="34" charset="0"/>
              <a:buChar char="•"/>
            </a:pPr>
            <a:r>
              <a:rPr lang="zh-TW" altLang="en-US" sz="2400" b="1" dirty="0" smtClean="0"/>
              <a:t>用最少</a:t>
            </a:r>
            <a:r>
              <a:rPr lang="zh-TW" altLang="en-US" sz="2400" b="1" dirty="0"/>
              <a:t>的油來</a:t>
            </a:r>
            <a:r>
              <a:rPr lang="zh-TW" altLang="en-US" sz="2400" b="1" dirty="0" smtClean="0"/>
              <a:t>烹調</a:t>
            </a:r>
            <a:endParaRPr lang="en-US" altLang="zh-TW" sz="2400" b="1" dirty="0" smtClean="0"/>
          </a:p>
          <a:p>
            <a:pPr marL="342900" indent="-342900">
              <a:buFont typeface="Arial" panose="020B0604020202020204" pitchFamily="34" charset="0"/>
              <a:buChar char="•"/>
            </a:pPr>
            <a:r>
              <a:rPr lang="zh-TW" altLang="en-US" sz="2400" b="1" dirty="0" smtClean="0"/>
              <a:t>選擇</a:t>
            </a:r>
            <a:r>
              <a:rPr lang="zh-TW" altLang="en-US" sz="2400" b="1" dirty="0"/>
              <a:t>食物之前先查看營養</a:t>
            </a:r>
            <a:r>
              <a:rPr lang="zh-TW" altLang="en-US" sz="2400" b="1" dirty="0" smtClean="0"/>
              <a:t>資料</a:t>
            </a:r>
            <a:endParaRPr lang="en-US" altLang="zh-TW" sz="2400" b="1" dirty="0" smtClean="0"/>
          </a:p>
          <a:p>
            <a:pPr marL="342900" indent="-342900">
              <a:buFont typeface="Arial" panose="020B0604020202020204" pitchFamily="34" charset="0"/>
              <a:buChar char="•"/>
            </a:pPr>
            <a:r>
              <a:rPr lang="zh-TW" altLang="en-US" sz="2400" b="1" dirty="0" smtClean="0"/>
              <a:t>用</a:t>
            </a:r>
            <a:r>
              <a:rPr lang="zh-TW" altLang="en-US" sz="2400" b="1" dirty="0"/>
              <a:t>蒸或</a:t>
            </a:r>
            <a:r>
              <a:rPr lang="zh-TW" altLang="en-US" sz="2400" b="1" dirty="0" smtClean="0"/>
              <a:t>煮沸的烹調方法 </a:t>
            </a:r>
            <a:endParaRPr lang="en-US" altLang="zh-TW" sz="2400" b="1" dirty="0" smtClean="0"/>
          </a:p>
          <a:p>
            <a:pPr marL="342900" indent="-342900">
              <a:buFont typeface="Arial" panose="020B0604020202020204" pitchFamily="34" charset="0"/>
              <a:buChar char="•"/>
            </a:pPr>
            <a:r>
              <a:rPr lang="zh-TW" altLang="en-US" sz="2400" b="1" dirty="0" smtClean="0"/>
              <a:t>用</a:t>
            </a:r>
            <a:r>
              <a:rPr lang="zh-TW" altLang="en-US" sz="2400" b="1" dirty="0"/>
              <a:t>瘦肉替代肥肉 </a:t>
            </a:r>
            <a:endParaRPr lang="en-US" altLang="zh-TW" sz="2400" b="1" dirty="0" smtClean="0"/>
          </a:p>
          <a:p>
            <a:pPr marL="342900" indent="-342900">
              <a:buFont typeface="Arial" panose="020B0604020202020204" pitchFamily="34" charset="0"/>
              <a:buChar char="•"/>
            </a:pPr>
            <a:r>
              <a:rPr lang="zh-TW" altLang="en-US" sz="2400" b="1" dirty="0"/>
              <a:t>減少食用高</a:t>
            </a:r>
            <a:r>
              <a:rPr lang="zh-TW" altLang="en-US" sz="2400" b="1" dirty="0" smtClean="0"/>
              <a:t>脂肪</a:t>
            </a:r>
            <a:r>
              <a:rPr lang="zh-TW" altLang="en-US" sz="2400" b="1" dirty="0"/>
              <a:t>的食物，如</a:t>
            </a:r>
            <a:r>
              <a:rPr lang="zh-TW" altLang="en-US" sz="2400" b="1" dirty="0" smtClean="0"/>
              <a:t>豬肉、油性</a:t>
            </a:r>
            <a:r>
              <a:rPr lang="zh-TW" altLang="en-US" sz="2400" b="1" dirty="0"/>
              <a:t>魚類</a:t>
            </a:r>
            <a:r>
              <a:rPr lang="zh-TW" altLang="en-US" sz="2400" b="1" dirty="0" smtClean="0"/>
              <a:t>等</a:t>
            </a:r>
            <a:endParaRPr lang="en-US" altLang="zh-TW" sz="2400" b="1" dirty="0" smtClean="0"/>
          </a:p>
          <a:p>
            <a:pPr marL="342900" indent="-342900">
              <a:buFont typeface="Arial" panose="020B0604020202020204" pitchFamily="34" charset="0"/>
              <a:buChar char="•"/>
            </a:pPr>
            <a:r>
              <a:rPr lang="zh-TW" altLang="en-US" sz="2400" b="1" dirty="0" smtClean="0"/>
              <a:t>減少</a:t>
            </a:r>
            <a:r>
              <a:rPr lang="zh-TW" altLang="en-US" sz="2400" b="1" dirty="0"/>
              <a:t>食用加工食品，如午餐</a:t>
            </a:r>
            <a:r>
              <a:rPr lang="zh-TW" altLang="en-US" sz="2400" b="1" dirty="0" smtClean="0"/>
              <a:t>肉、即食麵</a:t>
            </a:r>
            <a:r>
              <a:rPr lang="zh-TW" altLang="en-US" sz="2400" b="1" dirty="0"/>
              <a:t>和香腸 </a:t>
            </a:r>
            <a:endParaRPr lang="en-US" altLang="zh-TW" sz="2400" b="1" dirty="0" smtClean="0"/>
          </a:p>
          <a:p>
            <a:pPr marL="342900" indent="-342900">
              <a:buFont typeface="Arial" panose="020B0604020202020204" pitchFamily="34" charset="0"/>
              <a:buChar char="•"/>
            </a:pPr>
            <a:r>
              <a:rPr lang="zh-TW" altLang="en-US" sz="2400" b="1" dirty="0"/>
              <a:t>減少</a:t>
            </a:r>
            <a:r>
              <a:rPr lang="zh-TW" altLang="en-US" sz="2400" b="1" dirty="0" smtClean="0"/>
              <a:t>食用油膩</a:t>
            </a:r>
            <a:r>
              <a:rPr lang="zh-TW" altLang="en-US" sz="2400" b="1" dirty="0"/>
              <a:t>和能量密度高的食物，如薯</a:t>
            </a:r>
            <a:r>
              <a:rPr lang="zh-TW" altLang="en-US" sz="2400" b="1" dirty="0" smtClean="0"/>
              <a:t>片、汽水</a:t>
            </a:r>
            <a:r>
              <a:rPr lang="zh-TW" altLang="en-US" sz="2400" b="1" dirty="0"/>
              <a:t>和</a:t>
            </a:r>
            <a:r>
              <a:rPr lang="zh-TW" altLang="en-US" sz="2400" b="1" dirty="0" smtClean="0"/>
              <a:t>雪糕</a:t>
            </a:r>
            <a:endParaRPr lang="en-US" sz="2400" dirty="0"/>
          </a:p>
        </p:txBody>
      </p:sp>
    </p:spTree>
    <p:extLst>
      <p:ext uri="{BB962C8B-B14F-4D97-AF65-F5344CB8AC3E}">
        <p14:creationId xmlns:p14="http://schemas.microsoft.com/office/powerpoint/2010/main" val="41109610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a:solidFill>
                  <a:schemeClr val="tx1"/>
                </a:solidFill>
              </a:rPr>
              <a:t>2</a:t>
            </a:r>
            <a:r>
              <a:rPr lang="en-US" sz="3000" b="1" dirty="0" smtClean="0">
                <a:solidFill>
                  <a:schemeClr val="tx1"/>
                </a:solidFill>
              </a:rPr>
              <a:t>)</a:t>
            </a:r>
            <a:r>
              <a:rPr lang="zh-TW" altLang="en-US" sz="3000" b="1" dirty="0" smtClean="0">
                <a:solidFill>
                  <a:schemeClr val="tx1"/>
                </a:solidFill>
              </a:rPr>
              <a:t> 豆類的了解： </a:t>
            </a:r>
            <a:endParaRPr lang="zh-TW" altLang="en-US" sz="3000" b="1" dirty="0">
              <a:solidFill>
                <a:schemeClr val="tx1"/>
              </a:solidFill>
            </a:endParaRPr>
          </a:p>
          <a:p>
            <a:r>
              <a:rPr lang="zh-TW" altLang="en-US" sz="3000" b="1" dirty="0">
                <a:solidFill>
                  <a:schemeClr val="tx1"/>
                </a:solidFill>
              </a:rPr>
              <a:t>玩“</a:t>
            </a:r>
            <a:r>
              <a:rPr lang="en-US" altLang="zh-TW" sz="3000" b="1" dirty="0" err="1">
                <a:solidFill>
                  <a:schemeClr val="tx1"/>
                </a:solidFill>
              </a:rPr>
              <a:t>BeanGo</a:t>
            </a:r>
            <a:r>
              <a:rPr lang="en-US" altLang="zh-TW" sz="3000" b="1" dirty="0" smtClean="0">
                <a:solidFill>
                  <a:schemeClr val="tx1"/>
                </a:solidFill>
              </a:rPr>
              <a:t>”</a:t>
            </a:r>
            <a:r>
              <a:rPr lang="zh-TW" altLang="en-US" sz="3000" b="1" dirty="0">
                <a:solidFill>
                  <a:schemeClr val="tx1"/>
                </a:solidFill>
              </a:rPr>
              <a:t>的</a:t>
            </a:r>
            <a:r>
              <a:rPr lang="zh-TW" altLang="en-US" sz="3000" b="1" dirty="0" smtClean="0">
                <a:solidFill>
                  <a:schemeClr val="tx1"/>
                </a:solidFill>
              </a:rPr>
              <a:t>遊戲（</a:t>
            </a:r>
            <a:r>
              <a:rPr lang="en-US" altLang="zh-TW" sz="3000" b="1" dirty="0" smtClean="0">
                <a:solidFill>
                  <a:schemeClr val="tx1"/>
                </a:solidFill>
              </a:rPr>
              <a:t>BINGO</a:t>
            </a:r>
            <a:r>
              <a:rPr lang="zh-TW" altLang="en-US" sz="3000" b="1" dirty="0" smtClean="0">
                <a:solidFill>
                  <a:schemeClr val="tx1"/>
                </a:solidFill>
              </a:rPr>
              <a:t>的修改）</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72</a:t>
            </a:fld>
            <a:endParaRPr lang="en-US" dirty="0"/>
          </a:p>
        </p:txBody>
      </p:sp>
      <p:sp>
        <p:nvSpPr>
          <p:cNvPr id="3" name="Rectangle 2"/>
          <p:cNvSpPr/>
          <p:nvPr/>
        </p:nvSpPr>
        <p:spPr>
          <a:xfrm>
            <a:off x="323528" y="1340768"/>
            <a:ext cx="8479533" cy="1569660"/>
          </a:xfrm>
          <a:prstGeom prst="rect">
            <a:avLst/>
          </a:prstGeom>
        </p:spPr>
        <p:txBody>
          <a:bodyPr wrap="square">
            <a:spAutoFit/>
          </a:bodyPr>
          <a:lstStyle/>
          <a:p>
            <a:r>
              <a:rPr lang="zh-TW" altLang="en-US" sz="2400" dirty="0"/>
              <a:t>每個學生都​</a:t>
            </a:r>
            <a:r>
              <a:rPr lang="zh-TW" altLang="en-US" sz="2400" dirty="0" smtClean="0"/>
              <a:t>​會收到一張印有</a:t>
            </a:r>
            <a:r>
              <a:rPr lang="en-US" altLang="zh-TW" sz="2400" dirty="0" smtClean="0"/>
              <a:t>4X4</a:t>
            </a:r>
            <a:r>
              <a:rPr lang="zh-HK" altLang="en-US" sz="2400" dirty="0" smtClean="0"/>
              <a:t>方格</a:t>
            </a:r>
            <a:r>
              <a:rPr lang="zh-TW" altLang="en-US" sz="2400" dirty="0" smtClean="0"/>
              <a:t>的卡</a:t>
            </a:r>
            <a:r>
              <a:rPr lang="zh-TW" altLang="en-US" sz="2400" dirty="0"/>
              <a:t>，</a:t>
            </a:r>
            <a:r>
              <a:rPr lang="zh-TW" altLang="en-US" sz="2400" dirty="0" smtClean="0"/>
              <a:t>每個</a:t>
            </a:r>
            <a:r>
              <a:rPr lang="zh-HK" altLang="en-US" sz="2400" dirty="0" smtClean="0"/>
              <a:t>方格</a:t>
            </a:r>
            <a:r>
              <a:rPr lang="zh-TW" altLang="en-US" sz="2400" dirty="0" smtClean="0"/>
              <a:t>有不同的</a:t>
            </a:r>
            <a:r>
              <a:rPr lang="zh-HK" altLang="en-US" sz="2400" dirty="0"/>
              <a:t>豆類</a:t>
            </a:r>
            <a:r>
              <a:rPr lang="zh-TW" altLang="en-US" sz="2400" dirty="0"/>
              <a:t>的</a:t>
            </a:r>
            <a:r>
              <a:rPr lang="zh-TW" altLang="en-US" sz="2400" dirty="0" smtClean="0"/>
              <a:t>名稱。</a:t>
            </a:r>
            <a:r>
              <a:rPr lang="zh-TW" altLang="en-US" sz="2400" dirty="0"/>
              <a:t>教師隨機每次叫</a:t>
            </a:r>
            <a:r>
              <a:rPr lang="zh-TW" altLang="en-US" sz="2400" dirty="0" smtClean="0"/>
              <a:t>出</a:t>
            </a:r>
            <a:r>
              <a:rPr lang="zh-HK" altLang="en-US" sz="2400" dirty="0"/>
              <a:t>豆類</a:t>
            </a:r>
            <a:r>
              <a:rPr lang="zh-TW" altLang="en-US" sz="2400" dirty="0"/>
              <a:t>的名稱</a:t>
            </a:r>
            <a:r>
              <a:rPr lang="zh-TW" altLang="en-US" sz="2400" dirty="0" smtClean="0"/>
              <a:t>。</a:t>
            </a:r>
            <a:r>
              <a:rPr lang="zh-TW" altLang="en-US" sz="2400" dirty="0"/>
              <a:t>任何</a:t>
            </a:r>
            <a:r>
              <a:rPr lang="zh-TW" altLang="en-US" sz="2400" dirty="0" smtClean="0"/>
              <a:t>人先</a:t>
            </a:r>
            <a:r>
              <a:rPr lang="zh-TW" altLang="en-US" sz="2400" dirty="0"/>
              <a:t>得到</a:t>
            </a:r>
            <a:r>
              <a:rPr lang="zh-TW" altLang="en-US" sz="2400" dirty="0" smtClean="0"/>
              <a:t>一行便會</a:t>
            </a:r>
            <a:r>
              <a:rPr lang="zh-TW" altLang="en-US" sz="2400" dirty="0"/>
              <a:t>贏。獲獎者</a:t>
            </a:r>
            <a:r>
              <a:rPr lang="zh-TW" altLang="en-US" sz="2400" dirty="0" smtClean="0"/>
              <a:t>需要</a:t>
            </a:r>
            <a:r>
              <a:rPr lang="zh-TW" altLang="en-US" sz="2400" dirty="0"/>
              <a:t>叫</a:t>
            </a:r>
            <a:r>
              <a:rPr lang="zh-TW" altLang="en-US" sz="2400" dirty="0" smtClean="0"/>
              <a:t>出 “</a:t>
            </a:r>
            <a:r>
              <a:rPr lang="en-US" altLang="zh-TW" sz="2400" dirty="0" err="1"/>
              <a:t>BeanGo</a:t>
            </a:r>
            <a:r>
              <a:rPr lang="en-US" altLang="zh-TW" sz="2400" dirty="0"/>
              <a:t>”</a:t>
            </a:r>
            <a:r>
              <a:rPr lang="zh-TW" altLang="en-US" sz="2400" dirty="0"/>
              <a:t>，以</a:t>
            </a:r>
            <a:r>
              <a:rPr lang="zh-TW" altLang="en-US" sz="2400" dirty="0" smtClean="0"/>
              <a:t>通知其他</a:t>
            </a:r>
            <a:r>
              <a:rPr lang="zh-TW" altLang="en-US" sz="2400" dirty="0"/>
              <a:t>學生他可能勝出。 </a:t>
            </a:r>
            <a:endParaRPr lang="en-US" sz="2400" dirty="0" smtClean="0"/>
          </a:p>
        </p:txBody>
      </p:sp>
      <p:graphicFrame>
        <p:nvGraphicFramePr>
          <p:cNvPr id="11" name="Table 10"/>
          <p:cNvGraphicFramePr>
            <a:graphicFrameLocks noGrp="1"/>
          </p:cNvGraphicFramePr>
          <p:nvPr>
            <p:extLst>
              <p:ext uri="{D42A27DB-BD31-4B8C-83A1-F6EECF244321}">
                <p14:modId xmlns:p14="http://schemas.microsoft.com/office/powerpoint/2010/main" val="544238534"/>
              </p:ext>
            </p:extLst>
          </p:nvPr>
        </p:nvGraphicFramePr>
        <p:xfrm>
          <a:off x="4499992" y="3068960"/>
          <a:ext cx="3456384" cy="3389600"/>
        </p:xfrm>
        <a:graphic>
          <a:graphicData uri="http://schemas.openxmlformats.org/drawingml/2006/table">
            <a:tbl>
              <a:tblPr firstRow="1" bandRow="1">
                <a:tableStyleId>{5C22544A-7EE6-4342-B048-85BDC9FD1C3A}</a:tableStyleId>
              </a:tblPr>
              <a:tblGrid>
                <a:gridCol w="924948">
                  <a:extLst>
                    <a:ext uri="{9D8B030D-6E8A-4147-A177-3AD203B41FA5}">
                      <a16:colId xmlns:a16="http://schemas.microsoft.com/office/drawing/2014/main" val="20000"/>
                    </a:ext>
                  </a:extLst>
                </a:gridCol>
                <a:gridCol w="8032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65748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solidFill>
                            <a:schemeClr val="bg1"/>
                          </a:solidFill>
                        </a:rPr>
                        <a:t>BEANGO</a:t>
                      </a:r>
                    </a:p>
                  </a:txBody>
                  <a:tcPr anchor="ctr">
                    <a:solidFill>
                      <a:srgbClr val="00B050"/>
                    </a:solidFill>
                  </a:tcPr>
                </a:tc>
                <a:tc hMerge="1">
                  <a:txBody>
                    <a:bodyPr/>
                    <a:lstStyle/>
                    <a:p>
                      <a:endParaRPr lang="en-US"/>
                    </a:p>
                  </a:txBody>
                  <a:tcPr>
                    <a:solidFill>
                      <a:srgbClr val="92D050"/>
                    </a:solidFill>
                  </a:tcPr>
                </a:tc>
                <a:tc hMerge="1">
                  <a:txBody>
                    <a:bodyPr/>
                    <a:lstStyle/>
                    <a:p>
                      <a:endParaRPr lang="en-US"/>
                    </a:p>
                  </a:txBody>
                  <a:tcPr>
                    <a:solidFill>
                      <a:srgbClr val="92D050"/>
                    </a:solidFill>
                  </a:tcPr>
                </a:tc>
                <a:tc hMerge="1">
                  <a:txBody>
                    <a:bodyPr/>
                    <a:lstStyle/>
                    <a:p>
                      <a:endParaRPr lang="en-US" dirty="0"/>
                    </a:p>
                  </a:txBody>
                  <a:tcPr>
                    <a:solidFill>
                      <a:srgbClr val="92D050"/>
                    </a:solidFill>
                  </a:tcPr>
                </a:tc>
                <a:extLst>
                  <a:ext uri="{0D108BD9-81ED-4DB2-BD59-A6C34878D82A}">
                    <a16:rowId xmlns:a16="http://schemas.microsoft.com/office/drawing/2014/main" val="10000"/>
                  </a:ext>
                </a:extLst>
              </a:tr>
              <a:tr h="782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726001">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674917">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549047">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21978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smtClean="0">
                <a:solidFill>
                  <a:schemeClr val="tx1"/>
                </a:solidFill>
              </a:rPr>
              <a:t>2</a:t>
            </a:r>
            <a:r>
              <a:rPr lang="zh-TW" altLang="en-US" sz="3000" b="1" dirty="0">
                <a:solidFill>
                  <a:schemeClr val="tx1"/>
                </a:solidFill>
              </a:rPr>
              <a:t>豆類的了解： </a:t>
            </a:r>
          </a:p>
          <a:p>
            <a:r>
              <a:rPr lang="zh-TW" altLang="en-US" sz="3000" b="1" dirty="0">
                <a:solidFill>
                  <a:schemeClr val="tx1"/>
                </a:solidFill>
              </a:rPr>
              <a:t>玩“</a:t>
            </a:r>
            <a:r>
              <a:rPr lang="en-US" altLang="zh-TW" sz="3000" b="1" dirty="0" err="1">
                <a:solidFill>
                  <a:schemeClr val="tx1"/>
                </a:solidFill>
              </a:rPr>
              <a:t>BeanGo</a:t>
            </a:r>
            <a:r>
              <a:rPr lang="en-US" altLang="zh-TW" sz="3000" b="1" dirty="0" smtClean="0">
                <a:solidFill>
                  <a:schemeClr val="tx1"/>
                </a:solidFill>
              </a:rPr>
              <a:t>”</a:t>
            </a:r>
            <a:r>
              <a:rPr lang="zh-TW" altLang="en-US" sz="3000" b="1" dirty="0">
                <a:solidFill>
                  <a:schemeClr val="tx1"/>
                </a:solidFill>
              </a:rPr>
              <a:t>的</a:t>
            </a:r>
            <a:r>
              <a:rPr lang="zh-TW" altLang="en-US" sz="3000" b="1" dirty="0" smtClean="0">
                <a:solidFill>
                  <a:schemeClr val="tx1"/>
                </a:solidFill>
              </a:rPr>
              <a:t>遊戲 （</a:t>
            </a:r>
            <a:r>
              <a:rPr lang="en-US" altLang="zh-TW" sz="3000" b="1" dirty="0">
                <a:solidFill>
                  <a:schemeClr val="tx1"/>
                </a:solidFill>
              </a:rPr>
              <a:t>BINGO</a:t>
            </a:r>
            <a:r>
              <a:rPr lang="zh-TW" altLang="en-US" sz="3000" b="1" dirty="0">
                <a:solidFill>
                  <a:schemeClr val="tx1"/>
                </a:solidFill>
              </a:rPr>
              <a:t>的修改</a:t>
            </a:r>
            <a:r>
              <a:rPr lang="zh-TW" altLang="en-US" sz="3000" b="1" dirty="0" smtClean="0">
                <a:solidFill>
                  <a:schemeClr val="tx1"/>
                </a:solidFill>
              </a:rPr>
              <a:t>）</a:t>
            </a:r>
            <a:endParaRPr lang="en-US" altLang="zh-HK"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73</a:t>
            </a:fld>
            <a:endParaRPr lang="en-US" dirty="0"/>
          </a:p>
        </p:txBody>
      </p:sp>
      <p:sp>
        <p:nvSpPr>
          <p:cNvPr id="3" name="Rectangle 2"/>
          <p:cNvSpPr/>
          <p:nvPr/>
        </p:nvSpPr>
        <p:spPr>
          <a:xfrm>
            <a:off x="539552" y="1815207"/>
            <a:ext cx="8479533" cy="461665"/>
          </a:xfrm>
          <a:prstGeom prst="rect">
            <a:avLst/>
          </a:prstGeom>
        </p:spPr>
        <p:txBody>
          <a:bodyPr wrap="square">
            <a:spAutoFit/>
          </a:bodyPr>
          <a:lstStyle/>
          <a:p>
            <a:r>
              <a:rPr lang="zh-HK" altLang="en-US" sz="2400" dirty="0"/>
              <a:t>例如：</a:t>
            </a:r>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3234501540"/>
              </p:ext>
            </p:extLst>
          </p:nvPr>
        </p:nvGraphicFramePr>
        <p:xfrm>
          <a:off x="539552" y="2276872"/>
          <a:ext cx="5112568" cy="423854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278142">
                  <a:extLst>
                    <a:ext uri="{9D8B030D-6E8A-4147-A177-3AD203B41FA5}">
                      <a16:colId xmlns:a16="http://schemas.microsoft.com/office/drawing/2014/main" val="20002"/>
                    </a:ext>
                  </a:extLst>
                </a:gridCol>
                <a:gridCol w="1278142">
                  <a:extLst>
                    <a:ext uri="{9D8B030D-6E8A-4147-A177-3AD203B41FA5}">
                      <a16:colId xmlns:a16="http://schemas.microsoft.com/office/drawing/2014/main" val="20003"/>
                    </a:ext>
                  </a:extLst>
                </a:gridCol>
              </a:tblGrid>
              <a:tr h="82215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solidFill>
                            <a:schemeClr val="bg1"/>
                          </a:solidFill>
                        </a:rPr>
                        <a:t>BEANGO</a:t>
                      </a:r>
                    </a:p>
                  </a:txBody>
                  <a:tcPr anchor="ctr">
                    <a:solidFill>
                      <a:srgbClr val="00B050"/>
                    </a:solidFill>
                  </a:tcPr>
                </a:tc>
                <a:tc hMerge="1">
                  <a:txBody>
                    <a:bodyPr/>
                    <a:lstStyle/>
                    <a:p>
                      <a:endParaRPr lang="en-US"/>
                    </a:p>
                  </a:txBody>
                  <a:tcPr>
                    <a:solidFill>
                      <a:srgbClr val="92D050"/>
                    </a:solidFill>
                  </a:tcPr>
                </a:tc>
                <a:tc hMerge="1">
                  <a:txBody>
                    <a:bodyPr/>
                    <a:lstStyle/>
                    <a:p>
                      <a:endParaRPr lang="en-US"/>
                    </a:p>
                  </a:txBody>
                  <a:tcPr>
                    <a:solidFill>
                      <a:srgbClr val="92D050"/>
                    </a:solidFill>
                  </a:tcPr>
                </a:tc>
                <a:tc hMerge="1">
                  <a:txBody>
                    <a:bodyPr/>
                    <a:lstStyle/>
                    <a:p>
                      <a:endParaRPr lang="en-US" dirty="0"/>
                    </a:p>
                  </a:txBody>
                  <a:tcPr>
                    <a:solidFill>
                      <a:srgbClr val="92D050"/>
                    </a:solidFill>
                  </a:tcPr>
                </a:tc>
                <a:extLst>
                  <a:ext uri="{0D108BD9-81ED-4DB2-BD59-A6C34878D82A}">
                    <a16:rowId xmlns:a16="http://schemas.microsoft.com/office/drawing/2014/main" val="10000"/>
                  </a:ext>
                </a:extLst>
              </a:tr>
              <a:tr h="978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dirty="0" smtClean="0"/>
                        <a:t>紅豆</a:t>
                      </a:r>
                    </a:p>
                  </a:txBody>
                  <a:tcPr anchor="ctr"/>
                </a:tc>
                <a:tc>
                  <a:txBody>
                    <a:bodyPr/>
                    <a:lstStyle/>
                    <a:p>
                      <a:pPr algn="ctr"/>
                      <a:r>
                        <a:rPr lang="zh-HK" altLang="en-US" dirty="0" smtClean="0"/>
                        <a:t>眉豆</a:t>
                      </a:r>
                      <a:endParaRPr lang="en-US" dirty="0"/>
                    </a:p>
                  </a:txBody>
                  <a:tcPr anchor="ctr"/>
                </a:tc>
                <a:tc>
                  <a:txBody>
                    <a:bodyPr/>
                    <a:lstStyle/>
                    <a:p>
                      <a:pPr algn="ctr"/>
                      <a:r>
                        <a:rPr lang="zh-HK" altLang="en-US" dirty="0" smtClean="0"/>
                        <a:t>蠶豆</a:t>
                      </a:r>
                    </a:p>
                  </a:txBody>
                  <a:tcPr anchor="ctr"/>
                </a:tc>
                <a:tc>
                  <a:txBody>
                    <a:bodyPr/>
                    <a:lstStyle/>
                    <a:p>
                      <a:pPr algn="ctr"/>
                      <a:r>
                        <a:rPr lang="zh-HK" altLang="en-US" sz="1800" b="0" i="0" u="none" kern="1200" dirty="0" smtClean="0">
                          <a:solidFill>
                            <a:schemeClr val="dk1"/>
                          </a:solidFill>
                          <a:effectLst/>
                          <a:latin typeface="+mn-lt"/>
                          <a:ea typeface="+mn-ea"/>
                          <a:cs typeface="+mn-cs"/>
                        </a:rPr>
                        <a:t>鷹嘴豆</a:t>
                      </a:r>
                    </a:p>
                  </a:txBody>
                  <a:tcPr anchor="ctr"/>
                </a:tc>
                <a:extLst>
                  <a:ext uri="{0D108BD9-81ED-4DB2-BD59-A6C34878D82A}">
                    <a16:rowId xmlns:a16="http://schemas.microsoft.com/office/drawing/2014/main" val="10001"/>
                  </a:ext>
                </a:extLst>
              </a:tr>
              <a:tr h="907833">
                <a:tc>
                  <a:txBody>
                    <a:bodyPr/>
                    <a:lstStyle/>
                    <a:p>
                      <a:pPr algn="ctr"/>
                      <a:r>
                        <a:rPr lang="zh-HK" altLang="en-US" dirty="0" smtClean="0"/>
                        <a:t>枝豆</a:t>
                      </a:r>
                      <a:endParaRPr lang="en-US" dirty="0" smtClean="0"/>
                    </a:p>
                    <a:p>
                      <a:pPr algn="ctr"/>
                      <a:r>
                        <a:rPr lang="en-US" dirty="0" smtClean="0"/>
                        <a:t>(</a:t>
                      </a:r>
                      <a:r>
                        <a:rPr lang="zh-TW" altLang="en-US" dirty="0" smtClean="0"/>
                        <a:t>毛豆</a:t>
                      </a:r>
                      <a:r>
                        <a:rPr lang="en-US" dirty="0" smtClean="0"/>
                        <a:t>)</a:t>
                      </a:r>
                      <a:endParaRPr lang="en-US" dirty="0"/>
                    </a:p>
                  </a:txBody>
                  <a:tcPr anchor="ctr"/>
                </a:tc>
                <a:tc>
                  <a:txBody>
                    <a:bodyPr/>
                    <a:lstStyle/>
                    <a:p>
                      <a:pPr algn="ctr"/>
                      <a:r>
                        <a:rPr lang="zh-HK" altLang="en-US" dirty="0" smtClean="0"/>
                        <a:t>青豌豆</a:t>
                      </a:r>
                    </a:p>
                  </a:txBody>
                  <a:tcPr anchor="ctr"/>
                </a:tc>
                <a:tc>
                  <a:txBody>
                    <a:bodyPr/>
                    <a:lstStyle/>
                    <a:p>
                      <a:pPr algn="ctr"/>
                      <a:r>
                        <a:rPr lang="zh-HK" altLang="en-US" dirty="0" smtClean="0"/>
                        <a:t>黑豆</a:t>
                      </a:r>
                    </a:p>
                  </a:txBody>
                  <a:tcPr anchor="ctr"/>
                </a:tc>
                <a:tc>
                  <a:txBody>
                    <a:bodyPr/>
                    <a:lstStyle/>
                    <a:p>
                      <a:pPr algn="ctr"/>
                      <a:r>
                        <a:rPr lang="zh-HK" altLang="en-US" dirty="0" smtClean="0"/>
                        <a:t>紅腰豆</a:t>
                      </a:r>
                      <a:endParaRPr lang="en-US" dirty="0"/>
                    </a:p>
                  </a:txBody>
                  <a:tcPr anchor="ctr"/>
                </a:tc>
                <a:extLst>
                  <a:ext uri="{0D108BD9-81ED-4DB2-BD59-A6C34878D82A}">
                    <a16:rowId xmlns:a16="http://schemas.microsoft.com/office/drawing/2014/main" val="10002"/>
                  </a:ext>
                </a:extLst>
              </a:tr>
              <a:tr h="843954">
                <a:tc>
                  <a:txBody>
                    <a:bodyPr/>
                    <a:lstStyle/>
                    <a:p>
                      <a:pPr algn="ctr"/>
                      <a:r>
                        <a:rPr lang="zh-HK" altLang="en-US" dirty="0" smtClean="0"/>
                        <a:t>棉豆</a:t>
                      </a:r>
                      <a:endParaRPr lang="en-US" dirty="0"/>
                    </a:p>
                  </a:txBody>
                  <a:tcPr anchor="ctr"/>
                </a:tc>
                <a:tc>
                  <a:txBody>
                    <a:bodyPr/>
                    <a:lstStyle/>
                    <a:p>
                      <a:pPr algn="ctr"/>
                      <a:r>
                        <a:rPr lang="zh-HK" altLang="en-US" dirty="0" smtClean="0"/>
                        <a:t>扁豆</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dirty="0" smtClean="0"/>
                        <a:t>斑豆</a:t>
                      </a:r>
                    </a:p>
                  </a:txBody>
                  <a:tcPr anchor="ctr"/>
                </a:tc>
                <a:tc>
                  <a:txBody>
                    <a:bodyPr/>
                    <a:lstStyle/>
                    <a:p>
                      <a:pPr algn="ctr"/>
                      <a:r>
                        <a:rPr lang="zh-HK" altLang="en-US" dirty="0" smtClean="0"/>
                        <a:t>長豇豆</a:t>
                      </a:r>
                      <a:endParaRPr lang="zh-HK" altLang="en-US" dirty="0"/>
                    </a:p>
                  </a:txBody>
                  <a:tcPr anchor="ctr"/>
                </a:tc>
                <a:extLst>
                  <a:ext uri="{0D108BD9-81ED-4DB2-BD59-A6C34878D82A}">
                    <a16:rowId xmlns:a16="http://schemas.microsoft.com/office/drawing/2014/main" val="10003"/>
                  </a:ext>
                </a:extLst>
              </a:tr>
              <a:tr h="686559">
                <a:tc>
                  <a:txBody>
                    <a:bodyPr/>
                    <a:lstStyle/>
                    <a:p>
                      <a:pPr algn="ctr"/>
                      <a:r>
                        <a:rPr lang="zh-HK" altLang="en-US" dirty="0" smtClean="0"/>
                        <a:t>四季豆</a:t>
                      </a:r>
                    </a:p>
                  </a:txBody>
                  <a:tcPr anchor="ctr"/>
                </a:tc>
                <a:tc>
                  <a:txBody>
                    <a:bodyPr/>
                    <a:lstStyle/>
                    <a:p>
                      <a:pPr algn="ctr"/>
                      <a:r>
                        <a:rPr lang="zh-HK" altLang="en-US" dirty="0" smtClean="0"/>
                        <a:t>荷蘭豆</a:t>
                      </a:r>
                    </a:p>
                  </a:txBody>
                  <a:tcPr anchor="ctr"/>
                </a:tc>
                <a:tc>
                  <a:txBody>
                    <a:bodyPr/>
                    <a:lstStyle/>
                    <a:p>
                      <a:pPr algn="ctr"/>
                      <a:r>
                        <a:rPr lang="zh-HK" altLang="en-US" dirty="0" smtClean="0"/>
                        <a:t>綠豆</a:t>
                      </a:r>
                    </a:p>
                  </a:txBody>
                  <a:tcPr anchor="ctr"/>
                </a:tc>
                <a:tc>
                  <a:txBody>
                    <a:bodyPr/>
                    <a:lstStyle/>
                    <a:p>
                      <a:pPr algn="ctr"/>
                      <a:r>
                        <a:rPr lang="zh-HK" altLang="en-US" dirty="0" smtClean="0"/>
                        <a:t>大豆</a:t>
                      </a:r>
                    </a:p>
                  </a:txBody>
                  <a:tcPr anchor="ctr"/>
                </a:tc>
                <a:extLst>
                  <a:ext uri="{0D108BD9-81ED-4DB2-BD59-A6C34878D82A}">
                    <a16:rowId xmlns:a16="http://schemas.microsoft.com/office/drawing/2014/main" val="10004"/>
                  </a:ext>
                </a:extLst>
              </a:tr>
            </a:tbl>
          </a:graphicData>
        </a:graphic>
      </p:graphicFrame>
      <p:sp>
        <p:nvSpPr>
          <p:cNvPr id="10" name="Rectangle 9"/>
          <p:cNvSpPr/>
          <p:nvPr/>
        </p:nvSpPr>
        <p:spPr>
          <a:xfrm>
            <a:off x="6084168" y="1844824"/>
            <a:ext cx="2376264" cy="4801314"/>
          </a:xfrm>
          <a:prstGeom prst="rect">
            <a:avLst/>
          </a:prstGeom>
        </p:spPr>
        <p:txBody>
          <a:bodyPr wrap="square">
            <a:spAutoFit/>
          </a:bodyPr>
          <a:lstStyle/>
          <a:p>
            <a:r>
              <a:rPr lang="zh-TW" altLang="en-US" b="1" dirty="0"/>
              <a:t>豆列表：</a:t>
            </a:r>
          </a:p>
          <a:p>
            <a:r>
              <a:rPr lang="zh-TW" altLang="en-US" b="1" dirty="0" smtClean="0"/>
              <a:t>紅豆</a:t>
            </a:r>
            <a:endParaRPr lang="en-US" altLang="zh-TW" b="1" dirty="0"/>
          </a:p>
          <a:p>
            <a:r>
              <a:rPr lang="zh-TW" altLang="en-US" b="1" dirty="0"/>
              <a:t>眉</a:t>
            </a:r>
            <a:r>
              <a:rPr lang="zh-TW" altLang="en-US" b="1" dirty="0" smtClean="0"/>
              <a:t>豆</a:t>
            </a:r>
            <a:endParaRPr lang="en-US" altLang="zh-TW" b="1" dirty="0" smtClean="0"/>
          </a:p>
          <a:p>
            <a:r>
              <a:rPr lang="zh-TW" altLang="en-US" b="1" dirty="0"/>
              <a:t>斑</a:t>
            </a:r>
            <a:r>
              <a:rPr lang="zh-TW" altLang="en-US" b="1" dirty="0" smtClean="0"/>
              <a:t>豆</a:t>
            </a:r>
            <a:endParaRPr lang="en-US" altLang="zh-TW" b="1" dirty="0" smtClean="0"/>
          </a:p>
          <a:p>
            <a:r>
              <a:rPr lang="zh-TW" altLang="en-US" b="1" dirty="0" smtClean="0"/>
              <a:t>蠶豆</a:t>
            </a:r>
            <a:endParaRPr lang="zh-TW" altLang="en-US" b="1" dirty="0"/>
          </a:p>
          <a:p>
            <a:r>
              <a:rPr lang="zh-TW" altLang="en-US" b="1" dirty="0"/>
              <a:t>鷹嘴豆</a:t>
            </a:r>
          </a:p>
          <a:p>
            <a:r>
              <a:rPr lang="zh-TW" altLang="en-US" b="1" dirty="0"/>
              <a:t>枝豆</a:t>
            </a:r>
            <a:r>
              <a:rPr lang="zh-TW" altLang="en-US" b="1" dirty="0" smtClean="0"/>
              <a:t>（毛豆）</a:t>
            </a:r>
          </a:p>
          <a:p>
            <a:r>
              <a:rPr lang="zh-TW" altLang="en-US" b="1" dirty="0"/>
              <a:t>青</a:t>
            </a:r>
            <a:r>
              <a:rPr lang="zh-TW" altLang="en-US" b="1" dirty="0" smtClean="0"/>
              <a:t>豌豆</a:t>
            </a:r>
            <a:endParaRPr lang="en-US" altLang="zh-TW" b="1" dirty="0" smtClean="0"/>
          </a:p>
          <a:p>
            <a:r>
              <a:rPr lang="zh-TW" altLang="en-US" b="1" dirty="0" smtClean="0"/>
              <a:t>黑豆</a:t>
            </a:r>
            <a:endParaRPr lang="zh-TW" altLang="en-US" b="1" dirty="0"/>
          </a:p>
          <a:p>
            <a:r>
              <a:rPr lang="zh-TW" altLang="en-US" b="1" dirty="0"/>
              <a:t>紅腰</a:t>
            </a:r>
            <a:r>
              <a:rPr lang="zh-TW" altLang="en-US" b="1" dirty="0" smtClean="0"/>
              <a:t>豆</a:t>
            </a:r>
            <a:endParaRPr lang="en-US" altLang="zh-TW" b="1" dirty="0" smtClean="0"/>
          </a:p>
          <a:p>
            <a:r>
              <a:rPr lang="zh-HK" altLang="en-US" b="1" dirty="0"/>
              <a:t>棉</a:t>
            </a:r>
            <a:r>
              <a:rPr lang="zh-HK" altLang="en-US" b="1" dirty="0" smtClean="0"/>
              <a:t>豆</a:t>
            </a:r>
            <a:endParaRPr lang="en-US" altLang="zh-HK" b="1" dirty="0" smtClean="0"/>
          </a:p>
          <a:p>
            <a:r>
              <a:rPr lang="zh-TW" altLang="en-US" b="1" dirty="0" smtClean="0"/>
              <a:t>扁豆</a:t>
            </a:r>
            <a:endParaRPr lang="zh-TW" altLang="en-US" b="1" dirty="0"/>
          </a:p>
          <a:p>
            <a:r>
              <a:rPr lang="zh-TW" altLang="en-US" b="1" dirty="0"/>
              <a:t>長</a:t>
            </a:r>
            <a:r>
              <a:rPr lang="zh-TW" altLang="en-US" b="1" dirty="0" smtClean="0"/>
              <a:t>豇豆</a:t>
            </a:r>
            <a:endParaRPr lang="en-US" altLang="zh-TW" b="1" dirty="0" smtClean="0"/>
          </a:p>
          <a:p>
            <a:r>
              <a:rPr lang="zh-TW" altLang="en-US" b="1" dirty="0" smtClean="0"/>
              <a:t>四季豆</a:t>
            </a:r>
            <a:endParaRPr lang="zh-TW" altLang="en-US" b="1" dirty="0"/>
          </a:p>
          <a:p>
            <a:r>
              <a:rPr lang="zh-TW" altLang="en-US" b="1" dirty="0"/>
              <a:t>荷蘭豆</a:t>
            </a:r>
          </a:p>
          <a:p>
            <a:r>
              <a:rPr lang="zh-TW" altLang="en-US" b="1" dirty="0"/>
              <a:t>綠豆</a:t>
            </a:r>
          </a:p>
          <a:p>
            <a:r>
              <a:rPr lang="zh-TW" altLang="en-US" b="1" dirty="0"/>
              <a:t>大豆</a:t>
            </a:r>
            <a:endParaRPr lang="en-US" dirty="0" smtClean="0"/>
          </a:p>
        </p:txBody>
      </p:sp>
    </p:spTree>
    <p:extLst>
      <p:ext uri="{BB962C8B-B14F-4D97-AF65-F5344CB8AC3E}">
        <p14:creationId xmlns:p14="http://schemas.microsoft.com/office/powerpoint/2010/main" val="11275067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smtClean="0">
                <a:solidFill>
                  <a:schemeClr val="tx1"/>
                </a:solidFill>
              </a:rPr>
              <a:t>3)</a:t>
            </a:r>
            <a:r>
              <a:rPr lang="zh-TW" altLang="en-US" sz="3000" b="1" dirty="0" smtClean="0">
                <a:solidFill>
                  <a:schemeClr val="tx1"/>
                </a:solidFill>
              </a:rPr>
              <a:t>食物種類</a:t>
            </a:r>
            <a:endParaRPr lang="zh-TW" altLang="en-US" sz="3000" b="1" dirty="0">
              <a:solidFill>
                <a:schemeClr val="tx1"/>
              </a:solidFill>
            </a:endParaRPr>
          </a:p>
          <a:p>
            <a:r>
              <a:rPr lang="zh-TW" altLang="en-US" sz="3000" b="1" dirty="0">
                <a:solidFill>
                  <a:schemeClr val="tx1"/>
                </a:solidFill>
              </a:rPr>
              <a:t>彩虹食物追踪</a:t>
            </a:r>
            <a:r>
              <a:rPr lang="zh-TW" altLang="en-US" sz="3000" b="1" dirty="0" smtClean="0">
                <a:solidFill>
                  <a:schemeClr val="tx1"/>
                </a:solidFill>
              </a:rPr>
              <a:t>器</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74</a:t>
            </a:fld>
            <a:endParaRPr lang="en-US" dirty="0"/>
          </a:p>
        </p:txBody>
      </p:sp>
      <p:sp>
        <p:nvSpPr>
          <p:cNvPr id="3" name="Rectangle 2"/>
          <p:cNvSpPr/>
          <p:nvPr/>
        </p:nvSpPr>
        <p:spPr>
          <a:xfrm>
            <a:off x="467544" y="1268760"/>
            <a:ext cx="8479533" cy="830997"/>
          </a:xfrm>
          <a:prstGeom prst="rect">
            <a:avLst/>
          </a:prstGeom>
        </p:spPr>
        <p:txBody>
          <a:bodyPr wrap="square">
            <a:spAutoFit/>
          </a:bodyPr>
          <a:lstStyle/>
          <a:p>
            <a:r>
              <a:rPr lang="zh-TW" altLang="en-US" sz="2400" dirty="0"/>
              <a:t>食物的天然顏色是保護健康的</a:t>
            </a:r>
            <a:r>
              <a:rPr lang="zh-TW" altLang="en-US" sz="2400" dirty="0" smtClean="0"/>
              <a:t>抗氧化劑。</a:t>
            </a:r>
            <a:r>
              <a:rPr lang="zh-TW" altLang="en-US" sz="2400" dirty="0"/>
              <a:t>追踪你的食物的顏色</a:t>
            </a:r>
            <a:r>
              <a:rPr lang="zh-TW" altLang="en-US" sz="2400" dirty="0" smtClean="0"/>
              <a:t>和訂立</a:t>
            </a:r>
            <a:r>
              <a:rPr lang="zh-TW" altLang="en-US" sz="2400" dirty="0"/>
              <a:t>每一天吃至少</a:t>
            </a:r>
            <a:r>
              <a:rPr lang="en-US" altLang="zh-TW" sz="2400" dirty="0"/>
              <a:t>5</a:t>
            </a:r>
            <a:r>
              <a:rPr lang="zh-TW" altLang="en-US" sz="2400" dirty="0"/>
              <a:t>種</a:t>
            </a:r>
            <a:r>
              <a:rPr lang="zh-TW" altLang="en-US" sz="2400" dirty="0" smtClean="0"/>
              <a:t>顏色的食物</a:t>
            </a:r>
            <a:r>
              <a:rPr lang="zh-TW" altLang="en-US" sz="2400" dirty="0"/>
              <a:t>的</a:t>
            </a:r>
            <a:r>
              <a:rPr lang="zh-TW" altLang="en-US" sz="2400" dirty="0" smtClean="0"/>
              <a:t>目標。</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712460812"/>
              </p:ext>
            </p:extLst>
          </p:nvPr>
        </p:nvGraphicFramePr>
        <p:xfrm>
          <a:off x="467544" y="2564905"/>
          <a:ext cx="8280920" cy="3909932"/>
        </p:xfrm>
        <a:graphic>
          <a:graphicData uri="http://schemas.openxmlformats.org/drawingml/2006/table">
            <a:tbl>
              <a:tblPr firstRow="1" bandRow="1">
                <a:tableStyleId>{5C22544A-7EE6-4342-B048-85BDC9FD1C3A}</a:tableStyleId>
              </a:tblPr>
              <a:tblGrid>
                <a:gridCol w="1035115">
                  <a:extLst>
                    <a:ext uri="{9D8B030D-6E8A-4147-A177-3AD203B41FA5}">
                      <a16:colId xmlns:a16="http://schemas.microsoft.com/office/drawing/2014/main" val="20000"/>
                    </a:ext>
                  </a:extLst>
                </a:gridCol>
                <a:gridCol w="1035115">
                  <a:extLst>
                    <a:ext uri="{9D8B030D-6E8A-4147-A177-3AD203B41FA5}">
                      <a16:colId xmlns:a16="http://schemas.microsoft.com/office/drawing/2014/main" val="20001"/>
                    </a:ext>
                  </a:extLst>
                </a:gridCol>
                <a:gridCol w="1035115">
                  <a:extLst>
                    <a:ext uri="{9D8B030D-6E8A-4147-A177-3AD203B41FA5}">
                      <a16:colId xmlns:a16="http://schemas.microsoft.com/office/drawing/2014/main" val="20002"/>
                    </a:ext>
                  </a:extLst>
                </a:gridCol>
                <a:gridCol w="1035115">
                  <a:extLst>
                    <a:ext uri="{9D8B030D-6E8A-4147-A177-3AD203B41FA5}">
                      <a16:colId xmlns:a16="http://schemas.microsoft.com/office/drawing/2014/main" val="20003"/>
                    </a:ext>
                  </a:extLst>
                </a:gridCol>
                <a:gridCol w="1035115">
                  <a:extLst>
                    <a:ext uri="{9D8B030D-6E8A-4147-A177-3AD203B41FA5}">
                      <a16:colId xmlns:a16="http://schemas.microsoft.com/office/drawing/2014/main" val="20004"/>
                    </a:ext>
                  </a:extLst>
                </a:gridCol>
                <a:gridCol w="1035115">
                  <a:extLst>
                    <a:ext uri="{9D8B030D-6E8A-4147-A177-3AD203B41FA5}">
                      <a16:colId xmlns:a16="http://schemas.microsoft.com/office/drawing/2014/main" val="20005"/>
                    </a:ext>
                  </a:extLst>
                </a:gridCol>
                <a:gridCol w="1035115">
                  <a:extLst>
                    <a:ext uri="{9D8B030D-6E8A-4147-A177-3AD203B41FA5}">
                      <a16:colId xmlns:a16="http://schemas.microsoft.com/office/drawing/2014/main" val="20006"/>
                    </a:ext>
                  </a:extLst>
                </a:gridCol>
                <a:gridCol w="1035115">
                  <a:extLst>
                    <a:ext uri="{9D8B030D-6E8A-4147-A177-3AD203B41FA5}">
                      <a16:colId xmlns:a16="http://schemas.microsoft.com/office/drawing/2014/main" val="20007"/>
                    </a:ext>
                  </a:extLst>
                </a:gridCol>
              </a:tblGrid>
              <a:tr h="427933">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8883">
                <a:tc>
                  <a:txBody>
                    <a:bodyPr/>
                    <a:lstStyle/>
                    <a:p>
                      <a:pPr algn="ctr"/>
                      <a:r>
                        <a:rPr lang="zh-HK" altLang="en-US" dirty="0" smtClean="0"/>
                        <a:t>番茄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橙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芒果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西蘭花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椰菜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茄子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核桃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白豆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9833">
                <a:tc>
                  <a:txBody>
                    <a:bodyPr/>
                    <a:lstStyle/>
                    <a:p>
                      <a:pPr algn="ctr"/>
                      <a:r>
                        <a:rPr lang="zh-HK" altLang="en-US" dirty="0" smtClean="0"/>
                        <a:t>草莓 </a:t>
                      </a:r>
                      <a:r>
                        <a:rPr lang="en-US" baseline="0"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紅蘿蔔</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檸檬</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 </a:t>
                      </a:r>
                    </a:p>
                    <a:p>
                      <a:pPr algn="ctr"/>
                      <a:r>
                        <a:rPr lang="zh-TW" altLang="en-US" dirty="0" smtClean="0"/>
                        <a:t>芥蘭  </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 </a:t>
                      </a:r>
                    </a:p>
                    <a:p>
                      <a:pPr algn="ctr"/>
                      <a:r>
                        <a:rPr lang="zh-TW" altLang="en-US" dirty="0" smtClean="0"/>
                        <a:t>牛油果 </a:t>
                      </a:r>
                    </a:p>
                    <a:p>
                      <a:pPr algn="ctr"/>
                      <a:r>
                        <a:rPr lang="zh-TW" altLang="en-US"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紫番薯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全麥麵包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大蒜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48883">
                <a:tc>
                  <a:txBody>
                    <a:bodyPr/>
                    <a:lstStyle/>
                    <a:p>
                      <a:pPr algn="ctr"/>
                      <a:r>
                        <a:rPr lang="zh-HK" altLang="en-US" dirty="0" smtClean="0"/>
                        <a:t>紅豆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番薯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rPr>
                        <a:t>粟米</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菜心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dirty="0" smtClean="0"/>
                    </a:p>
                    <a:p>
                      <a:pPr algn="ctr"/>
                      <a:r>
                        <a:rPr lang="zh-TW" altLang="en-US" dirty="0" smtClean="0"/>
                        <a:t>奇異果 </a:t>
                      </a:r>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李子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蘑菇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洋蔥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48883">
                <a:tc>
                  <a:txBody>
                    <a:bodyPr/>
                    <a:lstStyle/>
                    <a:p>
                      <a:pPr algn="ctr"/>
                      <a:r>
                        <a:rPr lang="zh-HK" altLang="en-US" dirty="0" smtClean="0"/>
                        <a:t>西瓜</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南瓜 </a:t>
                      </a:r>
                      <a:endParaRPr lang="en-US" altLang="zh-HK"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胡椒 </a:t>
                      </a:r>
                      <a:r>
                        <a:rPr lang="en-US" dirty="0" smtClean="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豌豆</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蔥</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藍莓</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花生醬</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t>椰菜花</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p:cNvSpPr/>
          <p:nvPr/>
        </p:nvSpPr>
        <p:spPr>
          <a:xfrm>
            <a:off x="359534" y="2163920"/>
            <a:ext cx="8479533" cy="461665"/>
          </a:xfrm>
          <a:prstGeom prst="rect">
            <a:avLst/>
          </a:prstGeom>
        </p:spPr>
        <p:txBody>
          <a:bodyPr wrap="square">
            <a:spAutoFit/>
          </a:bodyPr>
          <a:lstStyle/>
          <a:p>
            <a:r>
              <a:rPr lang="zh-TW" altLang="en-US" sz="2400" dirty="0"/>
              <a:t>食物中不同顏色的示例：</a:t>
            </a:r>
            <a:endParaRPr lang="en-US" sz="2400" dirty="0" smtClean="0"/>
          </a:p>
        </p:txBody>
      </p:sp>
    </p:spTree>
    <p:extLst>
      <p:ext uri="{BB962C8B-B14F-4D97-AF65-F5344CB8AC3E}">
        <p14:creationId xmlns:p14="http://schemas.microsoft.com/office/powerpoint/2010/main" val="41946136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smtClean="0">
                <a:solidFill>
                  <a:schemeClr val="tx1"/>
                </a:solidFill>
              </a:rPr>
              <a:t>3)</a:t>
            </a:r>
            <a:r>
              <a:rPr lang="zh-TW" altLang="en-US" sz="3000" b="1" dirty="0">
                <a:solidFill>
                  <a:schemeClr val="tx1"/>
                </a:solidFill>
              </a:rPr>
              <a:t>食物種類</a:t>
            </a:r>
          </a:p>
          <a:p>
            <a:r>
              <a:rPr lang="zh-TW" altLang="en-US" sz="3000" b="1" dirty="0">
                <a:solidFill>
                  <a:schemeClr val="tx1"/>
                </a:solidFill>
              </a:rPr>
              <a:t>彩虹食物追踪器</a:t>
            </a:r>
            <a:endParaRPr lang="en-US" altLang="zh-HK"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75</a:t>
            </a:fld>
            <a:endParaRPr lang="en-US" dirty="0"/>
          </a:p>
        </p:txBody>
      </p:sp>
      <p:sp>
        <p:nvSpPr>
          <p:cNvPr id="3" name="Rectangle 2"/>
          <p:cNvSpPr/>
          <p:nvPr/>
        </p:nvSpPr>
        <p:spPr>
          <a:xfrm>
            <a:off x="467544" y="1340768"/>
            <a:ext cx="8479533" cy="830997"/>
          </a:xfrm>
          <a:prstGeom prst="rect">
            <a:avLst/>
          </a:prstGeom>
        </p:spPr>
        <p:txBody>
          <a:bodyPr wrap="square">
            <a:spAutoFit/>
          </a:bodyPr>
          <a:lstStyle/>
          <a:p>
            <a:r>
              <a:rPr lang="zh-TW" altLang="en-US" sz="2400" dirty="0"/>
              <a:t>追踪你的食物的顏色</a:t>
            </a:r>
            <a:r>
              <a:rPr lang="zh-TW" altLang="en-US" sz="2400" dirty="0" smtClean="0"/>
              <a:t>和訂立</a:t>
            </a:r>
            <a:r>
              <a:rPr lang="zh-TW" altLang="en-US" sz="2400" dirty="0"/>
              <a:t>每一天吃至少</a:t>
            </a:r>
            <a:r>
              <a:rPr lang="en-US" altLang="zh-TW" sz="2400" dirty="0"/>
              <a:t>5</a:t>
            </a:r>
            <a:r>
              <a:rPr lang="zh-TW" altLang="en-US" sz="2400" dirty="0"/>
              <a:t>種顏色的食物的目標色彩搭配</a:t>
            </a:r>
            <a:r>
              <a:rPr lang="zh-TW" altLang="en-US" sz="2400" dirty="0" smtClean="0"/>
              <a:t>的，把圓圈用</a:t>
            </a:r>
            <a:r>
              <a:rPr lang="zh-TW" altLang="en-US" sz="2400" dirty="0"/>
              <a:t>每一天所吃食物的</a:t>
            </a:r>
            <a:r>
              <a:rPr lang="zh-TW" altLang="en-US" sz="2400" dirty="0" smtClean="0"/>
              <a:t>顏色填上。</a:t>
            </a:r>
            <a:endParaRPr lang="en-US" sz="2400" dirty="0" smtClean="0"/>
          </a:p>
        </p:txBody>
      </p:sp>
      <p:graphicFrame>
        <p:nvGraphicFramePr>
          <p:cNvPr id="6" name="Table 5"/>
          <p:cNvGraphicFramePr>
            <a:graphicFrameLocks noGrp="1"/>
          </p:cNvGraphicFramePr>
          <p:nvPr>
            <p:extLst>
              <p:ext uri="{D42A27DB-BD31-4B8C-83A1-F6EECF244321}">
                <p14:modId xmlns:p14="http://schemas.microsoft.com/office/powerpoint/2010/main" val="2901211143"/>
              </p:ext>
            </p:extLst>
          </p:nvPr>
        </p:nvGraphicFramePr>
        <p:xfrm>
          <a:off x="450132" y="2492896"/>
          <a:ext cx="8298332" cy="396240"/>
        </p:xfrm>
        <a:graphic>
          <a:graphicData uri="http://schemas.openxmlformats.org/drawingml/2006/table">
            <a:tbl>
              <a:tblPr firstRow="1" bandRow="1">
                <a:tableStyleId>{5C22544A-7EE6-4342-B048-85BDC9FD1C3A}</a:tableStyleId>
              </a:tblPr>
              <a:tblGrid>
                <a:gridCol w="1185476">
                  <a:extLst>
                    <a:ext uri="{9D8B030D-6E8A-4147-A177-3AD203B41FA5}">
                      <a16:colId xmlns:a16="http://schemas.microsoft.com/office/drawing/2014/main" val="20000"/>
                    </a:ext>
                  </a:extLst>
                </a:gridCol>
                <a:gridCol w="1185476">
                  <a:extLst>
                    <a:ext uri="{9D8B030D-6E8A-4147-A177-3AD203B41FA5}">
                      <a16:colId xmlns:a16="http://schemas.microsoft.com/office/drawing/2014/main" val="20001"/>
                    </a:ext>
                  </a:extLst>
                </a:gridCol>
                <a:gridCol w="146288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tblGrid>
              <a:tr h="370840">
                <a:tc>
                  <a:txBody>
                    <a:bodyPr/>
                    <a:lstStyle/>
                    <a:p>
                      <a:pPr algn="ctr"/>
                      <a:r>
                        <a:rPr lang="zh-TW" altLang="en-US" sz="2000" dirty="0" smtClean="0"/>
                        <a:t>星期一</a:t>
                      </a:r>
                      <a:endParaRPr lang="en-US" sz="2000" dirty="0"/>
                    </a:p>
                  </a:txBody>
                  <a:tcPr/>
                </a:tc>
                <a:tc>
                  <a:txBody>
                    <a:bodyPr/>
                    <a:lstStyle/>
                    <a:p>
                      <a:pPr algn="ctr"/>
                      <a:r>
                        <a:rPr lang="zh-TW" altLang="en-US" sz="2000" dirty="0" smtClean="0"/>
                        <a:t>星期二</a:t>
                      </a:r>
                      <a:endParaRPr lang="en-US" altLang="zh-HK" sz="2000" dirty="0"/>
                    </a:p>
                  </a:txBody>
                  <a:tcPr/>
                </a:tc>
                <a:tc>
                  <a:txBody>
                    <a:bodyPr/>
                    <a:lstStyle/>
                    <a:p>
                      <a:pPr algn="ctr"/>
                      <a:r>
                        <a:rPr lang="zh-TW" altLang="en-US" sz="2000" dirty="0" smtClean="0"/>
                        <a:t>星期三</a:t>
                      </a:r>
                      <a:endParaRPr lang="en-US" altLang="zh-HK" sz="2000" dirty="0"/>
                    </a:p>
                  </a:txBody>
                  <a:tcPr/>
                </a:tc>
                <a:tc>
                  <a:txBody>
                    <a:bodyPr/>
                    <a:lstStyle/>
                    <a:p>
                      <a:pPr algn="ctr"/>
                      <a:r>
                        <a:rPr lang="zh-TW" altLang="en-US" sz="2000" dirty="0" smtClean="0"/>
                        <a:t>星期四</a:t>
                      </a:r>
                      <a:endParaRPr lang="en-US" altLang="zh-HK" sz="2000" dirty="0"/>
                    </a:p>
                  </a:txBody>
                  <a:tcPr/>
                </a:tc>
                <a:tc>
                  <a:txBody>
                    <a:bodyPr/>
                    <a:lstStyle/>
                    <a:p>
                      <a:pPr algn="ctr"/>
                      <a:r>
                        <a:rPr lang="zh-TW" altLang="en-US" sz="2000" dirty="0" smtClean="0"/>
                        <a:t>星期五</a:t>
                      </a:r>
                      <a:endParaRPr lang="en-US" altLang="zh-HK" sz="2000" dirty="0"/>
                    </a:p>
                  </a:txBody>
                  <a:tcPr/>
                </a:tc>
                <a:tc>
                  <a:txBody>
                    <a:bodyPr/>
                    <a:lstStyle/>
                    <a:p>
                      <a:pPr algn="ctr"/>
                      <a:r>
                        <a:rPr lang="zh-TW" altLang="en-US" sz="2000" dirty="0" smtClean="0"/>
                        <a:t>星期六</a:t>
                      </a:r>
                      <a:endParaRPr lang="en-US" altLang="zh-HK" sz="2000" dirty="0"/>
                    </a:p>
                  </a:txBody>
                  <a:tcPr/>
                </a:tc>
                <a:tc>
                  <a:txBody>
                    <a:bodyPr/>
                    <a:lstStyle/>
                    <a:p>
                      <a:pPr algn="ctr"/>
                      <a:r>
                        <a:rPr lang="zh-TW" altLang="en-US" sz="2000" dirty="0" smtClean="0"/>
                        <a:t>星期日</a:t>
                      </a:r>
                      <a:endParaRPr lang="en-US" altLang="zh-HK" sz="2000" dirty="0"/>
                    </a:p>
                  </a:txBody>
                  <a:tcPr/>
                </a:tc>
                <a:extLst>
                  <a:ext uri="{0D108BD9-81ED-4DB2-BD59-A6C34878D82A}">
                    <a16:rowId xmlns:a16="http://schemas.microsoft.com/office/drawing/2014/main" val="10000"/>
                  </a:ext>
                </a:extLst>
              </a:tr>
            </a:tbl>
          </a:graphicData>
        </a:graphic>
      </p:graphicFrame>
      <p:sp>
        <p:nvSpPr>
          <p:cNvPr id="7" name="Oval 6"/>
          <p:cNvSpPr/>
          <p:nvPr/>
        </p:nvSpPr>
        <p:spPr>
          <a:xfrm>
            <a:off x="755576"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9"/>
          <p:cNvSpPr/>
          <p:nvPr/>
        </p:nvSpPr>
        <p:spPr>
          <a:xfrm>
            <a:off x="755576"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val 10"/>
          <p:cNvSpPr/>
          <p:nvPr/>
        </p:nvSpPr>
        <p:spPr>
          <a:xfrm>
            <a:off x="755576"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11"/>
          <p:cNvSpPr/>
          <p:nvPr/>
        </p:nvSpPr>
        <p:spPr>
          <a:xfrm>
            <a:off x="755576"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769224"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13"/>
          <p:cNvSpPr/>
          <p:nvPr/>
        </p:nvSpPr>
        <p:spPr>
          <a:xfrm>
            <a:off x="1966064"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p:cNvSpPr/>
          <p:nvPr/>
        </p:nvSpPr>
        <p:spPr>
          <a:xfrm>
            <a:off x="1966064"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15"/>
          <p:cNvSpPr/>
          <p:nvPr/>
        </p:nvSpPr>
        <p:spPr>
          <a:xfrm>
            <a:off x="1966064"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6"/>
          <p:cNvSpPr/>
          <p:nvPr/>
        </p:nvSpPr>
        <p:spPr>
          <a:xfrm>
            <a:off x="1966064"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Oval 17"/>
          <p:cNvSpPr/>
          <p:nvPr/>
        </p:nvSpPr>
        <p:spPr>
          <a:xfrm>
            <a:off x="1979712"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Oval 18"/>
          <p:cNvSpPr/>
          <p:nvPr/>
        </p:nvSpPr>
        <p:spPr>
          <a:xfrm>
            <a:off x="3275856"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Oval 19"/>
          <p:cNvSpPr/>
          <p:nvPr/>
        </p:nvSpPr>
        <p:spPr>
          <a:xfrm>
            <a:off x="3275856"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Oval 20"/>
          <p:cNvSpPr/>
          <p:nvPr/>
        </p:nvSpPr>
        <p:spPr>
          <a:xfrm>
            <a:off x="3275856"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p:nvSpPr>
        <p:spPr>
          <a:xfrm>
            <a:off x="3275856"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Oval 22"/>
          <p:cNvSpPr/>
          <p:nvPr/>
        </p:nvSpPr>
        <p:spPr>
          <a:xfrm>
            <a:off x="3289504"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Oval 23"/>
          <p:cNvSpPr/>
          <p:nvPr/>
        </p:nvSpPr>
        <p:spPr>
          <a:xfrm>
            <a:off x="4630360"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Oval 24"/>
          <p:cNvSpPr/>
          <p:nvPr/>
        </p:nvSpPr>
        <p:spPr>
          <a:xfrm>
            <a:off x="4630360"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Oval 25"/>
          <p:cNvSpPr/>
          <p:nvPr/>
        </p:nvSpPr>
        <p:spPr>
          <a:xfrm>
            <a:off x="4630360"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Oval 26"/>
          <p:cNvSpPr/>
          <p:nvPr/>
        </p:nvSpPr>
        <p:spPr>
          <a:xfrm>
            <a:off x="4630360"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Oval 27"/>
          <p:cNvSpPr/>
          <p:nvPr/>
        </p:nvSpPr>
        <p:spPr>
          <a:xfrm>
            <a:off x="4644008"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Oval 28"/>
          <p:cNvSpPr/>
          <p:nvPr/>
        </p:nvSpPr>
        <p:spPr>
          <a:xfrm>
            <a:off x="5782488"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Oval 29"/>
          <p:cNvSpPr/>
          <p:nvPr/>
        </p:nvSpPr>
        <p:spPr>
          <a:xfrm>
            <a:off x="5782488"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Oval 30"/>
          <p:cNvSpPr/>
          <p:nvPr/>
        </p:nvSpPr>
        <p:spPr>
          <a:xfrm>
            <a:off x="5782488"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Oval 31"/>
          <p:cNvSpPr/>
          <p:nvPr/>
        </p:nvSpPr>
        <p:spPr>
          <a:xfrm>
            <a:off x="5782488"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Oval 32"/>
          <p:cNvSpPr/>
          <p:nvPr/>
        </p:nvSpPr>
        <p:spPr>
          <a:xfrm>
            <a:off x="5796136"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Oval 33"/>
          <p:cNvSpPr/>
          <p:nvPr/>
        </p:nvSpPr>
        <p:spPr>
          <a:xfrm>
            <a:off x="6862608"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Oval 34"/>
          <p:cNvSpPr/>
          <p:nvPr/>
        </p:nvSpPr>
        <p:spPr>
          <a:xfrm>
            <a:off x="6862608"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Oval 35"/>
          <p:cNvSpPr/>
          <p:nvPr/>
        </p:nvSpPr>
        <p:spPr>
          <a:xfrm>
            <a:off x="6862608"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Oval 36"/>
          <p:cNvSpPr/>
          <p:nvPr/>
        </p:nvSpPr>
        <p:spPr>
          <a:xfrm>
            <a:off x="6862608"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Oval 37"/>
          <p:cNvSpPr/>
          <p:nvPr/>
        </p:nvSpPr>
        <p:spPr>
          <a:xfrm>
            <a:off x="6876256"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9" name="Oval 38"/>
          <p:cNvSpPr/>
          <p:nvPr/>
        </p:nvSpPr>
        <p:spPr>
          <a:xfrm>
            <a:off x="8014736" y="3068960"/>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Oval 39"/>
          <p:cNvSpPr/>
          <p:nvPr/>
        </p:nvSpPr>
        <p:spPr>
          <a:xfrm>
            <a:off x="8014736" y="3645024"/>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Oval 40"/>
          <p:cNvSpPr/>
          <p:nvPr/>
        </p:nvSpPr>
        <p:spPr>
          <a:xfrm>
            <a:off x="8014736" y="4221088"/>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Oval 41"/>
          <p:cNvSpPr/>
          <p:nvPr/>
        </p:nvSpPr>
        <p:spPr>
          <a:xfrm>
            <a:off x="8014736" y="4797152"/>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Oval 42"/>
          <p:cNvSpPr/>
          <p:nvPr/>
        </p:nvSpPr>
        <p:spPr>
          <a:xfrm>
            <a:off x="8028384" y="5373216"/>
            <a:ext cx="576064" cy="50405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9851762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253097"/>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a:solidFill>
                  <a:schemeClr val="tx1"/>
                </a:solidFill>
              </a:rPr>
              <a:t>4</a:t>
            </a:r>
            <a:r>
              <a:rPr lang="en-US" sz="3000" b="1" dirty="0" smtClean="0">
                <a:solidFill>
                  <a:schemeClr val="tx1"/>
                </a:solidFill>
              </a:rPr>
              <a:t>)</a:t>
            </a:r>
            <a:r>
              <a:rPr lang="zh-TW" altLang="en-US" sz="3000" b="1" dirty="0">
                <a:solidFill>
                  <a:schemeClr val="tx1"/>
                </a:solidFill>
              </a:rPr>
              <a:t>了解</a:t>
            </a:r>
            <a:r>
              <a:rPr lang="zh-TW" altLang="en-US" sz="3000" b="1" dirty="0" smtClean="0">
                <a:solidFill>
                  <a:schemeClr val="tx1"/>
                </a:solidFill>
              </a:rPr>
              <a:t>食物標籤</a:t>
            </a:r>
            <a:endParaRPr lang="en-US" altLang="zh-TW" sz="3000" b="1" dirty="0" smtClean="0">
              <a:solidFill>
                <a:schemeClr val="tx1"/>
              </a:solidFill>
            </a:endParaRPr>
          </a:p>
          <a:p>
            <a:r>
              <a:rPr lang="zh-TW" altLang="en-US" sz="3000" b="1" dirty="0" smtClean="0">
                <a:solidFill>
                  <a:schemeClr val="tx1"/>
                </a:solidFill>
              </a:rPr>
              <a:t>雜貨店</a:t>
            </a:r>
            <a:r>
              <a:rPr lang="zh-TW" altLang="en-US" sz="3000" b="1" dirty="0">
                <a:solidFill>
                  <a:schemeClr val="tx1"/>
                </a:solidFill>
              </a:rPr>
              <a:t>比較</a:t>
            </a:r>
            <a:endParaRPr lang="en-US"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76</a:t>
            </a:fld>
            <a:endParaRPr lang="en-US" dirty="0"/>
          </a:p>
        </p:txBody>
      </p:sp>
      <p:sp>
        <p:nvSpPr>
          <p:cNvPr id="3" name="Rectangle 2"/>
          <p:cNvSpPr/>
          <p:nvPr/>
        </p:nvSpPr>
        <p:spPr>
          <a:xfrm>
            <a:off x="467544" y="1268760"/>
            <a:ext cx="8479533" cy="830997"/>
          </a:xfrm>
          <a:prstGeom prst="rect">
            <a:avLst/>
          </a:prstGeom>
        </p:spPr>
        <p:txBody>
          <a:bodyPr wrap="square">
            <a:spAutoFit/>
          </a:bodyPr>
          <a:lstStyle/>
          <a:p>
            <a:r>
              <a:rPr lang="zh-TW" altLang="en-US" sz="2400" dirty="0"/>
              <a:t>尋找最適合你的零食</a:t>
            </a:r>
            <a:r>
              <a:rPr lang="zh-TW" altLang="en-US" sz="2400" dirty="0" smtClean="0"/>
              <a:t>。從雜貨店找出自己</a:t>
            </a:r>
            <a:r>
              <a:rPr lang="zh-TW" altLang="en-US" sz="2400" dirty="0"/>
              <a:t>喜歡</a:t>
            </a:r>
            <a:r>
              <a:rPr lang="zh-TW" altLang="en-US" sz="2400" dirty="0" smtClean="0"/>
              <a:t>的</a:t>
            </a:r>
            <a:r>
              <a:rPr lang="zh-TW" altLang="en-US" sz="2400" dirty="0"/>
              <a:t>零食，比較它們的脂肪含量後填寫下面的表格</a:t>
            </a:r>
            <a:r>
              <a:rPr lang="zh-TW" altLang="en-US" sz="2400" dirty="0" smtClean="0"/>
              <a:t>。</a:t>
            </a: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249853584"/>
              </p:ext>
            </p:extLst>
          </p:nvPr>
        </p:nvGraphicFramePr>
        <p:xfrm>
          <a:off x="558145" y="2334488"/>
          <a:ext cx="8136903" cy="2966720"/>
        </p:xfrm>
        <a:graphic>
          <a:graphicData uri="http://schemas.openxmlformats.org/drawingml/2006/table">
            <a:tbl>
              <a:tblPr firstRow="1" bandRow="1">
                <a:tableStyleId>{5C22544A-7EE6-4342-B048-85BDC9FD1C3A}</a:tableStyleId>
              </a:tblPr>
              <a:tblGrid>
                <a:gridCol w="2712301">
                  <a:extLst>
                    <a:ext uri="{9D8B030D-6E8A-4147-A177-3AD203B41FA5}">
                      <a16:colId xmlns:a16="http://schemas.microsoft.com/office/drawing/2014/main" val="20000"/>
                    </a:ext>
                  </a:extLst>
                </a:gridCol>
                <a:gridCol w="2712301">
                  <a:extLst>
                    <a:ext uri="{9D8B030D-6E8A-4147-A177-3AD203B41FA5}">
                      <a16:colId xmlns:a16="http://schemas.microsoft.com/office/drawing/2014/main" val="20001"/>
                    </a:ext>
                  </a:extLst>
                </a:gridCol>
                <a:gridCol w="2712301">
                  <a:extLst>
                    <a:ext uri="{9D8B030D-6E8A-4147-A177-3AD203B41FA5}">
                      <a16:colId xmlns:a16="http://schemas.microsoft.com/office/drawing/2014/main" val="20002"/>
                    </a:ext>
                  </a:extLst>
                </a:gridCol>
              </a:tblGrid>
              <a:tr h="370840">
                <a:tc>
                  <a:txBody>
                    <a:bodyPr/>
                    <a:lstStyle/>
                    <a:p>
                      <a:pPr algn="ctr"/>
                      <a:r>
                        <a:rPr lang="zh-HK" altLang="en-US" dirty="0" smtClean="0"/>
                        <a:t>零食</a:t>
                      </a:r>
                      <a:endParaRPr lang="en-US" dirty="0"/>
                    </a:p>
                  </a:txBody>
                  <a:tcPr/>
                </a:tc>
                <a:tc>
                  <a:txBody>
                    <a:bodyPr/>
                    <a:lstStyle/>
                    <a:p>
                      <a:pPr algn="ctr"/>
                      <a:r>
                        <a:rPr lang="zh-HK" altLang="en-US" dirty="0" smtClean="0"/>
                        <a:t>每</a:t>
                      </a:r>
                      <a:r>
                        <a:rPr lang="en-US" altLang="zh-HK" dirty="0" smtClean="0"/>
                        <a:t>100</a:t>
                      </a:r>
                      <a:r>
                        <a:rPr lang="zh-HK" altLang="en-US" dirty="0" smtClean="0"/>
                        <a:t>克</a:t>
                      </a:r>
                      <a:r>
                        <a:rPr lang="zh-TW" altLang="en-US" dirty="0" smtClean="0"/>
                        <a:t>含</a:t>
                      </a:r>
                      <a:r>
                        <a:rPr lang="zh-HK" altLang="en-US" dirty="0" smtClean="0"/>
                        <a:t>總脂肪</a:t>
                      </a:r>
                      <a:endParaRPr lang="en-US" dirty="0"/>
                    </a:p>
                  </a:txBody>
                  <a:tcPr/>
                </a:tc>
                <a:tc>
                  <a:txBody>
                    <a:bodyPr/>
                    <a:lstStyle/>
                    <a:p>
                      <a:pPr algn="ctr"/>
                      <a:r>
                        <a:rPr lang="zh-HK" altLang="en-US" dirty="0" smtClean="0"/>
                        <a:t>每</a:t>
                      </a:r>
                      <a:r>
                        <a:rPr lang="en-US" altLang="zh-TW" dirty="0" smtClean="0"/>
                        <a:t>100</a:t>
                      </a:r>
                      <a:r>
                        <a:rPr lang="zh-HK" altLang="en-US" dirty="0" smtClean="0"/>
                        <a:t>克</a:t>
                      </a:r>
                      <a:r>
                        <a:rPr lang="zh-TW" altLang="en-US" dirty="0" smtClean="0"/>
                        <a:t>含</a:t>
                      </a:r>
                      <a:r>
                        <a:rPr lang="zh-HK" altLang="en-US" dirty="0" smtClean="0"/>
                        <a:t>糖</a:t>
                      </a: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97101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117" y="160298"/>
            <a:ext cx="86409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000" b="1" dirty="0">
                <a:solidFill>
                  <a:schemeClr val="tx1"/>
                </a:solidFill>
              </a:rPr>
              <a:t>4</a:t>
            </a:r>
            <a:r>
              <a:rPr lang="en-US" sz="3000" b="1" dirty="0" smtClean="0">
                <a:solidFill>
                  <a:schemeClr val="tx1"/>
                </a:solidFill>
              </a:rPr>
              <a:t>)</a:t>
            </a:r>
            <a:r>
              <a:rPr lang="zh-TW" altLang="en-US" sz="3000" b="1" dirty="0">
                <a:solidFill>
                  <a:schemeClr val="tx1"/>
                </a:solidFill>
              </a:rPr>
              <a:t>了解食物標籤</a:t>
            </a:r>
            <a:endParaRPr lang="en-US" altLang="zh-TW" sz="3000" b="1" dirty="0">
              <a:solidFill>
                <a:schemeClr val="tx1"/>
              </a:solidFill>
            </a:endParaRPr>
          </a:p>
          <a:p>
            <a:r>
              <a:rPr lang="zh-TW" altLang="en-US" sz="3000" b="1" dirty="0">
                <a:solidFill>
                  <a:schemeClr val="tx1"/>
                </a:solidFill>
              </a:rPr>
              <a:t>雜貨店比較</a:t>
            </a:r>
            <a:endParaRPr lang="en-US" altLang="zh-HK" sz="3000" dirty="0">
              <a:solidFill>
                <a:schemeClr val="tx1"/>
              </a:solidFill>
            </a:endParaRPr>
          </a:p>
        </p:txBody>
      </p:sp>
      <p:sp>
        <p:nvSpPr>
          <p:cNvPr id="2" name="Slide Number Placeholder 1"/>
          <p:cNvSpPr>
            <a:spLocks noGrp="1"/>
          </p:cNvSpPr>
          <p:nvPr>
            <p:ph type="sldNum" sz="quarter" idx="12"/>
          </p:nvPr>
        </p:nvSpPr>
        <p:spPr/>
        <p:txBody>
          <a:bodyPr/>
          <a:lstStyle/>
          <a:p>
            <a:fld id="{2B5EBE98-3F54-4190-8BE8-6FA5D62E8276}" type="slidenum">
              <a:rPr lang="en-US" smtClean="0"/>
              <a:pPr/>
              <a:t>77</a:t>
            </a:fld>
            <a:endParaRPr lang="en-US" dirty="0"/>
          </a:p>
        </p:txBody>
      </p:sp>
      <p:sp>
        <p:nvSpPr>
          <p:cNvPr id="3" name="Rectangle 2"/>
          <p:cNvSpPr/>
          <p:nvPr/>
        </p:nvSpPr>
        <p:spPr>
          <a:xfrm>
            <a:off x="467544" y="1268760"/>
            <a:ext cx="8479533" cy="830997"/>
          </a:xfrm>
          <a:prstGeom prst="rect">
            <a:avLst/>
          </a:prstGeom>
        </p:spPr>
        <p:txBody>
          <a:bodyPr wrap="square">
            <a:spAutoFit/>
          </a:bodyPr>
          <a:lstStyle/>
          <a:p>
            <a:r>
              <a:rPr lang="zh-TW" altLang="en-US" sz="2400" dirty="0"/>
              <a:t>尋找最適合你的零食。從雜貨店找出自己喜歡的零食，比較它們的脂肪含量後填寫下面的表格。</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827886969"/>
              </p:ext>
            </p:extLst>
          </p:nvPr>
        </p:nvGraphicFramePr>
        <p:xfrm>
          <a:off x="558145" y="2570088"/>
          <a:ext cx="8136903" cy="1112520"/>
        </p:xfrm>
        <a:graphic>
          <a:graphicData uri="http://schemas.openxmlformats.org/drawingml/2006/table">
            <a:tbl>
              <a:tblPr firstRow="1" bandRow="1">
                <a:tableStyleId>{5C22544A-7EE6-4342-B048-85BDC9FD1C3A}</a:tableStyleId>
              </a:tblPr>
              <a:tblGrid>
                <a:gridCol w="2712301">
                  <a:extLst>
                    <a:ext uri="{9D8B030D-6E8A-4147-A177-3AD203B41FA5}">
                      <a16:colId xmlns:a16="http://schemas.microsoft.com/office/drawing/2014/main" val="20000"/>
                    </a:ext>
                  </a:extLst>
                </a:gridCol>
                <a:gridCol w="2712301">
                  <a:extLst>
                    <a:ext uri="{9D8B030D-6E8A-4147-A177-3AD203B41FA5}">
                      <a16:colId xmlns:a16="http://schemas.microsoft.com/office/drawing/2014/main" val="20001"/>
                    </a:ext>
                  </a:extLst>
                </a:gridCol>
                <a:gridCol w="2712301">
                  <a:extLst>
                    <a:ext uri="{9D8B030D-6E8A-4147-A177-3AD203B41FA5}">
                      <a16:colId xmlns:a16="http://schemas.microsoft.com/office/drawing/2014/main" val="20002"/>
                    </a:ext>
                  </a:extLst>
                </a:gridCol>
              </a:tblGrid>
              <a:tr h="370840">
                <a:tc>
                  <a:txBody>
                    <a:bodyPr/>
                    <a:lstStyle/>
                    <a:p>
                      <a:pPr algn="ctr"/>
                      <a:r>
                        <a:rPr lang="zh-HK" altLang="en-US" dirty="0" smtClean="0"/>
                        <a:t>零食</a:t>
                      </a:r>
                      <a:endParaRPr lang="en-US" dirty="0"/>
                    </a:p>
                  </a:txBody>
                  <a:tcPr/>
                </a:tc>
                <a:tc>
                  <a:txBody>
                    <a:bodyPr/>
                    <a:lstStyle/>
                    <a:p>
                      <a:pPr algn="ctr"/>
                      <a:r>
                        <a:rPr lang="zh-HK" altLang="en-US" dirty="0" smtClean="0"/>
                        <a:t>每</a:t>
                      </a:r>
                      <a:r>
                        <a:rPr lang="en-US" altLang="zh-HK" dirty="0" smtClean="0"/>
                        <a:t>100</a:t>
                      </a:r>
                      <a:r>
                        <a:rPr lang="zh-HK" altLang="en-US" dirty="0" smtClean="0"/>
                        <a:t>克</a:t>
                      </a:r>
                      <a:r>
                        <a:rPr lang="zh-TW" altLang="en-US" dirty="0" smtClean="0"/>
                        <a:t>含</a:t>
                      </a:r>
                      <a:r>
                        <a:rPr lang="zh-HK" altLang="en-US" dirty="0" smtClean="0"/>
                        <a:t>總脂肪</a:t>
                      </a:r>
                      <a:endParaRPr lang="en-US" dirty="0"/>
                    </a:p>
                  </a:txBody>
                  <a:tcPr/>
                </a:tc>
                <a:tc>
                  <a:txBody>
                    <a:bodyPr/>
                    <a:lstStyle/>
                    <a:p>
                      <a:pPr algn="ctr"/>
                      <a:r>
                        <a:rPr lang="zh-HK" altLang="en-US" dirty="0" smtClean="0"/>
                        <a:t>每</a:t>
                      </a:r>
                      <a:r>
                        <a:rPr lang="en-US" altLang="zh-TW" dirty="0" smtClean="0"/>
                        <a:t>100</a:t>
                      </a:r>
                      <a:r>
                        <a:rPr lang="zh-HK" altLang="en-US" dirty="0" smtClean="0"/>
                        <a:t>克</a:t>
                      </a:r>
                      <a:r>
                        <a:rPr lang="zh-TW" altLang="en-US" dirty="0" smtClean="0"/>
                        <a:t>含</a:t>
                      </a:r>
                      <a:r>
                        <a:rPr lang="zh-HK" altLang="en-US" dirty="0" smtClean="0"/>
                        <a:t>糖</a:t>
                      </a:r>
                      <a:endParaRPr lang="en-US" dirty="0"/>
                    </a:p>
                  </a:txBody>
                  <a:tcPr/>
                </a:tc>
                <a:extLst>
                  <a:ext uri="{0D108BD9-81ED-4DB2-BD59-A6C34878D82A}">
                    <a16:rowId xmlns:a16="http://schemas.microsoft.com/office/drawing/2014/main" val="10000"/>
                  </a:ext>
                </a:extLst>
              </a:tr>
              <a:tr h="370840">
                <a:tc>
                  <a:txBody>
                    <a:bodyPr/>
                    <a:lstStyle/>
                    <a:p>
                      <a:r>
                        <a:rPr lang="zh-TW" altLang="en-US" dirty="0" smtClean="0"/>
                        <a:t>奶油夾心餅乾</a:t>
                      </a:r>
                      <a:endParaRPr lang="en-US" dirty="0"/>
                    </a:p>
                  </a:txBody>
                  <a:tcPr/>
                </a:tc>
                <a:tc>
                  <a:txBody>
                    <a:bodyPr/>
                    <a:lstStyle/>
                    <a:p>
                      <a:r>
                        <a:rPr lang="en-US" altLang="zh-HK" dirty="0" smtClean="0"/>
                        <a:t>29</a:t>
                      </a:r>
                      <a:r>
                        <a:rPr lang="zh-HK" altLang="en-US" dirty="0" smtClean="0"/>
                        <a:t>克</a:t>
                      </a:r>
                      <a:endParaRPr lang="en-US" dirty="0"/>
                    </a:p>
                  </a:txBody>
                  <a:tcPr/>
                </a:tc>
                <a:tc>
                  <a:txBody>
                    <a:bodyPr/>
                    <a:lstStyle/>
                    <a:p>
                      <a:r>
                        <a:rPr lang="en-US" dirty="0" smtClean="0"/>
                        <a:t>9.5</a:t>
                      </a:r>
                      <a:r>
                        <a:rPr lang="zh-HK" altLang="en-US" dirty="0" smtClean="0"/>
                        <a:t>克</a:t>
                      </a:r>
                      <a:endParaRPr lang="en-US" dirty="0"/>
                    </a:p>
                  </a:txBody>
                  <a:tcPr/>
                </a:tc>
                <a:extLst>
                  <a:ext uri="{0D108BD9-81ED-4DB2-BD59-A6C34878D82A}">
                    <a16:rowId xmlns:a16="http://schemas.microsoft.com/office/drawing/2014/main" val="10001"/>
                  </a:ext>
                </a:extLst>
              </a:tr>
              <a:tr h="370840">
                <a:tc>
                  <a:txBody>
                    <a:bodyPr/>
                    <a:lstStyle/>
                    <a:p>
                      <a:r>
                        <a:rPr lang="zh-HK" altLang="en-US" dirty="0" smtClean="0"/>
                        <a:t>五香豬肉片</a:t>
                      </a:r>
                      <a:endParaRPr lang="en-US" dirty="0"/>
                    </a:p>
                  </a:txBody>
                  <a:tcPr/>
                </a:tc>
                <a:tc>
                  <a:txBody>
                    <a:bodyPr/>
                    <a:lstStyle/>
                    <a:p>
                      <a:r>
                        <a:rPr lang="en-US" dirty="0" smtClean="0"/>
                        <a:t>8.2</a:t>
                      </a:r>
                      <a:r>
                        <a:rPr lang="zh-HK" altLang="en-US" dirty="0" smtClean="0"/>
                        <a:t>克</a:t>
                      </a:r>
                      <a:endParaRPr lang="en-US" dirty="0"/>
                    </a:p>
                  </a:txBody>
                  <a:tcPr/>
                </a:tc>
                <a:tc>
                  <a:txBody>
                    <a:bodyPr/>
                    <a:lstStyle/>
                    <a:p>
                      <a:r>
                        <a:rPr lang="en-US" dirty="0" smtClean="0"/>
                        <a:t>20.6</a:t>
                      </a:r>
                      <a:r>
                        <a:rPr lang="zh-HK" altLang="en-US" dirty="0" smtClean="0"/>
                        <a:t>克</a:t>
                      </a:r>
                      <a:endParaRPr lang="en-US" dirty="0"/>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484960" y="2175247"/>
            <a:ext cx="8479533" cy="461665"/>
          </a:xfrm>
          <a:prstGeom prst="rect">
            <a:avLst/>
          </a:prstGeom>
        </p:spPr>
        <p:txBody>
          <a:bodyPr wrap="square">
            <a:spAutoFit/>
          </a:bodyPr>
          <a:lstStyle/>
          <a:p>
            <a:r>
              <a:rPr lang="zh-TW" altLang="en-US" sz="2400" dirty="0"/>
              <a:t>示例：</a:t>
            </a:r>
            <a:endParaRPr lang="en-US" sz="2400" dirty="0" smtClean="0"/>
          </a:p>
        </p:txBody>
      </p:sp>
    </p:spTree>
    <p:extLst>
      <p:ext uri="{BB962C8B-B14F-4D97-AF65-F5344CB8AC3E}">
        <p14:creationId xmlns:p14="http://schemas.microsoft.com/office/powerpoint/2010/main" val="6477450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37492033"/>
              </p:ext>
            </p:extLst>
          </p:nvPr>
        </p:nvGraphicFramePr>
        <p:xfrm>
          <a:off x="2987824" y="1805535"/>
          <a:ext cx="5868206" cy="4661513"/>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987886">
                  <a:extLst>
                    <a:ext uri="{9D8B030D-6E8A-4147-A177-3AD203B41FA5}">
                      <a16:colId xmlns:a16="http://schemas.microsoft.com/office/drawing/2014/main" val="20002"/>
                    </a:ext>
                  </a:extLst>
                </a:gridCol>
              </a:tblGrid>
              <a:tr h="329357">
                <a:tc>
                  <a:txBody>
                    <a:bodyPr/>
                    <a:lstStyle/>
                    <a:p>
                      <a:r>
                        <a:rPr lang="zh-TW" altLang="en-US" dirty="0" smtClean="0"/>
                        <a:t>膳食</a:t>
                      </a:r>
                      <a:endParaRPr lang="en-US" dirty="0"/>
                    </a:p>
                  </a:txBody>
                  <a:tcPr/>
                </a:tc>
                <a:tc>
                  <a:txBody>
                    <a:bodyPr/>
                    <a:lstStyle/>
                    <a:p>
                      <a:r>
                        <a:rPr lang="zh-TW" altLang="en-US" dirty="0" smtClean="0"/>
                        <a:t>食物分類</a:t>
                      </a:r>
                      <a:endParaRPr lang="en-US" altLang="zh-HK" dirty="0"/>
                    </a:p>
                  </a:txBody>
                  <a:tcPr/>
                </a:tc>
                <a:tc>
                  <a:txBody>
                    <a:bodyPr/>
                    <a:lstStyle/>
                    <a:p>
                      <a:r>
                        <a:rPr lang="zh-HK" altLang="en-US" dirty="0" smtClean="0"/>
                        <a:t>食物</a:t>
                      </a:r>
                      <a:endParaRPr lang="en-US" dirty="0"/>
                    </a:p>
                  </a:txBody>
                  <a:tcPr/>
                </a:tc>
                <a:extLst>
                  <a:ext uri="{0D108BD9-81ED-4DB2-BD59-A6C34878D82A}">
                    <a16:rowId xmlns:a16="http://schemas.microsoft.com/office/drawing/2014/main" val="10000"/>
                  </a:ext>
                </a:extLst>
              </a:tr>
              <a:tr h="848414">
                <a:tc>
                  <a:txBody>
                    <a:bodyPr/>
                    <a:lstStyle/>
                    <a:p>
                      <a:r>
                        <a:rPr lang="zh-TW" altLang="en-US" dirty="0" smtClean="0"/>
                        <a:t>早餐</a:t>
                      </a:r>
                      <a:endParaRPr lang="en-US" dirty="0"/>
                    </a:p>
                  </a:txBody>
                  <a:tcPr/>
                </a:tc>
                <a:tc>
                  <a:txBody>
                    <a:bodyPr/>
                    <a:lstStyle/>
                    <a:p>
                      <a:pPr marL="0" indent="0">
                        <a:buFont typeface="Arial" pitchFamily="34" charset="0"/>
                        <a:buNone/>
                      </a:pPr>
                      <a:endParaRPr lang="en-US" dirty="0"/>
                    </a:p>
                  </a:txBody>
                  <a:tcPr/>
                </a:tc>
                <a:tc>
                  <a:txBody>
                    <a:bodyPr/>
                    <a:lstStyle/>
                    <a:p>
                      <a:pPr marL="285750" indent="-285750">
                        <a:buFont typeface="Arial" pitchFamily="34" charset="0"/>
                        <a:buChar char="•"/>
                      </a:pPr>
                      <a:endParaRPr lang="en-US" dirty="0"/>
                    </a:p>
                  </a:txBody>
                  <a:tcPr/>
                </a:tc>
                <a:extLst>
                  <a:ext uri="{0D108BD9-81ED-4DB2-BD59-A6C34878D82A}">
                    <a16:rowId xmlns:a16="http://schemas.microsoft.com/office/drawing/2014/main" val="10001"/>
                  </a:ext>
                </a:extLst>
              </a:tr>
              <a:tr h="576375">
                <a:tc>
                  <a:txBody>
                    <a:bodyPr/>
                    <a:lstStyle/>
                    <a:p>
                      <a:r>
                        <a:rPr lang="zh-TW" altLang="en-US" dirty="0" smtClean="0"/>
                        <a:t>早茶</a:t>
                      </a:r>
                      <a:endParaRPr lang="en-US" dirty="0"/>
                    </a:p>
                  </a:txBody>
                  <a:tcPr/>
                </a:tc>
                <a:tc>
                  <a:txBody>
                    <a:bodyPr/>
                    <a:lstStyle/>
                    <a:p>
                      <a:pPr marL="285750" indent="-285750">
                        <a:buFont typeface="Arial" pitchFamily="34" charset="0"/>
                        <a:buChar char="•"/>
                      </a:pPr>
                      <a:endParaRPr lang="en-US" dirty="0"/>
                    </a:p>
                  </a:txBody>
                  <a:tcPr/>
                </a:tc>
                <a:tc>
                  <a:txBody>
                    <a:bodyPr/>
                    <a:lstStyle/>
                    <a:p>
                      <a:pPr marL="285750" indent="-285750">
                        <a:buFont typeface="Arial" pitchFamily="34" charset="0"/>
                        <a:buChar char="•"/>
                      </a:pPr>
                      <a:endParaRPr lang="en-US" dirty="0"/>
                    </a:p>
                  </a:txBody>
                  <a:tcPr/>
                </a:tc>
                <a:extLst>
                  <a:ext uri="{0D108BD9-81ED-4DB2-BD59-A6C34878D82A}">
                    <a16:rowId xmlns:a16="http://schemas.microsoft.com/office/drawing/2014/main" val="10002"/>
                  </a:ext>
                </a:extLst>
              </a:tr>
              <a:tr h="848414">
                <a:tc>
                  <a:txBody>
                    <a:bodyPr/>
                    <a:lstStyle/>
                    <a:p>
                      <a:r>
                        <a:rPr lang="zh-TW" altLang="en-US" dirty="0" smtClean="0"/>
                        <a:t>午餐</a:t>
                      </a:r>
                      <a:endParaRPr lang="en-US" dirty="0"/>
                    </a:p>
                  </a:txBody>
                  <a:tcPr/>
                </a:tc>
                <a:tc>
                  <a:txBody>
                    <a:bodyPr/>
                    <a:lstStyle/>
                    <a:p>
                      <a:pPr marL="285750" indent="-285750">
                        <a:buFont typeface="Arial" pitchFamily="34" charset="0"/>
                        <a:buChar char="•"/>
                      </a:pPr>
                      <a:endParaRPr lang="en-US" dirty="0"/>
                    </a:p>
                  </a:txBody>
                  <a:tcPr/>
                </a:tc>
                <a:tc>
                  <a:txBody>
                    <a:bodyPr/>
                    <a:lstStyle/>
                    <a:p>
                      <a:pPr marL="285750" indent="-285750">
                        <a:buFont typeface="Arial" pitchFamily="34" charset="0"/>
                        <a:buChar char="•"/>
                      </a:pPr>
                      <a:endParaRPr lang="en-US" dirty="0"/>
                    </a:p>
                  </a:txBody>
                  <a:tcPr/>
                </a:tc>
                <a:extLst>
                  <a:ext uri="{0D108BD9-81ED-4DB2-BD59-A6C34878D82A}">
                    <a16:rowId xmlns:a16="http://schemas.microsoft.com/office/drawing/2014/main" val="10003"/>
                  </a:ext>
                </a:extLst>
              </a:tr>
              <a:tr h="652627">
                <a:tc>
                  <a:txBody>
                    <a:bodyPr/>
                    <a:lstStyle/>
                    <a:p>
                      <a:r>
                        <a:rPr lang="zh-TW" altLang="en-US" dirty="0" smtClean="0"/>
                        <a:t>下午茶</a:t>
                      </a:r>
                      <a:endParaRPr lang="en-US" dirty="0"/>
                    </a:p>
                  </a:txBody>
                  <a:tcPr/>
                </a:tc>
                <a:tc>
                  <a:txBody>
                    <a:bodyPr/>
                    <a:lstStyle/>
                    <a:p>
                      <a:pPr marL="285750" indent="-285750">
                        <a:buFont typeface="Arial" pitchFamily="34" charset="0"/>
                        <a:buChar char="•"/>
                      </a:pPr>
                      <a:endParaRPr lang="en-US" dirty="0"/>
                    </a:p>
                  </a:txBody>
                  <a:tcPr/>
                </a:tc>
                <a:tc>
                  <a:txBody>
                    <a:bodyPr/>
                    <a:lstStyle/>
                    <a:p>
                      <a:pPr marL="285750" indent="-285750">
                        <a:buFont typeface="Arial" pitchFamily="34" charset="0"/>
                        <a:buChar char="•"/>
                      </a:pPr>
                      <a:endParaRPr lang="en-US" dirty="0"/>
                    </a:p>
                  </a:txBody>
                  <a:tcPr/>
                </a:tc>
                <a:extLst>
                  <a:ext uri="{0D108BD9-81ED-4DB2-BD59-A6C34878D82A}">
                    <a16:rowId xmlns:a16="http://schemas.microsoft.com/office/drawing/2014/main" val="10004"/>
                  </a:ext>
                </a:extLst>
              </a:tr>
              <a:tr h="1004163">
                <a:tc>
                  <a:txBody>
                    <a:bodyPr/>
                    <a:lstStyle/>
                    <a:p>
                      <a:r>
                        <a:rPr lang="zh-TW" altLang="en-US" dirty="0" smtClean="0"/>
                        <a:t>晚餐</a:t>
                      </a:r>
                      <a:endParaRPr lang="en-US" dirty="0"/>
                    </a:p>
                  </a:txBody>
                  <a:tcPr/>
                </a:tc>
                <a:tc>
                  <a:txBody>
                    <a:bodyPr/>
                    <a:lstStyle/>
                    <a:p>
                      <a:pPr marL="285750" indent="-285750">
                        <a:buFont typeface="Arial" pitchFamily="34" charset="0"/>
                        <a:buChar char="•"/>
                      </a:pPr>
                      <a:endParaRPr lang="en-US" dirty="0"/>
                    </a:p>
                  </a:txBody>
                  <a:tcPr/>
                </a:tc>
                <a:tc>
                  <a:txBody>
                    <a:bodyPr/>
                    <a:lstStyle/>
                    <a:p>
                      <a:pPr marL="285750" indent="-285750">
                        <a:buFont typeface="Arial" pitchFamily="34" charset="0"/>
                        <a:buChar char="•"/>
                      </a:pPr>
                      <a:endParaRPr lang="en-US" dirty="0"/>
                    </a:p>
                  </a:txBody>
                  <a:tcPr/>
                </a:tc>
                <a:extLst>
                  <a:ext uri="{0D108BD9-81ED-4DB2-BD59-A6C34878D82A}">
                    <a16:rowId xmlns:a16="http://schemas.microsoft.com/office/drawing/2014/main" val="10005"/>
                  </a:ext>
                </a:extLst>
              </a:tr>
              <a:tr h="329357">
                <a:tc>
                  <a:txBody>
                    <a:bodyPr/>
                    <a:lstStyle/>
                    <a:p>
                      <a:r>
                        <a:rPr lang="zh-TW" altLang="en-US" dirty="0" smtClean="0"/>
                        <a:t>宵夜</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99B7B5DF-5DA9-46A7-9A59-86908C82C3B1}" type="slidenum">
              <a:rPr lang="en-US" smtClean="0"/>
              <a:pPr/>
              <a:t>78</a:t>
            </a:fld>
            <a:endParaRPr lang="en-US" dirty="0"/>
          </a:p>
        </p:txBody>
      </p:sp>
      <p:sp>
        <p:nvSpPr>
          <p:cNvPr id="6" name="Rectangle 5"/>
          <p:cNvSpPr/>
          <p:nvPr/>
        </p:nvSpPr>
        <p:spPr>
          <a:xfrm>
            <a:off x="179387" y="106859"/>
            <a:ext cx="8785101" cy="1508105"/>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1</a:t>
            </a:r>
            <a:r>
              <a:rPr lang="zh-TW" altLang="en-US" sz="3000" b="1" dirty="0">
                <a:solidFill>
                  <a:schemeClr val="tx1"/>
                </a:solidFill>
              </a:rPr>
              <a:t>： </a:t>
            </a:r>
          </a:p>
          <a:p>
            <a:r>
              <a:rPr lang="zh-TW" altLang="en-US" sz="3000" b="1" dirty="0">
                <a:solidFill>
                  <a:schemeClr val="tx1"/>
                </a:solidFill>
              </a:rPr>
              <a:t>通過</a:t>
            </a:r>
            <a:r>
              <a:rPr lang="zh-TW" altLang="en-US" sz="3000" b="1" dirty="0" smtClean="0">
                <a:solidFill>
                  <a:schemeClr val="tx1"/>
                </a:solidFill>
              </a:rPr>
              <a:t>使用飲食</a:t>
            </a:r>
            <a:r>
              <a:rPr lang="zh-TW" altLang="en-US" sz="3000" b="1" dirty="0">
                <a:solidFill>
                  <a:schemeClr val="tx1"/>
                </a:solidFill>
              </a:rPr>
              <a:t>金字塔，</a:t>
            </a:r>
            <a:r>
              <a:rPr lang="zh-TW" altLang="en-US" sz="3000" b="1" dirty="0" smtClean="0">
                <a:solidFill>
                  <a:schemeClr val="tx1"/>
                </a:solidFill>
              </a:rPr>
              <a:t>根據</a:t>
            </a:r>
            <a:r>
              <a:rPr lang="zh-TW" altLang="en-US" sz="3000" b="1" dirty="0">
                <a:solidFill>
                  <a:schemeClr val="tx1"/>
                </a:solidFill>
              </a:rPr>
              <a:t>你的營養需求</a:t>
            </a:r>
            <a:endParaRPr lang="en-US" altLang="zh-HK" sz="3000" dirty="0">
              <a:solidFill>
                <a:schemeClr val="tx1"/>
              </a:solidFill>
            </a:endParaRPr>
          </a:p>
          <a:p>
            <a:r>
              <a:rPr lang="zh-TW" altLang="en-US" sz="3000" b="1" dirty="0" smtClean="0">
                <a:solidFill>
                  <a:schemeClr val="tx1"/>
                </a:solidFill>
              </a:rPr>
              <a:t>設計一天</a:t>
            </a:r>
            <a:r>
              <a:rPr lang="zh-TW" altLang="en-US" sz="3000" b="1" dirty="0">
                <a:solidFill>
                  <a:schemeClr val="tx1"/>
                </a:solidFill>
              </a:rPr>
              <a:t>的</a:t>
            </a:r>
            <a:r>
              <a:rPr lang="zh-TW" altLang="en-US" sz="3000" b="1" dirty="0" smtClean="0">
                <a:solidFill>
                  <a:schemeClr val="tx1"/>
                </a:solidFill>
              </a:rPr>
              <a:t>膳食</a:t>
            </a:r>
            <a:endParaRPr lang="en-US" sz="3000"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08638"/>
            <a:ext cx="2572824" cy="363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024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pPr/>
              <a:t>79</a:t>
            </a:fld>
            <a:endParaRPr lang="en-US" dirty="0"/>
          </a:p>
        </p:txBody>
      </p:sp>
      <p:sp>
        <p:nvSpPr>
          <p:cNvPr id="6" name="Rectangle 5"/>
          <p:cNvSpPr/>
          <p:nvPr/>
        </p:nvSpPr>
        <p:spPr>
          <a:xfrm>
            <a:off x="142937" y="106859"/>
            <a:ext cx="8785101" cy="1046440"/>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1</a:t>
            </a:r>
            <a:r>
              <a:rPr lang="zh-TW" altLang="en-US" sz="3000" b="1" dirty="0">
                <a:solidFill>
                  <a:schemeClr val="tx1"/>
                </a:solidFill>
              </a:rPr>
              <a:t>： </a:t>
            </a:r>
          </a:p>
          <a:p>
            <a:r>
              <a:rPr lang="zh-TW" altLang="en-US" sz="3000" dirty="0" smtClean="0">
                <a:solidFill>
                  <a:schemeClr val="tx1"/>
                </a:solidFill>
              </a:rPr>
              <a:t>答案樣本</a:t>
            </a:r>
            <a:endParaRPr lang="en-US" sz="30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49643463"/>
              </p:ext>
            </p:extLst>
          </p:nvPr>
        </p:nvGraphicFramePr>
        <p:xfrm>
          <a:off x="251394" y="1383595"/>
          <a:ext cx="8785102" cy="5357773"/>
        </p:xfrm>
        <a:graphic>
          <a:graphicData uri="http://schemas.openxmlformats.org/drawingml/2006/table">
            <a:tbl>
              <a:tblPr firstRow="1" bandRow="1">
                <a:tableStyleId>{5C22544A-7EE6-4342-B048-85BDC9FD1C3A}</a:tableStyleId>
              </a:tblPr>
              <a:tblGrid>
                <a:gridCol w="1503432">
                  <a:extLst>
                    <a:ext uri="{9D8B030D-6E8A-4147-A177-3AD203B41FA5}">
                      <a16:colId xmlns:a16="http://schemas.microsoft.com/office/drawing/2014/main" val="20000"/>
                    </a:ext>
                  </a:extLst>
                </a:gridCol>
                <a:gridCol w="2205550">
                  <a:extLst>
                    <a:ext uri="{9D8B030D-6E8A-4147-A177-3AD203B41FA5}">
                      <a16:colId xmlns:a16="http://schemas.microsoft.com/office/drawing/2014/main" val="20001"/>
                    </a:ext>
                  </a:extLst>
                </a:gridCol>
                <a:gridCol w="5076120">
                  <a:extLst>
                    <a:ext uri="{9D8B030D-6E8A-4147-A177-3AD203B41FA5}">
                      <a16:colId xmlns:a16="http://schemas.microsoft.com/office/drawing/2014/main" val="20002"/>
                    </a:ext>
                  </a:extLst>
                </a:gridCol>
              </a:tblGrid>
              <a:tr h="293930">
                <a:tc>
                  <a:txBody>
                    <a:bodyPr/>
                    <a:lstStyle/>
                    <a:p>
                      <a:r>
                        <a:rPr lang="zh-TW" altLang="en-US" dirty="0" smtClean="0"/>
                        <a:t>膳食</a:t>
                      </a:r>
                      <a:endParaRPr lang="en-US" dirty="0"/>
                    </a:p>
                  </a:txBody>
                  <a:tcPr/>
                </a:tc>
                <a:tc>
                  <a:txBody>
                    <a:bodyPr/>
                    <a:lstStyle/>
                    <a:p>
                      <a:r>
                        <a:rPr lang="zh-TW" altLang="en-US" dirty="0" smtClean="0"/>
                        <a:t>食物分類</a:t>
                      </a:r>
                      <a:endParaRPr lang="en-US" altLang="zh-HK" dirty="0"/>
                    </a:p>
                  </a:txBody>
                  <a:tcPr/>
                </a:tc>
                <a:tc>
                  <a:txBody>
                    <a:bodyPr/>
                    <a:lstStyle/>
                    <a:p>
                      <a:r>
                        <a:rPr lang="zh-HK" altLang="en-US" dirty="0" smtClean="0"/>
                        <a:t>食物</a:t>
                      </a:r>
                      <a:endParaRPr lang="en-US" dirty="0"/>
                    </a:p>
                  </a:txBody>
                  <a:tcPr/>
                </a:tc>
                <a:extLst>
                  <a:ext uri="{0D108BD9-81ED-4DB2-BD59-A6C34878D82A}">
                    <a16:rowId xmlns:a16="http://schemas.microsoft.com/office/drawing/2014/main" val="10000"/>
                  </a:ext>
                </a:extLst>
              </a:tr>
              <a:tr h="942186">
                <a:tc>
                  <a:txBody>
                    <a:bodyPr/>
                    <a:lstStyle/>
                    <a:p>
                      <a:r>
                        <a:rPr lang="zh-TW" altLang="en-US" dirty="0" smtClean="0"/>
                        <a:t>早餐</a:t>
                      </a:r>
                      <a:endParaRPr lang="en-US" dirty="0"/>
                    </a:p>
                  </a:txBody>
                  <a:tcPr/>
                </a:tc>
                <a:tc>
                  <a:txBody>
                    <a:bodyPr/>
                    <a:lstStyle/>
                    <a:p>
                      <a:pPr marL="285750" indent="-285750">
                        <a:buFont typeface="Arial" pitchFamily="34" charset="0"/>
                        <a:buChar char="•"/>
                      </a:pPr>
                      <a:r>
                        <a:rPr lang="zh-TW" altLang="en-US" dirty="0" smtClean="0"/>
                        <a:t>穀物和奶製品 </a:t>
                      </a:r>
                    </a:p>
                    <a:p>
                      <a:pPr marL="285750" indent="-285750">
                        <a:buFont typeface="Arial" pitchFamily="34" charset="0"/>
                        <a:buChar char="•"/>
                      </a:pPr>
                      <a:r>
                        <a:rPr lang="zh-TW" altLang="en-US" dirty="0" smtClean="0"/>
                        <a:t>水果 </a:t>
                      </a:r>
                    </a:p>
                    <a:p>
                      <a:pPr marL="285750" indent="-285750">
                        <a:buFont typeface="Arial" pitchFamily="34" charset="0"/>
                        <a:buChar char="•"/>
                      </a:pPr>
                      <a:r>
                        <a:rPr lang="zh-TW" altLang="en-US" dirty="0" smtClean="0"/>
                        <a:t>肉類</a:t>
                      </a:r>
                      <a:endParaRPr lang="en-US" dirty="0"/>
                    </a:p>
                  </a:txBody>
                  <a:tcPr/>
                </a:tc>
                <a:tc>
                  <a:txBody>
                    <a:bodyPr/>
                    <a:lstStyle/>
                    <a:p>
                      <a:pPr marL="285750" indent="-285750">
                        <a:buFont typeface="Arial" pitchFamily="34" charset="0"/>
                        <a:buChar char="•"/>
                      </a:pPr>
                      <a:r>
                        <a:rPr lang="en-US" altLang="zh-TW" dirty="0" smtClean="0"/>
                        <a:t>1</a:t>
                      </a:r>
                      <a:r>
                        <a:rPr lang="zh-TW" altLang="en-US" dirty="0" smtClean="0"/>
                        <a:t>杯燕麥片配</a:t>
                      </a:r>
                      <a:r>
                        <a:rPr lang="en-US" altLang="zh-TW" dirty="0" smtClean="0"/>
                        <a:t>200</a:t>
                      </a:r>
                      <a:r>
                        <a:rPr lang="zh-TW" altLang="en-US" dirty="0" smtClean="0"/>
                        <a:t>毫升脫脂奶 </a:t>
                      </a:r>
                    </a:p>
                    <a:p>
                      <a:pPr marL="285750" indent="-285750">
                        <a:buFont typeface="Arial" pitchFamily="34" charset="0"/>
                        <a:buChar char="•"/>
                      </a:pPr>
                      <a:r>
                        <a:rPr lang="en-US" altLang="zh-TW" dirty="0" smtClean="0"/>
                        <a:t>1</a:t>
                      </a:r>
                      <a:r>
                        <a:rPr lang="zh-TW" altLang="en-US" dirty="0" smtClean="0"/>
                        <a:t>隻香蕉 </a:t>
                      </a:r>
                    </a:p>
                    <a:p>
                      <a:pPr marL="285750" indent="-285750">
                        <a:buFont typeface="Arial" pitchFamily="34" charset="0"/>
                        <a:buChar char="•"/>
                      </a:pPr>
                      <a:r>
                        <a:rPr lang="en-US" altLang="zh-TW" dirty="0" smtClean="0"/>
                        <a:t>¼</a:t>
                      </a:r>
                      <a:r>
                        <a:rPr lang="zh-TW" altLang="en-US" dirty="0" smtClean="0"/>
                        <a:t>杯杏仁</a:t>
                      </a:r>
                      <a:endParaRPr lang="en-US" dirty="0"/>
                    </a:p>
                  </a:txBody>
                  <a:tcPr/>
                </a:tc>
                <a:extLst>
                  <a:ext uri="{0D108BD9-81ED-4DB2-BD59-A6C34878D82A}">
                    <a16:rowId xmlns:a16="http://schemas.microsoft.com/office/drawing/2014/main" val="10001"/>
                  </a:ext>
                </a:extLst>
              </a:tr>
              <a:tr h="507331">
                <a:tc>
                  <a:txBody>
                    <a:bodyPr/>
                    <a:lstStyle/>
                    <a:p>
                      <a:r>
                        <a:rPr lang="zh-TW" altLang="en-US" dirty="0" smtClean="0"/>
                        <a:t>早茶</a:t>
                      </a:r>
                      <a:endParaRPr lang="en-US" dirty="0"/>
                    </a:p>
                  </a:txBody>
                  <a:tcPr/>
                </a:tc>
                <a:tc>
                  <a:txBody>
                    <a:bodyPr/>
                    <a:lstStyle/>
                    <a:p>
                      <a:pPr marL="285750" indent="-285750">
                        <a:buFont typeface="Arial" pitchFamily="34" charset="0"/>
                        <a:buChar char="•"/>
                      </a:pPr>
                      <a:r>
                        <a:rPr lang="zh-HK" altLang="en-US" dirty="0" smtClean="0"/>
                        <a:t>穀物 </a:t>
                      </a:r>
                    </a:p>
                    <a:p>
                      <a:pPr marL="285750" indent="-285750">
                        <a:buFont typeface="Arial" pitchFamily="34" charset="0"/>
                        <a:buChar char="•"/>
                      </a:pPr>
                      <a:r>
                        <a:rPr lang="zh-HK" altLang="en-US" dirty="0" smtClean="0"/>
                        <a:t>乳製品</a:t>
                      </a:r>
                      <a:endParaRPr lang="en-US" dirty="0"/>
                    </a:p>
                  </a:txBody>
                  <a:tcPr/>
                </a:tc>
                <a:tc>
                  <a:txBody>
                    <a:bodyPr/>
                    <a:lstStyle/>
                    <a:p>
                      <a:pPr marL="285750" indent="-285750">
                        <a:buFont typeface="Arial" pitchFamily="34" charset="0"/>
                        <a:buChar char="•"/>
                      </a:pPr>
                      <a:r>
                        <a:rPr lang="en-US" altLang="zh-TW" dirty="0" smtClean="0"/>
                        <a:t>4</a:t>
                      </a:r>
                      <a:r>
                        <a:rPr lang="zh-TW" altLang="en-US" dirty="0" smtClean="0"/>
                        <a:t>塊普通蘇打餅乾</a:t>
                      </a:r>
                    </a:p>
                    <a:p>
                      <a:pPr marL="285750" indent="-285750">
                        <a:buFont typeface="Arial" pitchFamily="34" charset="0"/>
                        <a:buChar char="•"/>
                      </a:pPr>
                      <a:r>
                        <a:rPr lang="en-US" altLang="zh-TW" dirty="0" smtClean="0"/>
                        <a:t>1</a:t>
                      </a:r>
                      <a:r>
                        <a:rPr lang="zh-TW" altLang="en-US" dirty="0" smtClean="0"/>
                        <a:t>片低脂芝士</a:t>
                      </a:r>
                      <a:endParaRPr lang="en-US" dirty="0"/>
                    </a:p>
                  </a:txBody>
                  <a:tcPr/>
                </a:tc>
                <a:extLst>
                  <a:ext uri="{0D108BD9-81ED-4DB2-BD59-A6C34878D82A}">
                    <a16:rowId xmlns:a16="http://schemas.microsoft.com/office/drawing/2014/main" val="10002"/>
                  </a:ext>
                </a:extLst>
              </a:tr>
              <a:tr h="942186">
                <a:tc>
                  <a:txBody>
                    <a:bodyPr/>
                    <a:lstStyle/>
                    <a:p>
                      <a:r>
                        <a:rPr lang="zh-TW" altLang="en-US" dirty="0" smtClean="0"/>
                        <a:t>午餐</a:t>
                      </a:r>
                      <a:endParaRPr lang="en-US" dirty="0"/>
                    </a:p>
                  </a:txBody>
                  <a:tcPr/>
                </a:tc>
                <a:tc>
                  <a:txBody>
                    <a:bodyPr/>
                    <a:lstStyle/>
                    <a:p>
                      <a:pPr marL="285750" indent="-285750">
                        <a:buFont typeface="Arial" pitchFamily="34" charset="0"/>
                        <a:buChar char="•"/>
                      </a:pPr>
                      <a:r>
                        <a:rPr lang="zh-TW" altLang="en-US" baseline="0" dirty="0" smtClean="0"/>
                        <a:t>穀物 </a:t>
                      </a:r>
                    </a:p>
                    <a:p>
                      <a:pPr marL="285750" indent="-285750">
                        <a:buFont typeface="Arial" pitchFamily="34" charset="0"/>
                        <a:buChar char="•"/>
                      </a:pPr>
                      <a:r>
                        <a:rPr lang="zh-TW" altLang="en-US" baseline="0" dirty="0" smtClean="0"/>
                        <a:t>肉類 </a:t>
                      </a:r>
                    </a:p>
                    <a:p>
                      <a:pPr marL="285750" indent="-285750">
                        <a:buFont typeface="Arial" pitchFamily="34" charset="0"/>
                        <a:buChar char="•"/>
                      </a:pPr>
                      <a:r>
                        <a:rPr lang="zh-TW" altLang="en-US" baseline="0" dirty="0" smtClean="0"/>
                        <a:t>蔬菜</a:t>
                      </a:r>
                      <a:endParaRPr lang="en-US" dirty="0"/>
                    </a:p>
                  </a:txBody>
                  <a:tcPr/>
                </a:tc>
                <a:tc>
                  <a:txBody>
                    <a:bodyPr/>
                    <a:lstStyle/>
                    <a:p>
                      <a:pPr marL="285750" indent="-285750">
                        <a:buFont typeface="Arial" pitchFamily="34" charset="0"/>
                        <a:buChar char="•"/>
                      </a:pPr>
                      <a:r>
                        <a:rPr lang="en-US" altLang="zh-TW" dirty="0" smtClean="0"/>
                        <a:t>1</a:t>
                      </a:r>
                      <a:r>
                        <a:rPr lang="zh-TW" altLang="en-US" dirty="0" smtClean="0"/>
                        <a:t>碗飯 </a:t>
                      </a:r>
                    </a:p>
                    <a:p>
                      <a:pPr marL="285750" indent="-285750">
                        <a:buFont typeface="Arial" pitchFamily="34" charset="0"/>
                        <a:buChar char="•"/>
                      </a:pPr>
                      <a:r>
                        <a:rPr lang="en-US" altLang="zh-TW" dirty="0" smtClean="0"/>
                        <a:t>2</a:t>
                      </a:r>
                      <a:r>
                        <a:rPr lang="zh-TW" altLang="en-US" dirty="0" smtClean="0"/>
                        <a:t>塊中等大小的豬排 </a:t>
                      </a:r>
                    </a:p>
                    <a:p>
                      <a:pPr marL="285750" indent="-285750">
                        <a:buFont typeface="Arial" pitchFamily="34" charset="0"/>
                        <a:buChar char="•"/>
                      </a:pPr>
                      <a:r>
                        <a:rPr lang="en-US" altLang="zh-TW" dirty="0" smtClean="0"/>
                        <a:t>1</a:t>
                      </a:r>
                      <a:r>
                        <a:rPr lang="zh-TW" altLang="en-US" dirty="0" smtClean="0"/>
                        <a:t>碗混合的綠色捲心菜</a:t>
                      </a:r>
                      <a:endParaRPr lang="en-US" dirty="0"/>
                    </a:p>
                  </a:txBody>
                  <a:tcPr/>
                </a:tc>
                <a:extLst>
                  <a:ext uri="{0D108BD9-81ED-4DB2-BD59-A6C34878D82A}">
                    <a16:rowId xmlns:a16="http://schemas.microsoft.com/office/drawing/2014/main" val="10003"/>
                  </a:ext>
                </a:extLst>
              </a:tr>
              <a:tr h="724759">
                <a:tc>
                  <a:txBody>
                    <a:bodyPr/>
                    <a:lstStyle/>
                    <a:p>
                      <a:r>
                        <a:rPr lang="zh-TW" altLang="en-US" dirty="0" smtClean="0"/>
                        <a:t>下午茶</a:t>
                      </a:r>
                      <a:endParaRPr lang="en-US" dirty="0"/>
                    </a:p>
                  </a:txBody>
                  <a:tcPr/>
                </a:tc>
                <a:tc>
                  <a:txBody>
                    <a:bodyPr/>
                    <a:lstStyle/>
                    <a:p>
                      <a:pPr marL="285750" indent="-285750">
                        <a:buFont typeface="Arial" pitchFamily="34" charset="0"/>
                        <a:buChar char="•"/>
                      </a:pPr>
                      <a:r>
                        <a:rPr lang="zh-TW" altLang="en-US" baseline="0" dirty="0" smtClean="0"/>
                        <a:t>乳製品</a:t>
                      </a:r>
                    </a:p>
                    <a:p>
                      <a:pPr marL="285750" indent="-285750">
                        <a:buFont typeface="Arial" pitchFamily="34" charset="0"/>
                        <a:buChar char="•"/>
                      </a:pPr>
                      <a:r>
                        <a:rPr lang="zh-TW" altLang="en-US" baseline="0" dirty="0" smtClean="0"/>
                        <a:t>穀物和脂肪</a:t>
                      </a:r>
                      <a:endParaRPr lang="en-US" dirty="0"/>
                    </a:p>
                  </a:txBody>
                  <a:tcPr/>
                </a:tc>
                <a:tc>
                  <a:txBody>
                    <a:bodyPr/>
                    <a:lstStyle/>
                    <a:p>
                      <a:pPr marL="285750" indent="-285750">
                        <a:buFont typeface="Arial" pitchFamily="34" charset="0"/>
                        <a:buChar char="•"/>
                      </a:pPr>
                      <a:r>
                        <a:rPr lang="en-US" altLang="zh-TW" dirty="0" smtClean="0"/>
                        <a:t>1</a:t>
                      </a:r>
                      <a:r>
                        <a:rPr lang="zh-TW" altLang="en-US" dirty="0" smtClean="0"/>
                        <a:t>杯低脂酸奶酪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1</a:t>
                      </a:r>
                      <a:r>
                        <a:rPr lang="zh-TW" altLang="en-US" dirty="0" smtClean="0"/>
                        <a:t>個花生醬小麵包</a:t>
                      </a:r>
                      <a:endParaRPr lang="en-US" dirty="0"/>
                    </a:p>
                  </a:txBody>
                  <a:tcPr/>
                </a:tc>
                <a:extLst>
                  <a:ext uri="{0D108BD9-81ED-4DB2-BD59-A6C34878D82A}">
                    <a16:rowId xmlns:a16="http://schemas.microsoft.com/office/drawing/2014/main" val="10004"/>
                  </a:ext>
                </a:extLst>
              </a:tr>
              <a:tr h="1377042">
                <a:tc>
                  <a:txBody>
                    <a:bodyPr/>
                    <a:lstStyle/>
                    <a:p>
                      <a:r>
                        <a:rPr lang="zh-TW" altLang="en-US" dirty="0" smtClean="0"/>
                        <a:t>晚餐</a:t>
                      </a:r>
                      <a:endParaRPr lang="en-US" dirty="0"/>
                    </a:p>
                  </a:txBody>
                  <a:tcPr/>
                </a:tc>
                <a:tc>
                  <a:txBody>
                    <a:bodyPr/>
                    <a:lstStyle/>
                    <a:p>
                      <a:pPr marL="285750" indent="-285750">
                        <a:buFont typeface="Arial" pitchFamily="34" charset="0"/>
                        <a:buChar char="•"/>
                      </a:pPr>
                      <a:r>
                        <a:rPr lang="zh-TW" altLang="en-US" baseline="0" dirty="0" smtClean="0"/>
                        <a:t>穀物 </a:t>
                      </a:r>
                    </a:p>
                    <a:p>
                      <a:pPr marL="285750" indent="-285750">
                        <a:buFont typeface="Arial" pitchFamily="34" charset="0"/>
                        <a:buChar char="•"/>
                      </a:pPr>
                      <a:r>
                        <a:rPr lang="zh-TW" altLang="en-US" baseline="0" dirty="0" smtClean="0"/>
                        <a:t>肉類 </a:t>
                      </a:r>
                    </a:p>
                    <a:p>
                      <a:pPr marL="285750" indent="-285750">
                        <a:buFont typeface="Arial" pitchFamily="34" charset="0"/>
                        <a:buChar char="•"/>
                      </a:pPr>
                      <a:r>
                        <a:rPr lang="zh-TW" altLang="en-US" baseline="0" dirty="0" smtClean="0"/>
                        <a:t>蔬菜</a:t>
                      </a:r>
                      <a:endParaRPr lang="en-US" dirty="0"/>
                    </a:p>
                  </a:txBody>
                  <a:tcPr/>
                </a:tc>
                <a:tc>
                  <a:txBody>
                    <a:bodyPr/>
                    <a:lstStyle/>
                    <a:p>
                      <a:pPr marL="285750" indent="-285750">
                        <a:buFont typeface="Arial" pitchFamily="34" charset="0"/>
                        <a:buChar char="•"/>
                      </a:pPr>
                      <a:r>
                        <a:rPr lang="en-US" altLang="zh-TW" dirty="0" smtClean="0"/>
                        <a:t>1</a:t>
                      </a:r>
                      <a:r>
                        <a:rPr lang="zh-TW" altLang="en-US" dirty="0" smtClean="0"/>
                        <a:t>小碟麵條</a:t>
                      </a:r>
                    </a:p>
                    <a:p>
                      <a:pPr marL="285750" indent="-285750">
                        <a:buFont typeface="Arial" pitchFamily="34" charset="0"/>
                        <a:buChar char="•"/>
                      </a:pPr>
                      <a:r>
                        <a:rPr lang="en-US" altLang="zh-TW" dirty="0" smtClean="0"/>
                        <a:t>80</a:t>
                      </a:r>
                      <a:r>
                        <a:rPr lang="zh-TW" altLang="en-US" dirty="0" smtClean="0"/>
                        <a:t>克碎牛肉</a:t>
                      </a:r>
                    </a:p>
                    <a:p>
                      <a:pPr marL="285750" indent="-285750">
                        <a:buFont typeface="Arial" pitchFamily="34" charset="0"/>
                        <a:buChar char="•"/>
                      </a:pPr>
                      <a:r>
                        <a:rPr lang="en-US" altLang="zh-TW" dirty="0" smtClean="0"/>
                        <a:t>2</a:t>
                      </a:r>
                      <a:r>
                        <a:rPr lang="zh-TW" altLang="en-US" dirty="0" smtClean="0"/>
                        <a:t>個番茄</a:t>
                      </a:r>
                    </a:p>
                    <a:p>
                      <a:pPr marL="285750" indent="-285750">
                        <a:buFont typeface="Arial" pitchFamily="34" charset="0"/>
                        <a:buChar char="•"/>
                      </a:pPr>
                      <a:r>
                        <a:rPr lang="en-US" altLang="zh-TW" dirty="0" smtClean="0"/>
                        <a:t>½</a:t>
                      </a:r>
                      <a:r>
                        <a:rPr lang="zh-TW" altLang="en-US" dirty="0" smtClean="0"/>
                        <a:t>碗紅蘿蔔和洋蔥</a:t>
                      </a:r>
                      <a:endParaRPr lang="en-US" dirty="0"/>
                    </a:p>
                  </a:txBody>
                  <a:tcPr/>
                </a:tc>
                <a:extLst>
                  <a:ext uri="{0D108BD9-81ED-4DB2-BD59-A6C34878D82A}">
                    <a16:rowId xmlns:a16="http://schemas.microsoft.com/office/drawing/2014/main" val="10005"/>
                  </a:ext>
                </a:extLst>
              </a:tr>
              <a:tr h="293930">
                <a:tc>
                  <a:txBody>
                    <a:bodyPr/>
                    <a:lstStyle/>
                    <a:p>
                      <a:r>
                        <a:rPr lang="zh-TW" altLang="en-US" dirty="0" smtClean="0"/>
                        <a:t>宵夜</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zh-HK" altLang="en-US" baseline="0" dirty="0" smtClean="0"/>
                        <a:t>水果</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HK" dirty="0" smtClean="0"/>
                        <a:t>1</a:t>
                      </a:r>
                      <a:r>
                        <a:rPr lang="zh-TW" altLang="en-US" dirty="0" smtClean="0"/>
                        <a:t>個</a:t>
                      </a:r>
                      <a:r>
                        <a:rPr lang="zh-HK" altLang="en-US" dirty="0" smtClean="0"/>
                        <a:t>橙</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440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5EBE98-3F54-4190-8BE8-6FA5D62E8276}" type="slidenum">
              <a:rPr lang="en-US" smtClean="0"/>
              <a:pPr/>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4556554" cy="637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9933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pPr/>
              <a:t>80</a:t>
            </a:fld>
            <a:endParaRPr lang="en-US" dirty="0"/>
          </a:p>
        </p:txBody>
      </p:sp>
      <p:sp>
        <p:nvSpPr>
          <p:cNvPr id="6" name="Rectangle 5"/>
          <p:cNvSpPr/>
          <p:nvPr/>
        </p:nvSpPr>
        <p:spPr>
          <a:xfrm>
            <a:off x="142937" y="106859"/>
            <a:ext cx="8785101" cy="1015663"/>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smtClean="0">
                <a:solidFill>
                  <a:schemeClr val="tx1"/>
                </a:solidFill>
              </a:rPr>
              <a:t>建議</a:t>
            </a:r>
            <a:r>
              <a:rPr lang="zh-TW" altLang="en-US" sz="3000" b="1" dirty="0">
                <a:solidFill>
                  <a:schemeClr val="tx1"/>
                </a:solidFill>
              </a:rPr>
              <a:t>評估</a:t>
            </a:r>
            <a:r>
              <a:rPr lang="en-US" altLang="zh-TW" sz="3000" b="1" dirty="0">
                <a:solidFill>
                  <a:schemeClr val="tx1"/>
                </a:solidFill>
              </a:rPr>
              <a:t>2</a:t>
            </a:r>
            <a:r>
              <a:rPr lang="zh-TW" altLang="en-US" sz="3000" b="1" dirty="0">
                <a:solidFill>
                  <a:schemeClr val="tx1"/>
                </a:solidFill>
              </a:rPr>
              <a:t>： </a:t>
            </a:r>
          </a:p>
          <a:p>
            <a:r>
              <a:rPr lang="zh-TW" altLang="en-US" sz="3000" b="1" dirty="0" smtClean="0">
                <a:solidFill>
                  <a:schemeClr val="tx1"/>
                </a:solidFill>
              </a:rPr>
              <a:t>認識營養標籤</a:t>
            </a:r>
            <a:endParaRPr lang="en-US" altLang="zh-TW" sz="3000" b="1"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321" y="2063451"/>
            <a:ext cx="28575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340768"/>
            <a:ext cx="8532502" cy="461665"/>
          </a:xfrm>
          <a:prstGeom prst="rect">
            <a:avLst/>
          </a:prstGeom>
        </p:spPr>
        <p:txBody>
          <a:bodyPr wrap="square">
            <a:spAutoFit/>
          </a:bodyPr>
          <a:lstStyle/>
          <a:p>
            <a:pPr>
              <a:spcAft>
                <a:spcPts val="600"/>
              </a:spcAft>
            </a:pPr>
            <a:r>
              <a:rPr lang="zh-TW" altLang="en-US" sz="2400" dirty="0"/>
              <a:t>填上</a:t>
            </a:r>
            <a:r>
              <a:rPr lang="zh-TW" altLang="en-US" sz="2400" dirty="0" smtClean="0"/>
              <a:t>下列營養</a:t>
            </a:r>
            <a:r>
              <a:rPr lang="zh-TW" altLang="en-US" sz="2400" dirty="0"/>
              <a:t>標籤上的</a:t>
            </a:r>
            <a:r>
              <a:rPr lang="zh-TW" altLang="en-US" sz="2400" dirty="0" smtClean="0"/>
              <a:t>空格</a:t>
            </a:r>
            <a:endParaRPr lang="en-US" sz="2400" dirty="0"/>
          </a:p>
        </p:txBody>
      </p:sp>
      <p:sp>
        <p:nvSpPr>
          <p:cNvPr id="4" name="Rectangle 3"/>
          <p:cNvSpPr/>
          <p:nvPr/>
        </p:nvSpPr>
        <p:spPr>
          <a:xfrm>
            <a:off x="5364088" y="2314465"/>
            <a:ext cx="2196213" cy="4031873"/>
          </a:xfrm>
          <a:prstGeom prst="rect">
            <a:avLst/>
          </a:prstGeom>
        </p:spPr>
        <p:txBody>
          <a:bodyPr wrap="square">
            <a:spAutoFit/>
          </a:bodyPr>
          <a:lstStyle/>
          <a:p>
            <a:pPr>
              <a:spcAft>
                <a:spcPts val="600"/>
              </a:spcAft>
            </a:pPr>
            <a:r>
              <a:rPr lang="zh-TW" altLang="en-US" sz="2400" b="1" dirty="0" smtClean="0"/>
              <a:t>字： </a:t>
            </a:r>
            <a:endParaRPr lang="zh-TW" altLang="en-US" sz="2400" b="1" dirty="0"/>
          </a:p>
          <a:p>
            <a:pPr>
              <a:spcAft>
                <a:spcPts val="600"/>
              </a:spcAft>
            </a:pPr>
            <a:r>
              <a:rPr lang="zh-TW" altLang="en-US" sz="2400" b="1" dirty="0"/>
              <a:t>鈉 </a:t>
            </a:r>
          </a:p>
          <a:p>
            <a:pPr>
              <a:spcAft>
                <a:spcPts val="600"/>
              </a:spcAft>
            </a:pPr>
            <a:r>
              <a:rPr lang="zh-TW" altLang="en-US" sz="2400" b="1" dirty="0"/>
              <a:t>飽和脂肪 </a:t>
            </a:r>
          </a:p>
          <a:p>
            <a:pPr>
              <a:spcAft>
                <a:spcPts val="600"/>
              </a:spcAft>
            </a:pPr>
            <a:r>
              <a:rPr lang="zh-TW" altLang="en-US" sz="2400" b="1" dirty="0"/>
              <a:t>蛋白質 </a:t>
            </a:r>
          </a:p>
          <a:p>
            <a:pPr>
              <a:spcAft>
                <a:spcPts val="600"/>
              </a:spcAft>
            </a:pPr>
            <a:r>
              <a:rPr lang="zh-TW" altLang="en-US" sz="2400" b="1" dirty="0"/>
              <a:t>總脂肪 </a:t>
            </a:r>
          </a:p>
          <a:p>
            <a:pPr>
              <a:spcAft>
                <a:spcPts val="600"/>
              </a:spcAft>
            </a:pPr>
            <a:r>
              <a:rPr lang="zh-TW" altLang="en-US" sz="2400" b="1" dirty="0"/>
              <a:t>碳水化合物 </a:t>
            </a:r>
          </a:p>
          <a:p>
            <a:pPr>
              <a:spcAft>
                <a:spcPts val="600"/>
              </a:spcAft>
            </a:pPr>
            <a:r>
              <a:rPr lang="zh-TW" altLang="en-US" sz="2400" b="1" dirty="0"/>
              <a:t>能源 </a:t>
            </a:r>
          </a:p>
          <a:p>
            <a:pPr>
              <a:spcAft>
                <a:spcPts val="600"/>
              </a:spcAft>
            </a:pPr>
            <a:r>
              <a:rPr lang="zh-TW" altLang="en-US" sz="2400" b="1" dirty="0"/>
              <a:t>反式脂肪 </a:t>
            </a:r>
          </a:p>
          <a:p>
            <a:pPr>
              <a:spcAft>
                <a:spcPts val="600"/>
              </a:spcAft>
            </a:pPr>
            <a:r>
              <a:rPr lang="zh-TW" altLang="en-US" sz="2400" b="1" dirty="0"/>
              <a:t>糖</a:t>
            </a:r>
            <a:endParaRPr lang="en-US" sz="2400" dirty="0" smtClean="0"/>
          </a:p>
        </p:txBody>
      </p:sp>
    </p:spTree>
    <p:extLst>
      <p:ext uri="{BB962C8B-B14F-4D97-AF65-F5344CB8AC3E}">
        <p14:creationId xmlns:p14="http://schemas.microsoft.com/office/powerpoint/2010/main" val="5834149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81" y="2264618"/>
            <a:ext cx="2924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99B7B5DF-5DA9-46A7-9A59-86908C82C3B1}" type="slidenum">
              <a:rPr lang="en-US" smtClean="0"/>
              <a:pPr/>
              <a:t>81</a:t>
            </a:fld>
            <a:endParaRPr lang="en-US" dirty="0"/>
          </a:p>
        </p:txBody>
      </p:sp>
      <p:sp>
        <p:nvSpPr>
          <p:cNvPr id="11" name="Rectangle 10"/>
          <p:cNvSpPr/>
          <p:nvPr/>
        </p:nvSpPr>
        <p:spPr>
          <a:xfrm>
            <a:off x="2375787" y="1965565"/>
            <a:ext cx="2196213" cy="369332"/>
          </a:xfrm>
          <a:prstGeom prst="rect">
            <a:avLst/>
          </a:prstGeom>
        </p:spPr>
        <p:txBody>
          <a:bodyPr wrap="square">
            <a:spAutoFit/>
          </a:bodyPr>
          <a:lstStyle/>
          <a:p>
            <a:pPr>
              <a:spcAft>
                <a:spcPts val="600"/>
              </a:spcAft>
            </a:pPr>
            <a:r>
              <a:rPr lang="zh-HK" altLang="en-US" dirty="0" smtClean="0"/>
              <a:t>答案</a:t>
            </a:r>
            <a:r>
              <a:rPr lang="zh-HK" altLang="en-US" dirty="0"/>
              <a:t>：</a:t>
            </a:r>
            <a:endParaRPr lang="en-US" altLang="zh-HK" dirty="0"/>
          </a:p>
        </p:txBody>
      </p:sp>
      <p:sp>
        <p:nvSpPr>
          <p:cNvPr id="10" name="Rectangle 9"/>
          <p:cNvSpPr/>
          <p:nvPr/>
        </p:nvSpPr>
        <p:spPr>
          <a:xfrm>
            <a:off x="2474667" y="2936218"/>
            <a:ext cx="2196213" cy="3724096"/>
          </a:xfrm>
          <a:prstGeom prst="rect">
            <a:avLst/>
          </a:prstGeom>
        </p:spPr>
        <p:txBody>
          <a:bodyPr wrap="square">
            <a:spAutoFit/>
          </a:bodyPr>
          <a:lstStyle/>
          <a:p>
            <a:pPr>
              <a:spcAft>
                <a:spcPts val="200"/>
              </a:spcAft>
            </a:pPr>
            <a:endParaRPr lang="zh-TW" altLang="en-US" sz="2400" b="1" dirty="0"/>
          </a:p>
          <a:p>
            <a:pPr>
              <a:spcAft>
                <a:spcPts val="200"/>
              </a:spcAft>
            </a:pPr>
            <a:r>
              <a:rPr lang="zh-TW" altLang="en-US" sz="2400" b="1" dirty="0"/>
              <a:t>能源 </a:t>
            </a:r>
          </a:p>
          <a:p>
            <a:pPr>
              <a:spcAft>
                <a:spcPts val="200"/>
              </a:spcAft>
            </a:pPr>
            <a:r>
              <a:rPr lang="zh-TW" altLang="en-US" sz="2400" b="1" dirty="0"/>
              <a:t>蛋白質 </a:t>
            </a:r>
          </a:p>
          <a:p>
            <a:pPr>
              <a:spcAft>
                <a:spcPts val="200"/>
              </a:spcAft>
            </a:pPr>
            <a:r>
              <a:rPr lang="zh-TW" altLang="en-US" sz="2400" b="1" dirty="0"/>
              <a:t>總脂肪 </a:t>
            </a:r>
          </a:p>
          <a:p>
            <a:pPr>
              <a:spcAft>
                <a:spcPts val="200"/>
              </a:spcAft>
            </a:pPr>
            <a:r>
              <a:rPr lang="zh-TW" altLang="en-US" sz="2400" b="1" dirty="0" smtClean="0"/>
              <a:t>  飽和</a:t>
            </a:r>
            <a:r>
              <a:rPr lang="zh-TW" altLang="en-US" sz="2400" b="1" dirty="0"/>
              <a:t>脂肪 </a:t>
            </a:r>
          </a:p>
          <a:p>
            <a:pPr>
              <a:spcAft>
                <a:spcPts val="200"/>
              </a:spcAft>
            </a:pPr>
            <a:r>
              <a:rPr lang="zh-TW" altLang="en-US" sz="2400" b="1" dirty="0" smtClean="0"/>
              <a:t>  反</a:t>
            </a:r>
            <a:r>
              <a:rPr lang="zh-TW" altLang="en-US" sz="2400" b="1" dirty="0"/>
              <a:t>式脂肪 </a:t>
            </a:r>
          </a:p>
          <a:p>
            <a:pPr>
              <a:spcAft>
                <a:spcPts val="200"/>
              </a:spcAft>
            </a:pPr>
            <a:r>
              <a:rPr lang="zh-TW" altLang="en-US" sz="2400" b="1" dirty="0" smtClean="0"/>
              <a:t>碳水化合物 </a:t>
            </a:r>
            <a:endParaRPr lang="zh-TW" altLang="en-US" sz="2400" b="1" dirty="0"/>
          </a:p>
          <a:p>
            <a:pPr>
              <a:spcAft>
                <a:spcPts val="200"/>
              </a:spcAft>
            </a:pPr>
            <a:r>
              <a:rPr lang="zh-TW" altLang="en-US" sz="2400" b="1" dirty="0" smtClean="0"/>
              <a:t>   糖</a:t>
            </a:r>
            <a:endParaRPr lang="en-US" altLang="zh-TW" sz="2400" b="1" dirty="0" smtClean="0"/>
          </a:p>
          <a:p>
            <a:pPr>
              <a:spcAft>
                <a:spcPts val="200"/>
              </a:spcAft>
            </a:pPr>
            <a:r>
              <a:rPr lang="zh-TW" altLang="en-US" sz="2400" b="1" dirty="0"/>
              <a:t>鈉 </a:t>
            </a:r>
          </a:p>
        </p:txBody>
      </p:sp>
      <p:sp>
        <p:nvSpPr>
          <p:cNvPr id="8" name="Rectangle 7"/>
          <p:cNvSpPr/>
          <p:nvPr/>
        </p:nvSpPr>
        <p:spPr>
          <a:xfrm>
            <a:off x="142937" y="106859"/>
            <a:ext cx="8785101" cy="1015663"/>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smtClean="0">
                <a:solidFill>
                  <a:schemeClr val="tx1"/>
                </a:solidFill>
              </a:rPr>
              <a:t>建議</a:t>
            </a:r>
            <a:r>
              <a:rPr lang="zh-TW" altLang="en-US" sz="3000" b="1" dirty="0">
                <a:solidFill>
                  <a:schemeClr val="tx1"/>
                </a:solidFill>
              </a:rPr>
              <a:t>評估</a:t>
            </a:r>
            <a:r>
              <a:rPr lang="en-US" altLang="zh-TW" sz="3000" b="1" dirty="0">
                <a:solidFill>
                  <a:schemeClr val="tx1"/>
                </a:solidFill>
              </a:rPr>
              <a:t>2</a:t>
            </a:r>
            <a:r>
              <a:rPr lang="zh-TW" altLang="en-US" sz="3000" b="1" dirty="0">
                <a:solidFill>
                  <a:schemeClr val="tx1"/>
                </a:solidFill>
              </a:rPr>
              <a:t>： </a:t>
            </a:r>
          </a:p>
          <a:p>
            <a:r>
              <a:rPr lang="zh-TW" altLang="en-US" sz="3000" b="1" dirty="0" smtClean="0">
                <a:solidFill>
                  <a:schemeClr val="tx1"/>
                </a:solidFill>
              </a:rPr>
              <a:t>認識營養標籤</a:t>
            </a:r>
            <a:endParaRPr lang="en-US" altLang="zh-TW" sz="3000" b="1" dirty="0">
              <a:solidFill>
                <a:schemeClr val="tx1"/>
              </a:solidFill>
            </a:endParaRPr>
          </a:p>
        </p:txBody>
      </p:sp>
      <p:sp>
        <p:nvSpPr>
          <p:cNvPr id="9" name="Rectangle 8"/>
          <p:cNvSpPr/>
          <p:nvPr/>
        </p:nvSpPr>
        <p:spPr>
          <a:xfrm>
            <a:off x="395536" y="1340768"/>
            <a:ext cx="8532502" cy="461665"/>
          </a:xfrm>
          <a:prstGeom prst="rect">
            <a:avLst/>
          </a:prstGeom>
        </p:spPr>
        <p:txBody>
          <a:bodyPr wrap="square">
            <a:spAutoFit/>
          </a:bodyPr>
          <a:lstStyle/>
          <a:p>
            <a:pPr>
              <a:spcAft>
                <a:spcPts val="600"/>
              </a:spcAft>
            </a:pPr>
            <a:r>
              <a:rPr lang="zh-TW" altLang="en-US" sz="2400" dirty="0"/>
              <a:t>填上</a:t>
            </a:r>
            <a:r>
              <a:rPr lang="zh-TW" altLang="en-US" sz="2400" dirty="0" smtClean="0"/>
              <a:t>下列營養</a:t>
            </a:r>
            <a:r>
              <a:rPr lang="zh-TW" altLang="en-US" sz="2400" dirty="0"/>
              <a:t>標籤上的</a:t>
            </a:r>
            <a:r>
              <a:rPr lang="zh-TW" altLang="en-US" sz="2400" dirty="0" smtClean="0"/>
              <a:t>空格</a:t>
            </a:r>
            <a:endParaRPr lang="en-US" sz="2400" dirty="0"/>
          </a:p>
        </p:txBody>
      </p:sp>
    </p:spTree>
    <p:extLst>
      <p:ext uri="{BB962C8B-B14F-4D97-AF65-F5344CB8AC3E}">
        <p14:creationId xmlns:p14="http://schemas.microsoft.com/office/powerpoint/2010/main" val="18539958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pPr/>
              <a:t>82</a:t>
            </a:fld>
            <a:endParaRPr lang="en-US" dirty="0"/>
          </a:p>
        </p:txBody>
      </p:sp>
      <p:sp>
        <p:nvSpPr>
          <p:cNvPr id="6" name="Rectangle 5"/>
          <p:cNvSpPr/>
          <p:nvPr/>
        </p:nvSpPr>
        <p:spPr>
          <a:xfrm>
            <a:off x="142937" y="106859"/>
            <a:ext cx="8785101" cy="1046440"/>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3</a:t>
            </a:r>
            <a:r>
              <a:rPr lang="zh-TW" altLang="en-US" sz="3000" b="1" dirty="0">
                <a:solidFill>
                  <a:schemeClr val="tx1"/>
                </a:solidFill>
              </a:rPr>
              <a:t>： </a:t>
            </a:r>
          </a:p>
          <a:p>
            <a:r>
              <a:rPr lang="zh-TW" altLang="en-US" sz="3000" b="1" dirty="0" smtClean="0">
                <a:solidFill>
                  <a:schemeClr val="tx1"/>
                </a:solidFill>
              </a:rPr>
              <a:t>選擇較健康的食物</a:t>
            </a:r>
            <a:endParaRPr lang="en-US" sz="3000" dirty="0">
              <a:solidFill>
                <a:schemeClr val="tx1"/>
              </a:solidFill>
            </a:endParaRPr>
          </a:p>
        </p:txBody>
      </p:sp>
      <p:sp>
        <p:nvSpPr>
          <p:cNvPr id="3" name="Rectangle 2"/>
          <p:cNvSpPr/>
          <p:nvPr/>
        </p:nvSpPr>
        <p:spPr>
          <a:xfrm>
            <a:off x="395536" y="1340768"/>
            <a:ext cx="8532502" cy="461665"/>
          </a:xfrm>
          <a:prstGeom prst="rect">
            <a:avLst/>
          </a:prstGeom>
        </p:spPr>
        <p:txBody>
          <a:bodyPr wrap="square">
            <a:spAutoFit/>
          </a:bodyPr>
          <a:lstStyle/>
          <a:p>
            <a:pPr>
              <a:spcAft>
                <a:spcPts val="600"/>
              </a:spcAft>
            </a:pPr>
            <a:r>
              <a:rPr lang="zh-TW" altLang="en-US" sz="2400" dirty="0"/>
              <a:t>為下列食品</a:t>
            </a:r>
            <a:r>
              <a:rPr lang="zh-TW" altLang="en-US" sz="2400" dirty="0" smtClean="0"/>
              <a:t>建議替代品</a:t>
            </a:r>
            <a:endParaRPr lang="en-US" altLang="zh-TW"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08704834"/>
              </p:ext>
            </p:extLst>
          </p:nvPr>
        </p:nvGraphicFramePr>
        <p:xfrm>
          <a:off x="899592" y="2262981"/>
          <a:ext cx="7416824" cy="318207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0">
                <a:tc>
                  <a:txBody>
                    <a:bodyPr/>
                    <a:lstStyle/>
                    <a:p>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dirty="0" smtClean="0"/>
                        <a:t>用來</a:t>
                      </a:r>
                      <a:r>
                        <a:rPr lang="zh-HK" altLang="en-US" sz="2200" dirty="0" smtClean="0"/>
                        <a:t>取代</a:t>
                      </a:r>
                      <a:endParaRPr lang="en-US" altLang="zh-HK" sz="2200" dirty="0" smtClean="0"/>
                    </a:p>
                  </a:txBody>
                  <a:tcPr/>
                </a:tc>
                <a:extLst>
                  <a:ext uri="{0D108BD9-81ED-4DB2-BD59-A6C34878D82A}">
                    <a16:rowId xmlns:a16="http://schemas.microsoft.com/office/drawing/2014/main" val="10000"/>
                  </a:ext>
                </a:extLst>
              </a:tr>
              <a:tr h="551070">
                <a:tc>
                  <a:txBody>
                    <a:bodyPr/>
                    <a:lstStyle/>
                    <a:p>
                      <a:r>
                        <a:rPr lang="zh-TW" altLang="en-US" sz="2200" dirty="0" smtClean="0"/>
                        <a:t>含糖飲料 </a:t>
                      </a:r>
                    </a:p>
                  </a:txBody>
                  <a:tcPr/>
                </a:tc>
                <a:tc>
                  <a:txBody>
                    <a:bodyPr/>
                    <a:lstStyle/>
                    <a:p>
                      <a:endParaRPr lang="en-US" sz="2200" dirty="0"/>
                    </a:p>
                  </a:txBody>
                  <a:tcPr/>
                </a:tc>
                <a:extLst>
                  <a:ext uri="{0D108BD9-81ED-4DB2-BD59-A6C34878D82A}">
                    <a16:rowId xmlns:a16="http://schemas.microsoft.com/office/drawing/2014/main" val="10001"/>
                  </a:ext>
                </a:extLst>
              </a:tr>
              <a:tr h="551070">
                <a:tc>
                  <a:txBody>
                    <a:bodyPr/>
                    <a:lstStyle/>
                    <a:p>
                      <a:r>
                        <a:rPr lang="zh-TW" altLang="en-US" sz="2200" dirty="0" smtClean="0"/>
                        <a:t>餅乾 </a:t>
                      </a:r>
                    </a:p>
                  </a:txBody>
                  <a:tcPr/>
                </a:tc>
                <a:tc>
                  <a:txBody>
                    <a:bodyPr/>
                    <a:lstStyle/>
                    <a:p>
                      <a:endParaRPr lang="en-US" sz="2200" dirty="0"/>
                    </a:p>
                  </a:txBody>
                  <a:tcPr/>
                </a:tc>
                <a:extLst>
                  <a:ext uri="{0D108BD9-81ED-4DB2-BD59-A6C34878D82A}">
                    <a16:rowId xmlns:a16="http://schemas.microsoft.com/office/drawing/2014/main" val="10002"/>
                  </a:ext>
                </a:extLst>
              </a:tr>
              <a:tr h="551070">
                <a:tc>
                  <a:txBody>
                    <a:bodyPr/>
                    <a:lstStyle/>
                    <a:p>
                      <a:r>
                        <a:rPr lang="zh-TW" altLang="en-US" sz="2200" dirty="0" smtClean="0"/>
                        <a:t>薯片 </a:t>
                      </a:r>
                    </a:p>
                  </a:txBody>
                  <a:tcPr/>
                </a:tc>
                <a:tc>
                  <a:txBody>
                    <a:bodyPr/>
                    <a:lstStyle/>
                    <a:p>
                      <a:endParaRPr lang="en-US" sz="2200" dirty="0"/>
                    </a:p>
                  </a:txBody>
                  <a:tcPr/>
                </a:tc>
                <a:extLst>
                  <a:ext uri="{0D108BD9-81ED-4DB2-BD59-A6C34878D82A}">
                    <a16:rowId xmlns:a16="http://schemas.microsoft.com/office/drawing/2014/main" val="10003"/>
                  </a:ext>
                </a:extLst>
              </a:tr>
              <a:tr h="551070">
                <a:tc>
                  <a:txBody>
                    <a:bodyPr/>
                    <a:lstStyle/>
                    <a:p>
                      <a:r>
                        <a:rPr lang="zh-TW" altLang="en-US" sz="2200" dirty="0" smtClean="0"/>
                        <a:t>雪糕 </a:t>
                      </a:r>
                    </a:p>
                  </a:txBody>
                  <a:tcPr/>
                </a:tc>
                <a:tc>
                  <a:txBody>
                    <a:bodyPr/>
                    <a:lstStyle/>
                    <a:p>
                      <a:endParaRPr lang="en-US" sz="2200" dirty="0"/>
                    </a:p>
                  </a:txBody>
                  <a:tcPr/>
                </a:tc>
                <a:extLst>
                  <a:ext uri="{0D108BD9-81ED-4DB2-BD59-A6C34878D82A}">
                    <a16:rowId xmlns:a16="http://schemas.microsoft.com/office/drawing/2014/main" val="10004"/>
                  </a:ext>
                </a:extLst>
              </a:tr>
              <a:tr h="551070">
                <a:tc>
                  <a:txBody>
                    <a:bodyPr/>
                    <a:lstStyle/>
                    <a:p>
                      <a:r>
                        <a:rPr lang="zh-TW" altLang="en-US" sz="2200" dirty="0" smtClean="0"/>
                        <a:t>甜包</a:t>
                      </a:r>
                      <a:r>
                        <a:rPr lang="en-US" altLang="zh-TW" sz="2200" dirty="0" smtClean="0"/>
                        <a:t>/</a:t>
                      </a:r>
                      <a:r>
                        <a:rPr lang="zh-TW" altLang="en-US" sz="2200" dirty="0" smtClean="0"/>
                        <a:t>蛋撻</a:t>
                      </a:r>
                      <a:endParaRPr lang="en-US" sz="2200" dirty="0"/>
                    </a:p>
                  </a:txBody>
                  <a:tcPr/>
                </a:tc>
                <a:tc>
                  <a:txBody>
                    <a:bodyPr/>
                    <a:lstStyle/>
                    <a:p>
                      <a:endParaRPr lang="en-US" sz="2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622957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B7B5DF-5DA9-46A7-9A59-86908C82C3B1}" type="slidenum">
              <a:rPr lang="en-US" smtClean="0"/>
              <a:pPr/>
              <a:t>83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018719764"/>
              </p:ext>
            </p:extLst>
          </p:nvPr>
        </p:nvGraphicFramePr>
        <p:xfrm>
          <a:off x="899592" y="2262981"/>
          <a:ext cx="7416824" cy="339300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0">
                <a:tc>
                  <a:txBody>
                    <a:bodyPr/>
                    <a:lstStyle/>
                    <a:p>
                      <a:r>
                        <a:rPr lang="en-US" sz="2200" dirty="0" smtClean="0"/>
                        <a:t>Instead of</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dirty="0" smtClean="0"/>
                        <a:t>用來</a:t>
                      </a:r>
                      <a:r>
                        <a:rPr lang="zh-HK" altLang="en-US" sz="2200" dirty="0" smtClean="0"/>
                        <a:t>取代</a:t>
                      </a:r>
                      <a:endParaRPr lang="en-US" altLang="zh-HK" sz="2200" dirty="0" smtClean="0"/>
                    </a:p>
                  </a:txBody>
                  <a:tcPr/>
                </a:tc>
                <a:extLst>
                  <a:ext uri="{0D108BD9-81ED-4DB2-BD59-A6C34878D82A}">
                    <a16:rowId xmlns:a16="http://schemas.microsoft.com/office/drawing/2014/main" val="10000"/>
                  </a:ext>
                </a:extLst>
              </a:tr>
              <a:tr h="551070">
                <a:tc>
                  <a:txBody>
                    <a:bodyPr/>
                    <a:lstStyle/>
                    <a:p>
                      <a:r>
                        <a:rPr lang="zh-TW" altLang="en-US" sz="2200" dirty="0" smtClean="0"/>
                        <a:t>含糖飲料 </a:t>
                      </a:r>
                    </a:p>
                  </a:txBody>
                  <a:tcPr/>
                </a:tc>
                <a:tc>
                  <a:txBody>
                    <a:bodyPr/>
                    <a:lstStyle/>
                    <a:p>
                      <a:r>
                        <a:rPr lang="zh-TW" altLang="en-US" sz="2200" dirty="0" smtClean="0"/>
                        <a:t>茶、稀釋</a:t>
                      </a:r>
                      <a:r>
                        <a:rPr lang="en-US" altLang="zh-TW" sz="2200" dirty="0" smtClean="0"/>
                        <a:t>100</a:t>
                      </a:r>
                      <a:r>
                        <a:rPr lang="zh-TW" altLang="en-US" sz="2200" dirty="0" smtClean="0"/>
                        <a:t>％純果汁、低脂酸奶酪飲料</a:t>
                      </a:r>
                      <a:endParaRPr lang="en-US" sz="2200" dirty="0"/>
                    </a:p>
                  </a:txBody>
                  <a:tcPr/>
                </a:tc>
                <a:extLst>
                  <a:ext uri="{0D108BD9-81ED-4DB2-BD59-A6C34878D82A}">
                    <a16:rowId xmlns:a16="http://schemas.microsoft.com/office/drawing/2014/main" val="10001"/>
                  </a:ext>
                </a:extLst>
              </a:tr>
              <a:tr h="551070">
                <a:tc>
                  <a:txBody>
                    <a:bodyPr/>
                    <a:lstStyle/>
                    <a:p>
                      <a:r>
                        <a:rPr lang="zh-TW" altLang="en-US" sz="2200" dirty="0" smtClean="0"/>
                        <a:t>餅乾 </a:t>
                      </a:r>
                    </a:p>
                  </a:txBody>
                  <a:tcPr/>
                </a:tc>
                <a:tc>
                  <a:txBody>
                    <a:bodyPr/>
                    <a:lstStyle/>
                    <a:p>
                      <a:r>
                        <a:rPr lang="zh-TW" altLang="en-US" sz="2200" dirty="0" smtClean="0"/>
                        <a:t>蘇打餅乾或米餅</a:t>
                      </a:r>
                      <a:endParaRPr lang="en-US" sz="2200" dirty="0"/>
                    </a:p>
                  </a:txBody>
                  <a:tcPr/>
                </a:tc>
                <a:extLst>
                  <a:ext uri="{0D108BD9-81ED-4DB2-BD59-A6C34878D82A}">
                    <a16:rowId xmlns:a16="http://schemas.microsoft.com/office/drawing/2014/main" val="10002"/>
                  </a:ext>
                </a:extLst>
              </a:tr>
              <a:tr h="551070">
                <a:tc>
                  <a:txBody>
                    <a:bodyPr/>
                    <a:lstStyle/>
                    <a:p>
                      <a:r>
                        <a:rPr lang="zh-TW" altLang="en-US" sz="2200" dirty="0" smtClean="0"/>
                        <a:t>薯片 </a:t>
                      </a:r>
                    </a:p>
                  </a:txBody>
                  <a:tcPr/>
                </a:tc>
                <a:tc>
                  <a:txBody>
                    <a:bodyPr/>
                    <a:lstStyle/>
                    <a:p>
                      <a:r>
                        <a:rPr lang="zh-TW" altLang="en-US" sz="2200" dirty="0" smtClean="0"/>
                        <a:t>烤蔬菜片、蘋果片</a:t>
                      </a:r>
                      <a:endParaRPr lang="en-US" sz="2200" dirty="0"/>
                    </a:p>
                  </a:txBody>
                  <a:tcPr/>
                </a:tc>
                <a:extLst>
                  <a:ext uri="{0D108BD9-81ED-4DB2-BD59-A6C34878D82A}">
                    <a16:rowId xmlns:a16="http://schemas.microsoft.com/office/drawing/2014/main" val="10003"/>
                  </a:ext>
                </a:extLst>
              </a:tr>
              <a:tr h="551070">
                <a:tc>
                  <a:txBody>
                    <a:bodyPr/>
                    <a:lstStyle/>
                    <a:p>
                      <a:r>
                        <a:rPr lang="zh-TW" altLang="en-US" sz="2200" dirty="0" smtClean="0"/>
                        <a:t>雪糕 </a:t>
                      </a:r>
                    </a:p>
                  </a:txBody>
                  <a:tcPr/>
                </a:tc>
                <a:tc>
                  <a:txBody>
                    <a:bodyPr/>
                    <a:lstStyle/>
                    <a:p>
                      <a:r>
                        <a:rPr lang="zh-TW" altLang="en-US" sz="2200" dirty="0" smtClean="0"/>
                        <a:t>低脂酸奶酪、低脂冷凍酸奶酪</a:t>
                      </a:r>
                      <a:endParaRPr lang="en-US" sz="2200" dirty="0"/>
                    </a:p>
                  </a:txBody>
                  <a:tcPr/>
                </a:tc>
                <a:extLst>
                  <a:ext uri="{0D108BD9-81ED-4DB2-BD59-A6C34878D82A}">
                    <a16:rowId xmlns:a16="http://schemas.microsoft.com/office/drawing/2014/main" val="10004"/>
                  </a:ext>
                </a:extLst>
              </a:tr>
              <a:tr h="551070">
                <a:tc>
                  <a:txBody>
                    <a:bodyPr/>
                    <a:lstStyle/>
                    <a:p>
                      <a:r>
                        <a:rPr lang="zh-TW" altLang="en-US" sz="2200" dirty="0" smtClean="0"/>
                        <a:t>甜包</a:t>
                      </a:r>
                      <a:r>
                        <a:rPr lang="en-US" altLang="zh-TW" sz="2200" dirty="0" smtClean="0"/>
                        <a:t>/</a:t>
                      </a:r>
                      <a:r>
                        <a:rPr lang="zh-TW" altLang="en-US" sz="2200" dirty="0" smtClean="0"/>
                        <a:t>蛋撻</a:t>
                      </a:r>
                      <a:endParaRPr lang="en-US" sz="2200" dirty="0"/>
                    </a:p>
                  </a:txBody>
                  <a:tcPr/>
                </a:tc>
                <a:tc>
                  <a:txBody>
                    <a:bodyPr/>
                    <a:lstStyle/>
                    <a:p>
                      <a:r>
                        <a:rPr lang="zh-HK" altLang="en-US" sz="2200" dirty="0" smtClean="0"/>
                        <a:t>全麥麵包</a:t>
                      </a:r>
                      <a:endParaRPr lang="en-US" sz="2200" dirty="0"/>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827584" y="1907540"/>
            <a:ext cx="2196213" cy="369332"/>
          </a:xfrm>
          <a:prstGeom prst="rect">
            <a:avLst/>
          </a:prstGeom>
        </p:spPr>
        <p:txBody>
          <a:bodyPr wrap="square">
            <a:spAutoFit/>
          </a:bodyPr>
          <a:lstStyle/>
          <a:p>
            <a:pPr>
              <a:spcAft>
                <a:spcPts val="600"/>
              </a:spcAft>
            </a:pPr>
            <a:r>
              <a:rPr lang="zh-HK" altLang="en-US" dirty="0"/>
              <a:t>參考答案：</a:t>
            </a:r>
            <a:endParaRPr lang="en-US" dirty="0" smtClean="0"/>
          </a:p>
        </p:txBody>
      </p:sp>
      <p:sp>
        <p:nvSpPr>
          <p:cNvPr id="8" name="Rectangle 7"/>
          <p:cNvSpPr/>
          <p:nvPr/>
        </p:nvSpPr>
        <p:spPr>
          <a:xfrm>
            <a:off x="142937" y="106859"/>
            <a:ext cx="8785101" cy="1046440"/>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zh-TW" altLang="en-US" sz="3000" b="1" dirty="0">
                <a:solidFill>
                  <a:schemeClr val="tx1"/>
                </a:solidFill>
              </a:rPr>
              <a:t>建議評估</a:t>
            </a:r>
            <a:r>
              <a:rPr lang="en-US" altLang="zh-TW" sz="3000" b="1" dirty="0">
                <a:solidFill>
                  <a:schemeClr val="tx1"/>
                </a:solidFill>
              </a:rPr>
              <a:t>3</a:t>
            </a:r>
            <a:r>
              <a:rPr lang="zh-TW" altLang="en-US" sz="3000" b="1" dirty="0">
                <a:solidFill>
                  <a:schemeClr val="tx1"/>
                </a:solidFill>
              </a:rPr>
              <a:t>： </a:t>
            </a:r>
          </a:p>
          <a:p>
            <a:r>
              <a:rPr lang="zh-TW" altLang="en-US" sz="3000" b="1" dirty="0" smtClean="0">
                <a:solidFill>
                  <a:schemeClr val="tx1"/>
                </a:solidFill>
              </a:rPr>
              <a:t>選擇較健康的食物</a:t>
            </a:r>
            <a:endParaRPr lang="en-US" sz="3000" dirty="0">
              <a:solidFill>
                <a:schemeClr val="tx1"/>
              </a:solidFill>
            </a:endParaRPr>
          </a:p>
        </p:txBody>
      </p:sp>
      <p:sp>
        <p:nvSpPr>
          <p:cNvPr id="9" name="Rectangle 8"/>
          <p:cNvSpPr/>
          <p:nvPr/>
        </p:nvSpPr>
        <p:spPr>
          <a:xfrm>
            <a:off x="395536" y="1340768"/>
            <a:ext cx="8532502" cy="461665"/>
          </a:xfrm>
          <a:prstGeom prst="rect">
            <a:avLst/>
          </a:prstGeom>
        </p:spPr>
        <p:txBody>
          <a:bodyPr wrap="square">
            <a:spAutoFit/>
          </a:bodyPr>
          <a:lstStyle/>
          <a:p>
            <a:pPr>
              <a:spcAft>
                <a:spcPts val="600"/>
              </a:spcAft>
            </a:pPr>
            <a:r>
              <a:rPr lang="zh-TW" altLang="en-US" sz="2400" dirty="0"/>
              <a:t>為下列食品</a:t>
            </a:r>
            <a:r>
              <a:rPr lang="zh-TW" altLang="en-US" sz="2400" dirty="0" smtClean="0"/>
              <a:t>建議替代品</a:t>
            </a:r>
            <a:endParaRPr lang="en-US" altLang="zh-TW" sz="2400" dirty="0" smtClean="0"/>
          </a:p>
        </p:txBody>
      </p:sp>
    </p:spTree>
    <p:extLst>
      <p:ext uri="{BB962C8B-B14F-4D97-AF65-F5344CB8AC3E}">
        <p14:creationId xmlns:p14="http://schemas.microsoft.com/office/powerpoint/2010/main" val="234890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5EBE98-3F54-4190-8BE8-6FA5D62E8276}" type="slidenum">
              <a:rPr lang="en-US" smtClean="0"/>
              <a:pPr/>
              <a:t>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224213"/>
            <a:ext cx="9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2440"/>
            <a:ext cx="4720059" cy="67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471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8794</TotalTime>
  <Words>6623</Words>
  <Application>Microsoft Office PowerPoint</Application>
  <PresentationFormat>如螢幕大小 (4:3)</PresentationFormat>
  <Paragraphs>914</Paragraphs>
  <Slides>83</Slides>
  <Notes>40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83</vt:i4>
      </vt:variant>
    </vt:vector>
  </HeadingPairs>
  <TitlesOfParts>
    <vt:vector size="89" baseType="lpstr">
      <vt:lpstr>FrankRuehl</vt:lpstr>
      <vt:lpstr>新細明體</vt:lpstr>
      <vt:lpstr>Arial</vt:lpstr>
      <vt:lpstr>Calibri</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HKU SPACE Po Leung Kuk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Ngai</dc:creator>
  <cp:lastModifiedBy>POON, Suk-mei Cindy</cp:lastModifiedBy>
  <cp:revision>501</cp:revision>
  <dcterms:created xsi:type="dcterms:W3CDTF">2014-07-08T09:13:59Z</dcterms:created>
  <dcterms:modified xsi:type="dcterms:W3CDTF">2021-09-16T07:40:51Z</dcterms:modified>
</cp:coreProperties>
</file>