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1"/>
  </p:notesMasterIdLst>
  <p:sldIdLst>
    <p:sldId id="276" r:id="rId2"/>
    <p:sldId id="267" r:id="rId3"/>
    <p:sldId id="279" r:id="rId4"/>
    <p:sldId id="265" r:id="rId5"/>
    <p:sldId id="26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0" r:id="rId14"/>
    <p:sldId id="271" r:id="rId15"/>
    <p:sldId id="277" r:id="rId16"/>
    <p:sldId id="272" r:id="rId17"/>
    <p:sldId id="274" r:id="rId18"/>
    <p:sldId id="275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6" autoAdjust="0"/>
    <p:restoredTop sz="94830"/>
  </p:normalViewPr>
  <p:slideViewPr>
    <p:cSldViewPr snapToGrid="0" snapToObjects="1">
      <p:cViewPr varScale="1">
        <p:scale>
          <a:sx n="116" d="100"/>
          <a:sy n="116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B2FA-6FC3-1C45-8AB4-98743B9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352" y="2161525"/>
            <a:ext cx="9777296" cy="2914971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設計展示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</a:rPr>
              <a:t>實現時裝設計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DA58E6-071A-994E-B1BD-9D1571E82B2E}"/>
              </a:ext>
            </a:extLst>
          </p:cNvPr>
          <p:cNvSpPr txBox="1">
            <a:spLocks/>
          </p:cNvSpPr>
          <p:nvPr/>
        </p:nvSpPr>
        <p:spPr>
          <a:xfrm>
            <a:off x="1446517" y="1586208"/>
            <a:ext cx="9144000" cy="8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第四章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0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08058EF5-858F-F040-A8BC-C6684B176B4C}"/>
              </a:ext>
            </a:extLst>
          </p:cNvPr>
          <p:cNvSpPr txBox="1"/>
          <p:nvPr/>
        </p:nvSpPr>
        <p:spPr>
          <a:xfrm>
            <a:off x="1429982" y="2514716"/>
            <a:ext cx="7365102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lang="en-HK" sz="2800" b="1" dirty="0">
                <a:latin typeface="+mj-lt"/>
                <a:cs typeface="Arial-BoldItalicMT"/>
              </a:rPr>
              <a:t>Laura Laine</a:t>
            </a:r>
            <a:endParaRPr lang="en-HK" sz="2800" b="1" baseline="24305" dirty="0">
              <a:latin typeface="+mj-lt"/>
              <a:cs typeface="Arial"/>
            </a:endParaRPr>
          </a:p>
          <a:p>
            <a:pPr lvl="0"/>
            <a:endParaRPr lang="en-US" altLang="zh-HK" sz="2800" dirty="0"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sz="2800" dirty="0" smtClean="0"/>
              <a:t>具</a:t>
            </a:r>
            <a:r>
              <a:rPr lang="zh-HK" altLang="en-US" sz="2800" dirty="0"/>
              <a:t>個性的</a:t>
            </a:r>
            <a:r>
              <a:rPr lang="zh-TW" altLang="en-US" sz="2800" dirty="0"/>
              <a:t>面部</a:t>
            </a:r>
            <a:r>
              <a:rPr lang="zh-TW" altLang="en-US" sz="2800" dirty="0" smtClean="0"/>
              <a:t>繪圖</a:t>
            </a:r>
            <a:endParaRPr lang="en-US" altLang="zh-TW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有趣</a:t>
            </a:r>
            <a:r>
              <a:rPr lang="zh-TW" altLang="en-US" sz="2800" dirty="0"/>
              <a:t>的</a:t>
            </a:r>
            <a:r>
              <a:rPr lang="zh-HK" altLang="en-US" sz="2800" dirty="0"/>
              <a:t>身形</a:t>
            </a:r>
            <a:r>
              <a:rPr lang="zh-TW" altLang="en-US" sz="2800" dirty="0"/>
              <a:t>和</a:t>
            </a:r>
            <a:r>
              <a:rPr lang="zh-HK" altLang="en-US" sz="2800" dirty="0"/>
              <a:t>姿</a:t>
            </a:r>
            <a:r>
              <a:rPr lang="zh-TW" altLang="en-US" sz="2800" dirty="0" smtClean="0"/>
              <a:t>勢</a:t>
            </a:r>
            <a:endParaRPr lang="en-US" altLang="zh-TW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標誌</a:t>
            </a:r>
            <a:r>
              <a:rPr lang="zh-TW" altLang="en-US" sz="2800" dirty="0"/>
              <a:t>性的頭髮</a:t>
            </a:r>
            <a:r>
              <a:rPr lang="zh-HK" altLang="en-US" sz="2800" dirty="0" smtClean="0"/>
              <a:t>繪</a:t>
            </a:r>
            <a:r>
              <a:rPr lang="zh-TW" altLang="en-US" sz="2800" dirty="0" smtClean="0"/>
              <a:t>畫</a:t>
            </a:r>
            <a:r>
              <a:rPr lang="zh-HK" altLang="en-US" sz="2800" dirty="0" smtClean="0"/>
              <a:t>方法</a:t>
            </a:r>
            <a:endParaRPr lang="en-HK" sz="2800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7D6CA-F37B-B04E-8151-9DAEF37B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82" y="1399617"/>
            <a:ext cx="10240903" cy="1233488"/>
          </a:xfrm>
        </p:spPr>
        <p:txBody>
          <a:bodyPr/>
          <a:lstStyle/>
          <a:p>
            <a:r>
              <a:rPr lang="ja-JP" altLang="en-US"/>
              <a:t>現代插圖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08058EF5-858F-F040-A8BC-C6684B176B4C}"/>
              </a:ext>
            </a:extLst>
          </p:cNvPr>
          <p:cNvSpPr txBox="1"/>
          <p:nvPr/>
        </p:nvSpPr>
        <p:spPr>
          <a:xfrm>
            <a:off x="1466468" y="3149159"/>
            <a:ext cx="7472995" cy="2265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180"/>
              </a:spcBef>
            </a:pPr>
            <a:r>
              <a:rPr lang="en-HK" sz="2800" b="1" dirty="0">
                <a:latin typeface="+mj-lt"/>
                <a:cs typeface="Arial"/>
              </a:rPr>
              <a:t>Vera Wang &amp; Riccardo </a:t>
            </a:r>
            <a:r>
              <a:rPr lang="en-HK" sz="2800" b="1" dirty="0" err="1">
                <a:latin typeface="+mj-lt"/>
                <a:cs typeface="Arial"/>
              </a:rPr>
              <a:t>Tisci</a:t>
            </a:r>
            <a:r>
              <a:rPr lang="en-HK" sz="2800" b="1" dirty="0">
                <a:latin typeface="+mj-lt"/>
                <a:cs typeface="Arial"/>
              </a:rPr>
              <a:t> for Givenchy</a:t>
            </a:r>
            <a:endParaRPr lang="en-HK" sz="2800" baseline="25252" dirty="0">
              <a:latin typeface="+mj-lt"/>
              <a:cs typeface="Arial"/>
            </a:endParaRPr>
          </a:p>
          <a:p>
            <a:pPr marL="495300" marR="109220" indent="-457200">
              <a:lnSpc>
                <a:spcPct val="1371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lang="ja-JP" altLang="en-US" sz="2800" spc="40">
                <a:cs typeface="Arial"/>
              </a:rPr>
              <a:t>更逼真
較少花巧和戲劇性的效果
適合溝通設計</a:t>
            </a:r>
            <a:endParaRPr lang="en-HK" sz="2800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7D6CA-F37B-B04E-8151-9DAEF37B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468" y="2225376"/>
            <a:ext cx="10240903" cy="1233488"/>
          </a:xfrm>
        </p:spPr>
        <p:txBody>
          <a:bodyPr/>
          <a:lstStyle/>
          <a:p>
            <a:r>
              <a:rPr lang="ja-JP" altLang="en-US"/>
              <a:t>現代插圖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at a table&#10;&#10;Description automatically generated">
            <a:extLst>
              <a:ext uri="{FF2B5EF4-FFF2-40B4-BE49-F238E27FC236}">
                <a16:creationId xmlns:a16="http://schemas.microsoft.com/office/drawing/2014/main" id="{CFCC314E-B966-5E40-918B-3DDF1A94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3" y="1238391"/>
            <a:ext cx="8952932" cy="3043213"/>
          </a:xfrm>
        </p:spPr>
        <p:txBody>
          <a:bodyPr anchor="b"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如何製作</a:t>
            </a:r>
            <a:r>
              <a:rPr lang="ja-JP" altLang="en-US" dirty="0" smtClean="0">
                <a:solidFill>
                  <a:schemeClr val="bg1"/>
                </a:solidFill>
              </a:rPr>
              <a:t>時</a:t>
            </a:r>
            <a:r>
              <a:rPr lang="zh-TW" altLang="en-US" dirty="0" smtClean="0">
                <a:solidFill>
                  <a:schemeClr val="bg1"/>
                </a:solidFill>
              </a:rPr>
              <a:t>裝插圖</a:t>
            </a:r>
            <a:r>
              <a:rPr lang="ja-JP" altLang="en-US" dirty="0" smtClean="0">
                <a:solidFill>
                  <a:schemeClr val="bg1"/>
                </a:solidFill>
              </a:rPr>
              <a:t>？</a:t>
            </a:r>
            <a:r>
              <a:rPr lang="ja-JP" altLang="en-US" dirty="0">
                <a:solidFill>
                  <a:schemeClr val="bg1"/>
                </a:solidFill>
              </a:rPr>
              <a:t>
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16487-937C-9442-8DF0-E581D0ABEBE0}"/>
              </a:ext>
            </a:extLst>
          </p:cNvPr>
          <p:cNvSpPr/>
          <p:nvPr/>
        </p:nvSpPr>
        <p:spPr>
          <a:xfrm>
            <a:off x="94593" y="96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E0163-5F74-FD4C-9082-862FB7AF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359" y="-581841"/>
            <a:ext cx="11219793" cy="1727643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dirty="0" smtClean="0"/>
              <a:t>人體繪圖的練習（</a:t>
            </a:r>
            <a:r>
              <a:rPr lang="en-US" altLang="zh-TW" sz="2800" dirty="0" smtClean="0"/>
              <a:t>8.5</a:t>
            </a:r>
            <a:r>
              <a:rPr lang="zh-TW" altLang="en-US" sz="2800" dirty="0" smtClean="0"/>
              <a:t>人頭人體）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E5AE2-6770-A242-AC7B-5CE696294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879" y="2062996"/>
            <a:ext cx="3390903" cy="3428124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ja-JP" altLang="en-US" sz="1200" dirty="0"/>
              <a:t>第</a:t>
            </a:r>
            <a:r>
              <a:rPr lang="en-US" altLang="ja-JP" sz="1200" dirty="0"/>
              <a:t>1</a:t>
            </a:r>
            <a:r>
              <a:rPr lang="ja-JP" altLang="en-US" sz="1200" dirty="0"/>
              <a:t>行：從頭頂到下巴
第</a:t>
            </a:r>
            <a:r>
              <a:rPr lang="en-US" altLang="ja-JP" sz="1200" dirty="0"/>
              <a:t>2 </a:t>
            </a:r>
            <a:r>
              <a:rPr lang="ja-JP" altLang="en-US" sz="1200" dirty="0"/>
              <a:t>行： 腋窩（第 </a:t>
            </a:r>
            <a:r>
              <a:rPr lang="en-US" altLang="ja-JP" sz="1200" dirty="0"/>
              <a:t>1 </a:t>
            </a:r>
            <a:r>
              <a:rPr lang="ja-JP" altLang="en-US" sz="1200" dirty="0"/>
              <a:t>行和 </a:t>
            </a:r>
            <a:r>
              <a:rPr lang="en-US" altLang="ja-JP" sz="1200" dirty="0"/>
              <a:t>2 </a:t>
            </a:r>
            <a:r>
              <a:rPr lang="ja-JP" altLang="en-US" sz="1200" dirty="0"/>
              <a:t>線之間是肩線）
第</a:t>
            </a:r>
            <a:r>
              <a:rPr lang="en-US" altLang="ja-JP" sz="1200" dirty="0"/>
              <a:t>3 </a:t>
            </a:r>
            <a:r>
              <a:rPr lang="ja-JP" altLang="en-US" sz="1200" dirty="0"/>
              <a:t>行： 本節分為 </a:t>
            </a:r>
            <a:r>
              <a:rPr lang="en-US" altLang="ja-JP" sz="1200" dirty="0"/>
              <a:t>3 </a:t>
            </a:r>
            <a:r>
              <a:rPr lang="ja-JP" altLang="en-US" sz="1200" dirty="0"/>
              <a:t>個相等的部分： </a:t>
            </a:r>
            <a:endParaRPr lang="en-US" altLang="ja-JP" sz="1200" dirty="0"/>
          </a:p>
          <a:p>
            <a:pPr marL="0" lvl="0" indent="0">
              <a:lnSpc>
                <a:spcPct val="110000"/>
              </a:lnSpc>
              <a:buNone/>
            </a:pPr>
            <a:r>
              <a:rPr lang="en-US" altLang="ja-JP" sz="1200" dirty="0"/>
              <a:t>	1</a:t>
            </a:r>
            <a:r>
              <a:rPr lang="ja-JP" altLang="en-US" sz="1200" dirty="0"/>
              <a:t>： 胸線， </a:t>
            </a:r>
            <a:r>
              <a:rPr lang="en-US" altLang="ja-JP" sz="1200" dirty="0"/>
              <a:t>2</a:t>
            </a:r>
            <a:r>
              <a:rPr lang="ja-JP" altLang="en-US" sz="1200" dirty="0"/>
              <a:t>： 肋骨， </a:t>
            </a:r>
            <a:r>
              <a:rPr lang="en-US" altLang="ja-JP" sz="1200" dirty="0"/>
              <a:t>3</a:t>
            </a:r>
            <a:r>
              <a:rPr lang="ja-JP" altLang="en-US" sz="1200" dirty="0"/>
              <a:t>： 腰圍
第</a:t>
            </a:r>
            <a:r>
              <a:rPr lang="en-US" altLang="ja-JP" sz="1200" dirty="0"/>
              <a:t>4 </a:t>
            </a:r>
            <a:r>
              <a:rPr lang="ja-JP" altLang="en-US" sz="1200" dirty="0"/>
              <a:t>行： 臀部線由骨盆頂部和低骨盆組成
第</a:t>
            </a:r>
            <a:r>
              <a:rPr lang="en-US" altLang="ja-JP" sz="1200" dirty="0"/>
              <a:t>5 </a:t>
            </a:r>
            <a:r>
              <a:rPr lang="ja-JP" altLang="en-US" sz="1200" dirty="0"/>
              <a:t>行：由大腿和</a:t>
            </a:r>
            <a:r>
              <a:rPr lang="ja-JP" altLang="en-US" sz="1200" dirty="0" smtClean="0"/>
              <a:t>指尖</a:t>
            </a:r>
            <a:r>
              <a:rPr lang="zh-TW" altLang="en-US" sz="1200" dirty="0" smtClean="0"/>
              <a:t>位置</a:t>
            </a:r>
            <a:r>
              <a:rPr lang="ja-JP" altLang="en-US" sz="1200" dirty="0" smtClean="0"/>
              <a:t>組成</a:t>
            </a:r>
            <a:r>
              <a:rPr lang="ja-JP" altLang="en-US" sz="1200" dirty="0"/>
              <a:t>）
第 </a:t>
            </a:r>
            <a:r>
              <a:rPr lang="en-US" altLang="ja-JP" sz="1200" dirty="0"/>
              <a:t>6 </a:t>
            </a:r>
            <a:r>
              <a:rPr lang="ja-JP" altLang="en-US" sz="1200" dirty="0"/>
              <a:t>行： 膝蓋
第 </a:t>
            </a:r>
            <a:r>
              <a:rPr lang="en-US" altLang="ja-JP" sz="1200" dirty="0"/>
              <a:t>8 </a:t>
            </a:r>
            <a:r>
              <a:rPr lang="ja-JP" altLang="en-US" sz="1200" dirty="0"/>
              <a:t>行： </a:t>
            </a:r>
            <a:r>
              <a:rPr lang="ja-JP" altLang="en-US" sz="1200" b="1" dirty="0"/>
              <a:t>腳</a:t>
            </a:r>
            <a:r>
              <a:rPr lang="ja-JP" altLang="en-US" sz="1200" dirty="0"/>
              <a:t>踝
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p, table, drawing&#10;&#10;Description automatically generated">
            <a:extLst>
              <a:ext uri="{FF2B5EF4-FFF2-40B4-BE49-F238E27FC236}">
                <a16:creationId xmlns:a16="http://schemas.microsoft.com/office/drawing/2014/main" id="{2A3E54BC-293A-D249-91A3-FCD50704E44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49" y="1255283"/>
            <a:ext cx="7288924" cy="51528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EBCE26-A282-7B47-8C02-E24B178D1F01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100" dirty="0" smtClean="0">
                <a:solidFill>
                  <a:schemeClr val="bg1"/>
                </a:solidFill>
              </a:rPr>
              <a:t>練習材料</a:t>
            </a:r>
            <a:r>
              <a:rPr lang="ja-JP" altLang="en-US" sz="1100" dirty="0" smtClean="0">
                <a:solidFill>
                  <a:schemeClr val="bg1"/>
                </a:solidFill>
              </a:rPr>
              <a:t>由</a:t>
            </a:r>
            <a:r>
              <a:rPr lang="ja-JP" altLang="en-US" sz="1100" dirty="0">
                <a:solidFill>
                  <a:schemeClr val="bg1"/>
                </a:solidFill>
              </a:rPr>
              <a:t>香港知專設計</a:t>
            </a:r>
            <a:r>
              <a:rPr lang="ja-JP" altLang="en-US" sz="1100" dirty="0" smtClean="0">
                <a:solidFill>
                  <a:schemeClr val="bg1"/>
                </a:solidFill>
              </a:rPr>
              <a:t>學院</a:t>
            </a:r>
            <a:r>
              <a:rPr lang="zh-TW" altLang="en-US" sz="1100" dirty="0" smtClean="0">
                <a:solidFill>
                  <a:schemeClr val="bg1"/>
                </a:solidFill>
              </a:rPr>
              <a:t>擁有及</a:t>
            </a:r>
            <a:r>
              <a:rPr lang="ja-JP" altLang="en-US" sz="1100" dirty="0" smtClean="0">
                <a:solidFill>
                  <a:schemeClr val="bg1"/>
                </a:solidFill>
              </a:rPr>
              <a:t>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80655" y="5491120"/>
            <a:ext cx="44334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腳踝</a:t>
            </a:r>
            <a:endParaRPr lang="en-US" sz="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215568" y="4447308"/>
            <a:ext cx="44334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膝蓋</a:t>
            </a:r>
            <a:endParaRPr lang="en-US" sz="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80655" y="3394364"/>
            <a:ext cx="56110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臀部線</a:t>
            </a:r>
            <a:endParaRPr lang="en-US" sz="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80656" y="2880778"/>
            <a:ext cx="5022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腰線</a:t>
            </a:r>
            <a:endParaRPr lang="en-US" sz="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10096" y="2357905"/>
            <a:ext cx="5022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腋窩</a:t>
            </a:r>
            <a:endParaRPr lang="en-US" sz="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10096" y="1656369"/>
            <a:ext cx="66501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一個頭高</a:t>
            </a:r>
            <a:endParaRPr lang="en-US" sz="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248891" y="2245189"/>
            <a:ext cx="69965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肩線</a:t>
            </a:r>
            <a:endParaRPr lang="en-US" sz="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248891" y="2664367"/>
            <a:ext cx="50222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/>
              <a:t>胸</a:t>
            </a:r>
            <a:r>
              <a:rPr lang="zh-TW" altLang="en-US" sz="800" dirty="0" smtClean="0"/>
              <a:t>線</a:t>
            </a:r>
            <a:endParaRPr lang="en-US" altLang="zh-TW" sz="800" dirty="0" smtClean="0"/>
          </a:p>
          <a:p>
            <a:pPr>
              <a:spcBef>
                <a:spcPts val="600"/>
              </a:spcBef>
            </a:pPr>
            <a:r>
              <a:rPr lang="zh-TW" altLang="en-US" sz="800" dirty="0" smtClean="0"/>
              <a:t>肋骨</a:t>
            </a:r>
            <a:endParaRPr lang="en-US" sz="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236350" y="3213452"/>
            <a:ext cx="5022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盆骨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511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808CB21A-5E7C-B145-95A5-301D48D33EC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70" y="302301"/>
            <a:ext cx="6000675" cy="60539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DA45AF-7B43-9A43-A67F-5BA646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888" y="1883546"/>
            <a:ext cx="5266112" cy="19431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女性與</a:t>
            </a:r>
            <a:r>
              <a:rPr lang="ja-JP" altLang="en-US" sz="2800" dirty="0" smtClean="0"/>
              <a:t>男性</a:t>
            </a:r>
            <a:r>
              <a:rPr lang="zh-TW" altLang="en-US" sz="2800" dirty="0" smtClean="0"/>
              <a:t>體型</a:t>
            </a:r>
            <a:r>
              <a:rPr lang="ja-JP" altLang="en-US" sz="2800" dirty="0" smtClean="0"/>
              <a:t>之間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 smtClean="0"/>
              <a:t>的差異</a:t>
            </a:r>
            <a:r>
              <a:rPr lang="ja-JP" altLang="en-US" sz="2800" dirty="0"/>
              <a:t>
</a:t>
            </a:r>
            <a:endParaRPr lang="en-HK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5BAE0-FB02-9E44-AFEE-EB01F4863BF0}"/>
              </a:ext>
            </a:extLst>
          </p:cNvPr>
          <p:cNvSpPr/>
          <p:nvPr/>
        </p:nvSpPr>
        <p:spPr>
          <a:xfrm>
            <a:off x="6752993" y="3506519"/>
            <a:ext cx="4891737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/>
              <a:t>女性</a:t>
            </a:r>
            <a:r>
              <a:rPr lang="zh-HK" altLang="en-US" dirty="0"/>
              <a:t>體型</a:t>
            </a:r>
            <a:r>
              <a:rPr lang="zh-TW" altLang="en-US" dirty="0"/>
              <a:t>一般</a:t>
            </a:r>
            <a:r>
              <a:rPr lang="zh-HK" altLang="en-US" dirty="0"/>
              <a:t>較</a:t>
            </a:r>
            <a:r>
              <a:rPr lang="zh-TW" altLang="en-US" dirty="0"/>
              <a:t>瘦，纖細</a:t>
            </a:r>
            <a:r>
              <a:rPr lang="zh-HK" altLang="en-US" dirty="0"/>
              <a:t>及</a:t>
            </a:r>
            <a:r>
              <a:rPr lang="zh-TW" altLang="en-US" dirty="0"/>
              <a:t>窄的肩膀，</a:t>
            </a:r>
            <a:r>
              <a:rPr lang="zh-HK" altLang="en-US" dirty="0"/>
              <a:t>有</a:t>
            </a:r>
            <a:r>
              <a:rPr lang="zh-TW" altLang="en-US" dirty="0"/>
              <a:t>明顯的腰圍線</a:t>
            </a:r>
            <a:r>
              <a:rPr lang="zh-HK" altLang="en-US" dirty="0"/>
              <a:t>；</a:t>
            </a:r>
            <a:r>
              <a:rPr lang="zh-TW" altLang="en-US" dirty="0"/>
              <a:t>男性</a:t>
            </a:r>
            <a:r>
              <a:rPr lang="zh-HK" altLang="en-US" dirty="0"/>
              <a:t>體型</a:t>
            </a:r>
            <a:r>
              <a:rPr lang="zh-TW" altLang="en-US" dirty="0"/>
              <a:t>一般較厚，肌肉發達，即肩膀厚，手臂更圓，大腿更</a:t>
            </a:r>
            <a:r>
              <a:rPr lang="zh-TW" altLang="en-US" dirty="0" smtClean="0"/>
              <a:t>強壯。</a:t>
            </a:r>
            <a:r>
              <a:rPr lang="ja-JP" altLang="en-US" sz="1600" dirty="0"/>
              <a:t>
</a:t>
            </a:r>
            <a:endParaRPr lang="en-HK" sz="1600" dirty="0"/>
          </a:p>
          <a:p>
            <a:pPr lvl="0">
              <a:lnSpc>
                <a:spcPct val="110000"/>
              </a:lnSpc>
            </a:pPr>
            <a:r>
              <a:rPr lang="ja-JP" altLang="en-US" sz="1600" dirty="0"/>
              <a:t>
</a:t>
            </a:r>
            <a:endParaRPr lang="en-HK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FC9B6-FE1F-6745-A9E1-2D260EAC8E4B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100" dirty="0" smtClean="0">
                <a:solidFill>
                  <a:schemeClr val="bg1"/>
                </a:solidFill>
              </a:rPr>
              <a:t>練習材</a:t>
            </a:r>
            <a:r>
              <a:rPr lang="ja-JP" altLang="en-US" sz="1100" dirty="0" smtClean="0">
                <a:solidFill>
                  <a:schemeClr val="bg1"/>
                </a:solidFill>
              </a:rPr>
              <a:t>由</a:t>
            </a:r>
            <a:r>
              <a:rPr lang="ja-JP" altLang="en-US" sz="1100" dirty="0">
                <a:solidFill>
                  <a:schemeClr val="bg1"/>
                </a:solidFill>
              </a:rPr>
              <a:t>香港知專設計</a:t>
            </a:r>
            <a:r>
              <a:rPr lang="ja-JP" altLang="en-US" sz="1100" dirty="0" smtClean="0">
                <a:solidFill>
                  <a:schemeClr val="bg1"/>
                </a:solidFill>
              </a:rPr>
              <a:t>學院</a:t>
            </a:r>
            <a:r>
              <a:rPr lang="zh-TW" altLang="en-US" sz="1100" dirty="0" smtClean="0">
                <a:solidFill>
                  <a:schemeClr val="bg1"/>
                </a:solidFill>
              </a:rPr>
              <a:t>擁有及</a:t>
            </a:r>
            <a:r>
              <a:rPr lang="ja-JP" altLang="en-US" sz="1100" dirty="0" smtClean="0">
                <a:solidFill>
                  <a:schemeClr val="bg1"/>
                </a:solidFill>
              </a:rPr>
              <a:t>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83467" y="1363133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肩線</a:t>
            </a:r>
            <a:endParaRPr lang="en-US" sz="1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83467" y="1883546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胸</a:t>
            </a:r>
            <a:r>
              <a:rPr lang="zh-TW" altLang="en-US" sz="1000" dirty="0" smtClean="0"/>
              <a:t>線</a:t>
            </a:r>
            <a:endParaRPr lang="en-US" sz="1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183467" y="2172788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腰</a:t>
            </a:r>
            <a:r>
              <a:rPr lang="zh-TW" altLang="en-US" sz="1000" dirty="0" smtClean="0"/>
              <a:t>線</a:t>
            </a:r>
            <a:endParaRPr lang="en-US" sz="1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166607" y="2547075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盤骨</a:t>
            </a:r>
            <a:endParaRPr lang="en-US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158214" y="2798251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臀部線</a:t>
            </a:r>
            <a:endParaRPr lang="en-US" sz="1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83467" y="3966817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膝蓋</a:t>
            </a:r>
            <a:endParaRPr lang="en-US" sz="1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183467" y="5166135"/>
            <a:ext cx="762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足踝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579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87FDDCF-C300-4618-BBC4-568DDFD9E6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DA45AF-7B43-9A43-A67F-5BA646ED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13" y="4623234"/>
            <a:ext cx="9899374" cy="940904"/>
          </a:xfrm>
        </p:spPr>
        <p:txBody>
          <a:bodyPr vert="horz" lIns="0" tIns="0" rIns="0" bIns="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3200" spc="750" dirty="0" smtClean="0"/>
              <a:t>人</a:t>
            </a:r>
            <a:r>
              <a:rPr lang="zh-TW" altLang="en-US" sz="3200" spc="750" dirty="0" smtClean="0"/>
              <a:t>體</a:t>
            </a:r>
            <a:r>
              <a:rPr lang="ja-JP" altLang="en-US" sz="3200" spc="750" dirty="0" smtClean="0"/>
              <a:t>姿勢</a:t>
            </a:r>
            <a:r>
              <a:rPr lang="ja-JP" altLang="en-US" sz="3200" spc="750" dirty="0"/>
              <a:t>改變和平衡</a:t>
            </a:r>
            <a:r>
              <a:rPr lang="ja-JP" altLang="en-US" sz="3200" spc="750" dirty="0" smtClean="0"/>
              <a:t>的</a:t>
            </a:r>
            <a:r>
              <a:rPr lang="zh-TW" altLang="en-US" sz="3200" spc="750" dirty="0" smtClean="0"/>
              <a:t>練習</a:t>
            </a:r>
            <a:r>
              <a:rPr lang="ja-JP" altLang="en-US" sz="3200" spc="750" dirty="0"/>
              <a:t>
</a:t>
            </a:r>
            <a:endParaRPr lang="en-US" sz="3200" spc="7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9E1B4E-DAC1-0E43-89AB-CB901F19EB1B}"/>
              </a:ext>
            </a:extLst>
          </p:cNvPr>
          <p:cNvSpPr/>
          <p:nvPr/>
        </p:nvSpPr>
        <p:spPr>
          <a:xfrm>
            <a:off x="1146313" y="5171913"/>
            <a:ext cx="9899374" cy="609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ja-JP" altLang="en-US" sz="1600" dirty="0"/>
              <a:t>嘗試以不同姿勢</a:t>
            </a:r>
            <a:r>
              <a:rPr lang="ja-JP" altLang="en-US" sz="1600" dirty="0" smtClean="0"/>
              <a:t>繪</a:t>
            </a:r>
            <a:r>
              <a:rPr lang="zh-TW" altLang="en-US" sz="1600" dirty="0" smtClean="0"/>
              <a:t>畫</a:t>
            </a:r>
            <a:r>
              <a:rPr lang="ja-JP" altLang="en-US" sz="1600" dirty="0" smtClean="0"/>
              <a:t>人</a:t>
            </a:r>
            <a:r>
              <a:rPr lang="zh-TW" altLang="en-US" sz="1600" dirty="0" smtClean="0"/>
              <a:t>體</a:t>
            </a:r>
            <a:r>
              <a:rPr lang="ja-JP" altLang="en-US" sz="1600" dirty="0" smtClean="0"/>
              <a:t>，</a:t>
            </a:r>
            <a:r>
              <a:rPr lang="ja-JP" altLang="en-US" sz="1600" dirty="0"/>
              <a:t>通過調整平衡線、肩線、腰線和臀部線
</a:t>
            </a:r>
            <a:endParaRPr lang="en-US" sz="1600" b="1" i="1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5E8B24-62B4-3E48-981E-E73B9EA739D0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87"/>
            <a:ext cx="5915451" cy="402844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AACBB3-649A-1949-BD74-4B650B7D73E0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854" y="22912"/>
            <a:ext cx="6299878" cy="429024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B1FF4D1-D3A2-46A1-A1DB-84C4A92F68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6CC515-2CA9-4522-924F-81F6F25FF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0A26550-ABC1-C24B-9CEE-4A0485F7B184}"/>
              </a:ext>
            </a:extLst>
          </p:cNvPr>
          <p:cNvSpPr/>
          <p:nvPr/>
        </p:nvSpPr>
        <p:spPr>
          <a:xfrm rot="2222028">
            <a:off x="7799292" y="906058"/>
            <a:ext cx="455430" cy="2255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35B78-7A9D-5847-8A45-9C6B4D266A76}"/>
              </a:ext>
            </a:extLst>
          </p:cNvPr>
          <p:cNvSpPr/>
          <p:nvPr/>
        </p:nvSpPr>
        <p:spPr>
          <a:xfrm>
            <a:off x="7268893" y="58080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cap="all">
                <a:highlight>
                  <a:srgbClr val="FFFF00"/>
                </a:highlight>
              </a:rPr>
              <a:t>平衡線
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D1182F-C563-3142-8FFB-E2BBB1EF7E4A}"/>
              </a:ext>
            </a:extLst>
          </p:cNvPr>
          <p:cNvSpPr/>
          <p:nvPr/>
        </p:nvSpPr>
        <p:spPr>
          <a:xfrm>
            <a:off x="1278848" y="698265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cap="all">
                <a:highlight>
                  <a:srgbClr val="FFFF00"/>
                </a:highlight>
              </a:rPr>
              <a:t>肩膀</a:t>
            </a:r>
            <a:endParaRPr lang="en-US" sz="1000" dirty="0">
              <a:highlight>
                <a:srgbClr val="FFFF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1FB941-51E4-5F43-B619-B5AFE7AA5AD5}"/>
              </a:ext>
            </a:extLst>
          </p:cNvPr>
          <p:cNvSpPr/>
          <p:nvPr/>
        </p:nvSpPr>
        <p:spPr>
          <a:xfrm>
            <a:off x="1278848" y="981334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cap="all">
                <a:highlight>
                  <a:srgbClr val="FFFF00"/>
                </a:highlight>
              </a:rPr>
              <a:t>胸圍</a:t>
            </a:r>
            <a:endParaRPr lang="en-US" sz="1000" dirty="0">
              <a:highlight>
                <a:srgbClr val="FFFF00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C2F983-2CAA-D34B-8A2B-505A2D417110}"/>
              </a:ext>
            </a:extLst>
          </p:cNvPr>
          <p:cNvSpPr/>
          <p:nvPr/>
        </p:nvSpPr>
        <p:spPr>
          <a:xfrm>
            <a:off x="1278848" y="132191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cap="all">
                <a:highlight>
                  <a:srgbClr val="FFFF00"/>
                </a:highlight>
              </a:rPr>
              <a:t>腰
</a:t>
            </a:r>
            <a:endParaRPr lang="en-US" sz="1000" dirty="0">
              <a:highlight>
                <a:srgbClr val="FFFF00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463D0-5FBB-6841-B00A-CCB6AF66BEB5}"/>
              </a:ext>
            </a:extLst>
          </p:cNvPr>
          <p:cNvSpPr/>
          <p:nvPr/>
        </p:nvSpPr>
        <p:spPr>
          <a:xfrm>
            <a:off x="1278848" y="168608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cap="all">
                <a:highlight>
                  <a:srgbClr val="FFFF00"/>
                </a:highlight>
              </a:rPr>
              <a:t>髖關節
</a:t>
            </a:r>
            <a:endParaRPr lang="en-US" sz="1000" dirty="0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F7097-4B2B-5B45-8A00-149BC33E92C4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100" dirty="0" smtClean="0">
                <a:solidFill>
                  <a:schemeClr val="bg1"/>
                </a:solidFill>
              </a:rPr>
              <a:t>練習材料</a:t>
            </a:r>
            <a:r>
              <a:rPr lang="ja-JP" altLang="en-US" sz="1100" dirty="0" smtClean="0">
                <a:solidFill>
                  <a:schemeClr val="bg1"/>
                </a:solidFill>
              </a:rPr>
              <a:t>由香港</a:t>
            </a:r>
            <a:r>
              <a:rPr lang="ja-JP" altLang="en-US" sz="1100" dirty="0">
                <a:solidFill>
                  <a:schemeClr val="bg1"/>
                </a:solidFill>
              </a:rPr>
              <a:t>知專設計</a:t>
            </a:r>
            <a:r>
              <a:rPr lang="ja-JP" altLang="en-US" sz="1100" dirty="0" smtClean="0">
                <a:solidFill>
                  <a:schemeClr val="bg1"/>
                </a:solidFill>
              </a:rPr>
              <a:t>學院</a:t>
            </a:r>
            <a:r>
              <a:rPr lang="zh-TW" altLang="en-US" sz="1100" dirty="0" smtClean="0">
                <a:solidFill>
                  <a:schemeClr val="bg1"/>
                </a:solidFill>
              </a:rPr>
              <a:t>摓擁有及</a:t>
            </a:r>
            <a:r>
              <a:rPr lang="ja-JP" altLang="en-US" sz="1100" dirty="0" smtClean="0">
                <a:solidFill>
                  <a:schemeClr val="bg1"/>
                </a:solidFill>
              </a:rPr>
              <a:t>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1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, text, map&#10;&#10;Description automatically generated">
            <a:extLst>
              <a:ext uri="{FF2B5EF4-FFF2-40B4-BE49-F238E27FC236}">
                <a16:creationId xmlns:a16="http://schemas.microsoft.com/office/drawing/2014/main" id="{6DC30393-C95D-104D-9D12-70FE5AE304A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47" y="-46444"/>
            <a:ext cx="11252903" cy="54987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76449B-7AEE-D24E-AD67-7C68D28A9BBD}"/>
              </a:ext>
            </a:extLst>
          </p:cNvPr>
          <p:cNvSpPr/>
          <p:nvPr/>
        </p:nvSpPr>
        <p:spPr>
          <a:xfrm>
            <a:off x="1619532" y="-45279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 err="1">
                <a:solidFill>
                  <a:schemeClr val="bg1"/>
                </a:solidFill>
              </a:rPr>
              <a:t>服裝細節</a:t>
            </a:r>
            <a:r>
              <a:rPr lang="en-US" sz="4000" b="1" cap="all" spc="750" dirty="0">
                <a:solidFill>
                  <a:schemeClr val="bg1"/>
                </a:solidFill>
              </a:rPr>
              <a:t> 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C224B-98E4-F74B-8864-DBF96B42EB8A}"/>
              </a:ext>
            </a:extLst>
          </p:cNvPr>
          <p:cNvSpPr/>
          <p:nvPr/>
        </p:nvSpPr>
        <p:spPr>
          <a:xfrm>
            <a:off x="1480847" y="4832735"/>
            <a:ext cx="2565522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b="1" dirty="0" err="1"/>
              <a:t>軍事風格外套</a:t>
            </a:r>
            <a:endParaRPr lang="en-US" sz="2800" b="1" dirty="0"/>
          </a:p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ja-JP" altLang="en-US" sz="1000" dirty="0"/>
              <a:t>休閒型夾克， 繪畫時需要表現寬鬆的</a:t>
            </a:r>
            <a:r>
              <a:rPr lang="ja-JP" altLang="en-US" sz="1000" dirty="0" smtClean="0"/>
              <a:t>剪裁</a:t>
            </a:r>
            <a:r>
              <a:rPr lang="zh-TW" altLang="en-US" sz="1000" dirty="0" smtClean="0"/>
              <a:t>，</a:t>
            </a:r>
            <a:r>
              <a:rPr lang="en-US" altLang="ja-JP" sz="1000" dirty="0" smtClean="0"/>
              <a:t> </a:t>
            </a:r>
            <a:r>
              <a:rPr lang="ja-JP" altLang="en-US" sz="1000" dirty="0" smtClean="0"/>
              <a:t>表達</a:t>
            </a:r>
            <a:r>
              <a:rPr lang="ja-JP" altLang="en-US" sz="1000" dirty="0"/>
              <a:t>拉鍊</a:t>
            </a:r>
            <a:r>
              <a:rPr lang="ja-JP" altLang="en-US" sz="1000" dirty="0" smtClean="0"/>
              <a:t>開口</a:t>
            </a:r>
            <a:r>
              <a:rPr lang="zh-TW" altLang="en-US" sz="1000" dirty="0" smtClean="0"/>
              <a:t>的細節</a:t>
            </a:r>
            <a:r>
              <a:rPr lang="ja-JP" altLang="en-US" sz="1000" dirty="0"/>
              <a:t>
</a:t>
            </a:r>
            <a:endParaRPr lang="en-US" sz="10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4AE728-B2E0-AB4A-B933-D7129DF05334}"/>
              </a:ext>
            </a:extLst>
          </p:cNvPr>
          <p:cNvSpPr/>
          <p:nvPr/>
        </p:nvSpPr>
        <p:spPr>
          <a:xfrm>
            <a:off x="4547682" y="4791237"/>
            <a:ext cx="2707172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sz="2800" b="1" dirty="0" smtClean="0"/>
              <a:t>西裝褸</a:t>
            </a:r>
            <a:r>
              <a:rPr lang="ja-JP" altLang="en-US" sz="1000" b="1" dirty="0" smtClean="0"/>
              <a:t>
</a:t>
            </a:r>
            <a:r>
              <a:rPr lang="zh-HK" altLang="en-US" sz="1000" dirty="0" smtClean="0"/>
              <a:t>繪畫</a:t>
            </a:r>
            <a:r>
              <a:rPr lang="zh-HK" altLang="en-US" sz="1000" dirty="0"/>
              <a:t>西裝褸時，線條應乾淨而筆直，看起來很稱身</a:t>
            </a:r>
            <a:endParaRPr lang="en-US" sz="1000" dirty="0"/>
          </a:p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endParaRPr lang="en-US" sz="1000" b="1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2BB19D-C83B-224C-81C3-D7FB0AA70C9B}"/>
              </a:ext>
            </a:extLst>
          </p:cNvPr>
          <p:cNvSpPr/>
          <p:nvPr/>
        </p:nvSpPr>
        <p:spPr>
          <a:xfrm>
            <a:off x="7640822" y="4775027"/>
            <a:ext cx="401246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ja-JP" altLang="en-US" sz="2800" b="1" dirty="0"/>
              <a:t>襯衫連衣裙</a:t>
            </a:r>
            <a:r>
              <a:rPr lang="ja-JP" altLang="en-US" sz="1000" b="1" dirty="0"/>
              <a:t>
</a:t>
            </a:r>
            <a:r>
              <a:rPr lang="zh-TW" altLang="en-US" sz="1000" dirty="0" smtClean="0"/>
              <a:t>襯衫</a:t>
            </a:r>
            <a:r>
              <a:rPr lang="zh-TW" altLang="en-US" sz="1000" dirty="0"/>
              <a:t>連衣裙看起來像一件拉長的襯衫，在衣服底部有一個 </a:t>
            </a:r>
            <a:r>
              <a:rPr lang="en-US" sz="1000" dirty="0"/>
              <a:t>A </a:t>
            </a:r>
            <a:r>
              <a:rPr lang="zh-TW" altLang="en-US" sz="1000" dirty="0"/>
              <a:t>線形狀。線條應乾淨細</a:t>
            </a:r>
            <a:r>
              <a:rPr lang="zh-HK" altLang="en-US" sz="1000" dirty="0"/>
              <a:t>緻</a:t>
            </a:r>
            <a:r>
              <a:rPr lang="zh-TW" altLang="en-US" sz="1000" dirty="0"/>
              <a:t>且充滿細節，</a:t>
            </a:r>
            <a:r>
              <a:rPr lang="zh-HK" altLang="en-US" sz="1000" dirty="0"/>
              <a:t>例如衣袖褶邊的體積及</a:t>
            </a:r>
            <a:r>
              <a:rPr lang="zh-TW" altLang="en-US" sz="1000" dirty="0"/>
              <a:t>皮帶</a:t>
            </a:r>
            <a:r>
              <a:rPr lang="zh-HK" altLang="en-US" sz="1000" dirty="0"/>
              <a:t>周圍形成的褶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41A903-5722-6C4E-8293-0400DC43FB5F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100" dirty="0" smtClean="0"/>
              <a:t>練習材料</a:t>
            </a:r>
            <a:r>
              <a:rPr lang="ja-JP" altLang="en-US" sz="1100" dirty="0" smtClean="0"/>
              <a:t>由</a:t>
            </a:r>
            <a:r>
              <a:rPr lang="ja-JP" altLang="en-US" sz="1100" dirty="0"/>
              <a:t>香港知專設計</a:t>
            </a:r>
            <a:r>
              <a:rPr lang="ja-JP" altLang="en-US" sz="1100" dirty="0" smtClean="0"/>
              <a:t>學院</a:t>
            </a:r>
            <a:r>
              <a:rPr lang="zh-TW" altLang="en-US" sz="1100" dirty="0" smtClean="0"/>
              <a:t>擁有及</a:t>
            </a:r>
            <a:r>
              <a:rPr lang="ja-JP" altLang="en-US" sz="1100" dirty="0" smtClean="0"/>
              <a:t>提供</a:t>
            </a:r>
            <a:endParaRPr lang="en-HK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18055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87FDDCF-C300-4618-BBC4-568DDFD9E6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000F82-6C55-9649-8DAA-1E2B79B72DC6}"/>
              </a:ext>
            </a:extLst>
          </p:cNvPr>
          <p:cNvSpPr/>
          <p:nvPr/>
        </p:nvSpPr>
        <p:spPr>
          <a:xfrm>
            <a:off x="1268985" y="4677869"/>
            <a:ext cx="9899374" cy="9409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50" dirty="0" err="1">
                <a:latin typeface="+mj-lt"/>
                <a:ea typeface="+mj-ea"/>
                <a:cs typeface="+mj-cs"/>
              </a:rPr>
              <a:t>服裝細節</a:t>
            </a:r>
            <a:r>
              <a:rPr lang="en-US" sz="3200" b="1" cap="all" spc="750" dirty="0">
                <a:latin typeface="+mj-lt"/>
                <a:ea typeface="+mj-ea"/>
                <a:cs typeface="+mj-cs"/>
              </a:rPr>
              <a:t> II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5CBF1A-0334-704C-BD6F-A696F5383EE5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6" y="1052945"/>
            <a:ext cx="6324998" cy="3990403"/>
          </a:xfrm>
          <a:prstGeom prst="rect">
            <a:avLst/>
          </a:prstGeom>
        </p:spPr>
      </p:pic>
      <p:pic>
        <p:nvPicPr>
          <p:cNvPr id="11" name="Picture 10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FD94EEFF-A924-344C-88E6-46179E0164B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787" y="1052945"/>
            <a:ext cx="5329211" cy="382451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B1FF4D1-D3A2-46A1-A1DB-84C4A92F68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6CC515-2CA9-4522-924F-81F6F25FF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A9966D-110B-454D-91FF-D2D94FF8DAA9}"/>
              </a:ext>
            </a:extLst>
          </p:cNvPr>
          <p:cNvSpPr/>
          <p:nvPr/>
        </p:nvSpPr>
        <p:spPr>
          <a:xfrm>
            <a:off x="5134744" y="5531073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dirty="0" err="1" smtClean="0"/>
              <a:t>裙款與下</a:t>
            </a:r>
            <a:r>
              <a:rPr lang="zh-TW" altLang="en-US" dirty="0" smtClean="0"/>
              <a:t>件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26A48-A993-B34D-A072-E9224046E185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100" dirty="0" smtClean="0">
                <a:solidFill>
                  <a:schemeClr val="bg1"/>
                </a:solidFill>
              </a:rPr>
              <a:t>練習材料</a:t>
            </a:r>
            <a:r>
              <a:rPr lang="ja-JP" altLang="en-US" sz="1100" dirty="0" smtClean="0">
                <a:solidFill>
                  <a:schemeClr val="bg1"/>
                </a:solidFill>
              </a:rPr>
              <a:t>由</a:t>
            </a:r>
            <a:r>
              <a:rPr lang="ja-JP" altLang="en-US" sz="1100" dirty="0">
                <a:solidFill>
                  <a:schemeClr val="bg1"/>
                </a:solidFill>
              </a:rPr>
              <a:t>香港知專設計</a:t>
            </a:r>
            <a:r>
              <a:rPr lang="ja-JP" altLang="en-US" sz="1100" dirty="0" smtClean="0">
                <a:solidFill>
                  <a:schemeClr val="bg1"/>
                </a:solidFill>
              </a:rPr>
              <a:t>學院</a:t>
            </a:r>
            <a:r>
              <a:rPr lang="zh-TW" altLang="en-US" sz="1100" dirty="0" smtClean="0">
                <a:solidFill>
                  <a:schemeClr val="bg1"/>
                </a:solidFill>
              </a:rPr>
              <a:t>擁有及</a:t>
            </a:r>
            <a:r>
              <a:rPr lang="ja-JP" altLang="en-US" sz="1100" dirty="0" smtClean="0">
                <a:solidFill>
                  <a:schemeClr val="bg1"/>
                </a:solidFill>
              </a:rPr>
              <a:t>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22785-D045-1B47-B855-121C957E2BE8}"/>
              </a:ext>
            </a:extLst>
          </p:cNvPr>
          <p:cNvSpPr/>
          <p:nvPr/>
        </p:nvSpPr>
        <p:spPr>
          <a:xfrm>
            <a:off x="2487704" y="52005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裙款類型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6AB2E-FDC3-374A-A4E6-C64F27708EC4}"/>
              </a:ext>
            </a:extLst>
          </p:cNvPr>
          <p:cNvSpPr/>
          <p:nvPr/>
        </p:nvSpPr>
        <p:spPr>
          <a:xfrm>
            <a:off x="9193304" y="54776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褲款類型</a:t>
            </a:r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4133" y="1405467"/>
            <a:ext cx="7281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百褶</a:t>
            </a:r>
            <a:endParaRPr lang="en-US" sz="1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202267" y="1367709"/>
            <a:ext cx="711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sz="1000" dirty="0" smtClean="0"/>
              <a:t>刀形褶</a:t>
            </a:r>
            <a:endParaRPr lang="en-US" sz="1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76970" y="4134627"/>
            <a:ext cx="8505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工字褶</a:t>
            </a:r>
            <a:endParaRPr lang="en-US" sz="1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445091" y="1258010"/>
            <a:ext cx="8505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工字褶</a:t>
            </a:r>
            <a:endParaRPr lang="en-US" sz="1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353734" y="2965389"/>
            <a:ext cx="941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褶的變化</a:t>
            </a:r>
            <a:endParaRPr lang="en-US" sz="1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602112" y="1182516"/>
            <a:ext cx="7281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sz="1000" dirty="0" smtClean="0"/>
              <a:t>鉛筆裙</a:t>
            </a:r>
            <a:endParaRPr lang="en-US" sz="1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857621" y="1134899"/>
            <a:ext cx="4656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868334" y="2335302"/>
            <a:ext cx="5249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758348" y="2372144"/>
            <a:ext cx="820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女士短褲</a:t>
            </a:r>
            <a:endParaRPr lang="en-US" sz="1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115731" y="3552006"/>
            <a:ext cx="9500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工字褶半截裙</a:t>
            </a:r>
            <a:endParaRPr lang="en-US" sz="1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070623" y="2487700"/>
            <a:ext cx="8974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/>
              <a:t>打</a:t>
            </a:r>
            <a:r>
              <a:rPr lang="zh-TW" altLang="en-US" sz="1000" dirty="0" smtClean="0"/>
              <a:t>褶半截裙</a:t>
            </a:r>
            <a:endParaRPr lang="en-US" sz="1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944534" y="3505840"/>
            <a:ext cx="6773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295684" y="2308379"/>
            <a:ext cx="10345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濶裙擺半截裙</a:t>
            </a:r>
            <a:endParaRPr lang="en-US" sz="10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467592" y="3588450"/>
            <a:ext cx="820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吉普賽裙</a:t>
            </a:r>
            <a:endParaRPr lang="en-US" sz="1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429318" y="4547359"/>
            <a:ext cx="820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牛仔褲</a:t>
            </a:r>
            <a:endParaRPr lang="en-US" sz="10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8990847" y="4433941"/>
            <a:ext cx="820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西褲</a:t>
            </a:r>
            <a:endParaRPr lang="en-US" sz="1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858120" y="1334915"/>
            <a:ext cx="820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濶腳半截裙</a:t>
            </a:r>
            <a:endParaRPr lang="en-US" sz="1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0758348" y="4433941"/>
            <a:ext cx="8200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/>
              <a:t>男士短褲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6109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ACF1D4-0436-1A4F-96FE-CD287500349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45" name="Rectangle 22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76449B-7AEE-D24E-AD67-7C68D28A9BBD}"/>
              </a:ext>
            </a:extLst>
          </p:cNvPr>
          <p:cNvSpPr/>
          <p:nvPr/>
        </p:nvSpPr>
        <p:spPr>
          <a:xfrm>
            <a:off x="853015" y="1692033"/>
            <a:ext cx="10485968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ja-JP" altLang="en-US" sz="48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設計草圖的基礎知識</a:t>
            </a:r>
            <a:r>
              <a:rPr lang="ja-JP" alt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
</a:t>
            </a:r>
            <a:r>
              <a:rPr lang="ja-JP" altLang="en-US" sz="2800" i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如何</a:t>
            </a:r>
            <a:r>
              <a:rPr lang="zh-TW" altLang="en-US" sz="2800" i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在人體上</a:t>
            </a:r>
            <a:r>
              <a:rPr lang="ja-JP" altLang="en-US" sz="2800" i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繪製</a:t>
            </a:r>
            <a:r>
              <a:rPr lang="ja-JP" altLang="en-US" sz="2800" i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簡單的</a:t>
            </a:r>
            <a:r>
              <a:rPr lang="ja-JP" altLang="en-US" sz="2800" i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時</a:t>
            </a:r>
            <a:r>
              <a:rPr lang="zh-TW" altLang="en-US" sz="2800" i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裝</a:t>
            </a:r>
            <a:r>
              <a:rPr lang="ja-JP" altLang="en-US" sz="2800" i="1" cap="all" spc="7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素描</a:t>
            </a:r>
            <a:r>
              <a:rPr lang="ja-JP" alt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
</a:t>
            </a:r>
            <a:endParaRPr lang="en-US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EC26A48-A993-B34D-A072-E9224046E185}"/>
              </a:ext>
            </a:extLst>
          </p:cNvPr>
          <p:cNvSpPr/>
          <p:nvPr/>
        </p:nvSpPr>
        <p:spPr>
          <a:xfrm>
            <a:off x="9231086" y="6517492"/>
            <a:ext cx="2923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100" dirty="0" smtClean="0"/>
              <a:t>練習材料</a:t>
            </a:r>
            <a:r>
              <a:rPr lang="ja-JP" altLang="en-US" sz="1100" dirty="0" smtClean="0"/>
              <a:t>由</a:t>
            </a:r>
            <a:r>
              <a:rPr lang="ja-JP" altLang="en-US" sz="1100" dirty="0"/>
              <a:t>香港知專設計</a:t>
            </a:r>
            <a:r>
              <a:rPr lang="ja-JP" altLang="en-US" sz="1100" dirty="0" smtClean="0"/>
              <a:t>學院</a:t>
            </a:r>
            <a:r>
              <a:rPr lang="zh-TW" altLang="en-US" sz="1100" dirty="0" smtClean="0"/>
              <a:t>擁有及</a:t>
            </a:r>
            <a:r>
              <a:rPr lang="ja-JP" altLang="en-US" sz="1100" dirty="0" smtClean="0"/>
              <a:t>提供</a:t>
            </a:r>
            <a:endParaRPr lang="en-HK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382944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9D872A-6B50-8544-A307-66D2AEE7755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390" y="0"/>
            <a:ext cx="6437220" cy="637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3E207-F107-9045-BF15-746AD8AB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66" y="2339327"/>
            <a:ext cx="12002834" cy="1884380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/>
              <a:t>練習演示
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CFF581-62F0-C247-B061-7B390BC43589}"/>
              </a:ext>
            </a:extLst>
          </p:cNvPr>
          <p:cNvSpPr/>
          <p:nvPr/>
        </p:nvSpPr>
        <p:spPr>
          <a:xfrm>
            <a:off x="472506" y="4774303"/>
            <a:ext cx="2274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/>
              <a:t>裁縫</a:t>
            </a:r>
            <a:r>
              <a:rPr lang="ja-JP" altLang="en-US" sz="1400" dirty="0" smtClean="0"/>
              <a:t>西裝示範</a:t>
            </a:r>
            <a:r>
              <a:rPr lang="ja-JP" altLang="en-US" sz="1400" dirty="0"/>
              <a:t>
</a:t>
            </a:r>
            <a:endParaRPr lang="en-HK" sz="1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4BA628C-07C0-FB4B-834A-DA40A4D4FA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00" y="1697510"/>
            <a:ext cx="1121900" cy="1128956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C2FBE8D4-E9BF-594A-9278-5CFA676EC4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14" y="3069122"/>
            <a:ext cx="1207685" cy="115736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F7C4724-BD94-6442-A551-4AFE5E1AF2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476" y="1689504"/>
            <a:ext cx="1178932" cy="1171743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5395C9F-57F8-E34F-844A-E7BE1D8FB2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476" y="3069122"/>
            <a:ext cx="1186120" cy="12076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224DA0-CAAC-8746-886B-D692F46FB45B}"/>
              </a:ext>
            </a:extLst>
          </p:cNvPr>
          <p:cNvSpPr/>
          <p:nvPr/>
        </p:nvSpPr>
        <p:spPr>
          <a:xfrm>
            <a:off x="1260702" y="2766948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/>
              <a:t>第</a:t>
            </a:r>
            <a:r>
              <a:rPr lang="en-US" altLang="ja-JP" sz="1200" dirty="0"/>
              <a:t>1</a:t>
            </a:r>
            <a:r>
              <a:rPr lang="ja-JP" altLang="en-US" sz="1200"/>
              <a:t>部分
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CE1DD0-4537-7541-8E4F-C389E81CED67}"/>
              </a:ext>
            </a:extLst>
          </p:cNvPr>
          <p:cNvSpPr/>
          <p:nvPr/>
        </p:nvSpPr>
        <p:spPr>
          <a:xfrm>
            <a:off x="1242388" y="4156784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/>
              <a:t>第</a:t>
            </a:r>
            <a:r>
              <a:rPr lang="en-US" altLang="ja-JP" sz="1200" dirty="0"/>
              <a:t>2</a:t>
            </a:r>
            <a:r>
              <a:rPr lang="ja-JP" altLang="en-US" sz="1200"/>
              <a:t>部分
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FB507E-9F72-FF4E-8558-8FE57716D39D}"/>
              </a:ext>
            </a:extLst>
          </p:cNvPr>
          <p:cNvSpPr/>
          <p:nvPr/>
        </p:nvSpPr>
        <p:spPr>
          <a:xfrm>
            <a:off x="788900" y="1456420"/>
            <a:ext cx="167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>
                <a:solidFill>
                  <a:schemeClr val="accent6"/>
                </a:solidFill>
              </a:rPr>
              <a:t>掃一掃</a:t>
            </a:r>
            <a:r>
              <a:rPr lang="en-US" altLang="ja-JP" sz="1400" b="1" i="1" dirty="0">
                <a:solidFill>
                  <a:schemeClr val="accent6"/>
                </a:solidFill>
              </a:rPr>
              <a:t>:</a:t>
            </a:r>
            <a:endParaRPr lang="en-US" altLang="ja-JP" sz="800" b="1" dirty="0">
              <a:latin typeface="+mj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1C6288-4B52-D74A-84FC-5C19DEE42119}"/>
              </a:ext>
            </a:extLst>
          </p:cNvPr>
          <p:cNvSpPr/>
          <p:nvPr/>
        </p:nvSpPr>
        <p:spPr>
          <a:xfrm>
            <a:off x="9786694" y="2801356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/>
              <a:t>第</a:t>
            </a:r>
            <a:r>
              <a:rPr lang="en-US" altLang="ja-JP" sz="1200" dirty="0"/>
              <a:t>1</a:t>
            </a:r>
            <a:r>
              <a:rPr lang="ja-JP" altLang="en-US" sz="1200"/>
              <a:t>部分
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9C7515-C8CE-4D47-96BB-3744386D7171}"/>
              </a:ext>
            </a:extLst>
          </p:cNvPr>
          <p:cNvSpPr/>
          <p:nvPr/>
        </p:nvSpPr>
        <p:spPr>
          <a:xfrm>
            <a:off x="9770536" y="4182509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/>
              <a:t>第</a:t>
            </a:r>
            <a:r>
              <a:rPr lang="en-US" altLang="ja-JP" sz="1200" dirty="0"/>
              <a:t>2</a:t>
            </a:r>
            <a:r>
              <a:rPr lang="ja-JP" altLang="en-US" sz="1200"/>
              <a:t>部分
</a:t>
            </a:r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DEB749-5D14-794E-BE4C-3389F70B70B7}"/>
              </a:ext>
            </a:extLst>
          </p:cNvPr>
          <p:cNvSpPr/>
          <p:nvPr/>
        </p:nvSpPr>
        <p:spPr>
          <a:xfrm>
            <a:off x="9320745" y="1440350"/>
            <a:ext cx="167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>
                <a:solidFill>
                  <a:schemeClr val="accent6"/>
                </a:solidFill>
              </a:rPr>
              <a:t>掃一掃</a:t>
            </a:r>
            <a:r>
              <a:rPr lang="en-US" altLang="ja-JP" sz="1400" b="1" i="1" dirty="0">
                <a:solidFill>
                  <a:schemeClr val="accent6"/>
                </a:solidFill>
              </a:rPr>
              <a:t>:</a:t>
            </a:r>
            <a:endParaRPr lang="en-US" altLang="ja-JP" sz="800" b="1" dirty="0">
              <a:latin typeface="+mj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0EA22E-F17D-E949-B63A-34626D0C224C}"/>
              </a:ext>
            </a:extLst>
          </p:cNvPr>
          <p:cNvSpPr/>
          <p:nvPr/>
        </p:nvSpPr>
        <p:spPr>
          <a:xfrm>
            <a:off x="9036564" y="4774303"/>
            <a:ext cx="2274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裙款</a:t>
            </a:r>
            <a:r>
              <a:rPr lang="ja-JP" altLang="en-US" sz="1400"/>
              <a:t>示範
</a:t>
            </a:r>
            <a:endParaRPr lang="en-HK" sz="1400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EC26A48-A993-B34D-A072-E9224046E185}"/>
              </a:ext>
            </a:extLst>
          </p:cNvPr>
          <p:cNvSpPr/>
          <p:nvPr/>
        </p:nvSpPr>
        <p:spPr>
          <a:xfrm>
            <a:off x="9231086" y="6517492"/>
            <a:ext cx="29238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100" dirty="0" smtClean="0"/>
              <a:t>練習材料</a:t>
            </a:r>
            <a:r>
              <a:rPr lang="ja-JP" altLang="en-US" sz="1100" dirty="0" smtClean="0"/>
              <a:t>由</a:t>
            </a:r>
            <a:r>
              <a:rPr lang="ja-JP" altLang="en-US" sz="1100" dirty="0"/>
              <a:t>香港知專設計</a:t>
            </a:r>
            <a:r>
              <a:rPr lang="ja-JP" altLang="en-US" sz="1100" dirty="0" smtClean="0"/>
              <a:t>學院</a:t>
            </a:r>
            <a:r>
              <a:rPr lang="zh-TW" altLang="en-US" sz="1100" dirty="0" smtClean="0"/>
              <a:t>擁有及</a:t>
            </a:r>
            <a:r>
              <a:rPr lang="ja-JP" altLang="en-US" sz="1100" dirty="0" smtClean="0"/>
              <a:t>提供</a:t>
            </a:r>
            <a:endParaRPr lang="en-HK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306365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iece, items, bag, sitting&#10;&#10;Description automatically generated">
            <a:extLst>
              <a:ext uri="{FF2B5EF4-FFF2-40B4-BE49-F238E27FC236}">
                <a16:creationId xmlns:a16="http://schemas.microsoft.com/office/drawing/2014/main" id="{1492CBAD-8627-E54C-9862-B156199E6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850276"/>
          </a:xfrm>
        </p:spPr>
        <p:txBody>
          <a:bodyPr>
            <a:normAutofit/>
          </a:bodyPr>
          <a:lstStyle/>
          <a:p>
            <a:r>
              <a:rPr lang="en-HK" sz="7200" dirty="0" err="1" smtClean="0">
                <a:solidFill>
                  <a:schemeClr val="bg1"/>
                </a:solidFill>
              </a:rPr>
              <a:t>什麼事時裝插</a:t>
            </a:r>
            <a:r>
              <a:rPr lang="zh-TW" altLang="en-US" sz="7200" dirty="0" smtClean="0">
                <a:solidFill>
                  <a:schemeClr val="bg1"/>
                </a:solidFill>
              </a:rPr>
              <a:t>圖</a:t>
            </a:r>
            <a:r>
              <a:rPr lang="en-HK" sz="7200" dirty="0" smtClean="0">
                <a:solidFill>
                  <a:schemeClr val="bg1"/>
                </a:solidFill>
              </a:rPr>
              <a:t>?</a:t>
            </a:r>
            <a:endParaRPr lang="en-HK" sz="7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F42380-8CD8-B44E-9E07-3A1451A3D30D}"/>
              </a:ext>
            </a:extLst>
          </p:cNvPr>
          <p:cNvSpPr/>
          <p:nvPr/>
        </p:nvSpPr>
        <p:spPr>
          <a:xfrm>
            <a:off x="94593" y="96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1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erson, indoor, young, boy&#10;&#10;Description automatically generated">
            <a:extLst>
              <a:ext uri="{FF2B5EF4-FFF2-40B4-BE49-F238E27FC236}">
                <a16:creationId xmlns:a16="http://schemas.microsoft.com/office/drawing/2014/main" id="{683AD98C-96D1-1844-901D-CE35C753D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CFDC-F6D7-8945-BAA4-35C7626C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39" y="4691434"/>
            <a:ext cx="11474391" cy="17093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HK" b="1" dirty="0"/>
              <a:t>Fashion illustration </a:t>
            </a:r>
            <a:r>
              <a:rPr lang="en-HK" dirty="0"/>
              <a:t>is the art of </a:t>
            </a:r>
            <a:r>
              <a:rPr lang="en-HK" b="1" dirty="0"/>
              <a:t>communicating fashion ideas in a visual form</a:t>
            </a:r>
            <a:r>
              <a:rPr lang="en-HK" dirty="0"/>
              <a:t> that originates with illustration, drawing and painting, which is also known as fashion sketching. It is mainly used by </a:t>
            </a:r>
            <a:r>
              <a:rPr lang="en-HK" b="1" dirty="0"/>
              <a:t>fashion designers to brainstorm  their ideas on paper or digitally. </a:t>
            </a:r>
            <a:r>
              <a:rPr lang="en-HK" dirty="0"/>
              <a:t>Fashion sketching plays a major role in designing </a:t>
            </a:r>
            <a:r>
              <a:rPr lang="en-HK" b="1" dirty="0"/>
              <a:t>to preview and visualise designs </a:t>
            </a:r>
            <a:r>
              <a:rPr lang="en-HK" dirty="0"/>
              <a:t>before sewing actual clothing (Nicolas, 1994).</a:t>
            </a:r>
          </a:p>
          <a:p>
            <a:pPr marL="0" indent="0">
              <a:buNone/>
            </a:pPr>
            <a:r>
              <a:rPr lang="zh-TW" altLang="en-US" dirty="0" smtClean="0"/>
              <a:t>譯：時裝插圖是</a:t>
            </a:r>
            <a:r>
              <a:rPr lang="zh-TW" altLang="en-US" dirty="0"/>
              <a:t>一種以視覺形式傳達</a:t>
            </a:r>
            <a:r>
              <a:rPr lang="zh-TW" altLang="en-US" dirty="0" smtClean="0"/>
              <a:t>時裝意念的</a:t>
            </a:r>
            <a:r>
              <a:rPr lang="zh-TW" altLang="en-US" dirty="0"/>
              <a:t>藝術，這種視覺形式源自</a:t>
            </a:r>
            <a:r>
              <a:rPr lang="zh-TW" altLang="en-US" dirty="0" smtClean="0"/>
              <a:t>插圖和</a:t>
            </a:r>
            <a:r>
              <a:rPr lang="zh-TW" altLang="en-US" dirty="0"/>
              <a:t>繪畫，也稱為時裝素描。時裝設計師可在繪本上畫圖，或以數碼繪圖方式表現設計。這種時裝素描在縫製實際服裝之前，</a:t>
            </a:r>
            <a:r>
              <a:rPr lang="zh-TW" altLang="en-US" dirty="0" smtClean="0"/>
              <a:t>在為預覽及實踐設計</a:t>
            </a:r>
            <a:r>
              <a:rPr lang="zh-TW" altLang="en-US" dirty="0"/>
              <a:t>起著主要</a:t>
            </a:r>
            <a:r>
              <a:rPr lang="zh-TW" altLang="en-US" dirty="0" smtClean="0"/>
              <a:t>作用。</a:t>
            </a:r>
            <a:endParaRPr lang="en-HK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30DB7-AA0D-4A41-B9BE-FF5912AB93C3}"/>
              </a:ext>
            </a:extLst>
          </p:cNvPr>
          <p:cNvSpPr/>
          <p:nvPr/>
        </p:nvSpPr>
        <p:spPr>
          <a:xfrm>
            <a:off x="444340" y="6481026"/>
            <a:ext cx="119705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TW" altLang="en-US" sz="1000" i="1" dirty="0" smtClean="0">
                <a:solidFill>
                  <a:schemeClr val="bg1"/>
                </a:solidFill>
              </a:rPr>
              <a:t>資料</a:t>
            </a:r>
            <a:r>
              <a:rPr lang="en-HK" sz="1000" i="1" dirty="0" err="1" smtClean="0">
                <a:solidFill>
                  <a:schemeClr val="bg1"/>
                </a:solidFill>
              </a:rPr>
              <a:t>來源</a:t>
            </a:r>
            <a:r>
              <a:rPr lang="en-HK" sz="1000" i="1" dirty="0">
                <a:solidFill>
                  <a:schemeClr val="bg1"/>
                </a:solidFill>
              </a:rPr>
              <a:t>: Drake, Nicolas., 1994. Fashion Illustration Today (Revised Edition). Thames &amp; Hudson Ltd. London. (p 7) </a:t>
            </a:r>
            <a:endParaRPr lang="en-HK" sz="1000" i="1" baseline="30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ED43C1-35B3-9D4B-B05E-54B2A44F1966}"/>
              </a:ext>
            </a:extLst>
          </p:cNvPr>
          <p:cNvSpPr/>
          <p:nvPr/>
        </p:nvSpPr>
        <p:spPr>
          <a:xfrm>
            <a:off x="444340" y="4325418"/>
            <a:ext cx="1107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</a:rPr>
              <a:t>傳統定義</a:t>
            </a:r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E4E10-C5B5-314D-9522-74D635B0B80E}"/>
              </a:ext>
            </a:extLst>
          </p:cNvPr>
          <p:cNvSpPr/>
          <p:nvPr/>
        </p:nvSpPr>
        <p:spPr>
          <a:xfrm>
            <a:off x="73572" y="47041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F40BAE64-5EB4-654E-B402-68E63C4E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38108"/>
            <a:ext cx="6547925" cy="5170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DCC9-6A17-014C-B466-7E79E1B9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052" y="1649588"/>
            <a:ext cx="4996401" cy="3883612"/>
          </a:xfrm>
        </p:spPr>
        <p:txBody>
          <a:bodyPr>
            <a:noAutofit/>
          </a:bodyPr>
          <a:lstStyle/>
          <a:p>
            <a:pPr lvl="0"/>
            <a:r>
              <a:rPr lang="zh-CN" altLang="en-US" dirty="0" smtClean="0"/>
              <a:t>時裝</a:t>
            </a:r>
            <a:r>
              <a:rPr lang="zh-CN" altLang="en-US" dirty="0"/>
              <a:t>插圖是</a:t>
            </a:r>
            <a:r>
              <a:rPr lang="zh-HK" altLang="en-US" dirty="0"/>
              <a:t>用來</a:t>
            </a:r>
            <a:r>
              <a:rPr lang="zh-CN" altLang="en-US" dirty="0"/>
              <a:t>傳達設計師的</a:t>
            </a:r>
            <a:r>
              <a:rPr lang="zh-HK" altLang="en-US" dirty="0"/>
              <a:t>意念</a:t>
            </a:r>
            <a:endParaRPr lang="en-US" dirty="0"/>
          </a:p>
          <a:p>
            <a:pPr lvl="0"/>
            <a:r>
              <a:rPr lang="zh-CN" altLang="en-US" dirty="0"/>
              <a:t>不一定以</a:t>
            </a:r>
            <a:r>
              <a:rPr lang="zh-HK" altLang="en-US" dirty="0"/>
              <a:t>真</a:t>
            </a:r>
            <a:r>
              <a:rPr lang="zh-CN" altLang="en-US" dirty="0"/>
              <a:t>實</a:t>
            </a:r>
            <a:r>
              <a:rPr lang="zh-HK" altLang="en-US" dirty="0"/>
              <a:t>為</a:t>
            </a:r>
            <a:r>
              <a:rPr lang="zh-CN" altLang="en-US" dirty="0"/>
              <a:t>目標</a:t>
            </a:r>
            <a:endParaRPr lang="en-US" dirty="0"/>
          </a:p>
          <a:p>
            <a:pPr lvl="0"/>
            <a:r>
              <a:rPr lang="zh-CN" altLang="en-US" dirty="0"/>
              <a:t>優秀的時</a:t>
            </a:r>
            <a:r>
              <a:rPr lang="zh-HK" altLang="en-US" dirty="0"/>
              <a:t>裝插圖</a:t>
            </a:r>
            <a:r>
              <a:rPr lang="zh-CN" altLang="en-US" dirty="0"/>
              <a:t>師需要理解當代的美感</a:t>
            </a:r>
            <a:endParaRPr lang="en-US" dirty="0"/>
          </a:p>
          <a:p>
            <a:pPr lvl="0"/>
            <a:r>
              <a:rPr lang="zh-HK" altLang="en-US" dirty="0" smtClean="0"/>
              <a:t>為紙</a:t>
            </a:r>
            <a:r>
              <a:rPr lang="zh-CN" altLang="en-US" dirty="0" smtClean="0"/>
              <a:t>樣</a:t>
            </a:r>
            <a:r>
              <a:rPr lang="en-US" dirty="0" smtClean="0"/>
              <a:t>/</a:t>
            </a:r>
            <a:r>
              <a:rPr lang="zh-HK" altLang="en-US" dirty="0" smtClean="0"/>
              <a:t>樣板</a:t>
            </a:r>
            <a:r>
              <a:rPr lang="zh-CN" altLang="en-US" dirty="0" smtClean="0"/>
              <a:t>製造部門提供草圖</a:t>
            </a:r>
            <a:endParaRPr lang="en-US" dirty="0" smtClean="0"/>
          </a:p>
          <a:p>
            <a:r>
              <a:rPr lang="zh-HK" altLang="en-US" dirty="0" smtClean="0"/>
              <a:t>常用</a:t>
            </a:r>
            <a:r>
              <a:rPr lang="zh-HK" altLang="en-US" dirty="0"/>
              <a:t>註釋來展示</a:t>
            </a:r>
            <a:r>
              <a:rPr lang="zh-CN" altLang="en-US" dirty="0"/>
              <a:t>技術細節</a:t>
            </a:r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505391-1743-AA42-996D-70E95E3AE97D}"/>
              </a:ext>
            </a:extLst>
          </p:cNvPr>
          <p:cNvSpPr/>
          <p:nvPr/>
        </p:nvSpPr>
        <p:spPr>
          <a:xfrm>
            <a:off x="6901309" y="78264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</a:rPr>
              <a:t>關於</a:t>
            </a:r>
            <a:r>
              <a:rPr lang="ja-JP" altLang="en-US" b="1" dirty="0" smtClean="0">
                <a:solidFill>
                  <a:srgbClr val="FFC000"/>
                </a:solidFill>
              </a:rPr>
              <a:t>時裝</a:t>
            </a:r>
            <a:r>
              <a:rPr lang="zh-TW" altLang="en-US" b="1" dirty="0" smtClean="0">
                <a:solidFill>
                  <a:srgbClr val="FFC000"/>
                </a:solidFill>
              </a:rPr>
              <a:t>插圖</a:t>
            </a:r>
            <a:r>
              <a:rPr lang="ja-JP" altLang="en-US" b="1" dirty="0">
                <a:solidFill>
                  <a:srgbClr val="FFC000"/>
                </a:solidFill>
              </a:rPr>
              <a:t>
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D98302-5924-7E4D-8ABF-7F2FDBF03CE9}"/>
              </a:ext>
            </a:extLst>
          </p:cNvPr>
          <p:cNvSpPr/>
          <p:nvPr/>
        </p:nvSpPr>
        <p:spPr>
          <a:xfrm>
            <a:off x="10275635" y="147550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chemeClr val="bg1"/>
                </a:solidFill>
              </a:rPr>
              <a:t>相片為香港知專設計學院擁有及提供</a:t>
            </a:r>
            <a:endParaRPr lang="en-US" sz="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A16D3-AC53-884B-8447-E94956C5317E}"/>
              </a:ext>
            </a:extLst>
          </p:cNvPr>
          <p:cNvSpPr/>
          <p:nvPr/>
        </p:nvSpPr>
        <p:spPr>
          <a:xfrm>
            <a:off x="378417" y="6473185"/>
            <a:ext cx="5262979" cy="250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設計師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高敏儀的畢業設計系列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當時是香港知專設計學院時裝設計高級文憑的二年級學生</a:t>
            </a:r>
            <a:r>
              <a:rPr lang="en-US" sz="1000" dirty="0">
                <a:solidFill>
                  <a:schemeClr val="bg1"/>
                </a:solidFill>
              </a:rPr>
              <a:t>) </a:t>
            </a:r>
            <a:endParaRPr lang="en-HK" sz="1000" i="1" baseline="30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F1F9B-4BE5-C448-B113-14D4D7D1D109}"/>
              </a:ext>
            </a:extLst>
          </p:cNvPr>
          <p:cNvSpPr/>
          <p:nvPr/>
        </p:nvSpPr>
        <p:spPr>
          <a:xfrm>
            <a:off x="7139194" y="6517492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 dirty="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4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erson&#10;&#10;Description automatically generated">
            <a:extLst>
              <a:ext uri="{FF2B5EF4-FFF2-40B4-BE49-F238E27FC236}">
                <a16:creationId xmlns:a16="http://schemas.microsoft.com/office/drawing/2014/main" id="{D2DE9EF1-A8BA-C241-A098-750DA7514108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7560454" y="1135369"/>
            <a:ext cx="5456478" cy="430876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D6BCC8-5E90-9D4E-911D-ED3020FA1A9F}"/>
              </a:ext>
            </a:extLst>
          </p:cNvPr>
          <p:cNvSpPr/>
          <p:nvPr/>
        </p:nvSpPr>
        <p:spPr>
          <a:xfrm>
            <a:off x="8555685" y="5554590"/>
            <a:ext cx="38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Haylee Wong </a:t>
            </a:r>
            <a:r>
              <a:rPr lang="en-US" sz="1000" b="1" dirty="0" err="1" smtClean="0"/>
              <a:t>的時裝插</a:t>
            </a:r>
            <a:r>
              <a:rPr lang="zh-TW" altLang="en-US" sz="1000" b="1" dirty="0" smtClean="0"/>
              <a:t>圖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pPr algn="ctr"/>
            <a:r>
              <a:rPr lang="en-US" sz="1000" i="1" dirty="0" err="1" smtClean="0"/>
              <a:t>他在英國西敏寺大學的畢業設計時裝插</a:t>
            </a:r>
            <a:r>
              <a:rPr lang="zh-TW" altLang="en-US" sz="1000" i="1" dirty="0" smtClean="0"/>
              <a:t>圖</a:t>
            </a:r>
            <a:endParaRPr lang="en-HK" sz="10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475999" y="1413868"/>
            <a:ext cx="8185271" cy="17276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時裝</a:t>
            </a:r>
            <a:r>
              <a:rPr lang="ja-JP" altLang="en-US" sz="2800" dirty="0" smtClean="0"/>
              <a:t>插</a:t>
            </a:r>
            <a:r>
              <a:rPr lang="zh-TW" altLang="en-US" sz="2800" dirty="0" smtClean="0"/>
              <a:t>圖</a:t>
            </a:r>
            <a:r>
              <a:rPr lang="ja-JP" altLang="en-US" sz="2800" dirty="0" smtClean="0"/>
              <a:t>的</a:t>
            </a:r>
            <a:r>
              <a:rPr lang="ja-JP" altLang="en-US" sz="2800" dirty="0"/>
              <a:t>功能
</a:t>
            </a:r>
            <a:endParaRPr lang="en-HK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853C64-C000-1246-AA12-C7435AAAFD75}"/>
              </a:ext>
            </a:extLst>
          </p:cNvPr>
          <p:cNvSpPr txBox="1">
            <a:spLocks/>
          </p:cNvSpPr>
          <p:nvPr/>
        </p:nvSpPr>
        <p:spPr>
          <a:xfrm>
            <a:off x="475999" y="2873391"/>
            <a:ext cx="3160318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1600" dirty="0" smtClean="0"/>
              <a:t>用於製作</a:t>
            </a:r>
            <a:r>
              <a:rPr lang="zh-TW" altLang="en-US" sz="1600" dirty="0" smtClean="0"/>
              <a:t>服裝</a:t>
            </a:r>
            <a:r>
              <a:rPr lang="ja-JP" altLang="en-US" sz="1600" dirty="0" smtClean="0"/>
              <a:t>、</a:t>
            </a:r>
            <a:r>
              <a:rPr lang="zh-TW" altLang="en-US" sz="1600" dirty="0" smtClean="0"/>
              <a:t>推</a:t>
            </a:r>
            <a:r>
              <a:rPr lang="ja-JP" altLang="en-US" sz="1600" dirty="0" smtClean="0"/>
              <a:t>廣和展示</a:t>
            </a:r>
            <a:r>
              <a:rPr lang="zh-TW" altLang="en-US" sz="1600" dirty="0" smtClean="0"/>
              <a:t>設計意念</a:t>
            </a:r>
            <a:endParaRPr lang="en-US" sz="1600" dirty="0"/>
          </a:p>
        </p:txBody>
      </p:sp>
      <p:pic>
        <p:nvPicPr>
          <p:cNvPr id="8" name="Picture 7" descr="A group of clothes&#10;&#10;Description automatically generated">
            <a:extLst>
              <a:ext uri="{FF2B5EF4-FFF2-40B4-BE49-F238E27FC236}">
                <a16:creationId xmlns:a16="http://schemas.microsoft.com/office/drawing/2014/main" id="{EB24C9B7-1140-514E-8E01-9349F7E7908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136" y="416826"/>
            <a:ext cx="4332229" cy="49033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5E93F9-69C0-B945-BC6A-DF3F7AC08D17}"/>
              </a:ext>
            </a:extLst>
          </p:cNvPr>
          <p:cNvSpPr/>
          <p:nvPr/>
        </p:nvSpPr>
        <p:spPr>
          <a:xfrm>
            <a:off x="4718672" y="5554590"/>
            <a:ext cx="38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/>
              <a:t>Foxla</a:t>
            </a:r>
            <a:r>
              <a:rPr lang="en-US" sz="1000" b="1" dirty="0"/>
              <a:t> Chu </a:t>
            </a:r>
            <a:r>
              <a:rPr lang="en-US" sz="1000" b="1" dirty="0" err="1" smtClean="0"/>
              <a:t>的時裝插</a:t>
            </a:r>
            <a:r>
              <a:rPr lang="zh-TW" altLang="en-US" sz="1000" b="1" dirty="0" smtClean="0"/>
              <a:t>圖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pPr algn="ctr"/>
            <a:r>
              <a:rPr lang="en-US" sz="1000" dirty="0"/>
              <a:t>(</a:t>
            </a:r>
            <a:r>
              <a:rPr lang="en-US" sz="1000" dirty="0" err="1"/>
              <a:t>當時是香港知專設計學院時裝設計高級文憑的一年級學生</a:t>
            </a:r>
            <a:r>
              <a:rPr lang="en-US" sz="1000" dirty="0"/>
              <a:t>)</a:t>
            </a:r>
            <a:endParaRPr lang="en-HK" sz="10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94352-F07B-4C4E-817A-72A6F4BA34BE}"/>
              </a:ext>
            </a:extLst>
          </p:cNvPr>
          <p:cNvSpPr/>
          <p:nvPr/>
        </p:nvSpPr>
        <p:spPr>
          <a:xfrm>
            <a:off x="211667" y="6491155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000" dirty="0">
                <a:solidFill>
                  <a:schemeClr val="bg1"/>
                </a:solidFill>
              </a:rPr>
              <a:t>相片</a:t>
            </a:r>
            <a:r>
              <a:rPr lang="ja-JP" altLang="en-US" sz="1000" dirty="0" smtClean="0">
                <a:solidFill>
                  <a:schemeClr val="bg1"/>
                </a:solidFill>
              </a:rPr>
              <a:t>由</a:t>
            </a:r>
            <a:r>
              <a:rPr lang="zh-TW" altLang="en-US" sz="1000" dirty="0" smtClean="0">
                <a:solidFill>
                  <a:schemeClr val="bg1"/>
                </a:solidFill>
              </a:rPr>
              <a:t>香港知專學院及職業訓練局</a:t>
            </a:r>
            <a:r>
              <a:rPr lang="ja-JP" altLang="en-HK" sz="1000" dirty="0" smtClean="0">
                <a:solidFill>
                  <a:schemeClr val="bg1"/>
                </a:solidFill>
              </a:rPr>
              <a:t>校友</a:t>
            </a:r>
            <a:r>
              <a:rPr lang="ja-JP" altLang="en-US" sz="1000" dirty="0" smtClean="0">
                <a:solidFill>
                  <a:schemeClr val="bg1"/>
                </a:solidFill>
              </a:rPr>
              <a:t>提供</a:t>
            </a:r>
            <a:endParaRPr lang="en-HK" sz="1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2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D9FA27-53F4-C447-89EC-645C6D3DE674}"/>
              </a:ext>
            </a:extLst>
          </p:cNvPr>
          <p:cNvSpPr txBox="1">
            <a:spLocks/>
          </p:cNvSpPr>
          <p:nvPr/>
        </p:nvSpPr>
        <p:spPr>
          <a:xfrm>
            <a:off x="633358" y="3591663"/>
            <a:ext cx="9387995" cy="13536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0" dirty="0"/>
              <a:t>100</a:t>
            </a:r>
            <a:r>
              <a:rPr lang="ja-JP" altLang="en-US" sz="8000" dirty="0" smtClean="0"/>
              <a:t>年前</a:t>
            </a:r>
            <a:endParaRPr lang="en-US" altLang="ja-JP" sz="8000" dirty="0" smtClean="0"/>
          </a:p>
          <a:p>
            <a:r>
              <a:rPr lang="ja-JP" altLang="en-US" sz="4800" dirty="0"/>
              <a:t>
</a:t>
            </a:r>
            <a:r>
              <a:rPr lang="ja-JP" altLang="en-US" sz="3200" dirty="0"/>
              <a:t>時裝</a:t>
            </a:r>
            <a:r>
              <a:rPr lang="ja-JP" altLang="en-US" sz="3200" dirty="0" smtClean="0"/>
              <a:t>插</a:t>
            </a:r>
            <a:r>
              <a:rPr lang="zh-TW" altLang="en-US" sz="3200" dirty="0" smtClean="0"/>
              <a:t>圖</a:t>
            </a:r>
            <a:r>
              <a:rPr lang="ja-JP" altLang="en-US" sz="3200" dirty="0" smtClean="0"/>
              <a:t>的</a:t>
            </a:r>
            <a:r>
              <a:rPr lang="ja-JP" altLang="en-US" sz="3200" dirty="0"/>
              <a:t>興起是因為</a:t>
            </a:r>
            <a:r>
              <a:rPr lang="ja-JP" altLang="en-US" sz="3200" dirty="0" smtClean="0"/>
              <a:t>當時</a:t>
            </a:r>
            <a:r>
              <a:rPr lang="zh-TW" altLang="en-US" sz="3200" dirty="0" smtClean="0"/>
              <a:t>的</a:t>
            </a:r>
            <a:r>
              <a:rPr lang="ja-JP" altLang="en-US" sz="3200" dirty="0" smtClean="0"/>
              <a:t>雜誌</a:t>
            </a:r>
            <a:r>
              <a:rPr lang="ja-JP" altLang="en-US" sz="3200" dirty="0"/>
              <a:t>沒有彩色</a:t>
            </a:r>
            <a:r>
              <a:rPr lang="ja-JP" altLang="en-US" sz="3200" dirty="0" smtClean="0"/>
              <a:t>攝影</a:t>
            </a:r>
            <a:r>
              <a:rPr lang="zh-TW" altLang="en-US" sz="3200" dirty="0"/>
              <a:t>。</a:t>
            </a:r>
            <a:endParaRPr lang="en-HK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985C1-01DC-B246-8388-3489804182AB}"/>
              </a:ext>
            </a:extLst>
          </p:cNvPr>
          <p:cNvSpPr/>
          <p:nvPr/>
        </p:nvSpPr>
        <p:spPr>
          <a:xfrm>
            <a:off x="10175979" y="6476117"/>
            <a:ext cx="1787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000" spc="2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HK" sz="1000" spc="20" dirty="0">
                <a:solidFill>
                  <a:schemeClr val="bg1"/>
                </a:solidFill>
                <a:cs typeface="Arial"/>
              </a:rPr>
              <a:t>Vogue </a:t>
            </a:r>
            <a:r>
              <a:rPr lang="en-HK" sz="1000" dirty="0">
                <a:solidFill>
                  <a:schemeClr val="bg1"/>
                </a:solidFill>
                <a:cs typeface="Arial"/>
              </a:rPr>
              <a:t>Magazines </a:t>
            </a:r>
            <a:r>
              <a:rPr lang="en-HK" sz="1000" spc="5" dirty="0">
                <a:solidFill>
                  <a:schemeClr val="bg1"/>
                </a:solidFill>
                <a:cs typeface="Arial"/>
              </a:rPr>
              <a:t>covers</a:t>
            </a:r>
            <a:r>
              <a:rPr lang="en-HK" sz="1000" spc="-165" dirty="0">
                <a:solidFill>
                  <a:schemeClr val="bg1"/>
                </a:solidFill>
                <a:cs typeface="Arial"/>
              </a:rPr>
              <a:t> </a:t>
            </a:r>
            <a:r>
              <a:rPr lang="en-HK" sz="1000" spc="-22" baseline="27777" dirty="0">
                <a:solidFill>
                  <a:schemeClr val="bg1"/>
                </a:solidFill>
                <a:cs typeface="Arial"/>
              </a:rPr>
              <a:t>(1)</a:t>
            </a:r>
            <a:endParaRPr lang="en-HK" sz="1000" baseline="27777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34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A25E3D-75EB-CF48-B56C-84EC16099976}"/>
              </a:ext>
            </a:extLst>
          </p:cNvPr>
          <p:cNvSpPr/>
          <p:nvPr/>
        </p:nvSpPr>
        <p:spPr>
          <a:xfrm>
            <a:off x="1276818" y="2985193"/>
            <a:ext cx="961323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時</a:t>
            </a:r>
            <a:r>
              <a:rPr lang="zh-HK" altLang="en-US" sz="2800" dirty="0" smtClean="0"/>
              <a:t>裝</a:t>
            </a:r>
            <a:r>
              <a:rPr lang="zh-CN" altLang="en-US" sz="2800" dirty="0"/>
              <a:t>插</a:t>
            </a:r>
            <a:r>
              <a:rPr lang="zh-HK" altLang="en-US" sz="2800" dirty="0"/>
              <a:t>圖師</a:t>
            </a:r>
            <a:r>
              <a:rPr lang="zh-CN" altLang="en-US" sz="2800" dirty="0"/>
              <a:t>開始使用各種材料</a:t>
            </a:r>
            <a:r>
              <a:rPr lang="zh-HK" altLang="en-US" sz="2800" dirty="0"/>
              <a:t>，</a:t>
            </a:r>
            <a:r>
              <a:rPr lang="zh-CN" altLang="en-US" sz="2800" dirty="0"/>
              <a:t>包括鉛筆</a:t>
            </a:r>
            <a:r>
              <a:rPr lang="zh-HK" altLang="en-US" sz="2800" dirty="0"/>
              <a:t>、</a:t>
            </a:r>
            <a:r>
              <a:rPr lang="zh-CN" altLang="en-US" sz="2800" dirty="0"/>
              <a:t>墨</a:t>
            </a:r>
            <a:r>
              <a:rPr lang="zh-HK" altLang="en-US" sz="2800" dirty="0"/>
              <a:t>水</a:t>
            </a:r>
            <a:r>
              <a:rPr lang="zh-CN" altLang="en-US" sz="2800" dirty="0"/>
              <a:t>筆</a:t>
            </a:r>
            <a:r>
              <a:rPr lang="zh-HK" altLang="en-US" sz="2800" dirty="0"/>
              <a:t>、</a:t>
            </a:r>
            <a:r>
              <a:rPr lang="zh-CN" altLang="en-US" sz="2800" dirty="0"/>
              <a:t>木炭</a:t>
            </a:r>
            <a:r>
              <a:rPr lang="zh-HK" altLang="en-US" sz="2800" dirty="0"/>
              <a:t>、</a:t>
            </a:r>
            <a:r>
              <a:rPr lang="zh-CN" altLang="en-US" sz="2800" dirty="0"/>
              <a:t>水彩</a:t>
            </a:r>
            <a:r>
              <a:rPr lang="zh-CN" altLang="en-US" sz="2800" dirty="0" smtClean="0"/>
              <a:t>來</a:t>
            </a:r>
            <a:r>
              <a:rPr lang="zh-TW" altLang="en-US" sz="2800" dirty="0" smtClean="0"/>
              <a:t>創</a:t>
            </a:r>
            <a:r>
              <a:rPr lang="zh-CN" altLang="en-US" sz="2800" dirty="0" smtClean="0"/>
              <a:t>作</a:t>
            </a:r>
            <a:r>
              <a:rPr lang="zh-CN" altLang="en-US" sz="2800" dirty="0"/>
              <a:t>時</a:t>
            </a:r>
            <a:r>
              <a:rPr lang="zh-HK" altLang="en-US" sz="2800" dirty="0"/>
              <a:t>裝</a:t>
            </a:r>
            <a:r>
              <a:rPr lang="zh-CN" altLang="en-US" sz="2800" dirty="0"/>
              <a:t>插</a:t>
            </a:r>
            <a:r>
              <a:rPr lang="zh-HK" altLang="en-US" sz="2800" dirty="0"/>
              <a:t>圖。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zh-CN" altLang="en-US" sz="2800" dirty="0"/>
              <a:t>阿諾托尼奧</a:t>
            </a:r>
            <a:r>
              <a:rPr lang="en-US" sz="2800" dirty="0"/>
              <a:t>·</a:t>
            </a:r>
            <a:r>
              <a:rPr lang="zh-CN" altLang="en-US" sz="2800" dirty="0"/>
              <a:t>洛佩茲</a:t>
            </a:r>
            <a:r>
              <a:rPr lang="en-US" sz="2800" dirty="0"/>
              <a:t> Antonio Lopez</a:t>
            </a:r>
            <a:r>
              <a:rPr lang="zh-CN" altLang="en-US" sz="2800" dirty="0"/>
              <a:t>（</a:t>
            </a:r>
            <a:r>
              <a:rPr lang="en-US" sz="2800" dirty="0"/>
              <a:t>1943-1987</a:t>
            </a:r>
            <a:r>
              <a:rPr lang="zh-CN" altLang="en-US" sz="2800" dirty="0"/>
              <a:t>年）是一位主要的時裝插</a:t>
            </a:r>
            <a:r>
              <a:rPr lang="zh-HK" altLang="en-US" sz="2800" dirty="0"/>
              <a:t>圖師，</a:t>
            </a:r>
            <a:r>
              <a:rPr lang="zh-CN" altLang="en-US" sz="2800" dirty="0"/>
              <a:t>他的繪畫經常出現在時</a:t>
            </a:r>
            <a:r>
              <a:rPr lang="zh-HK" altLang="en-US" sz="2800" dirty="0"/>
              <a:t>裝</a:t>
            </a:r>
            <a:r>
              <a:rPr lang="zh-CN" altLang="en-US" sz="2800" dirty="0"/>
              <a:t>雜誌上</a:t>
            </a:r>
            <a:r>
              <a:rPr lang="zh-HK" altLang="en-US" sz="2800" dirty="0"/>
              <a:t>。 </a:t>
            </a:r>
            <a:r>
              <a:rPr lang="ja-JP" altLang="en-US" sz="2400" dirty="0"/>
              <a:t>
</a:t>
            </a:r>
            <a:endParaRPr lang="en-US" altLang="zh-CN" sz="2400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92222AE-7693-1448-B679-BCFDB9DBF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6818" y="1157578"/>
            <a:ext cx="5665601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lang="en-US" altLang="ja-JP" sz="8000" spc="530" dirty="0"/>
              <a:t>50 </a:t>
            </a:r>
            <a:r>
              <a:rPr lang="ja-JP" altLang="en-US" sz="8000" spc="530" dirty="0" smtClean="0"/>
              <a:t>年前</a:t>
            </a:r>
            <a:endParaRPr sz="8000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A77B9E8-E51C-044C-AFF3-2FD1B59E1619}"/>
              </a:ext>
            </a:extLst>
          </p:cNvPr>
          <p:cNvSpPr txBox="1"/>
          <p:nvPr/>
        </p:nvSpPr>
        <p:spPr>
          <a:xfrm>
            <a:off x="10012017" y="6512434"/>
            <a:ext cx="244186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40" dirty="0" smtClean="0">
                <a:solidFill>
                  <a:schemeClr val="bg1"/>
                </a:solidFill>
                <a:cs typeface="Arial"/>
              </a:rPr>
              <a:t>Antonio </a:t>
            </a:r>
            <a:r>
              <a:rPr sz="1000" b="1" spc="-20" dirty="0">
                <a:solidFill>
                  <a:schemeClr val="bg1"/>
                </a:solidFill>
                <a:cs typeface="Arial"/>
              </a:rPr>
              <a:t>Lopez’s </a:t>
            </a:r>
            <a:r>
              <a:rPr sz="1000" b="1" spc="15" dirty="0">
                <a:solidFill>
                  <a:schemeClr val="bg1"/>
                </a:solidFill>
                <a:cs typeface="Arial"/>
              </a:rPr>
              <a:t>Illustration</a:t>
            </a:r>
            <a:r>
              <a:rPr sz="1000" b="1" spc="50" dirty="0">
                <a:solidFill>
                  <a:schemeClr val="bg1"/>
                </a:solidFill>
                <a:cs typeface="Arial"/>
              </a:rPr>
              <a:t> </a:t>
            </a:r>
            <a:r>
              <a:rPr sz="1000" b="1" spc="-22" baseline="27777" dirty="0">
                <a:solidFill>
                  <a:schemeClr val="bg1"/>
                </a:solidFill>
                <a:cs typeface="Arial"/>
              </a:rPr>
              <a:t>(</a:t>
            </a:r>
            <a:r>
              <a:rPr lang="en-US" sz="1000" b="1" spc="-22" baseline="27777" dirty="0">
                <a:solidFill>
                  <a:schemeClr val="bg1"/>
                </a:solidFill>
                <a:cs typeface="Arial"/>
              </a:rPr>
              <a:t>2</a:t>
            </a:r>
            <a:r>
              <a:rPr sz="1000" b="1" spc="-22" baseline="27777" dirty="0">
                <a:solidFill>
                  <a:schemeClr val="bg1"/>
                </a:solidFill>
                <a:cs typeface="Arial"/>
              </a:rPr>
              <a:t>)</a:t>
            </a:r>
            <a:endParaRPr sz="1000" b="1" baseline="27777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04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A25E3D-75EB-CF48-B56C-84EC16099976}"/>
              </a:ext>
            </a:extLst>
          </p:cNvPr>
          <p:cNvSpPr/>
          <p:nvPr/>
        </p:nvSpPr>
        <p:spPr>
          <a:xfrm>
            <a:off x="1350805" y="3121223"/>
            <a:ext cx="8771021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">
              <a:spcBef>
                <a:spcPts val="100"/>
              </a:spcBef>
            </a:pPr>
            <a:r>
              <a:rPr lang="zh-TW" altLang="en-US" sz="2800" b="1" spc="55" dirty="0" smtClean="0">
                <a:cs typeface="Arial"/>
              </a:rPr>
              <a:t>現代時裝插圖</a:t>
            </a:r>
            <a:endParaRPr lang="en-US" altLang="zh-TW" sz="2800" b="1" spc="55" dirty="0" smtClean="0">
              <a:cs typeface="Arial"/>
            </a:endParaRPr>
          </a:p>
          <a:p>
            <a:pPr marL="554355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TW" altLang="en-US" sz="2800" spc="55" dirty="0" smtClean="0">
                <a:cs typeface="Arial"/>
              </a:rPr>
              <a:t>經常應用</a:t>
            </a:r>
            <a:r>
              <a:rPr lang="ja-JP" altLang="en-US" sz="2800" spc="55" dirty="0" smtClean="0">
                <a:cs typeface="Arial"/>
              </a:rPr>
              <a:t>電腦繪圖
混合媒體</a:t>
            </a:r>
            <a:r>
              <a:rPr lang="zh-TW" altLang="en-US" sz="2800" spc="55" dirty="0" smtClean="0">
                <a:cs typeface="Arial"/>
              </a:rPr>
              <a:t>的展示</a:t>
            </a:r>
            <a:r>
              <a:rPr lang="ja-JP" altLang="en-US" sz="2800" spc="55" dirty="0" smtClean="0">
                <a:cs typeface="Arial"/>
              </a:rPr>
              <a:t>方式</a:t>
            </a:r>
            <a:endParaRPr lang="en-US" altLang="ja-JP" sz="2800" spc="55" dirty="0" smtClean="0">
              <a:cs typeface="Arial"/>
            </a:endParaRPr>
          </a:p>
          <a:p>
            <a:pPr marL="554355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ja-JP" altLang="en-US" sz="2800" spc="55" dirty="0" smtClean="0">
                <a:cs typeface="Arial"/>
              </a:rPr>
              <a:t>藝術家的技術和風格更趨獨特</a:t>
            </a:r>
            <a:endParaRPr lang="en-HK" sz="2800" dirty="0"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92222AE-7693-1448-B679-BCFDB9DBF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6279" y="1488802"/>
            <a:ext cx="6197895" cy="101309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650"/>
              </a:spcBef>
            </a:pPr>
            <a:r>
              <a:rPr lang="ja-JP" altLang="en-US" sz="6000" spc="300"/>
              <a:t>現在</a:t>
            </a:r>
            <a:r>
              <a:rPr lang="en-US" altLang="ja-JP" sz="6000" spc="300" dirty="0"/>
              <a:t>….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9757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08058EF5-858F-F040-A8BC-C6684B176B4C}"/>
              </a:ext>
            </a:extLst>
          </p:cNvPr>
          <p:cNvSpPr txBox="1"/>
          <p:nvPr/>
        </p:nvSpPr>
        <p:spPr>
          <a:xfrm>
            <a:off x="1265297" y="3502603"/>
            <a:ext cx="771835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zh-TW" altLang="en-US" sz="2800" dirty="0" smtClean="0">
                <a:cs typeface="Arial"/>
              </a:rPr>
              <a:t>紙時裝</a:t>
            </a:r>
            <a:endParaRPr sz="2800" dirty="0">
              <a:cs typeface="Arial"/>
            </a:endParaRPr>
          </a:p>
          <a:p>
            <a:pPr marL="50800">
              <a:lnSpc>
                <a:spcPct val="100000"/>
              </a:lnSpc>
            </a:pPr>
            <a:endParaRPr lang="en-US" altLang="ja-JP" sz="2800" b="1" spc="25" dirty="0">
              <a:latin typeface="+mj-lt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lang="ja-JP" altLang="en-US" sz="2800" spc="-40" dirty="0" smtClean="0">
                <a:cs typeface="Arial"/>
              </a:rPr>
              <a:t>應用</a:t>
            </a:r>
            <a:r>
              <a:rPr lang="zh-TW" altLang="en-US" sz="2800" spc="-40" dirty="0" smtClean="0">
                <a:cs typeface="Arial"/>
              </a:rPr>
              <a:t>花巧的</a:t>
            </a:r>
            <a:r>
              <a:rPr lang="ja-JP" altLang="en-US" sz="2800" spc="-40" dirty="0" smtClean="0">
                <a:cs typeface="Arial"/>
              </a:rPr>
              <a:t>服裝細節</a:t>
            </a:r>
            <a:r>
              <a:rPr lang="ja-JP" altLang="en-US" sz="2800" spc="-40" dirty="0">
                <a:cs typeface="Arial"/>
              </a:rPr>
              <a:t>，創造獨特的展示風格。</a:t>
            </a:r>
            <a:endParaRPr sz="2800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7D6CA-F37B-B04E-8151-9DAEF37B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97" y="1415729"/>
            <a:ext cx="10240903" cy="1233488"/>
          </a:xfrm>
        </p:spPr>
        <p:txBody>
          <a:bodyPr/>
          <a:lstStyle/>
          <a:p>
            <a:r>
              <a:rPr lang="ja-JP" altLang="en-US" dirty="0" smtClean="0"/>
              <a:t>現代</a:t>
            </a:r>
            <a:r>
              <a:rPr lang="zh-TW" altLang="en-US" dirty="0" smtClean="0"/>
              <a:t>時裝</a:t>
            </a:r>
            <a:r>
              <a:rPr lang="ja-JP" altLang="en-US" dirty="0" smtClean="0"/>
              <a:t>插圖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7468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955</Words>
  <Application>Microsoft Office PowerPoint</Application>
  <PresentationFormat>寬螢幕</PresentationFormat>
  <Paragraphs>128</Paragraphs>
  <Slides>19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Arial-BoldItalicMT</vt:lpstr>
      <vt:lpstr>Avenir Next LT Pro</vt:lpstr>
      <vt:lpstr>Avenir Next LT Pro Light</vt:lpstr>
      <vt:lpstr>Arial</vt:lpstr>
      <vt:lpstr>Calibri</vt:lpstr>
      <vt:lpstr>GradientRiseVTI</vt:lpstr>
      <vt:lpstr>設計展示: 實現時裝設計</vt:lpstr>
      <vt:lpstr>什麼事時裝插圖?</vt:lpstr>
      <vt:lpstr>PowerPoint 簡報</vt:lpstr>
      <vt:lpstr>PowerPoint 簡報</vt:lpstr>
      <vt:lpstr>PowerPoint 簡報</vt:lpstr>
      <vt:lpstr>PowerPoint 簡報</vt:lpstr>
      <vt:lpstr>50 年前</vt:lpstr>
      <vt:lpstr>現在….</vt:lpstr>
      <vt:lpstr>現代時裝插圖</vt:lpstr>
      <vt:lpstr>現代插圖</vt:lpstr>
      <vt:lpstr>現代插圖
</vt:lpstr>
      <vt:lpstr>如何製作時裝插圖？
</vt:lpstr>
      <vt:lpstr>人體繪圖的練習（8.5人頭人體）</vt:lpstr>
      <vt:lpstr>女性與男性體型之間 的差異
</vt:lpstr>
      <vt:lpstr>人體姿勢改變和平衡的練習
</vt:lpstr>
      <vt:lpstr>PowerPoint 簡報</vt:lpstr>
      <vt:lpstr>PowerPoint 簡報</vt:lpstr>
      <vt:lpstr>PowerPoint 簡報</vt:lpstr>
      <vt:lpstr>練習演示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Presentation: Fashion Design Realization</dc:title>
  <dc:creator>Travis Li Wang Hei</dc:creator>
  <cp:lastModifiedBy>POON, Suk-mei Cindy</cp:lastModifiedBy>
  <cp:revision>85</cp:revision>
  <dcterms:created xsi:type="dcterms:W3CDTF">2020-08-19T18:06:04Z</dcterms:created>
  <dcterms:modified xsi:type="dcterms:W3CDTF">2021-09-20T01:47:51Z</dcterms:modified>
</cp:coreProperties>
</file>