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8" r:id="rId4"/>
    <p:sldId id="312" r:id="rId5"/>
    <p:sldId id="260" r:id="rId6"/>
    <p:sldId id="261" r:id="rId7"/>
    <p:sldId id="263" r:id="rId8"/>
    <p:sldId id="264" r:id="rId9"/>
    <p:sldId id="268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7" autoAdjust="0"/>
    <p:restoredTop sz="94762"/>
  </p:normalViewPr>
  <p:slideViewPr>
    <p:cSldViewPr snapToGrid="0" snapToObjects="1">
      <p:cViewPr varScale="1">
        <p:scale>
          <a:sx n="114" d="100"/>
          <a:sy n="11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根據目的和場合瞭解著裝規範規則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869361" y="2966104"/>
            <a:ext cx="6444459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zh-TW" altLang="en-US" sz="6000" dirty="0" smtClean="0">
                <a:solidFill>
                  <a:schemeClr val="bg1"/>
                </a:solidFill>
                <a:latin typeface="+mj-ea"/>
              </a:rPr>
              <a:t>服裝標準</a:t>
            </a:r>
            <a:r>
              <a:rPr lang="ja-JP" altLang="en-US" sz="6000" dirty="0" smtClean="0">
                <a:solidFill>
                  <a:schemeClr val="bg1"/>
                </a:solidFill>
                <a:latin typeface="+mj-ea"/>
              </a:rPr>
              <a:t>及</a:t>
            </a:r>
            <a:r>
              <a:rPr lang="ja-JP" altLang="en-US" sz="6000" dirty="0">
                <a:solidFill>
                  <a:schemeClr val="bg1"/>
                </a:solidFill>
                <a:latin typeface="+mj-ea"/>
              </a:rPr>
              <a:t>風格</a:t>
            </a:r>
            <a:endParaRPr lang="en-US" sz="6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727628" y="1225570"/>
            <a:ext cx="2873625" cy="160043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TW" altLang="en-US" sz="2400" b="1" cap="all" spc="600" dirty="0" smtClean="0">
                <a:solidFill>
                  <a:schemeClr val="bg1"/>
                </a:solidFill>
              </a:rPr>
              <a:t>第七章</a:t>
            </a:r>
            <a:endParaRPr lang="en-US" sz="2400" b="1" cap="all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outdoor, window&#10;&#10;Description automatically generated">
            <a:extLst>
              <a:ext uri="{FF2B5EF4-FFF2-40B4-BE49-F238E27FC236}">
                <a16:creationId xmlns:a16="http://schemas.microsoft.com/office/drawing/2014/main" id="{82730233-6612-1D4D-98E2-2F3867615E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861" y="0"/>
            <a:ext cx="9449139" cy="63592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 txBox="1">
            <a:spLocks/>
          </p:cNvSpPr>
          <p:nvPr/>
        </p:nvSpPr>
        <p:spPr>
          <a:xfrm>
            <a:off x="328443" y="2895084"/>
            <a:ext cx="5767557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運動</a:t>
            </a:r>
            <a:r>
              <a:rPr lang="ja-JP" altLang="en-US" dirty="0" smtClean="0"/>
              <a:t>
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328443" y="3401707"/>
            <a:ext cx="2275057" cy="27096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endParaRPr lang="en-US" altLang="ja-JP" sz="2000" dirty="0"/>
          </a:p>
          <a:p>
            <a:r>
              <a:rPr lang="zh-TW" altLang="en-US" dirty="0" smtClean="0"/>
              <a:t>具</a:t>
            </a:r>
            <a:r>
              <a:rPr lang="zh-TW" altLang="en-US" dirty="0"/>
              <a:t>效能</a:t>
            </a:r>
            <a:r>
              <a:rPr lang="zh-HK" altLang="en-US" dirty="0"/>
              <a:t>性</a:t>
            </a:r>
            <a:r>
              <a:rPr lang="zh-TW" altLang="en-US" dirty="0"/>
              <a:t>和功能性</a:t>
            </a:r>
            <a:r>
              <a:rPr lang="zh-HK" altLang="en-US" dirty="0"/>
              <a:t>的</a:t>
            </a:r>
            <a:r>
              <a:rPr lang="zh-TW" altLang="en-US" dirty="0"/>
              <a:t>衣服，提供充裕的移動性和透氣性</a:t>
            </a:r>
            <a:r>
              <a:rPr lang="ja-JP" altLang="en-US" sz="2000" dirty="0"/>
              <a:t>
</a:t>
            </a:r>
            <a:endParaRPr lang="en-HK" sz="20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5D9423D-4230-2F47-9CB4-785781292FC7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871B0-F36F-C444-AAD9-EE6C1BC65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5F582-43BC-F84F-9C5B-362490FC39B4}"/>
              </a:ext>
            </a:extLst>
          </p:cNvPr>
          <p:cNvSpPr/>
          <p:nvPr/>
        </p:nvSpPr>
        <p:spPr>
          <a:xfrm>
            <a:off x="1619533" y="1386016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ja-JP" alt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什麼</a:t>
            </a:r>
            <a:r>
              <a:rPr lang="ja-JP" altLang="en-US" sz="4000" b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是</a:t>
            </a:r>
            <a:r>
              <a:rPr lang="zh-TW" altLang="en-US" sz="4000" b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服裝標準</a:t>
            </a:r>
            <a:r>
              <a:rPr lang="ja-JP" altLang="en-US" sz="4000" b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？</a:t>
            </a:r>
            <a:r>
              <a:rPr lang="ja-JP" alt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
</a:t>
            </a:r>
            <a:endParaRPr lang="en-US" sz="4000" b="1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20DB3-E04E-E34F-8CF7-E054B72D63AA}"/>
              </a:ext>
            </a:extLst>
          </p:cNvPr>
          <p:cNvSpPr/>
          <p:nvPr/>
        </p:nvSpPr>
        <p:spPr>
          <a:xfrm>
            <a:off x="21" y="3797504"/>
            <a:ext cx="1197540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2000" dirty="0">
                <a:solidFill>
                  <a:srgbClr val="FFFFFF"/>
                </a:solidFill>
              </a:rPr>
              <a:t>根據目的和場合</a:t>
            </a:r>
            <a:r>
              <a:rPr lang="ja-JP" altLang="en-US" sz="2000" dirty="0" smtClean="0">
                <a:solidFill>
                  <a:srgbClr val="FFFFFF"/>
                </a:solidFill>
              </a:rPr>
              <a:t>瞭解</a:t>
            </a:r>
            <a:r>
              <a:rPr lang="zh-TW" altLang="en-US" sz="2000" dirty="0" smtClean="0">
                <a:solidFill>
                  <a:srgbClr val="FFFFFF"/>
                </a:solidFill>
              </a:rPr>
              <a:t>服裝標準的</a:t>
            </a:r>
            <a:r>
              <a:rPr lang="ja-JP" altLang="en-US" sz="2000" dirty="0" smtClean="0">
                <a:solidFill>
                  <a:srgbClr val="FFFFFF"/>
                </a:solidFill>
              </a:rPr>
              <a:t>規則</a:t>
            </a:r>
            <a:endParaRPr lang="en-HK" sz="13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910E0-C44F-1E4E-846E-06FAB750F85E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4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5FF42C-909B-43EF-AB65-5B080A912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EA143-F6EA-491D-844A-458EAD224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5540" y="-853"/>
            <a:ext cx="6101231" cy="6857997"/>
          </a:xfrm>
          <a:prstGeom prst="rect">
            <a:avLst/>
          </a:prstGeom>
          <a:gradFill>
            <a:gsLst>
              <a:gs pos="0">
                <a:schemeClr val="accent5">
                  <a:alpha val="85000"/>
                </a:schemeClr>
              </a:gs>
              <a:gs pos="100000">
                <a:schemeClr val="accent2">
                  <a:lumMod val="60000"/>
                  <a:lumOff val="40000"/>
                  <a:alpha val="7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82E28-55D3-4E1E-92EC-42F006348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425"/>
            <a:ext cx="4076695" cy="6857997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4">
                  <a:alpha val="6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99557A-D407-4861-B370-0726DD331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37120" y="153651"/>
            <a:ext cx="6408529" cy="61012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63647-0AF2-7A47-8F75-63E251FE19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0" y="2461557"/>
            <a:ext cx="3326218" cy="22202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2" y="883414"/>
            <a:ext cx="9675601" cy="1255059"/>
          </a:xfrm>
        </p:spPr>
        <p:txBody>
          <a:bodyPr vert="horz" lIns="0" tIns="0" rIns="0" bIns="0" rtlCol="0" anchor="b">
            <a:noAutofit/>
          </a:bodyPr>
          <a:lstStyle/>
          <a:p>
            <a:pPr algn="ctr"/>
            <a:r>
              <a:rPr lang="zh-TW" altLang="en-US" sz="6000" dirty="0" smtClean="0"/>
              <a:t>正式</a:t>
            </a:r>
            <a:r>
              <a:rPr lang="en-US" altLang="zh-TW" sz="6000" b="0" dirty="0" smtClean="0"/>
              <a:t> </a:t>
            </a:r>
            <a:r>
              <a:rPr lang="en-US" sz="6000" spc="750" dirty="0"/>
              <a:t>VS </a:t>
            </a:r>
            <a:r>
              <a:rPr lang="ja-JP" altLang="en-US" sz="6000" spc="750" dirty="0"/>
              <a:t>休閒</a:t>
            </a:r>
            <a:endParaRPr lang="en-US" sz="6000" spc="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25849-2EE2-6A4A-A66B-B22CBC43A9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540" y="2370439"/>
            <a:ext cx="3599229" cy="24024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168DA6-0660-3047-9253-5078B8342971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70" y="993663"/>
            <a:ext cx="3900670" cy="17427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zh-TW" altLang="en-US" dirty="0" smtClean="0"/>
              <a:t>正式</a:t>
            </a:r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zh-TW" altLang="en-US" b="0" dirty="0"/>
              <a:t/>
            </a:r>
            <a:br>
              <a:rPr lang="zh-TW" altLang="en-US" b="0" dirty="0"/>
            </a:br>
            <a:endParaRPr lang="zh-TW" altLang="en-US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545911" y="1772871"/>
            <a:ext cx="5003914" cy="2799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1600" dirty="0" smtClean="0">
                <a:latin typeface="+mj-ea"/>
                <a:ea typeface="+mj-ea"/>
              </a:rPr>
              <a:t>正式</a:t>
            </a:r>
            <a:r>
              <a:rPr lang="ja-JP" altLang="en-US" sz="1600" dirty="0" smtClean="0">
                <a:latin typeface="+mj-ea"/>
                <a:ea typeface="+mj-ea"/>
              </a:rPr>
              <a:t>場合</a:t>
            </a:r>
            <a:r>
              <a:rPr lang="ja-JP" altLang="en-US" sz="1600" dirty="0">
                <a:latin typeface="+mj-ea"/>
                <a:ea typeface="+mj-ea"/>
              </a:rPr>
              <a:t>包括儀式</a:t>
            </a:r>
            <a:r>
              <a:rPr lang="ja-JP" altLang="en-US" sz="1600" dirty="0" smtClean="0">
                <a:latin typeface="+mj-ea"/>
                <a:ea typeface="+mj-ea"/>
              </a:rPr>
              <a:t>、</a:t>
            </a:r>
            <a:r>
              <a:rPr lang="zh-TW" altLang="en-US" sz="1600" dirty="0" smtClean="0">
                <a:latin typeface="+mj-ea"/>
                <a:ea typeface="+mj-ea"/>
              </a:rPr>
              <a:t>派對</a:t>
            </a:r>
            <a:r>
              <a:rPr lang="ja-JP" altLang="en-US" sz="1600" dirty="0" smtClean="0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宴會等。
</a:t>
            </a:r>
            <a:endParaRPr lang="en-US" altLang="ja-JP" sz="16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1600" dirty="0" smtClean="0">
                <a:latin typeface="+mj-ea"/>
                <a:ea typeface="+mj-ea"/>
              </a:rPr>
              <a:t>女孩</a:t>
            </a:r>
            <a:r>
              <a:rPr lang="ja-JP" altLang="en-US" sz="1600" dirty="0">
                <a:latin typeface="+mj-ea"/>
                <a:ea typeface="+mj-ea"/>
              </a:rPr>
              <a:t>通常</a:t>
            </a:r>
            <a:r>
              <a:rPr lang="ja-JP" altLang="en-US" sz="1600" dirty="0" smtClean="0">
                <a:latin typeface="+mj-ea"/>
                <a:ea typeface="+mj-ea"/>
              </a:rPr>
              <a:t>在</a:t>
            </a:r>
            <a:r>
              <a:rPr lang="zh-TW" altLang="en-US" sz="1600" dirty="0" smtClean="0">
                <a:latin typeface="+mj-ea"/>
                <a:ea typeface="+mj-ea"/>
              </a:rPr>
              <a:t>正式</a:t>
            </a:r>
            <a:r>
              <a:rPr lang="ja-JP" altLang="en-US" sz="1600" dirty="0" smtClean="0">
                <a:latin typeface="+mj-ea"/>
                <a:ea typeface="+mj-ea"/>
              </a:rPr>
              <a:t>場合</a:t>
            </a:r>
            <a:r>
              <a:rPr lang="ja-JP" altLang="en-US" sz="1600" dirty="0">
                <a:latin typeface="+mj-ea"/>
                <a:ea typeface="+mj-ea"/>
              </a:rPr>
              <a:t>穿派對禮服或晚禮服，搭配小手提包和</a:t>
            </a:r>
            <a:r>
              <a:rPr lang="ja-JP" altLang="en-US" sz="1600" dirty="0" smtClean="0">
                <a:latin typeface="+mj-ea"/>
                <a:ea typeface="+mj-ea"/>
              </a:rPr>
              <a:t>高跟鞋</a:t>
            </a:r>
            <a:r>
              <a:rPr lang="zh-TW" altLang="en-US" sz="1600" dirty="0">
                <a:latin typeface="+mj-ea"/>
                <a:ea typeface="+mj-ea"/>
              </a:rPr>
              <a:t>。</a:t>
            </a:r>
            <a:r>
              <a:rPr lang="en-US" altLang="ja-JP" sz="1600" dirty="0">
                <a:latin typeface="+mj-ea"/>
                <a:ea typeface="+mj-ea"/>
              </a:rPr>
              <a:t>
</a:t>
            </a:r>
            <a:endParaRPr lang="en-US" altLang="ja-JP" sz="16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1600" dirty="0" smtClean="0">
                <a:latin typeface="+mj-ea"/>
                <a:ea typeface="+mj-ea"/>
              </a:rPr>
              <a:t>男孩</a:t>
            </a:r>
            <a:r>
              <a:rPr lang="ja-JP" altLang="en-US" sz="1600" dirty="0">
                <a:latin typeface="+mj-ea"/>
                <a:ea typeface="+mj-ea"/>
              </a:rPr>
              <a:t>通常穿襯衫和長褲</a:t>
            </a:r>
            <a:r>
              <a:rPr lang="ja-JP" altLang="en-US" sz="1600" dirty="0" smtClean="0">
                <a:latin typeface="+mj-ea"/>
                <a:ea typeface="+mj-ea"/>
              </a:rPr>
              <a:t>。在更</a:t>
            </a:r>
            <a:r>
              <a:rPr lang="zh-TW" altLang="en-US" sz="1600" dirty="0" smtClean="0">
                <a:latin typeface="+mj-ea"/>
                <a:ea typeface="+mj-ea"/>
              </a:rPr>
              <a:t>正式</a:t>
            </a:r>
            <a:r>
              <a:rPr lang="ja-JP" altLang="en-US" sz="1600" dirty="0" smtClean="0">
                <a:latin typeface="+mj-ea"/>
                <a:ea typeface="+mj-ea"/>
              </a:rPr>
              <a:t>的</a:t>
            </a:r>
            <a:r>
              <a:rPr lang="ja-JP" altLang="en-US" sz="1600" dirty="0">
                <a:latin typeface="+mj-ea"/>
                <a:ea typeface="+mj-ea"/>
              </a:rPr>
              <a:t>場合，可以穿兩件套西裝（外套和褲子</a:t>
            </a:r>
            <a:r>
              <a:rPr lang="ja-JP" altLang="en-US" sz="1600" dirty="0" smtClean="0">
                <a:latin typeface="+mj-ea"/>
                <a:ea typeface="+mj-ea"/>
              </a:rPr>
              <a:t>）</a:t>
            </a:r>
            <a:r>
              <a:rPr lang="zh-TW" altLang="en-US" sz="1600" dirty="0" smtClean="0">
                <a:latin typeface="+mj-ea"/>
                <a:ea typeface="+mj-ea"/>
              </a:rPr>
              <a:t>，</a:t>
            </a:r>
            <a:r>
              <a:rPr lang="ja-JP" altLang="en-US" sz="1600" dirty="0" smtClean="0">
                <a:latin typeface="+mj-ea"/>
                <a:ea typeface="+mj-ea"/>
              </a:rPr>
              <a:t>打領帶</a:t>
            </a:r>
            <a:r>
              <a:rPr lang="zh-TW" altLang="en-US" sz="1600" dirty="0" smtClean="0">
                <a:latin typeface="+mj-ea"/>
                <a:ea typeface="+mj-ea"/>
              </a:rPr>
              <a:t>是</a:t>
            </a:r>
            <a:r>
              <a:rPr lang="ja-JP" altLang="en-US" sz="1600" dirty="0" smtClean="0">
                <a:latin typeface="+mj-ea"/>
                <a:ea typeface="+mj-ea"/>
              </a:rPr>
              <a:t>可</a:t>
            </a:r>
            <a:r>
              <a:rPr lang="ja-JP" altLang="en-US" sz="1600" dirty="0">
                <a:latin typeface="+mj-ea"/>
                <a:ea typeface="+mj-ea"/>
              </a:rPr>
              <a:t>讓他們看起來聰明及醒目的最佳選擇。</a:t>
            </a:r>
            <a:endParaRPr lang="en-US" sz="1600" dirty="0"/>
          </a:p>
        </p:txBody>
      </p:sp>
      <p:pic>
        <p:nvPicPr>
          <p:cNvPr id="11" name="Picture 10" descr="A screenshot of a person&#10;&#10;Description automatically generated">
            <a:extLst>
              <a:ext uri="{FF2B5EF4-FFF2-40B4-BE49-F238E27FC236}">
                <a16:creationId xmlns:a16="http://schemas.microsoft.com/office/drawing/2014/main" id="{041D4B6E-8EDF-7849-A0B0-91F2DFDE6F3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7802" y="1045885"/>
            <a:ext cx="2679918" cy="40456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erson wearing a dress&#10;&#10;Description automatically generated">
            <a:extLst>
              <a:ext uri="{FF2B5EF4-FFF2-40B4-BE49-F238E27FC236}">
                <a16:creationId xmlns:a16="http://schemas.microsoft.com/office/drawing/2014/main" id="{5127ADC6-73D6-8247-8C7C-5F4632250D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243" y="1045885"/>
            <a:ext cx="2679918" cy="40451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F96C13-CC3B-1941-8EFF-AFF0437FCE69}"/>
              </a:ext>
            </a:extLst>
          </p:cNvPr>
          <p:cNvSpPr/>
          <p:nvPr/>
        </p:nvSpPr>
        <p:spPr>
          <a:xfrm>
            <a:off x="545911" y="5577866"/>
            <a:ext cx="10364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參加面試：</a:t>
            </a:r>
            <a:r>
              <a:rPr lang="ja-JP" altLang="en-US" sz="1600" dirty="0" smtClean="0">
                <a:latin typeface="+mj-ea"/>
                <a:ea typeface="+mj-ea"/>
              </a:rPr>
              <a:t>正</a:t>
            </a:r>
            <a:r>
              <a:rPr lang="zh-TW" altLang="en-US" sz="1600" dirty="0" smtClean="0">
                <a:latin typeface="+mj-ea"/>
                <a:ea typeface="+mj-ea"/>
              </a:rPr>
              <a:t>式</a:t>
            </a:r>
            <a:r>
              <a:rPr lang="ja-JP" altLang="en-US" sz="1600" dirty="0" smtClean="0">
                <a:latin typeface="+mj-ea"/>
                <a:ea typeface="+mj-ea"/>
              </a:rPr>
              <a:t>或</a:t>
            </a:r>
            <a:r>
              <a:rPr lang="ja-JP" altLang="en-US" sz="1600" dirty="0">
                <a:latin typeface="+mj-ea"/>
              </a:rPr>
              <a:t>時尚</a:t>
            </a:r>
            <a:r>
              <a:rPr lang="ja-JP" altLang="en-US" sz="1600" dirty="0" smtClean="0">
                <a:latin typeface="+mj-ea"/>
              </a:rPr>
              <a:t>休閒</a:t>
            </a:r>
            <a:r>
              <a:rPr lang="zh-TW" altLang="en-US" sz="1600" dirty="0" smtClean="0">
                <a:latin typeface="+mj-ea"/>
              </a:rPr>
              <a:t>服</a:t>
            </a:r>
            <a:r>
              <a:rPr lang="ja-JP" altLang="en-US" sz="1600" dirty="0" smtClean="0">
                <a:latin typeface="+mj-ea"/>
                <a:ea typeface="+mj-ea"/>
              </a:rPr>
              <a:t>是</a:t>
            </a:r>
            <a:r>
              <a:rPr lang="ja-JP" altLang="en-US" sz="1600" dirty="0">
                <a:latin typeface="+mj-ea"/>
                <a:ea typeface="+mj-ea"/>
              </a:rPr>
              <a:t>面試的</a:t>
            </a:r>
            <a:r>
              <a:rPr lang="ja-JP" altLang="en-US" sz="1600" dirty="0" smtClean="0">
                <a:latin typeface="+mj-ea"/>
                <a:ea typeface="+mj-ea"/>
              </a:rPr>
              <a:t>理想</a:t>
            </a:r>
            <a:r>
              <a:rPr lang="zh-TW" altLang="en-US" sz="1600" dirty="0" smtClean="0">
                <a:latin typeface="+mj-ea"/>
                <a:ea typeface="+mj-ea"/>
              </a:rPr>
              <a:t>服</a:t>
            </a:r>
            <a:r>
              <a:rPr lang="ja-JP" altLang="en-US" sz="1600" dirty="0" smtClean="0">
                <a:latin typeface="+mj-ea"/>
                <a:ea typeface="+mj-ea"/>
              </a:rPr>
              <a:t>裝</a:t>
            </a:r>
            <a:r>
              <a:rPr lang="zh-TW" altLang="en-US" sz="1600" dirty="0" smtClean="0">
                <a:latin typeface="+mj-ea"/>
                <a:ea typeface="+mj-ea"/>
              </a:rPr>
              <a:t>標準</a:t>
            </a:r>
            <a:r>
              <a:rPr lang="ja-JP" altLang="en-US" sz="1600" dirty="0" smtClean="0">
                <a:latin typeface="+mj-ea"/>
                <a:ea typeface="+mj-ea"/>
              </a:rPr>
              <a:t>，</a:t>
            </a:r>
            <a:r>
              <a:rPr lang="ja-JP" altLang="en-US" sz="1600" dirty="0">
                <a:latin typeface="+mj-ea"/>
                <a:ea typeface="+mj-ea"/>
              </a:rPr>
              <a:t>體面整潔的外觀可以表現出一種尊重和信譽感。
</a:t>
            </a:r>
            <a:endParaRPr lang="en-HK" sz="1600" dirty="0">
              <a:latin typeface="+mj-ea"/>
              <a:ea typeface="+mj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A60B95-E183-5E41-BABC-251C5EDC4EC2}"/>
              </a:ext>
            </a:extLst>
          </p:cNvPr>
          <p:cNvSpPr/>
          <p:nvPr/>
        </p:nvSpPr>
        <p:spPr>
          <a:xfrm>
            <a:off x="6505686" y="775419"/>
            <a:ext cx="219964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i="1">
                <a:latin typeface="+mj-ea"/>
              </a:rPr>
              <a:t>兩件套西裝</a:t>
            </a:r>
            <a:r>
              <a:rPr lang="en-US" altLang="ja-JP" sz="1000" i="1" dirty="0">
                <a:latin typeface="+mj-ea"/>
              </a:rPr>
              <a:t> (</a:t>
            </a:r>
            <a:r>
              <a:rPr lang="ja-JP" altLang="en-US" sz="1000" i="1"/>
              <a:t>設計品牌</a:t>
            </a:r>
            <a:r>
              <a:rPr lang="en-US" altLang="ja-JP" sz="1000" i="1" dirty="0"/>
              <a:t>: Suit Artisan) </a:t>
            </a:r>
            <a:r>
              <a:rPr lang="ja-JP" altLang="en-US" sz="1000" i="1"/>
              <a:t>
</a:t>
            </a:r>
            <a:endParaRPr lang="en-US" sz="1000" i="1" baseline="30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180AB-D1A3-F940-B579-6488B72D57F7}"/>
              </a:ext>
            </a:extLst>
          </p:cNvPr>
          <p:cNvSpPr/>
          <p:nvPr/>
        </p:nvSpPr>
        <p:spPr>
          <a:xfrm>
            <a:off x="9134243" y="775420"/>
            <a:ext cx="24657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i="1">
                <a:latin typeface="+mj-ea"/>
                <a:ea typeface="+mj-ea"/>
              </a:rPr>
              <a:t>正裝裙款配襯高跟鞋</a:t>
            </a:r>
            <a:r>
              <a:rPr lang="en-US" altLang="ja-JP" sz="1000" i="1" dirty="0">
                <a:latin typeface="+mj-ea"/>
                <a:ea typeface="+mj-ea"/>
              </a:rPr>
              <a:t> (</a:t>
            </a:r>
            <a:r>
              <a:rPr lang="ja-JP" altLang="en-US" sz="1000" i="1">
                <a:latin typeface="+mj-ea"/>
                <a:ea typeface="+mj-ea"/>
              </a:rPr>
              <a:t>品牌</a:t>
            </a:r>
            <a:r>
              <a:rPr lang="en-US" altLang="ja-JP" sz="1000" i="1" dirty="0">
                <a:latin typeface="+mj-ea"/>
                <a:ea typeface="+mj-ea"/>
              </a:rPr>
              <a:t>: : </a:t>
            </a:r>
            <a:r>
              <a:rPr lang="en-US" sz="1000" i="1" dirty="0">
                <a:latin typeface="+mj-ea"/>
                <a:ea typeface="+mj-ea"/>
              </a:rPr>
              <a:t>ASOS) </a:t>
            </a:r>
            <a:r>
              <a:rPr lang="en-US" sz="1000" i="1" baseline="30000" dirty="0">
                <a:latin typeface="+mj-ea"/>
                <a:ea typeface="+mj-ea"/>
              </a:rPr>
              <a:t>（1）</a:t>
            </a:r>
            <a:r>
              <a:rPr lang="en-US" sz="1000" i="1" dirty="0">
                <a:latin typeface="+mj-ea"/>
                <a:ea typeface="+mj-ea"/>
              </a:rPr>
              <a:t>
</a:t>
            </a:r>
            <a:endParaRPr lang="en-US" sz="1000" baseline="30000" dirty="0">
              <a:latin typeface="+mj-ea"/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A5F405-7C74-5042-BC69-E6E5A0DBAAF7}"/>
              </a:ext>
            </a:extLst>
          </p:cNvPr>
          <p:cNvSpPr/>
          <p:nvPr/>
        </p:nvSpPr>
        <p:spPr>
          <a:xfrm>
            <a:off x="10287149" y="6477256"/>
            <a:ext cx="12458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800" dirty="0">
                <a:solidFill>
                  <a:schemeClr val="bg1"/>
                </a:solidFill>
              </a:rPr>
              <a:t>相片由</a:t>
            </a:r>
            <a:r>
              <a:rPr lang="en-US" altLang="ja-JP" sz="800" dirty="0">
                <a:solidFill>
                  <a:schemeClr val="bg1"/>
                </a:solidFill>
              </a:rPr>
              <a:t>Suit Artisan </a:t>
            </a:r>
            <a:r>
              <a:rPr lang="ja-JP" altLang="en-US" sz="800" dirty="0">
                <a:solidFill>
                  <a:schemeClr val="bg1"/>
                </a:solidFill>
              </a:rPr>
              <a:t>提供</a:t>
            </a:r>
            <a:endParaRPr lang="en-HK" sz="800" baseline="30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238D08-5A15-914A-A19A-71389DA83B70}"/>
              </a:ext>
            </a:extLst>
          </p:cNvPr>
          <p:cNvSpPr txBox="1">
            <a:spLocks/>
          </p:cNvSpPr>
          <p:nvPr/>
        </p:nvSpPr>
        <p:spPr>
          <a:xfrm>
            <a:off x="1043147" y="4842238"/>
            <a:ext cx="3900670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技巧</a:t>
            </a:r>
            <a:r>
              <a:rPr lang="en-US" altLang="ja-JP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5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21E1E-91F5-1E4C-8112-7E5F3EE91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0825" y="674908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ja-JP" altLang="en-US" sz="4000" spc="750" dirty="0">
                <a:solidFill>
                  <a:schemeClr val="bg1"/>
                </a:solidFill>
              </a:rPr>
              <a:t>休閒風格</a:t>
            </a:r>
            <a:endParaRPr lang="en-US" sz="4000" spc="75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59229-71B9-D14B-9A8B-BE9AF68ECA56}"/>
              </a:ext>
            </a:extLst>
          </p:cNvPr>
          <p:cNvSpPr/>
          <p:nvPr/>
        </p:nvSpPr>
        <p:spPr>
          <a:xfrm>
            <a:off x="774357" y="3877857"/>
            <a:ext cx="1021946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i="1" dirty="0">
                <a:solidFill>
                  <a:schemeClr val="bg1"/>
                </a:solidFill>
              </a:rPr>
              <a:t>什麼是休閒裝風格？
休閒風格包括： 時尚休閒</a:t>
            </a:r>
            <a:r>
              <a:rPr lang="ja-JP" altLang="en-US" i="1" dirty="0" smtClean="0">
                <a:solidFill>
                  <a:schemeClr val="bg1"/>
                </a:solidFill>
              </a:rPr>
              <a:t>、休閒、</a:t>
            </a:r>
            <a:r>
              <a:rPr lang="zh-TW" altLang="en-US" i="1" dirty="0">
                <a:solidFill>
                  <a:schemeClr val="bg1"/>
                </a:solidFill>
              </a:rPr>
              <a:t>間</a:t>
            </a:r>
            <a:r>
              <a:rPr lang="zh-TW" altLang="en-US" i="1" dirty="0" smtClean="0">
                <a:solidFill>
                  <a:schemeClr val="bg1"/>
                </a:solidFill>
              </a:rPr>
              <a:t>暇、</a:t>
            </a:r>
            <a:r>
              <a:rPr lang="ja-JP" altLang="en-US" i="1" dirty="0" smtClean="0">
                <a:solidFill>
                  <a:schemeClr val="bg1"/>
                </a:solidFill>
              </a:rPr>
              <a:t>運動。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1FFD54-9D33-6E46-A1D2-4034B8664BD5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8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7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ECEA65-7178-E44C-BE48-6F0C6F1105B2}"/>
              </a:ext>
            </a:extLst>
          </p:cNvPr>
          <p:cNvSpPr/>
          <p:nvPr/>
        </p:nvSpPr>
        <p:spPr>
          <a:xfrm>
            <a:off x="392504" y="1207855"/>
            <a:ext cx="11406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牛仔褲、短褲、背心、</a:t>
            </a:r>
            <a:r>
              <a:rPr lang="en-HK" altLang="ja-JP" sz="1600" dirty="0">
                <a:latin typeface="+mj-ea"/>
                <a:ea typeface="+mj-ea"/>
              </a:rPr>
              <a:t>T</a:t>
            </a:r>
            <a:r>
              <a:rPr lang="ja-JP" altLang="en-US" sz="1600" dirty="0">
                <a:latin typeface="+mj-ea"/>
                <a:ea typeface="+mj-ea"/>
              </a:rPr>
              <a:t>恤和毛衣是常見的物品，可以搭配運動鞋和其他休閒鞋，如男孩的船鞋和女孩的涼鞋</a:t>
            </a:r>
            <a:r>
              <a:rPr lang="ja-JP" altLang="en-US" sz="1600" dirty="0" smtClean="0">
                <a:latin typeface="+mj-ea"/>
                <a:ea typeface="+mj-ea"/>
              </a:rPr>
              <a:t>。</a:t>
            </a:r>
            <a:endParaRPr lang="en-US" altLang="ja-JP" sz="1600" dirty="0" smtClean="0">
              <a:latin typeface="+mj-ea"/>
              <a:ea typeface="+mj-ea"/>
            </a:endParaRPr>
          </a:p>
          <a:p>
            <a:endParaRPr lang="en-US" altLang="ja-JP" sz="1600" dirty="0">
              <a:latin typeface="+mj-ea"/>
              <a:ea typeface="+mj-ea"/>
            </a:endParaRPr>
          </a:p>
          <a:p>
            <a:r>
              <a:rPr lang="zh-TW" altLang="en-US" sz="1600" dirty="0">
                <a:latin typeface="+mj-ea"/>
                <a:ea typeface="+mj-ea"/>
              </a:rPr>
              <a:t>對於男孩，他們可以穿印花襯衫，</a:t>
            </a:r>
            <a:r>
              <a:rPr lang="zh-HK" altLang="en-US" sz="1600" dirty="0">
                <a:latin typeface="+mj-ea"/>
                <a:ea typeface="+mj-ea"/>
              </a:rPr>
              <a:t>工裝</a:t>
            </a:r>
            <a:r>
              <a:rPr lang="zh-TW" altLang="en-US" sz="1600" dirty="0">
                <a:latin typeface="+mj-ea"/>
                <a:ea typeface="+mj-ea"/>
              </a:rPr>
              <a:t>褲，牛仔襯衫，印花</a:t>
            </a:r>
            <a:r>
              <a:rPr lang="en-HK" sz="1600" dirty="0">
                <a:latin typeface="+mj-ea"/>
                <a:ea typeface="+mj-ea"/>
              </a:rPr>
              <a:t>T</a:t>
            </a:r>
            <a:r>
              <a:rPr lang="zh-TW" altLang="en-US" sz="1600" dirty="0">
                <a:latin typeface="+mj-ea"/>
                <a:ea typeface="+mj-ea"/>
              </a:rPr>
              <a:t>恤。 對於女孩</a:t>
            </a:r>
            <a:r>
              <a:rPr lang="zh-TW" altLang="en-US" sz="1600" dirty="0" smtClean="0">
                <a:latin typeface="+mj-ea"/>
                <a:ea typeface="+mj-ea"/>
              </a:rPr>
              <a:t>，配搭</a:t>
            </a:r>
            <a:r>
              <a:rPr lang="zh-TW" altLang="en-US" sz="1600" dirty="0">
                <a:latin typeface="+mj-ea"/>
                <a:ea typeface="+mj-ea"/>
              </a:rPr>
              <a:t>無袖上衣，印花連身裙，</a:t>
            </a:r>
            <a:r>
              <a:rPr lang="zh-HK" altLang="en-US" sz="1600" dirty="0">
                <a:latin typeface="+mj-ea"/>
                <a:ea typeface="+mj-ea"/>
              </a:rPr>
              <a:t>襯衣裙、</a:t>
            </a:r>
            <a:r>
              <a:rPr lang="zh-TW" altLang="en-US" sz="1600" dirty="0">
                <a:latin typeface="+mj-ea"/>
                <a:ea typeface="+mj-ea"/>
              </a:rPr>
              <a:t>牛仔襯衫等等都是常見的選擇。</a:t>
            </a:r>
            <a:endParaRPr lang="en-HK" sz="1600" dirty="0">
              <a:latin typeface="+mj-ea"/>
              <a:ea typeface="+mj-ea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6E01E3-7F8F-6040-8177-BB991A3F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0" y="-92588"/>
            <a:ext cx="10240903" cy="1233488"/>
          </a:xfrm>
        </p:spPr>
        <p:txBody>
          <a:bodyPr/>
          <a:lstStyle/>
          <a:p>
            <a:r>
              <a:rPr lang="ja-JP" altLang="en-US" dirty="0">
                <a:latin typeface="+mj-ea"/>
              </a:rPr>
              <a:t>看起來 </a:t>
            </a:r>
            <a:r>
              <a:rPr lang="en-US" altLang="ja-JP" dirty="0">
                <a:latin typeface="+mj-ea"/>
              </a:rPr>
              <a:t>"</a:t>
            </a:r>
            <a:r>
              <a:rPr lang="ja-JP" altLang="en-US" dirty="0">
                <a:latin typeface="+mj-ea"/>
              </a:rPr>
              <a:t>隨意</a:t>
            </a:r>
            <a:r>
              <a:rPr lang="en-US" altLang="ja-JP" dirty="0">
                <a:latin typeface="+mj-ea"/>
              </a:rPr>
              <a:t>"</a:t>
            </a:r>
            <a:endParaRPr lang="en-US" dirty="0">
              <a:latin typeface="+mj-ea"/>
            </a:endParaRPr>
          </a:p>
        </p:txBody>
      </p:sp>
      <p:pic>
        <p:nvPicPr>
          <p:cNvPr id="9" name="Picture 8" descr="A picture containing fence, outdoor, building, bridge&#10;&#10;Description automatically generated">
            <a:extLst>
              <a:ext uri="{FF2B5EF4-FFF2-40B4-BE49-F238E27FC236}">
                <a16:creationId xmlns:a16="http://schemas.microsoft.com/office/drawing/2014/main" id="{FE844CA9-269F-764E-A12E-2B36BA213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298" y="2522987"/>
            <a:ext cx="1969921" cy="3716831"/>
          </a:xfrm>
          <a:prstGeom prst="rect">
            <a:avLst/>
          </a:prstGeom>
        </p:spPr>
      </p:pic>
      <p:pic>
        <p:nvPicPr>
          <p:cNvPr id="11" name="Picture 10" descr="A picture containing person, person, sitting, suit&#10;&#10;Description automatically generated">
            <a:extLst>
              <a:ext uri="{FF2B5EF4-FFF2-40B4-BE49-F238E27FC236}">
                <a16:creationId xmlns:a16="http://schemas.microsoft.com/office/drawing/2014/main" id="{DC3C1E78-6CD6-8E43-B389-7720939D3F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898" y="2522987"/>
            <a:ext cx="2470453" cy="3716830"/>
          </a:xfrm>
          <a:prstGeom prst="rect">
            <a:avLst/>
          </a:prstGeom>
        </p:spPr>
      </p:pic>
      <p:pic>
        <p:nvPicPr>
          <p:cNvPr id="37" name="Picture 3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9AE0C8-D097-5B4A-A1CB-ED49B96123D9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3503" y="2511930"/>
            <a:ext cx="2362447" cy="3738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A picture containing outdoor, person, girl, snow&#10;&#10;Description automatically generated">
            <a:extLst>
              <a:ext uri="{FF2B5EF4-FFF2-40B4-BE49-F238E27FC236}">
                <a16:creationId xmlns:a16="http://schemas.microsoft.com/office/drawing/2014/main" id="{3050E1CC-5C49-B34C-B3D3-1379F0A2B12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029" y="2522986"/>
            <a:ext cx="2644797" cy="3705649"/>
          </a:xfrm>
          <a:prstGeom prst="rect">
            <a:avLst/>
          </a:prstGeom>
        </p:spPr>
      </p:pic>
      <p:pic>
        <p:nvPicPr>
          <p:cNvPr id="45" name="Picture 4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121ADC3-8909-E546-91F5-5679849E36F1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68155" y="2522987"/>
            <a:ext cx="2201463" cy="3716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A5D26C-8FBD-1044-B60A-8FA2714E49EF}"/>
              </a:ext>
            </a:extLst>
          </p:cNvPr>
          <p:cNvSpPr/>
          <p:nvPr/>
        </p:nvSpPr>
        <p:spPr>
          <a:xfrm>
            <a:off x="9183668" y="6184926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>
                <a:solidFill>
                  <a:schemeClr val="bg1"/>
                </a:solidFill>
              </a:rPr>
              <a:t>www.pexels.com</a:t>
            </a:r>
            <a:endParaRPr 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27F6D-534F-684C-8B3D-EE5CC1A53657}"/>
              </a:ext>
            </a:extLst>
          </p:cNvPr>
          <p:cNvSpPr/>
          <p:nvPr/>
        </p:nvSpPr>
        <p:spPr>
          <a:xfrm>
            <a:off x="471460" y="6039683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800">
                <a:solidFill>
                  <a:schemeClr val="bg1"/>
                </a:solidFill>
              </a:rPr>
              <a:t>相片由</a:t>
            </a:r>
            <a:r>
              <a:rPr lang="en-US" altLang="ja-JP" sz="800" dirty="0">
                <a:solidFill>
                  <a:schemeClr val="bg1"/>
                </a:solidFill>
              </a:rPr>
              <a:t>YMDH STUDIOS </a:t>
            </a:r>
            <a:r>
              <a:rPr lang="ja-JP" altLang="en-US" sz="800">
                <a:solidFill>
                  <a:schemeClr val="bg1"/>
                </a:solidFill>
              </a:rPr>
              <a:t>提供</a:t>
            </a:r>
            <a:endParaRPr lang="en-HK" sz="8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D7F9CB-7A77-F143-AE6C-589055363EEB}"/>
              </a:ext>
            </a:extLst>
          </p:cNvPr>
          <p:cNvSpPr/>
          <p:nvPr/>
        </p:nvSpPr>
        <p:spPr>
          <a:xfrm>
            <a:off x="-977117" y="603133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FF887-6D1E-9446-B175-B668F13E9832}"/>
              </a:ext>
            </a:extLst>
          </p:cNvPr>
          <p:cNvSpPr/>
          <p:nvPr/>
        </p:nvSpPr>
        <p:spPr>
          <a:xfrm>
            <a:off x="1206446" y="602692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FF7288-39B3-5447-AFA0-B0FE26FC5131}"/>
              </a:ext>
            </a:extLst>
          </p:cNvPr>
          <p:cNvSpPr/>
          <p:nvPr/>
        </p:nvSpPr>
        <p:spPr>
          <a:xfrm>
            <a:off x="7740917" y="6015928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800">
                <a:solidFill>
                  <a:schemeClr val="bg1"/>
                </a:solidFill>
              </a:rPr>
              <a:t>相片由</a:t>
            </a:r>
            <a:r>
              <a:rPr lang="en-US" altLang="ja-JP" sz="800" dirty="0">
                <a:solidFill>
                  <a:schemeClr val="bg1"/>
                </a:solidFill>
              </a:rPr>
              <a:t>Travis Li </a:t>
            </a:r>
            <a:r>
              <a:rPr lang="ja-JP" altLang="en-US" sz="800">
                <a:solidFill>
                  <a:schemeClr val="bg1"/>
                </a:solidFill>
              </a:rPr>
              <a:t>提供</a:t>
            </a:r>
            <a:endParaRPr lang="en-HK" sz="800" baseline="300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7DBA46-A2F2-C243-80D2-ADD4E46F9160}"/>
              </a:ext>
            </a:extLst>
          </p:cNvPr>
          <p:cNvSpPr/>
          <p:nvPr/>
        </p:nvSpPr>
        <p:spPr>
          <a:xfrm>
            <a:off x="9982569" y="5981794"/>
            <a:ext cx="13981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800">
                <a:solidFill>
                  <a:schemeClr val="bg1"/>
                </a:solidFill>
              </a:rPr>
              <a:t>相片由</a:t>
            </a:r>
            <a:r>
              <a:rPr lang="en-US" altLang="ja-JP" sz="800" dirty="0">
                <a:solidFill>
                  <a:schemeClr val="bg1"/>
                </a:solidFill>
              </a:rPr>
              <a:t>Mountain Yam </a:t>
            </a:r>
            <a:r>
              <a:rPr lang="ja-JP" altLang="en-US" sz="800">
                <a:solidFill>
                  <a:schemeClr val="bg1"/>
                </a:solidFill>
              </a:rPr>
              <a:t>提供</a:t>
            </a:r>
            <a:endParaRPr lang="en-HK" sz="8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3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8" y="2350047"/>
            <a:ext cx="5549049" cy="294721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4000" spc="750" dirty="0"/>
              <a:t/>
            </a:r>
            <a:br>
              <a:rPr lang="ja-JP" altLang="en-US" sz="4000" spc="750" dirty="0"/>
            </a:br>
            <a:r>
              <a:rPr lang="ja-JP" altLang="en-US" spc="750" dirty="0"/>
              <a:t>關於</a:t>
            </a:r>
            <a:r>
              <a:rPr lang="ja-JP" altLang="en-US" dirty="0"/>
              <a:t>時尚休閒</a:t>
            </a:r>
            <a:r>
              <a:rPr lang="ja-JP" altLang="en-US" sz="4000" spc="750" dirty="0"/>
              <a:t>
</a:t>
            </a:r>
            <a:endParaRPr lang="en-US" sz="4000" spc="750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32716-3D7A-984A-8F83-1ED215C2B18E}"/>
              </a:ext>
            </a:extLst>
          </p:cNvPr>
          <p:cNvSpPr/>
          <p:nvPr/>
        </p:nvSpPr>
        <p:spPr>
          <a:xfrm>
            <a:off x="396536" y="3573840"/>
            <a:ext cx="4756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+mj-ea"/>
                <a:ea typeface="+mj-ea"/>
              </a:rPr>
              <a:t>時尚</a:t>
            </a:r>
            <a:r>
              <a:rPr lang="zh-TW" altLang="en-US" sz="1600" dirty="0">
                <a:latin typeface="+mj-ea"/>
                <a:ea typeface="+mj-ea"/>
              </a:rPr>
              <a:t>休閒：正式服裝的靈活版本，提供比男性西裝以外更多的選擇， 同樣地亦適合女性，表現出更強的個性和性格。</a:t>
            </a:r>
            <a:endParaRPr lang="en-US" sz="1600" dirty="0">
              <a:latin typeface="+mj-ea"/>
              <a:ea typeface="+mj-ea"/>
            </a:endParaRPr>
          </a:p>
          <a:p>
            <a:endParaRPr lang="en-US" altLang="ja-JP" sz="1600" dirty="0">
              <a:latin typeface="+mj-ea"/>
              <a:ea typeface="+mj-ea"/>
            </a:endParaRPr>
          </a:p>
          <a:p>
            <a:endParaRPr lang="en-US" altLang="ja-JP" sz="1600" dirty="0">
              <a:latin typeface="+mj-ea"/>
              <a:ea typeface="+mj-ea"/>
            </a:endParaRPr>
          </a:p>
          <a:p>
            <a:r>
              <a:rPr lang="zh-TW" altLang="en-US" sz="1600" dirty="0">
                <a:latin typeface="+mj-ea"/>
                <a:ea typeface="+mj-ea"/>
              </a:rPr>
              <a:t>男孩可以穿牛仔褲，運動鞋，靴子，非正式襯衫，配搭</a:t>
            </a:r>
            <a:r>
              <a:rPr lang="en-US" sz="1600" dirty="0">
                <a:latin typeface="+mj-ea"/>
                <a:ea typeface="+mj-ea"/>
              </a:rPr>
              <a:t>T</a:t>
            </a:r>
            <a:r>
              <a:rPr lang="zh-TW" altLang="en-US" sz="1600" dirty="0">
                <a:latin typeface="+mj-ea"/>
                <a:ea typeface="+mj-ea"/>
              </a:rPr>
              <a:t>恤與外套。 女孩則可以穿合身的牛仔褲</a:t>
            </a:r>
            <a:r>
              <a:rPr lang="en-US" sz="1600" dirty="0">
                <a:latin typeface="+mj-ea"/>
                <a:ea typeface="+mj-ea"/>
              </a:rPr>
              <a:t>,</a:t>
            </a:r>
            <a:r>
              <a:rPr lang="zh-TW" altLang="en-US" sz="1600" dirty="0">
                <a:latin typeface="+mj-ea"/>
                <a:ea typeface="+mj-ea"/>
              </a:rPr>
              <a:t>配襯西</a:t>
            </a:r>
            <a:r>
              <a:rPr lang="zh-HK" altLang="en-US" sz="1600" dirty="0">
                <a:latin typeface="+mj-ea"/>
                <a:ea typeface="+mj-ea"/>
              </a:rPr>
              <a:t>裝褸，</a:t>
            </a:r>
            <a:r>
              <a:rPr lang="en-US" sz="1600" dirty="0">
                <a:latin typeface="+mj-ea"/>
                <a:ea typeface="+mj-ea"/>
              </a:rPr>
              <a:t>T</a:t>
            </a:r>
            <a:r>
              <a:rPr lang="zh-TW" altLang="en-US" sz="1600" dirty="0">
                <a:latin typeface="+mj-ea"/>
                <a:ea typeface="+mj-ea"/>
              </a:rPr>
              <a:t>恤</a:t>
            </a:r>
            <a:r>
              <a:rPr lang="zh-HK" altLang="en-US" sz="1600" dirty="0">
                <a:latin typeface="+mj-ea"/>
                <a:ea typeface="+mj-ea"/>
              </a:rPr>
              <a:t>，</a:t>
            </a:r>
            <a:r>
              <a:rPr lang="zh-TW" altLang="en-US" sz="1600" dirty="0">
                <a:latin typeface="+mj-ea"/>
                <a:ea typeface="+mj-ea"/>
              </a:rPr>
              <a:t>平底鞋或運動鞋。 </a:t>
            </a:r>
            <a:r>
              <a:rPr lang="ja-JP" altLang="en-US" sz="1600" b="1" dirty="0">
                <a:ea typeface="Times New Roman" panose="02020603050405020304" pitchFamily="18" charset="0"/>
              </a:rPr>
              <a:t>
</a:t>
            </a:r>
            <a:endParaRPr lang="en-HK" sz="1600" b="1" dirty="0">
              <a:ea typeface="Times New Roman" panose="02020603050405020304" pitchFamily="18" charset="0"/>
            </a:endParaRPr>
          </a:p>
        </p:txBody>
      </p:sp>
      <p:pic>
        <p:nvPicPr>
          <p:cNvPr id="32" name="Picture 31" descr="A person in a room&#10;&#10;Description automatically generated">
            <a:extLst>
              <a:ext uri="{FF2B5EF4-FFF2-40B4-BE49-F238E27FC236}">
                <a16:creationId xmlns:a16="http://schemas.microsoft.com/office/drawing/2014/main" id="{A332D016-63F0-6045-A518-34149703A938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1064" y="844166"/>
            <a:ext cx="3426024" cy="5427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D8F90-6A0B-6D40-939E-729451636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233" y="855279"/>
            <a:ext cx="2858814" cy="42882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F22108-9865-BE42-847B-CD2FE14588A5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1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67B1649-9CFB-FC4E-A18C-7A8006569F8F}"/>
              </a:ext>
            </a:extLst>
          </p:cNvPr>
          <p:cNvSpPr txBox="1">
            <a:spLocks/>
          </p:cNvSpPr>
          <p:nvPr/>
        </p:nvSpPr>
        <p:spPr>
          <a:xfrm>
            <a:off x="745564" y="2061088"/>
            <a:ext cx="8943565" cy="32907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ja-JP" altLang="en-US" sz="4000" spc="750">
                <a:solidFill>
                  <a:schemeClr val="bg1"/>
                </a:solidFill>
                <a:highlight>
                  <a:srgbClr val="000000"/>
                </a:highlight>
              </a:rPr>
              <a:t>這是休閒時尚風格嗎？
</a:t>
            </a:r>
            <a:endParaRPr lang="en-US" sz="4000" spc="75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6" name="Picture 5" descr="A picture containing piece, paper, hand, sign&#10;&#10;Description automatically generated">
            <a:extLst>
              <a:ext uri="{FF2B5EF4-FFF2-40B4-BE49-F238E27FC236}">
                <a16:creationId xmlns:a16="http://schemas.microsoft.com/office/drawing/2014/main" id="{018F93B0-41BA-854F-943D-52732BD8E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33" y="4023094"/>
            <a:ext cx="1209561" cy="12095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912652B-11EF-E243-A76F-76C7FF3D2784}"/>
              </a:ext>
            </a:extLst>
          </p:cNvPr>
          <p:cNvSpPr/>
          <p:nvPr/>
        </p:nvSpPr>
        <p:spPr>
          <a:xfrm>
            <a:off x="786988" y="5242085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i="1">
                <a:solidFill>
                  <a:schemeClr val="accent6"/>
                </a:solidFill>
              </a:rPr>
              <a:t>掃一掃</a:t>
            </a:r>
            <a:r>
              <a:rPr lang="en-US" altLang="ja-JP" b="1" i="1" dirty="0">
                <a:solidFill>
                  <a:schemeClr val="accent6"/>
                </a:solidFill>
              </a:rPr>
              <a:t>:</a:t>
            </a:r>
            <a:endParaRPr lang="en-US" altLang="ja-JP" sz="1000" b="1" dirty="0">
              <a:latin typeface="+mj-ea"/>
            </a:endParaRPr>
          </a:p>
          <a:p>
            <a:pPr algn="ctr"/>
            <a:r>
              <a:rPr lang="ja-JP" altLang="en-US" sz="1000" b="1">
                <a:latin typeface="+mj-ea"/>
              </a:rPr>
              <a:t>有關新聞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A87ACA-B8ED-1540-84BF-484C659067AC}"/>
              </a:ext>
            </a:extLst>
          </p:cNvPr>
          <p:cNvSpPr/>
          <p:nvPr/>
        </p:nvSpPr>
        <p:spPr>
          <a:xfrm>
            <a:off x="7012243" y="1760936"/>
            <a:ext cx="7097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200" b="1">
                <a:solidFill>
                  <a:schemeClr val="accent2"/>
                </a:solidFill>
                <a:latin typeface="+mj-ea"/>
                <a:ea typeface="+mj-ea"/>
              </a:rPr>
              <a:t>穿得過頭
</a:t>
            </a:r>
            <a:r>
              <a:rPr lang="ja-JP" altLang="en-US" sz="7200" b="1">
                <a:latin typeface="+mj-ea"/>
                <a:ea typeface="+mj-ea"/>
              </a:rPr>
              <a:t>還是</a:t>
            </a:r>
            <a:r>
              <a:rPr lang="ja-JP" altLang="en-US" sz="7200" b="1">
                <a:solidFill>
                  <a:schemeClr val="accent2"/>
                </a:solidFill>
                <a:latin typeface="+mj-ea"/>
                <a:ea typeface="+mj-ea"/>
              </a:rPr>
              <a:t>
穿得不足？</a:t>
            </a:r>
            <a:r>
              <a:rPr lang="ja-JP" altLang="en-US" sz="7200" b="1">
                <a:latin typeface="+mj-ea"/>
                <a:ea typeface="+mj-ea"/>
              </a:rPr>
              <a:t>
</a:t>
            </a:r>
            <a:endParaRPr lang="en-US" sz="7200" b="1" dirty="0">
              <a:latin typeface="+mj-ea"/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6C77F-F1A3-2247-A19C-B97769E63A27}"/>
              </a:ext>
            </a:extLst>
          </p:cNvPr>
          <p:cNvSpPr/>
          <p:nvPr/>
        </p:nvSpPr>
        <p:spPr>
          <a:xfrm>
            <a:off x="661833" y="2871657"/>
            <a:ext cx="5991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+mj-ea"/>
                <a:ea typeface="+mj-ea"/>
              </a:rPr>
              <a:t>一名歌手誤解了</a:t>
            </a:r>
            <a:r>
              <a:rPr lang="en-HK" altLang="ja-JP" sz="1600" b="1" dirty="0">
                <a:latin typeface="+mj-ea"/>
                <a:ea typeface="+mj-ea"/>
              </a:rPr>
              <a:t>”</a:t>
            </a:r>
            <a:r>
              <a:rPr lang="ja-JP" altLang="en-HK" sz="1600" b="1" dirty="0">
                <a:latin typeface="+mj-ea"/>
                <a:ea typeface="+mj-ea"/>
              </a:rPr>
              <a:t>休閒時尚</a:t>
            </a:r>
            <a:r>
              <a:rPr lang="en-US" altLang="ja-JP" sz="1600" b="1" dirty="0">
                <a:latin typeface="+mj-ea"/>
                <a:ea typeface="+mj-ea"/>
              </a:rPr>
              <a:t>”</a:t>
            </a:r>
            <a:r>
              <a:rPr lang="ja-JP" altLang="en-US" sz="1600" b="1" dirty="0">
                <a:latin typeface="+mj-ea"/>
                <a:ea typeface="+mj-ea"/>
              </a:rPr>
              <a:t>的定義，身穿螢光黃色</a:t>
            </a:r>
            <a:r>
              <a:rPr lang="en-US" sz="1600" b="1" dirty="0">
                <a:latin typeface="+mj-ea"/>
                <a:ea typeface="+mj-ea"/>
              </a:rPr>
              <a:t>T</a:t>
            </a:r>
            <a:r>
              <a:rPr lang="ja-JP" altLang="en-US" sz="1600" b="1" dirty="0">
                <a:latin typeface="+mj-ea"/>
                <a:ea typeface="+mj-ea"/>
              </a:rPr>
              <a:t>恤及牛仔褲</a:t>
            </a:r>
            <a:r>
              <a:rPr lang="ja-JP" altLang="en-US" sz="1600" b="1" dirty="0" smtClean="0">
                <a:latin typeface="+mj-ea"/>
                <a:ea typeface="+mj-ea"/>
              </a:rPr>
              <a:t>，</a:t>
            </a:r>
            <a:r>
              <a:rPr lang="zh-TW" altLang="en-US" sz="1600" b="1" dirty="0" smtClean="0">
                <a:latin typeface="+mj-ea"/>
                <a:ea typeface="+mj-ea"/>
              </a:rPr>
              <a:t>出席</a:t>
            </a:r>
            <a:r>
              <a:rPr lang="ja-JP" altLang="en-US" sz="1600" b="1" dirty="0" smtClean="0">
                <a:latin typeface="+mj-ea"/>
                <a:ea typeface="+mj-ea"/>
              </a:rPr>
              <a:t>在</a:t>
            </a:r>
            <a:r>
              <a:rPr lang="ja-JP" altLang="en-US" sz="1600" b="1" dirty="0">
                <a:latin typeface="+mj-ea"/>
                <a:ea typeface="+mj-ea"/>
              </a:rPr>
              <a:t>電視節目的正式晚間場合， 被網民評價為</a:t>
            </a:r>
            <a:r>
              <a:rPr lang="en-US" altLang="ja-JP" sz="1600" b="1" dirty="0">
                <a:latin typeface="+mj-ea"/>
                <a:ea typeface="+mj-ea"/>
              </a:rPr>
              <a:t>“</a:t>
            </a:r>
            <a:r>
              <a:rPr lang="ja-JP" altLang="en-US" sz="1600" b="1" dirty="0">
                <a:latin typeface="+mj-ea"/>
                <a:ea typeface="+mj-ea"/>
              </a:rPr>
              <a:t>穿著不足</a:t>
            </a:r>
            <a:r>
              <a:rPr lang="en-US" altLang="ja-JP" sz="1600" b="1" dirty="0">
                <a:latin typeface="+mj-ea"/>
                <a:ea typeface="+mj-ea"/>
              </a:rPr>
              <a:t>”</a:t>
            </a:r>
            <a:r>
              <a:rPr lang="ja-JP" altLang="en-US" sz="1600" b="1" dirty="0">
                <a:latin typeface="+mj-ea"/>
                <a:ea typeface="+mj-ea"/>
              </a:rPr>
              <a:t>的樣子。</a:t>
            </a:r>
            <a:r>
              <a:rPr lang="en-US" altLang="ja-JP" sz="1600" b="1" dirty="0">
                <a:latin typeface="+mj-ea"/>
                <a:ea typeface="+mj-ea"/>
              </a:rPr>
              <a:t> </a:t>
            </a:r>
            <a:r>
              <a:rPr lang="ja-JP" altLang="en-US" sz="1600" dirty="0">
                <a:ea typeface="Times New Roman" panose="02020603050405020304" pitchFamily="18" charset="0"/>
              </a:rPr>
              <a:t>
</a:t>
            </a:r>
            <a:endParaRPr lang="en-HK" sz="1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9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76FD81-3F49-8447-B0CB-3CE4DE5CC37A}"/>
              </a:ext>
            </a:extLst>
          </p:cNvPr>
          <p:cNvSpPr txBox="1">
            <a:spLocks/>
          </p:cNvSpPr>
          <p:nvPr/>
        </p:nvSpPr>
        <p:spPr>
          <a:xfrm>
            <a:off x="685800" y="1172818"/>
            <a:ext cx="4242020" cy="15741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dirty="0" smtClean="0"/>
              <a:t>閒暇</a:t>
            </a:r>
            <a:r>
              <a:rPr lang="ja-JP" altLang="en-US" dirty="0"/>
              <a:t>
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33882-C8A6-114E-A906-1CF2C1F81117}"/>
              </a:ext>
            </a:extLst>
          </p:cNvPr>
          <p:cNvSpPr/>
          <p:nvPr/>
        </p:nvSpPr>
        <p:spPr>
          <a:xfrm>
            <a:off x="685800" y="2338164"/>
            <a:ext cx="4242020" cy="33470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1600" dirty="0" smtClean="0"/>
              <a:t>展示</a:t>
            </a:r>
            <a:r>
              <a:rPr lang="zh-TW" altLang="en-US" sz="1600" dirty="0"/>
              <a:t>穿</a:t>
            </a:r>
            <a:r>
              <a:rPr lang="ja-JP" altLang="en-US" sz="1600" dirty="0" smtClean="0"/>
              <a:t>戴</a:t>
            </a:r>
            <a:r>
              <a:rPr lang="ja-JP" altLang="en-US" sz="1600" dirty="0"/>
              <a:t>者的個人外貌，反映個人生活方式或從事休閒活動的形象。 </a:t>
            </a:r>
            <a:endParaRPr lang="en-US" altLang="ja-JP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altLang="ja-JP" sz="16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1600" dirty="0" smtClean="0"/>
              <a:t>與生活方式，</a:t>
            </a:r>
            <a:r>
              <a:rPr lang="ja-JP" altLang="en-US" sz="1600" dirty="0"/>
              <a:t>休閒服裝種類繁多，適合各種情況、時間、地點、</a:t>
            </a:r>
            <a:r>
              <a:rPr lang="ja-JP" altLang="en-US" sz="1600" dirty="0" smtClean="0"/>
              <a:t>活動</a:t>
            </a:r>
            <a:r>
              <a:rPr lang="zh-TW" altLang="en-US" sz="1600" dirty="0" smtClean="0"/>
              <a:t>和</a:t>
            </a:r>
            <a:r>
              <a:rPr lang="ja-JP" altLang="en-US" sz="1600" dirty="0" smtClean="0"/>
              <a:t>年齡。</a:t>
            </a:r>
            <a:endParaRPr lang="en-US" altLang="ja-JP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altLang="ja-JP" sz="16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1600" dirty="0" smtClean="0"/>
              <a:t>一般來</a:t>
            </a:r>
            <a:r>
              <a:rPr lang="ja-JP" altLang="en-US" sz="1600" b="1" dirty="0" smtClean="0"/>
              <a:t>說</a:t>
            </a:r>
            <a:r>
              <a:rPr lang="ja-JP" altLang="en-US" sz="1600" dirty="0"/>
              <a:t>，它應該提供輕鬆的佩戴，同時讓</a:t>
            </a:r>
            <a:r>
              <a:rPr lang="ja-JP" altLang="en-US" sz="1600" dirty="0" smtClean="0"/>
              <a:t>你</a:t>
            </a:r>
            <a:r>
              <a:rPr lang="zh-TW" altLang="en-US" sz="1600" dirty="0" smtClean="0"/>
              <a:t>穿</a:t>
            </a:r>
            <a:r>
              <a:rPr lang="ja-JP" altLang="en-US" sz="1600" dirty="0" smtClean="0"/>
              <a:t>戴</a:t>
            </a:r>
            <a:r>
              <a:rPr lang="ja-JP" altLang="en-US" sz="1600" dirty="0"/>
              <a:t>者感到輕鬆和舒適。</a:t>
            </a:r>
            <a:endParaRPr lang="en-US" sz="1600" b="1" dirty="0"/>
          </a:p>
        </p:txBody>
      </p:sp>
      <p:pic>
        <p:nvPicPr>
          <p:cNvPr id="1026" name="Picture 2" descr="Crop man in casual wear with vintage photo camera">
            <a:extLst>
              <a:ext uri="{FF2B5EF4-FFF2-40B4-BE49-F238E27FC236}">
                <a16:creationId xmlns:a16="http://schemas.microsoft.com/office/drawing/2014/main" id="{5FC8901A-5CAB-5D46-BA29-2CF60BC7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086652" y="1028699"/>
            <a:ext cx="3052906" cy="46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man in White and Black Striped Shirt Wearing Black Sunglasses">
            <a:extLst>
              <a:ext uri="{FF2B5EF4-FFF2-40B4-BE49-F238E27FC236}">
                <a16:creationId xmlns:a16="http://schemas.microsoft.com/office/drawing/2014/main" id="{E4D5A97A-A781-1346-8868-F0BE14E59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9139094" y="1028700"/>
            <a:ext cx="3052906" cy="46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4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C99F8-46D5-DF48-BE69-C3787D37762A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049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558</Words>
  <Application>Microsoft Office PowerPoint</Application>
  <PresentationFormat>寬螢幕</PresentationFormat>
  <Paragraphs>56</Paragraphs>
  <Slides>10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Avenir Next LT Pro</vt:lpstr>
      <vt:lpstr>Avenir Next LT Pro Light</vt:lpstr>
      <vt:lpstr>游ゴシック</vt:lpstr>
      <vt:lpstr>Arial</vt:lpstr>
      <vt:lpstr>Calibri</vt:lpstr>
      <vt:lpstr>Times New Roman</vt:lpstr>
      <vt:lpstr>GradientRiseVTI</vt:lpstr>
      <vt:lpstr>PowerPoint 簡報</vt:lpstr>
      <vt:lpstr>PowerPoint 簡報</vt:lpstr>
      <vt:lpstr>正式 VS 休閒</vt:lpstr>
      <vt:lpstr>正式  </vt:lpstr>
      <vt:lpstr>休閒風格</vt:lpstr>
      <vt:lpstr>看起來 "隨意"</vt:lpstr>
      <vt:lpstr> 關於時尚休閒
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29</cp:revision>
  <dcterms:created xsi:type="dcterms:W3CDTF">2020-12-28T19:55:23Z</dcterms:created>
  <dcterms:modified xsi:type="dcterms:W3CDTF">2021-09-20T01:52:52Z</dcterms:modified>
</cp:coreProperties>
</file>