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/>
    <p:restoredTop sz="94966"/>
  </p:normalViewPr>
  <p:slideViewPr>
    <p:cSldViewPr snapToGrid="0" snapToObjects="1">
      <p:cViewPr varScale="1">
        <p:scale>
          <a:sx n="62" d="100"/>
          <a:sy n="62" d="100"/>
        </p:scale>
        <p:origin x="8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C14B3-EEE8-6549-8482-C4C3FCA537F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F946C-F05D-8D4C-8ADF-A9512DCC4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63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1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2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1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6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9" r:id="rId6"/>
    <p:sldLayoutId id="2147483834" r:id="rId7"/>
    <p:sldLayoutId id="2147483835" r:id="rId8"/>
    <p:sldLayoutId id="2147483836" r:id="rId9"/>
    <p:sldLayoutId id="2147483838" r:id="rId10"/>
    <p:sldLayoutId id="21474838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8" name="Rectangle 126">
            <a:extLst>
              <a:ext uri="{FF2B5EF4-FFF2-40B4-BE49-F238E27FC236}">
                <a16:creationId xmlns:a16="http://schemas.microsoft.com/office/drawing/2014/main" id="{3698ABF1-2D7A-4C8C-A41A-0957412746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28">
            <a:extLst>
              <a:ext uri="{FF2B5EF4-FFF2-40B4-BE49-F238E27FC236}">
                <a16:creationId xmlns:a16="http://schemas.microsoft.com/office/drawing/2014/main" id="{C5E160AE-3C66-4235-84C0-BD472DE6AC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17416"/>
            <a:ext cx="12192002" cy="6892832"/>
          </a:xfrm>
          <a:prstGeom prst="rect">
            <a:avLst/>
          </a:prstGeom>
          <a:gradFill>
            <a:gsLst>
              <a:gs pos="0">
                <a:schemeClr val="accent6"/>
              </a:gs>
              <a:gs pos="95000">
                <a:schemeClr val="accent5">
                  <a:alpha val="8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0">
            <a:extLst>
              <a:ext uri="{FF2B5EF4-FFF2-40B4-BE49-F238E27FC236}">
                <a16:creationId xmlns:a16="http://schemas.microsoft.com/office/drawing/2014/main" id="{A39CC7EE-929B-4FA6-BA5A-86D02B7924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4" y="4369578"/>
            <a:ext cx="12192004" cy="2505838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95000">
                <a:schemeClr val="accent2">
                  <a:alpha val="63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32">
            <a:extLst>
              <a:ext uri="{FF2B5EF4-FFF2-40B4-BE49-F238E27FC236}">
                <a16:creationId xmlns:a16="http://schemas.microsoft.com/office/drawing/2014/main" id="{94BB87F2-3BE0-433A-AD90-24CE82FBFE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7191" y="-17416"/>
            <a:ext cx="11734809" cy="6892831"/>
          </a:xfrm>
          <a:prstGeom prst="rect">
            <a:avLst/>
          </a:prstGeom>
          <a:gradFill>
            <a:gsLst>
              <a:gs pos="22000">
                <a:schemeClr val="accent2">
                  <a:alpha val="43000"/>
                </a:schemeClr>
              </a:gs>
              <a:gs pos="99000">
                <a:schemeClr val="accent5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34">
            <a:extLst>
              <a:ext uri="{FF2B5EF4-FFF2-40B4-BE49-F238E27FC236}">
                <a16:creationId xmlns:a16="http://schemas.microsoft.com/office/drawing/2014/main" id="{366B6A15-54B2-4DFA-B2EF-ED937D8CC3E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417086">
            <a:off x="5496703" y="1105097"/>
            <a:ext cx="5005754" cy="5005754"/>
          </a:xfrm>
          <a:prstGeom prst="ellipse">
            <a:avLst/>
          </a:prstGeom>
          <a:gradFill>
            <a:gsLst>
              <a:gs pos="31000">
                <a:schemeClr val="accent6">
                  <a:lumMod val="75000"/>
                  <a:alpha val="0"/>
                </a:schemeClr>
              </a:gs>
              <a:gs pos="85000">
                <a:schemeClr val="accent6">
                  <a:alpha val="37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2E67F06-E526-EC46-BCF8-1026BE82A690}"/>
              </a:ext>
            </a:extLst>
          </p:cNvPr>
          <p:cNvSpPr txBox="1">
            <a:spLocks/>
          </p:cNvSpPr>
          <p:nvPr/>
        </p:nvSpPr>
        <p:spPr>
          <a:xfrm>
            <a:off x="955783" y="4029574"/>
            <a:ext cx="11024014" cy="124392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cap="all" spc="600" dirty="0" smtClean="0">
                <a:solidFill>
                  <a:schemeClr val="bg1"/>
                </a:solidFill>
              </a:rPr>
              <a:t>時</a:t>
            </a:r>
            <a:r>
              <a:rPr lang="zh-TW" altLang="en-US" b="1" cap="all" spc="600" dirty="0">
                <a:solidFill>
                  <a:schemeClr val="bg1"/>
                </a:solidFill>
              </a:rPr>
              <a:t>裝</a:t>
            </a:r>
            <a:r>
              <a:rPr lang="ja-JP" altLang="en-US" b="1" cap="all" spc="600" dirty="0" smtClean="0">
                <a:solidFill>
                  <a:schemeClr val="bg1"/>
                </a:solidFill>
              </a:rPr>
              <a:t>設計基礎</a:t>
            </a:r>
            <a:r>
              <a:rPr lang="zh-TW" altLang="en-US" b="1" cap="all" spc="600" dirty="0" smtClean="0">
                <a:solidFill>
                  <a:schemeClr val="bg1"/>
                </a:solidFill>
              </a:rPr>
              <a:t>及</a:t>
            </a:r>
            <a:r>
              <a:rPr lang="ja-JP" altLang="en-US" b="1" cap="all" spc="600" dirty="0" smtClean="0">
                <a:solidFill>
                  <a:schemeClr val="bg1"/>
                </a:solidFill>
              </a:rPr>
              <a:t>形象</a:t>
            </a:r>
            <a:r>
              <a:rPr lang="zh-TW" altLang="en-US" b="1" cap="all" spc="600" dirty="0" smtClean="0">
                <a:solidFill>
                  <a:schemeClr val="bg1"/>
                </a:solidFill>
              </a:rPr>
              <a:t>塑造</a:t>
            </a:r>
            <a:r>
              <a:rPr lang="ja-JP" altLang="en-US" b="1" cap="all" spc="600" dirty="0">
                <a:solidFill>
                  <a:schemeClr val="bg1"/>
                </a:solidFill>
              </a:rPr>
              <a:t>
</a:t>
            </a:r>
            <a:endParaRPr lang="en-US" b="1" cap="all" spc="600" dirty="0">
              <a:solidFill>
                <a:schemeClr val="bg1"/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A60DA6D8-1AE1-42F8-808F-E247404A44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935529" y="-1495746"/>
            <a:ext cx="4739543" cy="7696200"/>
          </a:xfrm>
          <a:prstGeom prst="rect">
            <a:avLst/>
          </a:prstGeom>
          <a:gradFill>
            <a:gsLst>
              <a:gs pos="5200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6">
                  <a:alpha val="25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225A280-2775-0C4A-A059-69C41FA19961}"/>
              </a:ext>
            </a:extLst>
          </p:cNvPr>
          <p:cNvSpPr txBox="1">
            <a:spLocks/>
          </p:cNvSpPr>
          <p:nvPr/>
        </p:nvSpPr>
        <p:spPr>
          <a:xfrm>
            <a:off x="955783" y="2653523"/>
            <a:ext cx="6845553" cy="3531403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zh-TW" altLang="en-US" dirty="0" smtClean="0">
                <a:solidFill>
                  <a:schemeClr val="bg1"/>
                </a:solidFill>
              </a:rPr>
              <a:t>中二級</a:t>
            </a:r>
            <a:endParaRPr lang="en-US" dirty="0">
              <a:solidFill>
                <a:schemeClr val="bg1"/>
              </a:solidFill>
            </a:endParaRPr>
          </a:p>
          <a:p>
            <a:pPr algn="l">
              <a:spcAft>
                <a:spcPts val="600"/>
              </a:spcAft>
            </a:pPr>
            <a:r>
              <a:rPr lang="ja-JP" altLang="en-US" dirty="0">
                <a:solidFill>
                  <a:schemeClr val="bg1"/>
                </a:solidFill>
              </a:rPr>
              <a:t>評估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4671F-241F-7B41-9222-AF0CF66CA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531" y="964774"/>
            <a:ext cx="10240903" cy="1233488"/>
          </a:xfrm>
        </p:spPr>
        <p:txBody>
          <a:bodyPr>
            <a:normAutofit/>
          </a:bodyPr>
          <a:lstStyle/>
          <a:p>
            <a:r>
              <a:rPr lang="ja-JP" altLang="en-US" dirty="0"/>
              <a:t>評估 </a:t>
            </a:r>
            <a:r>
              <a:rPr lang="en-US" altLang="ja-JP" dirty="0"/>
              <a:t>02</a:t>
            </a:r>
            <a:r>
              <a:rPr lang="ja-JP" altLang="en-US" dirty="0"/>
              <a:t>：靈感</a:t>
            </a:r>
            <a:r>
              <a:rPr lang="ja-JP" altLang="en-US" dirty="0" smtClean="0"/>
              <a:t>板</a:t>
            </a:r>
            <a:r>
              <a:rPr lang="ja-JP" altLang="en-US" dirty="0"/>
              <a:t>
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41987-5E8D-AA47-946F-44B9BF14A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532" y="1937047"/>
            <a:ext cx="10240903" cy="44494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600" u="sng" dirty="0" smtClean="0">
                <a:solidFill>
                  <a:schemeClr val="accent2"/>
                </a:solidFill>
              </a:rPr>
              <a:t>學習</a:t>
            </a:r>
            <a:r>
              <a:rPr lang="zh-TW" altLang="en-US" sz="1600" u="sng" dirty="0" smtClean="0">
                <a:solidFill>
                  <a:schemeClr val="accent2"/>
                </a:solidFill>
              </a:rPr>
              <a:t>成</a:t>
            </a:r>
            <a:r>
              <a:rPr lang="ja-JP" altLang="en-US" sz="1600" u="sng" dirty="0" smtClean="0">
                <a:solidFill>
                  <a:schemeClr val="accent2"/>
                </a:solidFill>
              </a:rPr>
              <a:t>果</a:t>
            </a:r>
            <a:r>
              <a:rPr lang="ja-JP" altLang="en-US" sz="1600" u="sng" dirty="0">
                <a:solidFill>
                  <a:schemeClr val="accent2"/>
                </a:solidFill>
              </a:rPr>
              <a:t>：
</a:t>
            </a:r>
            <a:r>
              <a:rPr lang="ja-JP" altLang="en-US" sz="1600" dirty="0"/>
              <a:t>學生能夠總結他們的研究理念，以靈感板的形式呈現，展示他對</a:t>
            </a:r>
            <a:r>
              <a:rPr lang="ja-JP" altLang="en-US" sz="1600" dirty="0" smtClean="0"/>
              <a:t>設計</a:t>
            </a:r>
            <a:r>
              <a:rPr lang="zh-TW" altLang="en-US" sz="1600" dirty="0" smtClean="0"/>
              <a:t>元</a:t>
            </a:r>
            <a:r>
              <a:rPr lang="zh-TW" altLang="en-US" sz="1600" dirty="0"/>
              <a:t>素</a:t>
            </a:r>
            <a:r>
              <a:rPr lang="ja-JP" altLang="en-US" sz="1600" dirty="0" smtClean="0"/>
              <a:t>、</a:t>
            </a:r>
            <a:r>
              <a:rPr lang="ja-JP" altLang="en-US" sz="1600" dirty="0"/>
              <a:t>設計原則和色彩理論的理解</a:t>
            </a:r>
            <a:endParaRPr lang="en-US" sz="1600" dirty="0"/>
          </a:p>
          <a:p>
            <a:pPr marL="0" indent="0">
              <a:buNone/>
            </a:pPr>
            <a:endParaRPr lang="en-US" sz="1600" u="sng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zh-TW" altLang="en-US" sz="1600" u="sng" dirty="0" smtClean="0">
                <a:solidFill>
                  <a:schemeClr val="accent2"/>
                </a:solidFill>
              </a:rPr>
              <a:t>概</a:t>
            </a:r>
            <a:r>
              <a:rPr lang="en-US" sz="1600" u="sng" dirty="0" smtClean="0">
                <a:solidFill>
                  <a:schemeClr val="accent2"/>
                </a:solidFill>
              </a:rPr>
              <a:t>要:</a:t>
            </a:r>
            <a:endParaRPr lang="en-US" sz="1600" u="sng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zh-TW" altLang="zh-TW" sz="1600" dirty="0"/>
              <a:t>學生需要利用和根據在</a:t>
            </a:r>
            <a:r>
              <a:rPr lang="zh-HK" altLang="zh-TW" sz="1600" dirty="0"/>
              <a:t>中一級</a:t>
            </a:r>
            <a:r>
              <a:rPr lang="zh-TW" altLang="zh-TW" sz="1600" dirty="0"/>
              <a:t>完成的創意研究（即照片和其他靈感材料）創建靈感板</a:t>
            </a:r>
            <a:r>
              <a:rPr lang="zh-HK" altLang="zh-TW" sz="1600" dirty="0"/>
              <a:t>，</a:t>
            </a:r>
            <a:r>
              <a:rPr lang="zh-TW" altLang="zh-TW" sz="1600" dirty="0"/>
              <a:t>反映明確的時裝設計方向</a:t>
            </a:r>
            <a:r>
              <a:rPr lang="zh-HK" altLang="zh-TW" sz="1600" dirty="0"/>
              <a:t>。</a:t>
            </a:r>
            <a:endParaRPr lang="zh-TW" altLang="zh-TW" sz="1600" dirty="0"/>
          </a:p>
          <a:p>
            <a:pPr marL="0" indent="0">
              <a:buNone/>
            </a:pPr>
            <a:endParaRPr lang="en-US" altLang="ja-JP" sz="1600" dirty="0"/>
          </a:p>
          <a:p>
            <a:pPr marL="0" lvl="0" indent="0">
              <a:buNone/>
            </a:pPr>
            <a:r>
              <a:rPr lang="ja-JP" altLang="en-US" sz="1600" u="sng" dirty="0" smtClean="0">
                <a:solidFill>
                  <a:schemeClr val="accent2"/>
                </a:solidFill>
              </a:rPr>
              <a:t>提交</a:t>
            </a:r>
            <a:r>
              <a:rPr lang="ja-JP" altLang="en-US" sz="1600" u="sng" dirty="0">
                <a:solidFill>
                  <a:schemeClr val="accent2"/>
                </a:solidFill>
              </a:rPr>
              <a:t>格式</a:t>
            </a:r>
            <a:r>
              <a:rPr lang="ja-JP" altLang="en-US" sz="1600" u="sng" dirty="0" smtClean="0">
                <a:solidFill>
                  <a:schemeClr val="accent2"/>
                </a:solidFill>
              </a:rPr>
              <a:t>：</a:t>
            </a:r>
            <a:endParaRPr lang="en-US" altLang="ja-JP" sz="1600" u="sng" dirty="0" smtClean="0">
              <a:solidFill>
                <a:schemeClr val="accent2"/>
              </a:solidFill>
            </a:endParaRPr>
          </a:p>
          <a:p>
            <a:pPr marL="271463"/>
            <a:r>
              <a:rPr lang="zh-TW" altLang="zh-TW" sz="1600" dirty="0" smtClean="0"/>
              <a:t>靈感</a:t>
            </a:r>
            <a:r>
              <a:rPr lang="zh-TW" altLang="zh-TW" sz="1600" dirty="0"/>
              <a:t>板應該以拼貼畫或數</a:t>
            </a:r>
            <a:r>
              <a:rPr lang="zh-HK" altLang="zh-TW" sz="1600" dirty="0"/>
              <a:t>碼</a:t>
            </a:r>
            <a:r>
              <a:rPr lang="zh-TW" altLang="zh-TW" sz="1600" dirty="0"/>
              <a:t>拼貼畫形式建立，大小為 </a:t>
            </a:r>
            <a:r>
              <a:rPr lang="en-US" altLang="zh-TW" sz="1600" dirty="0"/>
              <a:t>A3 </a:t>
            </a:r>
            <a:r>
              <a:rPr lang="zh-TW" altLang="zh-TW" sz="1600" dirty="0"/>
              <a:t>尺寸</a:t>
            </a:r>
          </a:p>
          <a:p>
            <a:pPr marL="271463" lvl="0"/>
            <a:r>
              <a:rPr lang="zh-HK" altLang="zh-TW" sz="1600" dirty="0" smtClean="0"/>
              <a:t>由</a:t>
            </a:r>
            <a:r>
              <a:rPr lang="zh-TW" altLang="zh-TW" sz="1600" dirty="0"/>
              <a:t>六至八張圖片及關鍵字</a:t>
            </a:r>
            <a:r>
              <a:rPr lang="zh-HK" altLang="zh-TW" sz="1600" dirty="0"/>
              <a:t>組成 </a:t>
            </a:r>
            <a:endParaRPr lang="en-US" altLang="zh-HK" sz="1600" dirty="0"/>
          </a:p>
          <a:p>
            <a:pPr marL="271463" lvl="0"/>
            <a:r>
              <a:rPr lang="zh-TW" altLang="zh-TW" sz="1600" dirty="0" smtClean="0"/>
              <a:t>用</a:t>
            </a:r>
            <a:r>
              <a:rPr lang="en-US" altLang="zh-TW" sz="1600" dirty="0"/>
              <a:t>3 </a:t>
            </a:r>
            <a:r>
              <a:rPr lang="zh-TW" altLang="zh-TW" sz="1600" dirty="0"/>
              <a:t>分鐘</a:t>
            </a:r>
            <a:r>
              <a:rPr lang="zh-TW" altLang="zh-TW" sz="1600" dirty="0" smtClean="0"/>
              <a:t>時間闡述</a:t>
            </a:r>
            <a:r>
              <a:rPr lang="zh-HK" altLang="zh-TW" sz="1600" dirty="0"/>
              <a:t>使用的</a:t>
            </a:r>
            <a:r>
              <a:rPr lang="zh-TW" altLang="zh-TW" sz="1600" dirty="0"/>
              <a:t>設計元素、設計原則和色彩</a:t>
            </a:r>
            <a:r>
              <a:rPr lang="zh-TW" altLang="zh-TW" sz="1600" dirty="0" smtClean="0"/>
              <a:t>理論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14835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130</Words>
  <Application>Microsoft Office PowerPoint</Application>
  <PresentationFormat>寬螢幕</PresentationFormat>
  <Paragraphs>14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Avenir Next LT Pro</vt:lpstr>
      <vt:lpstr>Avenir Next LT Pro Light</vt:lpstr>
      <vt:lpstr>Arial</vt:lpstr>
      <vt:lpstr>Calibri</vt:lpstr>
      <vt:lpstr>GradientRiseVTI</vt:lpstr>
      <vt:lpstr>PowerPoint 簡報</vt:lpstr>
      <vt:lpstr>評估 02：靈感板
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POON, Suk-mei Cindy</cp:lastModifiedBy>
  <cp:revision>12</cp:revision>
  <dcterms:created xsi:type="dcterms:W3CDTF">2020-09-28T08:43:38Z</dcterms:created>
  <dcterms:modified xsi:type="dcterms:W3CDTF">2021-02-22T01:35:19Z</dcterms:modified>
</cp:coreProperties>
</file>