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notesMasterIdLst>
    <p:notesMasterId r:id="rId4"/>
  </p:notesMasterIdLst>
  <p:sldIdLst>
    <p:sldId id="294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–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03" autoAdjust="0"/>
    <p:restoredTop sz="94422"/>
  </p:normalViewPr>
  <p:slideViewPr>
    <p:cSldViewPr snapToGrid="0" snapToObjects="1">
      <p:cViewPr varScale="1">
        <p:scale>
          <a:sx n="69" d="100"/>
          <a:sy n="69" d="100"/>
        </p:scale>
        <p:origin x="66" y="22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C14B3-EEE8-6549-8482-C4C3FCA537FF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6F946C-F05D-8D4C-8ADF-A9512DCC4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98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199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368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0"/>
            <a:ext cx="9144000" cy="2481263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spc="7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376"/>
            <a:ext cx="9144000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21EC-BF54-4DDD-8900-F2027CDA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13A3-10E9-421F-81BE-56E0786AB515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5AB69-7069-48FB-8925-F2BA8412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9C32A-F7A5-4E3B-A28F-09C82341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35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997B-D473-47DE-8B7B-22AB6F31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26035-4B81-4537-A22D-92C2E0DBB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A44D-F637-4017-BAA2-77756A38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ABC0-2199-478F-BA77-33A651B6CB89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DCE6-ED7D-417C-ABD4-41D6157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AF19A-FDAE-446A-A6B6-128F7F96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13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D838-45E9-4D61-AA4E-92A32B57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2628900" cy="571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183D0-4392-4364-8A2D-C47A2AF7A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57199"/>
            <a:ext cx="7734300" cy="571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36C9-28D5-4820-84F1-E4B9F4E5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30C6-DF61-47F4-B8C5-1B70E884BF06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EDC8-558D-4646-86D9-A5424CF2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7537-E67A-411A-BBA4-061521D3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12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3080"/>
            <a:ext cx="10240903" cy="12334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3DA15-1EAB-4524-9BB7-8A7DA82A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2B50C-7EEE-46CD-BAF7-BBC4026D959A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93B9-7818-489D-AFFB-B6EAD27F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8D36-894E-4FCB-B8BB-84DE8994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106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2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A80A-FCDD-4009-9A1F-8B548178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11C4-AE09-4254-A5E3-6DA9B099C971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A3422-56D9-4942-BC63-831AED91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4B42A-AC2C-4FD8-AD0D-BECDD3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2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457200"/>
            <a:ext cx="10309745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975F2-7A90-4820-B90F-D28E31A3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42C3-E082-4760-93B2-E209268DD00C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CFAD5-8AF8-4610-8324-85AA062E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8CC8-C46E-4A10-8A83-7A251067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02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490" y="457200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B698E-FAE5-4F2C-AE0E-4FD281E8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C950-F824-48B9-B984-CAEE265865E5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4BB6C-CAA4-4EA8-8EA1-65ADE056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B6A12-0532-47CA-B070-232141CC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42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57200"/>
            <a:ext cx="9982199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94142-C469-4B0E-8C01-C64BA28F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3A0F-68E7-4D17-BB84-ED1BA4F6AC6B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AFCE6-5C7E-438F-8D4A-21E15568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CFD88-63EA-427F-978C-B7844D1A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19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2A4F0-76A5-4852-982B-32B3B685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C4F-EDA1-4BA2-BFF3-FE5B31CCB58B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0CFAE-4BEB-4272-A2E6-FDD9D6A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B71B7-74B7-4CF1-8FE0-F4863CD7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42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55" y="457200"/>
            <a:ext cx="3932237" cy="192143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987425"/>
            <a:ext cx="5707257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998A4-FD2F-4126-99C5-E2063AE0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694C-1394-4838-A564-7380835C2E77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457D3-F808-4DB2-9C9C-B185E71F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1BC9B-21D1-4D2D-B02E-C887A02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68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3EC2-2D8C-4E8D-8CC7-96764801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966" y="68113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66AF89-5FBD-43DD-958D-A5C608AE2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34742" y="858417"/>
            <a:ext cx="5520645" cy="50026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0A545-2CE6-48C4-A725-EF68A3F1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8966" y="228133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466B2-6FE6-4352-BBF9-84BCD946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4B19-1A00-4EDB-8425-E1827A377364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991BC-29A5-4182-BD83-9D99D28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1C78F-6633-4604-8832-8E9D2DC7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69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</a:extLst>
          </p:cNvPr>
          <p:cNvSpPr/>
          <p:nvPr/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</a:extLst>
          </p:cNvPr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1666"/>
            <a:ext cx="9810376" cy="165940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E0AA-D5B3-4BCF-BA69-209D9B335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0111" y="6409170"/>
            <a:ext cx="370239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bg1"/>
                </a:solidFill>
              </a:defRPr>
            </a:lvl1pPr>
          </a:lstStyle>
          <a:p>
            <a:fld id="{10076A27-8146-4F75-9851-A83577C6FD8A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A637-D86F-4FA1-985D-2D8245651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1" y="1912217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FA4D-A931-46BA-B767-29A6FD5AA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9678" y="6408742"/>
            <a:ext cx="43865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467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9" r:id="rId6"/>
    <p:sldLayoutId id="2147483834" r:id="rId7"/>
    <p:sldLayoutId id="2147483835" r:id="rId8"/>
    <p:sldLayoutId id="2147483836" r:id="rId9"/>
    <p:sldLayoutId id="2147483838" r:id="rId10"/>
    <p:sldLayoutId id="214748383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45EA7F1D-6737-4609-94CE-0E7C0CED7F9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A0FCA68-3497-4CB3-8C25-B6AE87EFE0C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0"/>
            <a:ext cx="12191999" cy="6858000"/>
          </a:xfrm>
          <a:prstGeom prst="rect">
            <a:avLst/>
          </a:prstGeom>
          <a:gradFill>
            <a:gsLst>
              <a:gs pos="0">
                <a:schemeClr val="accent4">
                  <a:alpha val="61000"/>
                </a:schemeClr>
              </a:gs>
              <a:gs pos="100000">
                <a:schemeClr val="accent2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AA3DC6B-18DE-4588-B321-8101DED541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80357" y="0"/>
            <a:ext cx="11711642" cy="6857998"/>
          </a:xfrm>
          <a:prstGeom prst="rect">
            <a:avLst/>
          </a:prstGeom>
          <a:gradFill>
            <a:gsLst>
              <a:gs pos="6000">
                <a:schemeClr val="accent6">
                  <a:lumMod val="75000"/>
                  <a:alpha val="93000"/>
                </a:schemeClr>
              </a:gs>
              <a:gs pos="100000">
                <a:schemeClr val="accent2">
                  <a:lumMod val="60000"/>
                  <a:lumOff val="40000"/>
                  <a:alpha val="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AA34BCD-93B4-45FF-9448-87F7C43117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038600" y="1494"/>
            <a:ext cx="8153399" cy="6399306"/>
          </a:xfrm>
          <a:prstGeom prst="rect">
            <a:avLst/>
          </a:prstGeom>
          <a:gradFill>
            <a:gsLst>
              <a:gs pos="22000">
                <a:schemeClr val="accent2">
                  <a:alpha val="68000"/>
                </a:schemeClr>
              </a:gs>
              <a:gs pos="99000">
                <a:schemeClr val="accent5"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5BF7F8F0-28A9-4A24-96A8-E5E423FBF9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988591">
            <a:off x="7897613" y="684022"/>
            <a:ext cx="5330585" cy="5218721"/>
          </a:xfrm>
          <a:custGeom>
            <a:avLst/>
            <a:gdLst>
              <a:gd name="connsiteX0" fmla="*/ 4721855 w 5330585"/>
              <a:gd name="connsiteY0" fmla="*/ 4361426 h 5218721"/>
              <a:gd name="connsiteX1" fmla="*/ 3457542 w 5330585"/>
              <a:gd name="connsiteY1" fmla="*/ 5211667 h 5218721"/>
              <a:gd name="connsiteX2" fmla="*/ 3430109 w 5330585"/>
              <a:gd name="connsiteY2" fmla="*/ 5218721 h 5218721"/>
              <a:gd name="connsiteX3" fmla="*/ 0 w 5330585"/>
              <a:gd name="connsiteY3" fmla="*/ 2647363 h 5218721"/>
              <a:gd name="connsiteX4" fmla="*/ 12834 w 5330585"/>
              <a:gd name="connsiteY4" fmla="*/ 2393199 h 5218721"/>
              <a:gd name="connsiteX5" fmla="*/ 2664828 w 5330585"/>
              <a:gd name="connsiteY5" fmla="*/ 0 h 5218721"/>
              <a:gd name="connsiteX6" fmla="*/ 5330585 w 5330585"/>
              <a:gd name="connsiteY6" fmla="*/ 2665757 h 5218721"/>
              <a:gd name="connsiteX7" fmla="*/ 4721855 w 5330585"/>
              <a:gd name="connsiteY7" fmla="*/ 4361426 h 521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30585" h="5218721">
                <a:moveTo>
                  <a:pt x="4721855" y="4361426"/>
                </a:moveTo>
                <a:cubicBezTo>
                  <a:pt x="4395896" y="4756397"/>
                  <a:pt x="3958379" y="5055891"/>
                  <a:pt x="3457542" y="5211667"/>
                </a:cubicBezTo>
                <a:lnTo>
                  <a:pt x="3430109" y="5218721"/>
                </a:lnTo>
                <a:lnTo>
                  <a:pt x="0" y="2647363"/>
                </a:lnTo>
                <a:lnTo>
                  <a:pt x="12834" y="2393199"/>
                </a:lnTo>
                <a:cubicBezTo>
                  <a:pt x="149347" y="1048975"/>
                  <a:pt x="1284587" y="0"/>
                  <a:pt x="2664828" y="0"/>
                </a:cubicBezTo>
                <a:cubicBezTo>
                  <a:pt x="4137085" y="0"/>
                  <a:pt x="5330585" y="1193500"/>
                  <a:pt x="5330585" y="2665757"/>
                </a:cubicBezTo>
                <a:cubicBezTo>
                  <a:pt x="5330585" y="3309870"/>
                  <a:pt x="5102142" y="3900626"/>
                  <a:pt x="4721855" y="4361426"/>
                </a:cubicBezTo>
                <a:close/>
              </a:path>
            </a:pathLst>
          </a:custGeom>
          <a:gradFill>
            <a:gsLst>
              <a:gs pos="16000">
                <a:schemeClr val="accent6">
                  <a:alpha val="0"/>
                </a:schemeClr>
              </a:gs>
              <a:gs pos="85000">
                <a:schemeClr val="accent6">
                  <a:lumMod val="60000"/>
                  <a:lumOff val="40000"/>
                  <a:alpha val="2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DEE5410-5DAB-442C-8E7B-CDAB35E75B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-3"/>
            <a:ext cx="12191999" cy="4399229"/>
          </a:xfrm>
          <a:prstGeom prst="rect">
            <a:avLst/>
          </a:prstGeom>
          <a:gradFill>
            <a:gsLst>
              <a:gs pos="22000">
                <a:schemeClr val="accent2">
                  <a:alpha val="49000"/>
                </a:schemeClr>
              </a:gs>
              <a:gs pos="99000">
                <a:schemeClr val="accent5">
                  <a:alpha val="62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20F04E-4AF8-EA43-81B4-6A5E25983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282" y="1584183"/>
            <a:ext cx="9194096" cy="2431226"/>
          </a:xfrm>
        </p:spPr>
        <p:txBody>
          <a:bodyPr vert="horz" lIns="0" tIns="0" rIns="0" bIns="0" rtlCol="0" anchor="t">
            <a:normAutofit/>
          </a:bodyPr>
          <a:lstStyle/>
          <a:p>
            <a:pPr algn="r"/>
            <a:r>
              <a:rPr lang="zh-TW" altLang="en-US" sz="4400" spc="750" smtClean="0">
                <a:solidFill>
                  <a:schemeClr val="bg1"/>
                </a:solidFill>
              </a:rPr>
              <a:t>中三級</a:t>
            </a:r>
            <a:r>
              <a:rPr lang="en-US" sz="4400" spc="750" dirty="0">
                <a:solidFill>
                  <a:schemeClr val="bg1"/>
                </a:solidFill>
              </a:rPr>
              <a:t/>
            </a:r>
            <a:br>
              <a:rPr lang="en-US" sz="4400" spc="750" dirty="0">
                <a:solidFill>
                  <a:schemeClr val="bg1"/>
                </a:solidFill>
              </a:rPr>
            </a:br>
            <a:r>
              <a:rPr lang="ja-JP" altLang="en-US" sz="4400" spc="750" dirty="0">
                <a:solidFill>
                  <a:schemeClr val="bg1"/>
                </a:solidFill>
              </a:rPr>
              <a:t>評估</a:t>
            </a:r>
            <a:endParaRPr lang="en-US" sz="4400" spc="750" dirty="0">
              <a:solidFill>
                <a:schemeClr val="bg1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ED0A625-5B0E-5D4F-8C52-09B81AA5A587}"/>
              </a:ext>
            </a:extLst>
          </p:cNvPr>
          <p:cNvSpPr txBox="1">
            <a:spLocks/>
          </p:cNvSpPr>
          <p:nvPr/>
        </p:nvSpPr>
        <p:spPr>
          <a:xfrm>
            <a:off x="8678063" y="3215446"/>
            <a:ext cx="3140125" cy="120432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 cap="all" spc="7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ja-JP" altLang="en-US" sz="1400" spc="6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時裝設計</a:t>
            </a:r>
            <a:r>
              <a:rPr lang="ja-JP" altLang="en-US" sz="1400" spc="6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基礎</a:t>
            </a:r>
            <a:r>
              <a:rPr lang="zh-TW" altLang="en-US" sz="1400" spc="6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及</a:t>
            </a:r>
            <a:r>
              <a:rPr lang="ja-JP" altLang="en-US" sz="1400" spc="6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形象</a:t>
            </a:r>
            <a:r>
              <a:rPr lang="zh-TW" altLang="en-US" sz="1400" spc="6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塑造</a:t>
            </a:r>
            <a:r>
              <a:rPr lang="ja-JP" altLang="en-US" sz="1400" spc="6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
</a:t>
            </a:r>
            <a:endParaRPr lang="en-US" sz="1400" spc="6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4623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1B43D-B25D-E340-8AB9-1E7F32C3C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896" y="437140"/>
            <a:ext cx="11198773" cy="1233488"/>
          </a:xfrm>
        </p:spPr>
        <p:txBody>
          <a:bodyPr/>
          <a:lstStyle/>
          <a:p>
            <a:r>
              <a:rPr lang="ja-JP" altLang="en-US" dirty="0"/>
              <a:t>評估 </a:t>
            </a:r>
            <a:r>
              <a:rPr lang="en-US" altLang="ja-JP" dirty="0"/>
              <a:t>03</a:t>
            </a:r>
            <a:r>
              <a:rPr lang="ja-JP" altLang="en-US" dirty="0" smtClean="0"/>
              <a:t>：</a:t>
            </a:r>
            <a:r>
              <a:rPr lang="zh-TW" altLang="en-US" dirty="0"/>
              <a:t>展</a:t>
            </a:r>
            <a:r>
              <a:rPr lang="ja-JP" altLang="en-US" dirty="0"/>
              <a:t>示設計
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E66F6-C473-DD43-8DCE-895AAC3D4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896" y="1550281"/>
            <a:ext cx="11009587" cy="39561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1800" b="1" u="sng" dirty="0" smtClean="0">
                <a:solidFill>
                  <a:schemeClr val="accent2"/>
                </a:solidFill>
              </a:rPr>
              <a:t>學習</a:t>
            </a:r>
            <a:r>
              <a:rPr lang="zh-TW" altLang="en-US" sz="1800" b="1" u="sng" smtClean="0">
                <a:solidFill>
                  <a:schemeClr val="accent2"/>
                </a:solidFill>
              </a:rPr>
              <a:t>成</a:t>
            </a:r>
            <a:r>
              <a:rPr lang="ja-JP" altLang="en-US" sz="1800" b="1" u="sng" smtClean="0">
                <a:solidFill>
                  <a:schemeClr val="accent2"/>
                </a:solidFill>
              </a:rPr>
              <a:t>果</a:t>
            </a:r>
            <a:r>
              <a:rPr lang="ja-JP" altLang="en-US" sz="1800" b="1" u="sng" dirty="0">
                <a:solidFill>
                  <a:schemeClr val="accent2"/>
                </a:solidFill>
              </a:rPr>
              <a:t>：
</a:t>
            </a:r>
            <a:r>
              <a:rPr lang="zh-TW" altLang="en-US" sz="1800" dirty="0" smtClean="0"/>
              <a:t>學生</a:t>
            </a:r>
            <a:r>
              <a:rPr lang="zh-TW" altLang="en-US" sz="1800" dirty="0"/>
              <a:t>能夠解釋和</a:t>
            </a:r>
            <a:r>
              <a:rPr lang="zh-HK" altLang="en-US" sz="1800" dirty="0"/>
              <a:t>展示</a:t>
            </a:r>
            <a:r>
              <a:rPr lang="zh-TW" altLang="en-US" sz="1800" dirty="0"/>
              <a:t>時</a:t>
            </a:r>
            <a:r>
              <a:rPr lang="zh-HK" altLang="en-US" sz="1800" dirty="0"/>
              <a:t>裝</a:t>
            </a:r>
            <a:r>
              <a:rPr lang="zh-TW" altLang="en-US" sz="1800" dirty="0"/>
              <a:t>設計</a:t>
            </a:r>
            <a:r>
              <a:rPr lang="zh-HK" altLang="en-US" sz="1800" dirty="0"/>
              <a:t>意</a:t>
            </a:r>
            <a:r>
              <a:rPr lang="zh-TW" altLang="en-US" sz="1800" dirty="0"/>
              <a:t>念，正確應用視覺、圖形和書面溝通技巧，並具備專業術語</a:t>
            </a:r>
            <a:r>
              <a:rPr lang="zh-HK" altLang="en-US" sz="1800" dirty="0"/>
              <a:t>。</a:t>
            </a:r>
            <a:r>
              <a:rPr lang="ja-JP" altLang="en-US" sz="1800" dirty="0"/>
              <a:t>
</a:t>
            </a:r>
            <a:endParaRPr lang="en-US" altLang="ja-JP" sz="1800" b="1" u="sng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zh-TW" altLang="en-US" sz="1800" b="1" u="sng" dirty="0" smtClean="0">
                <a:solidFill>
                  <a:schemeClr val="accent2"/>
                </a:solidFill>
              </a:rPr>
              <a:t>概要</a:t>
            </a:r>
            <a:r>
              <a:rPr lang="ja-JP" altLang="en-US" sz="1800" b="1" u="sng" dirty="0" smtClean="0">
                <a:solidFill>
                  <a:schemeClr val="accent2"/>
                </a:solidFill>
              </a:rPr>
              <a:t>：</a:t>
            </a:r>
            <a:r>
              <a:rPr lang="ja-JP" altLang="en-US" sz="1800" b="1" u="sng" dirty="0">
                <a:solidFill>
                  <a:schemeClr val="accent2"/>
                </a:solidFill>
              </a:rPr>
              <a:t>
</a:t>
            </a:r>
            <a:r>
              <a:rPr lang="zh-TW" altLang="en-US" sz="1800" dirty="0" smtClean="0"/>
              <a:t>學生</a:t>
            </a:r>
            <a:r>
              <a:rPr lang="zh-TW" altLang="en-US" sz="1800" dirty="0"/>
              <a:t>必須基於在</a:t>
            </a:r>
            <a:r>
              <a:rPr lang="zh-HK" altLang="en-US" sz="1800" dirty="0"/>
              <a:t>中二級</a:t>
            </a:r>
            <a:r>
              <a:rPr lang="zh-TW" altLang="en-US" sz="1800" dirty="0"/>
              <a:t>評估中創</a:t>
            </a:r>
            <a:r>
              <a:rPr lang="zh-HK" altLang="en-US" sz="1800" dirty="0"/>
              <a:t>造</a:t>
            </a:r>
            <a:r>
              <a:rPr lang="zh-TW" altLang="en-US" sz="1800" dirty="0"/>
              <a:t>的靈感板，並開發和設計一套完整的時裝設計（</a:t>
            </a:r>
            <a:r>
              <a:rPr lang="en-US" sz="1800" dirty="0"/>
              <a:t>“ Total look ”</a:t>
            </a:r>
            <a:r>
              <a:rPr lang="zh-TW" altLang="en-US" sz="1800" dirty="0"/>
              <a:t>）。 </a:t>
            </a:r>
            <a:r>
              <a:rPr lang="ja-JP" altLang="en-US" sz="1800" dirty="0"/>
              <a:t>
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b="1" u="sng" dirty="0" smtClean="0">
                <a:solidFill>
                  <a:schemeClr val="accent2"/>
                </a:solidFill>
              </a:rPr>
              <a:t>提交</a:t>
            </a:r>
            <a:r>
              <a:rPr lang="ja-JP" altLang="en-US" sz="1800" b="1" u="sng" dirty="0">
                <a:solidFill>
                  <a:schemeClr val="accent2"/>
                </a:solidFill>
              </a:rPr>
              <a:t>格式：</a:t>
            </a:r>
            <a:endParaRPr lang="en-US" sz="1800" b="1" u="sng" dirty="0">
              <a:solidFill>
                <a:schemeClr val="accent2"/>
              </a:solidFill>
            </a:endParaRPr>
          </a:p>
          <a:p>
            <a:pPr marL="0" lvl="0" indent="0">
              <a:buNone/>
            </a:pPr>
            <a:r>
              <a:rPr lang="en-US" sz="1800" dirty="0"/>
              <a:t>A4 </a:t>
            </a:r>
            <a:r>
              <a:rPr lang="zh-TW" altLang="en-US" sz="1800" dirty="0"/>
              <a:t>尺寸的設計板包括以下內容：</a:t>
            </a:r>
            <a:endParaRPr lang="en-US" sz="1800" dirty="0"/>
          </a:p>
          <a:p>
            <a:pPr lvl="0"/>
            <a:r>
              <a:rPr lang="en-US" sz="1800" dirty="0"/>
              <a:t>1 x </a:t>
            </a:r>
            <a:r>
              <a:rPr lang="zh-TW" altLang="en-US" sz="1800" dirty="0"/>
              <a:t>正面和 </a:t>
            </a:r>
            <a:r>
              <a:rPr lang="en-US" sz="1800" dirty="0"/>
              <a:t>1 x </a:t>
            </a:r>
            <a:r>
              <a:rPr lang="zh-TW" altLang="en-US" sz="1800" dirty="0"/>
              <a:t>後面的彩色時裝插畫圖表達服裝設計</a:t>
            </a:r>
            <a:endParaRPr lang="en-US" sz="1800" dirty="0"/>
          </a:p>
          <a:p>
            <a:r>
              <a:rPr lang="zh-HK" altLang="en-US" sz="1800" dirty="0"/>
              <a:t>用</a:t>
            </a:r>
            <a:r>
              <a:rPr lang="zh-TW" altLang="en-US" sz="1800" dirty="0"/>
              <a:t>短文（大概</a:t>
            </a:r>
            <a:r>
              <a:rPr lang="en-HK" sz="1800" dirty="0"/>
              <a:t>50</a:t>
            </a:r>
            <a:r>
              <a:rPr lang="zh-TW" altLang="en-US" sz="1800" dirty="0"/>
              <a:t>字），介紹和設計</a:t>
            </a:r>
            <a:r>
              <a:rPr lang="zh-TW" altLang="en-US" sz="1800" dirty="0" smtClean="0"/>
              <a:t>概念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25673496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Office">
      <a:dk1>
        <a:srgbClr val="000000"/>
      </a:dk1>
      <a:lt1>
        <a:srgbClr val="FFFFFF"/>
      </a:lt1>
      <a:dk2>
        <a:srgbClr val="2E3948"/>
      </a:dk2>
      <a:lt2>
        <a:srgbClr val="E7E6E6"/>
      </a:lt2>
      <a:accent1>
        <a:srgbClr val="5A82CB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A9718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121</Words>
  <Application>Microsoft Office PowerPoint</Application>
  <PresentationFormat>寬螢幕</PresentationFormat>
  <Paragraphs>11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Avenir Next LT Pro</vt:lpstr>
      <vt:lpstr>Avenir Next LT Pro Light</vt:lpstr>
      <vt:lpstr>Arial</vt:lpstr>
      <vt:lpstr>Calibri</vt:lpstr>
      <vt:lpstr>GradientRiseVTI</vt:lpstr>
      <vt:lpstr>中三級 評估</vt:lpstr>
      <vt:lpstr>評估 03：展示設計
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Secondary 2</dc:title>
  <dc:creator>HO HO TAK</dc:creator>
  <cp:lastModifiedBy>POON, Suk-mei Cindy</cp:lastModifiedBy>
  <cp:revision>23</cp:revision>
  <dcterms:created xsi:type="dcterms:W3CDTF">2020-09-25T07:09:53Z</dcterms:created>
  <dcterms:modified xsi:type="dcterms:W3CDTF">2021-02-22T02:02:52Z</dcterms:modified>
</cp:coreProperties>
</file>