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15"/>
  </p:notesMasterIdLst>
  <p:sldIdLst>
    <p:sldId id="294" r:id="rId2"/>
    <p:sldId id="313" r:id="rId3"/>
    <p:sldId id="325" r:id="rId4"/>
    <p:sldId id="314" r:id="rId5"/>
    <p:sldId id="331" r:id="rId6"/>
    <p:sldId id="326" r:id="rId7"/>
    <p:sldId id="321" r:id="rId8"/>
    <p:sldId id="327" r:id="rId9"/>
    <p:sldId id="322" r:id="rId10"/>
    <p:sldId id="328" r:id="rId11"/>
    <p:sldId id="323" r:id="rId12"/>
    <p:sldId id="330" r:id="rId13"/>
    <p:sldId id="32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–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55" autoAdjust="0"/>
    <p:restoredTop sz="94385"/>
  </p:normalViewPr>
  <p:slideViewPr>
    <p:cSldViewPr snapToGrid="0" snapToObjects="1">
      <p:cViewPr varScale="1">
        <p:scale>
          <a:sx n="116" d="100"/>
          <a:sy n="116" d="100"/>
        </p:scale>
        <p:origin x="68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C14B3-EEE8-6549-8482-C4C3FCA537FF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F946C-F05D-8D4C-8ADF-A9512DCC4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9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71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68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36A0-9F24-45BF-B389-F6478DB45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8700"/>
            <a:ext cx="9144000" cy="2481263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000" spc="7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D85EF-076F-4C35-862A-BAFF685DD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4376"/>
            <a:ext cx="9144000" cy="143342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221EC-BF54-4DDD-8900-F2027CDA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3A3-10E9-421F-81BE-56E0786AB515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5AB69-7069-48FB-8925-F2BA8412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9C32A-F7A5-4E3B-A28F-09C82341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3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997B-D473-47DE-8B7B-22AB6F31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26035-4B81-4537-A22D-92C2E0DBB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2A44D-F637-4017-BAA2-77756A38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ABC0-2199-478F-BA77-33A651B6CB89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1DCE6-ED7D-417C-ABD4-41D61570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AF19A-FDAE-446A-A6B6-128F7F96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1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96D838-45E9-4D61-AA4E-92A32B579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2628900" cy="571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183D0-4392-4364-8A2D-C47A2AF7A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57199"/>
            <a:ext cx="7734300" cy="571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A36C9-28D5-4820-84F1-E4B9F4E5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30C6-DF61-47F4-B8C5-1B70E884BF06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7EDC8-558D-4646-86D9-A5424CF2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B7537-E67A-411A-BBA4-061521D3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1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99D7-1EE5-4262-9359-A0E2B733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3080"/>
            <a:ext cx="10240903" cy="12334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DA1C5-272A-45C2-A11A-E7769A27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4939"/>
            <a:ext cx="10240903" cy="395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3DA15-1EAB-4524-9BB7-8A7DA82A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B50C-7EEE-46CD-BAF7-BBC4026D959A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B93B9-7818-489D-AFFB-B6EAD27F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8D36-894E-4FCB-B8BB-84DE8994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0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4F1-5687-421F-B3DF-BA3C8DAD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930" y="1709738"/>
            <a:ext cx="9966519" cy="2852737"/>
          </a:xfrm>
        </p:spPr>
        <p:txBody>
          <a:bodyPr anchor="b">
            <a:normAutofit/>
          </a:bodyPr>
          <a:lstStyle>
            <a:lvl1pPr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BB876-5FD9-4964-BD37-6F05DAEBE3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0930" y="4976327"/>
            <a:ext cx="9966520" cy="1113323"/>
          </a:xfrm>
        </p:spPr>
        <p:txBody>
          <a:bodyPr>
            <a:normAutofit/>
          </a:bodyPr>
          <a:lstStyle>
            <a:lvl1pPr marL="0" indent="0">
              <a:buNone/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A80A-FCDD-4009-9A1F-8B548178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11C4-AE09-4254-A5E3-6DA9B099C971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A3422-56D9-4942-BC63-831AED91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4B42A-AC2C-4FD8-AD0D-BECDD384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2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DAF1-8359-4A0F-91B3-03E77C670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457200"/>
            <a:ext cx="10309745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1E3D3-6B33-4CA0-B06B-A8BB05CAB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054" y="1996141"/>
            <a:ext cx="4975746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9C334-815D-47FD-A9B5-E871E2864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96141"/>
            <a:ext cx="5181600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975F2-7A90-4820-B90F-D28E31A35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42C3-E082-4760-93B2-E209268DD00C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CFAD5-8AF8-4610-8324-85AA062E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08CC8-C46E-4A10-8A83-7A251067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0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E82B8-F9D9-4F53-A4A6-F12EB5F1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90" y="457200"/>
            <a:ext cx="9986898" cy="12334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070CA-85E9-47C7-8564-FFA1AE34B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490" y="1681163"/>
            <a:ext cx="462908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8D4B1-41B3-4BF5-9076-A16984A81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8490" y="2505075"/>
            <a:ext cx="462908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A38DC-A016-4CFD-AC19-F24A9E062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4816" y="1681163"/>
            <a:ext cx="50105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930FA-8C00-42AB-B2D1-FE4E4BDB3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4814" y="2505075"/>
            <a:ext cx="501057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8B698E-FAE5-4F2C-AE0E-4FD281E8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C950-F824-48B9-B984-CAEE265865E5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4BB6C-CAA4-4EA8-8EA1-65ADE056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B6A12-0532-47CA-B070-232141CC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42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8FA1-831E-4AD6-B0D1-BA85E67A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57200"/>
            <a:ext cx="9982199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94142-C469-4B0E-8C01-C64BA28F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3A0F-68E7-4D17-BB84-ED1BA4F6AC6B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FCE6-5C7E-438F-8D4A-21E15568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CFD88-63EA-427F-978C-B7844D1A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19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2A4F0-76A5-4852-982B-32B3B685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BC4F-EDA1-4BA2-BFF3-FE5B31CCB58B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50CFAE-4BEB-4272-A2E6-FDD9D6A0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B71B7-74B7-4CF1-8FE0-F4863CD7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4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32BE-C4E5-4F12-AB53-EBEF2B76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755" y="457200"/>
            <a:ext cx="3932237" cy="192143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E7F57-4ABF-4BA4-A892-38857A02F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130" y="987425"/>
            <a:ext cx="5707257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2E444-E5BD-443F-AB83-84D7CE0AB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8755" y="2799184"/>
            <a:ext cx="3932237" cy="30698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998A4-FD2F-4126-99C5-E2063AE0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694C-1394-4838-A564-7380835C2E77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457D3-F808-4DB2-9C9C-B185E71F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1BC9B-21D1-4D2D-B02E-C887A02C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8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3EC2-2D8C-4E8D-8CC7-96764801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66" y="68113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66AF89-5FBD-43DD-958D-A5C608AE2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34742" y="858417"/>
            <a:ext cx="5520645" cy="50026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0A545-2CE6-48C4-A725-EF68A3F1B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8966" y="228133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466B2-6FE6-4352-BBF9-84BCD946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4B19-1A00-4EDB-8425-E1827A377364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991BC-29A5-4182-BD83-9D99D288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1C78F-6633-4604-8832-8E9D2DC7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6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</a:extLst>
          </p:cNvPr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</a:extLst>
          </p:cNvPr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478F2F-4F04-4604-9005-BF0CB114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1666"/>
            <a:ext cx="9810376" cy="16594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A17D2-52AF-4B40-80A8-3E0DB855F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810376" cy="38578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2E0AA-D5B3-4BCF-BA69-209D9B335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0111" y="6409170"/>
            <a:ext cx="370239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bg1"/>
                </a:solidFill>
              </a:defRPr>
            </a:lvl1pPr>
          </a:lstStyle>
          <a:p>
            <a:fld id="{10076A27-8146-4F75-9851-A83577C6FD8A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A637-D86F-4FA1-985D-2D8245651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1" y="1912217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2FA4D-A931-46BA-B767-29A6FD5AA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865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6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9" r:id="rId6"/>
    <p:sldLayoutId id="2147483834" r:id="rId7"/>
    <p:sldLayoutId id="2147483835" r:id="rId8"/>
    <p:sldLayoutId id="2147483836" r:id="rId9"/>
    <p:sldLayoutId id="2147483838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07CE0ED-670A-44ED-9267-236A77A513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055566-9B78-4577-BB88-C1E139BA11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7" y="1"/>
            <a:ext cx="12192003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accent5">
                  <a:alpha val="83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456B12-3135-4942-BC5C-B111CAEFE6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7200" y="-2"/>
            <a:ext cx="11733692" cy="686906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48000"/>
                </a:schemeClr>
              </a:gs>
              <a:gs pos="99000">
                <a:schemeClr val="accent2">
                  <a:alpha val="57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EA8068-5C49-4225-8B62-3E3C30BF7C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886" cy="6880604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19000"/>
                </a:schemeClr>
              </a:gs>
              <a:gs pos="99000">
                <a:schemeClr val="accent2">
                  <a:alpha val="21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0EE5648-70CA-4800-81EE-40F5CD1A38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895039" y="-2895044"/>
            <a:ext cx="6400799" cy="12190885"/>
          </a:xfrm>
          <a:prstGeom prst="rect">
            <a:avLst/>
          </a:prstGeom>
          <a:gradFill>
            <a:gsLst>
              <a:gs pos="8000">
                <a:schemeClr val="accent5">
                  <a:alpha val="38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20F04E-4AF8-EA43-81B4-6A5E25983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794" y="2371812"/>
            <a:ext cx="6498525" cy="1657176"/>
          </a:xfrm>
        </p:spPr>
        <p:txBody>
          <a:bodyPr vert="horz" lIns="0" tIns="0" rIns="0" bIns="0" rtlCol="0" anchor="b">
            <a:normAutofit/>
          </a:bodyPr>
          <a:lstStyle/>
          <a:p>
            <a:r>
              <a:rPr lang="en-US" altLang="zh-TW" sz="6000" spc="0" dirty="0">
                <a:solidFill>
                  <a:schemeClr val="bg1"/>
                </a:solidFill>
              </a:rPr>
              <a:t>21</a:t>
            </a:r>
            <a:r>
              <a:rPr lang="zh-TW" altLang="en-US" sz="6000" spc="0" dirty="0">
                <a:solidFill>
                  <a:schemeClr val="bg1"/>
                </a:solidFill>
              </a:rPr>
              <a:t>世紀的</a:t>
            </a:r>
            <a:r>
              <a:rPr lang="ja-JP" altLang="en-US" sz="6000" spc="0" dirty="0">
                <a:solidFill>
                  <a:schemeClr val="bg1"/>
                </a:solidFill>
              </a:rPr>
              <a:t>時裝</a:t>
            </a:r>
            <a:r>
              <a:rPr lang="zh-TW" altLang="en-US" sz="6000" spc="0" dirty="0">
                <a:solidFill>
                  <a:schemeClr val="bg1"/>
                </a:solidFill>
              </a:rPr>
              <a:t>品牌</a:t>
            </a:r>
            <a:endParaRPr lang="en-US" sz="6000" spc="0" dirty="0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ED0A625-5B0E-5D4F-8C52-09B81AA5A587}"/>
              </a:ext>
            </a:extLst>
          </p:cNvPr>
          <p:cNvSpPr txBox="1">
            <a:spLocks/>
          </p:cNvSpPr>
          <p:nvPr/>
        </p:nvSpPr>
        <p:spPr>
          <a:xfrm>
            <a:off x="4553992" y="834904"/>
            <a:ext cx="6498525" cy="10796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zh-TW" altLang="en-US" sz="2400" spc="6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第五章</a:t>
            </a:r>
            <a:endParaRPr lang="en-US" sz="2400" spc="6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" name="Rectangle 21">
            <a:extLst>
              <a:ext uri="{FF2B5EF4-FFF2-40B4-BE49-F238E27FC236}">
                <a16:creationId xmlns:a16="http://schemas.microsoft.com/office/drawing/2014/main" id="{5C865637-A524-441B-A1B6-6D38BF9B17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708" y="1420764"/>
            <a:ext cx="6857999" cy="4038605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99000">
                <a:schemeClr val="accent4">
                  <a:lumMod val="60000"/>
                  <a:lumOff val="40000"/>
                  <a:alpha val="60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23">
            <a:extLst>
              <a:ext uri="{FF2B5EF4-FFF2-40B4-BE49-F238E27FC236}">
                <a16:creationId xmlns:a16="http://schemas.microsoft.com/office/drawing/2014/main" id="{7559A662-54F5-47C0-8F66-AEA2B861C0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168948">
            <a:off x="1535724" y="1053996"/>
            <a:ext cx="5005754" cy="5005754"/>
          </a:xfrm>
          <a:prstGeom prst="ellipse">
            <a:avLst/>
          </a:prstGeom>
          <a:gradFill>
            <a:gsLst>
              <a:gs pos="31000">
                <a:schemeClr val="accent6">
                  <a:alpha val="0"/>
                </a:schemeClr>
              </a:gs>
              <a:gs pos="85000">
                <a:schemeClr val="accent6">
                  <a:lumMod val="60000"/>
                  <a:lumOff val="40000"/>
                  <a:alpha val="21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623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Famous luxury shopping gallery with ornamental buildings located in Milan">
            <a:extLst>
              <a:ext uri="{FF2B5EF4-FFF2-40B4-BE49-F238E27FC236}">
                <a16:creationId xmlns:a16="http://schemas.microsoft.com/office/drawing/2014/main" id="{1B5F6E12-AA99-FD47-B9BE-5D2C1DE95A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1145F121-7DB3-4C20-B960-333CE2967F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3666683"/>
            <a:ext cx="12188952" cy="3191317"/>
          </a:xfrm>
          <a:prstGeom prst="rect">
            <a:avLst/>
          </a:prstGeom>
          <a:gradFill>
            <a:gsLst>
              <a:gs pos="42000">
                <a:schemeClr val="tx1">
                  <a:alpha val="23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6566B7-EEE5-6045-911C-A373BFBB4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028701"/>
            <a:ext cx="9144000" cy="3850276"/>
          </a:xfrm>
        </p:spPr>
        <p:txBody>
          <a:bodyPr vert="horz" lIns="0" tIns="0" rIns="0" bIns="0" rtlCol="0" anchor="b">
            <a:normAutofit/>
          </a:bodyPr>
          <a:lstStyle/>
          <a:p>
            <a:pPr algn="ctr"/>
            <a:r>
              <a:rPr lang="zh-TW" altLang="en-US" sz="6000" spc="0" dirty="0">
                <a:solidFill>
                  <a:schemeClr val="bg1"/>
                </a:solidFill>
              </a:rPr>
              <a:t>米蘭</a:t>
            </a:r>
            <a:endParaRPr lang="en-US" sz="6000" spc="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8A6175-3735-EE4E-AAF0-CCAA0F86EC6C}"/>
              </a:ext>
            </a:extLst>
          </p:cNvPr>
          <p:cNvSpPr/>
          <p:nvPr/>
        </p:nvSpPr>
        <p:spPr>
          <a:xfrm>
            <a:off x="0" y="6617310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800" i="1" dirty="0">
                <a:solidFill>
                  <a:schemeClr val="bg1"/>
                </a:solidFill>
              </a:rPr>
              <a:t>免版稅圖片來自</a:t>
            </a:r>
            <a:r>
              <a:rPr lang="en-US" altLang="zh-TW" sz="800" i="1" dirty="0">
                <a:solidFill>
                  <a:schemeClr val="bg1"/>
                </a:solidFill>
              </a:rPr>
              <a:t>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549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BB02F283-AD3D-43EB-8EB3-EEABE7B685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7267ACD-C9FA-48F7-BA90-C05046F4EE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74922"/>
            <a:ext cx="12198726" cy="1606049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4">
                  <a:alpha val="74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3E17AA8-C417-4F74-9F1B-EAD82A19B7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270744" y="1998314"/>
            <a:ext cx="1605188" cy="8160125"/>
          </a:xfrm>
          <a:prstGeom prst="rect">
            <a:avLst/>
          </a:prstGeom>
          <a:gradFill>
            <a:gsLst>
              <a:gs pos="5000">
                <a:schemeClr val="accent2">
                  <a:alpha val="68000"/>
                </a:schemeClr>
              </a:gs>
              <a:gs pos="100000">
                <a:schemeClr val="accent5">
                  <a:alpha val="43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79F9CB9-0076-49F5-845A-C97CCFC163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2413" y="2532510"/>
            <a:ext cx="1605189" cy="7090015"/>
          </a:xfrm>
          <a:prstGeom prst="rect">
            <a:avLst/>
          </a:prstGeom>
          <a:gradFill>
            <a:gsLst>
              <a:gs pos="42000">
                <a:schemeClr val="accent4">
                  <a:alpha val="0"/>
                </a:schemeClr>
              </a:gs>
              <a:gs pos="99000">
                <a:schemeClr val="accent6">
                  <a:alpha val="48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567348B-D4F9-4978-8FB4-D4031CD133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930450" y="5273748"/>
            <a:ext cx="7275001" cy="1150514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56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055F27-5828-E149-A490-C5FADA7E9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278" y="5553718"/>
            <a:ext cx="7203004" cy="1054645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zh-TW" altLang="en-US" sz="3200" spc="0" dirty="0">
                <a:solidFill>
                  <a:schemeClr val="bg1"/>
                </a:solidFill>
              </a:rPr>
              <a:t>米蘭</a:t>
            </a:r>
            <a:endParaRPr lang="en-US" sz="3200" spc="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3C6CAC0-4D54-B941-92F8-E0908032D5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857272"/>
              </p:ext>
            </p:extLst>
          </p:nvPr>
        </p:nvGraphicFramePr>
        <p:xfrm>
          <a:off x="1050277" y="457200"/>
          <a:ext cx="10284987" cy="4407652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3342270">
                  <a:extLst>
                    <a:ext uri="{9D8B030D-6E8A-4147-A177-3AD203B41FA5}">
                      <a16:colId xmlns:a16="http://schemas.microsoft.com/office/drawing/2014/main" val="2065874121"/>
                    </a:ext>
                  </a:extLst>
                </a:gridCol>
                <a:gridCol w="6942717">
                  <a:extLst>
                    <a:ext uri="{9D8B030D-6E8A-4147-A177-3AD203B41FA5}">
                      <a16:colId xmlns:a16="http://schemas.microsoft.com/office/drawing/2014/main" val="1751508314"/>
                    </a:ext>
                  </a:extLst>
                </a:gridCol>
              </a:tblGrid>
              <a:tr h="4533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kern="1200">
                          <a:solidFill>
                            <a:schemeClr val="accent2"/>
                          </a:solidFill>
                          <a:latin typeface="+mj-lt"/>
                          <a:ea typeface="+mn-ea"/>
                          <a:cs typeface="+mn-cs"/>
                        </a:rPr>
                        <a:t>品牌</a:t>
                      </a:r>
                      <a:endParaRPr lang="en-US" sz="1600" b="1" kern="1200" dirty="0">
                        <a:solidFill>
                          <a:schemeClr val="accent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79100" marR="89551" marT="89551" marB="8955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500" b="1">
                          <a:solidFill>
                            <a:schemeClr val="accent2"/>
                          </a:solidFill>
                          <a:latin typeface="+mj-lt"/>
                        </a:rPr>
                        <a:t>主要設計師</a:t>
                      </a:r>
                      <a:endParaRPr lang="en-US" sz="1500" b="1" dirty="0">
                        <a:solidFill>
                          <a:schemeClr val="accent2"/>
                        </a:solidFill>
                        <a:latin typeface="+mj-lt"/>
                      </a:endParaRPr>
                    </a:p>
                  </a:txBody>
                  <a:tcPr marL="179100" marR="89551" marT="89551" marB="8955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1075149"/>
                  </a:ext>
                </a:extLst>
              </a:tr>
              <a:tr h="438408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+mn-lt"/>
                        </a:rPr>
                        <a:t>Gucci</a:t>
                      </a:r>
                    </a:p>
                  </a:txBody>
                  <a:tcPr marL="179100" marR="89551" marT="89551" marB="89551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5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Alessandro Michele</a:t>
                      </a:r>
                      <a:endParaRPr lang="en-HK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100" marR="89551" marT="89551" marB="89551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42621"/>
                  </a:ext>
                </a:extLst>
              </a:tr>
              <a:tr h="438408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+mn-lt"/>
                        </a:rPr>
                        <a:t>Gianni Versace</a:t>
                      </a:r>
                    </a:p>
                  </a:txBody>
                  <a:tcPr marL="179100" marR="89551" marT="89551" marB="89551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+mn-lt"/>
                        </a:rPr>
                        <a:t>Donatella Versace</a:t>
                      </a:r>
                    </a:p>
                  </a:txBody>
                  <a:tcPr marL="179100" marR="89551" marT="89551" marB="89551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9768569"/>
                  </a:ext>
                </a:extLst>
              </a:tr>
              <a:tr h="438408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+mn-lt"/>
                        </a:rPr>
                        <a:t>Giorgio Armani</a:t>
                      </a:r>
                    </a:p>
                  </a:txBody>
                  <a:tcPr marL="179100" marR="89551" marT="89551" marB="89551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+mn-lt"/>
                        </a:rPr>
                        <a:t>Giorgio Armani</a:t>
                      </a:r>
                    </a:p>
                  </a:txBody>
                  <a:tcPr marL="179100" marR="89551" marT="89551" marB="89551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080631"/>
                  </a:ext>
                </a:extLst>
              </a:tr>
              <a:tr h="661947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+mn-lt"/>
                        </a:rPr>
                        <a:t>Dolce &amp; Gabbana</a:t>
                      </a:r>
                    </a:p>
                  </a:txBody>
                  <a:tcPr marL="179100" marR="89551" marT="89551" marB="89551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5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Sicilian Domenico Dolce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5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Milanese Stefano Gabbana 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79100" marR="89551" marT="89551" marB="89551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831591"/>
                  </a:ext>
                </a:extLst>
              </a:tr>
              <a:tr h="438408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+mn-lt"/>
                        </a:rPr>
                        <a:t>Moschino</a:t>
                      </a:r>
                    </a:p>
                  </a:txBody>
                  <a:tcPr marL="179100" marR="89551" marT="89551" marB="89551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+mn-lt"/>
                        </a:rPr>
                        <a:t>Jeremy Scott</a:t>
                      </a:r>
                    </a:p>
                  </a:txBody>
                  <a:tcPr marL="179100" marR="89551" marT="89551" marB="89551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435328"/>
                  </a:ext>
                </a:extLst>
              </a:tr>
              <a:tr h="6619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5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Prada</a:t>
                      </a:r>
                    </a:p>
                  </a:txBody>
                  <a:tcPr marL="179100" marR="89551" marT="89551" marB="89551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5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Miuccia</a:t>
                      </a:r>
                      <a:r>
                        <a:rPr lang="en-HK" sz="15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Prada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5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Raf Simons</a:t>
                      </a:r>
                    </a:p>
                  </a:txBody>
                  <a:tcPr marL="179100" marR="89551" marT="89551" marB="89551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2109232"/>
                  </a:ext>
                </a:extLst>
              </a:tr>
              <a:tr h="4384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5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Marni</a:t>
                      </a:r>
                    </a:p>
                  </a:txBody>
                  <a:tcPr marL="179100" marR="89551" marT="89551" marB="89551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5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Francesco </a:t>
                      </a:r>
                      <a:r>
                        <a:rPr lang="en-HK" sz="15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Risso</a:t>
                      </a:r>
                      <a:endParaRPr lang="en-HK" sz="15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100" marR="89551" marT="89551" marB="89551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38262"/>
                  </a:ext>
                </a:extLst>
              </a:tr>
              <a:tr h="4384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5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Valentino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79100" marR="89551" marT="89551" marB="89551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HK" sz="15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Pierpaolo</a:t>
                      </a:r>
                      <a:r>
                        <a:rPr lang="en-HK" sz="15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Piccioli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79100" marR="89551" marT="89551" marB="89551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9469002"/>
                  </a:ext>
                </a:extLst>
              </a:tr>
            </a:tbl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F9E7A7BE-2E45-EA40-B389-9D58A44B7D95}"/>
              </a:ext>
            </a:extLst>
          </p:cNvPr>
          <p:cNvSpPr/>
          <p:nvPr/>
        </p:nvSpPr>
        <p:spPr>
          <a:xfrm>
            <a:off x="2434281" y="5793053"/>
            <a:ext cx="53233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>
                <a:solidFill>
                  <a:schemeClr val="bg1"/>
                </a:solidFill>
              </a:rPr>
              <a:t>高品質的紡織品和一流的剪裁定義了意大利的時裝。米蘭是世界上一些最著名的奢侈時裝品牌的所在地。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C94A450C-C19C-B34C-9802-C1922F3576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4798" y="5549185"/>
            <a:ext cx="1080000" cy="1080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7A751FE-4447-EF4C-83AE-8F126D51B501}"/>
              </a:ext>
            </a:extLst>
          </p:cNvPr>
          <p:cNvSpPr/>
          <p:nvPr/>
        </p:nvSpPr>
        <p:spPr>
          <a:xfrm>
            <a:off x="10092211" y="6148699"/>
            <a:ext cx="6976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ja-JP" altLang="en-US" sz="1200" b="1" i="1">
                <a:solidFill>
                  <a:schemeClr val="bg1"/>
                </a:solidFill>
              </a:rPr>
              <a:t>掃一掃</a:t>
            </a:r>
            <a:r>
              <a:rPr lang="en-US" altLang="ja-JP" sz="1200" b="1" i="1" dirty="0">
                <a:solidFill>
                  <a:schemeClr val="bg1"/>
                </a:solidFill>
              </a:rPr>
              <a:t>: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2E4EE8B-CB71-B544-8895-49DB460B200C}"/>
              </a:ext>
            </a:extLst>
          </p:cNvPr>
          <p:cNvSpPr/>
          <p:nvPr/>
        </p:nvSpPr>
        <p:spPr>
          <a:xfrm>
            <a:off x="9842142" y="6366715"/>
            <a:ext cx="9541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TW" altLang="en-US" sz="1200" b="1" dirty="0"/>
              <a:t>米蘭</a:t>
            </a:r>
            <a:r>
              <a:rPr lang="zh-TW" altLang="en-US" sz="1200" b="1" dirty="0" smtClean="0"/>
              <a:t>時裝週</a:t>
            </a:r>
            <a:endParaRPr lang="en-US" sz="1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56731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Free stock photo of architecture, asia, Asian">
            <a:extLst>
              <a:ext uri="{FF2B5EF4-FFF2-40B4-BE49-F238E27FC236}">
                <a16:creationId xmlns:a16="http://schemas.microsoft.com/office/drawing/2014/main" id="{900F2309-3A76-C44C-AB44-D59DA632FF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1145F121-7DB3-4C20-B960-333CE2967F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3666683"/>
            <a:ext cx="12188952" cy="3191317"/>
          </a:xfrm>
          <a:prstGeom prst="rect">
            <a:avLst/>
          </a:prstGeom>
          <a:gradFill>
            <a:gsLst>
              <a:gs pos="42000">
                <a:schemeClr val="tx1">
                  <a:alpha val="23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C6EEF0-A904-FF46-A56F-D199DF2A9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028701"/>
            <a:ext cx="9144000" cy="3850276"/>
          </a:xfrm>
        </p:spPr>
        <p:txBody>
          <a:bodyPr vert="horz" lIns="0" tIns="0" rIns="0" bIns="0" rtlCol="0" anchor="b">
            <a:normAutofit/>
          </a:bodyPr>
          <a:lstStyle/>
          <a:p>
            <a:pPr algn="ctr"/>
            <a:r>
              <a:rPr lang="zh-TW" altLang="en-US" sz="6000" spc="0" dirty="0">
                <a:solidFill>
                  <a:schemeClr val="bg1"/>
                </a:solidFill>
              </a:rPr>
              <a:t>東京</a:t>
            </a:r>
            <a:endParaRPr lang="en-US" sz="6000" spc="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09794C-BD97-6440-B74D-662E91420446}"/>
              </a:ext>
            </a:extLst>
          </p:cNvPr>
          <p:cNvSpPr/>
          <p:nvPr/>
        </p:nvSpPr>
        <p:spPr>
          <a:xfrm>
            <a:off x="0" y="6617310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800" i="1" dirty="0">
                <a:solidFill>
                  <a:schemeClr val="bg1"/>
                </a:solidFill>
              </a:rPr>
              <a:t>免版稅圖片來自</a:t>
            </a:r>
            <a:r>
              <a:rPr lang="en-US" altLang="zh-TW" sz="800" i="1" dirty="0">
                <a:solidFill>
                  <a:schemeClr val="bg1"/>
                </a:solidFill>
              </a:rPr>
              <a:t>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649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BB02F283-AD3D-43EB-8EB3-EEABE7B685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7267ACD-C9FA-48F7-BA90-C05046F4EE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74922"/>
            <a:ext cx="12198726" cy="1606049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4">
                  <a:alpha val="74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3E17AA8-C417-4F74-9F1B-EAD82A19B7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270744" y="1998314"/>
            <a:ext cx="1605188" cy="8160125"/>
          </a:xfrm>
          <a:prstGeom prst="rect">
            <a:avLst/>
          </a:prstGeom>
          <a:gradFill>
            <a:gsLst>
              <a:gs pos="5000">
                <a:schemeClr val="accent2">
                  <a:alpha val="68000"/>
                </a:schemeClr>
              </a:gs>
              <a:gs pos="100000">
                <a:schemeClr val="accent5">
                  <a:alpha val="43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79F9CB9-0076-49F5-845A-C97CCFC163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2413" y="2532510"/>
            <a:ext cx="1605189" cy="7090015"/>
          </a:xfrm>
          <a:prstGeom prst="rect">
            <a:avLst/>
          </a:prstGeom>
          <a:gradFill>
            <a:gsLst>
              <a:gs pos="42000">
                <a:schemeClr val="accent4">
                  <a:alpha val="0"/>
                </a:schemeClr>
              </a:gs>
              <a:gs pos="99000">
                <a:schemeClr val="accent6">
                  <a:alpha val="48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567348B-D4F9-4978-8FB4-D4031CD133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930450" y="5273748"/>
            <a:ext cx="7275001" cy="1150514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56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055F27-5828-E149-A490-C5FADA7E9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017" y="5541361"/>
            <a:ext cx="7203004" cy="1054645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zh-TW" altLang="en-US" sz="3200" spc="0" dirty="0">
                <a:solidFill>
                  <a:schemeClr val="bg1"/>
                </a:solidFill>
              </a:rPr>
              <a:t>東京</a:t>
            </a:r>
            <a:endParaRPr lang="en-US" sz="3200" spc="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3C6CAC0-4D54-B941-92F8-E0908032D5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079702"/>
              </p:ext>
            </p:extLst>
          </p:nvPr>
        </p:nvGraphicFramePr>
        <p:xfrm>
          <a:off x="1279182" y="457200"/>
          <a:ext cx="9817186" cy="4407651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4665591">
                  <a:extLst>
                    <a:ext uri="{9D8B030D-6E8A-4147-A177-3AD203B41FA5}">
                      <a16:colId xmlns:a16="http://schemas.microsoft.com/office/drawing/2014/main" val="2065874121"/>
                    </a:ext>
                  </a:extLst>
                </a:gridCol>
                <a:gridCol w="5151595">
                  <a:extLst>
                    <a:ext uri="{9D8B030D-6E8A-4147-A177-3AD203B41FA5}">
                      <a16:colId xmlns:a16="http://schemas.microsoft.com/office/drawing/2014/main" val="1751508314"/>
                    </a:ext>
                  </a:extLst>
                </a:gridCol>
              </a:tblGrid>
              <a:tr h="4775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kern="1200">
                          <a:solidFill>
                            <a:schemeClr val="accent2"/>
                          </a:solidFill>
                          <a:latin typeface="+mj-lt"/>
                          <a:ea typeface="+mn-ea"/>
                          <a:cs typeface="+mn-cs"/>
                        </a:rPr>
                        <a:t>品牌</a:t>
                      </a:r>
                      <a:endParaRPr lang="en-US" sz="1600" b="1" kern="1200" dirty="0">
                        <a:solidFill>
                          <a:schemeClr val="accent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79100" marR="89551" marT="89551" marB="8955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500" b="1">
                          <a:solidFill>
                            <a:schemeClr val="accent2"/>
                          </a:solidFill>
                          <a:latin typeface="+mj-lt"/>
                        </a:rPr>
                        <a:t>主要設計師</a:t>
                      </a:r>
                      <a:endParaRPr lang="en-US" sz="1500" b="1" dirty="0">
                        <a:solidFill>
                          <a:schemeClr val="accent2"/>
                        </a:solidFill>
                        <a:latin typeface="+mj-lt"/>
                      </a:endParaRPr>
                    </a:p>
                  </a:txBody>
                  <a:tcPr marL="179100" marR="89551" marT="89551" marB="8955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1075149"/>
                  </a:ext>
                </a:extLst>
              </a:tr>
              <a:tr h="461830">
                <a:tc>
                  <a:txBody>
                    <a:bodyPr/>
                    <a:lstStyle/>
                    <a:p>
                      <a:r>
                        <a:rPr lang="en-HK" sz="15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COMME des GARÇONS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 marL="188668" marR="94335" marT="94335" marB="94335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Rei Kawakubo</a:t>
                      </a:r>
                    </a:p>
                  </a:txBody>
                  <a:tcPr marL="188668" marR="94335" marT="94335" marB="94335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42621"/>
                  </a:ext>
                </a:extLst>
              </a:tr>
              <a:tr h="697312">
                <a:tc>
                  <a:txBody>
                    <a:bodyPr/>
                    <a:lstStyle/>
                    <a:p>
                      <a:r>
                        <a:rPr lang="en-US" sz="1500" b="1" dirty="0" err="1">
                          <a:solidFill>
                            <a:schemeClr val="tx1"/>
                          </a:solidFill>
                          <a:latin typeface="+mn-lt"/>
                        </a:rPr>
                        <a:t>Junya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+mn-lt"/>
                        </a:rPr>
                        <a:t> Watanabe</a:t>
                      </a:r>
                    </a:p>
                  </a:txBody>
                  <a:tcPr marL="188668" marR="94335" marT="94335" marB="94335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Junya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 Watanabe</a:t>
                      </a:r>
                    </a:p>
                  </a:txBody>
                  <a:tcPr marL="188668" marR="94335" marT="94335" marB="94335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9768569"/>
                  </a:ext>
                </a:extLst>
              </a:tr>
              <a:tr h="461830">
                <a:tc>
                  <a:txBody>
                    <a:bodyPr/>
                    <a:lstStyle/>
                    <a:p>
                      <a:r>
                        <a:rPr lang="en-US" sz="1500" b="1" dirty="0" err="1">
                          <a:solidFill>
                            <a:schemeClr val="tx1"/>
                          </a:solidFill>
                          <a:latin typeface="+mn-lt"/>
                        </a:rPr>
                        <a:t>Yohji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+mn-lt"/>
                        </a:rPr>
                        <a:t> Yamamoto</a:t>
                      </a:r>
                    </a:p>
                  </a:txBody>
                  <a:tcPr marL="188668" marR="94335" marT="94335" marB="94335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Yohji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+mn-lt"/>
                        </a:rPr>
                        <a:t> Yamamoto</a:t>
                      </a:r>
                    </a:p>
                  </a:txBody>
                  <a:tcPr marL="188668" marR="94335" marT="94335" marB="94335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080631"/>
                  </a:ext>
                </a:extLst>
              </a:tr>
              <a:tr h="461830">
                <a:tc>
                  <a:txBody>
                    <a:bodyPr/>
                    <a:lstStyle/>
                    <a:p>
                      <a:r>
                        <a:rPr lang="en-HK" sz="15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Issey</a:t>
                      </a:r>
                      <a:r>
                        <a:rPr lang="en-HK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Miyake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8668" marR="94335" marT="94335" marB="94335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5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Issey</a:t>
                      </a:r>
                      <a:r>
                        <a:rPr lang="en-HK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Miyake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8668" marR="94335" marT="94335" marB="94335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831591"/>
                  </a:ext>
                </a:extLst>
              </a:tr>
              <a:tr h="461830">
                <a:tc>
                  <a:txBody>
                    <a:bodyPr/>
                    <a:lstStyle/>
                    <a:p>
                      <a:r>
                        <a:rPr lang="en-US" sz="1500" b="1" dirty="0" err="1">
                          <a:solidFill>
                            <a:schemeClr val="tx1"/>
                          </a:solidFill>
                          <a:latin typeface="+mn-lt"/>
                        </a:rPr>
                        <a:t>Sacai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8668" marR="94335" marT="94335" marB="94335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HK" sz="15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Chitose</a:t>
                      </a:r>
                      <a:r>
                        <a:rPr lang="en-HK" sz="15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Abe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8668" marR="94335" marT="94335" marB="94335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435328"/>
                  </a:ext>
                </a:extLst>
              </a:tr>
              <a:tr h="4618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5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Undercover</a:t>
                      </a:r>
                    </a:p>
                  </a:txBody>
                  <a:tcPr marL="188668" marR="94335" marT="94335" marB="94335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5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Jun Takahashi</a:t>
                      </a:r>
                    </a:p>
                  </a:txBody>
                  <a:tcPr marL="188668" marR="94335" marT="94335" marB="94335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2109232"/>
                  </a:ext>
                </a:extLst>
              </a:tr>
              <a:tr h="4618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5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Maison </a:t>
                      </a:r>
                      <a:r>
                        <a:rPr lang="en-HK" sz="1500" b="1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Mihara</a:t>
                      </a:r>
                      <a:r>
                        <a:rPr lang="en-HK" sz="15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Yasuhiro</a:t>
                      </a:r>
                    </a:p>
                  </a:txBody>
                  <a:tcPr marL="188668" marR="94335" marT="94335" marB="94335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5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Mihara</a:t>
                      </a:r>
                      <a:r>
                        <a:rPr lang="en-HK" sz="15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Yasuhiro</a:t>
                      </a:r>
                    </a:p>
                  </a:txBody>
                  <a:tcPr marL="188668" marR="94335" marT="94335" marB="94335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38262"/>
                  </a:ext>
                </a:extLst>
              </a:tr>
              <a:tr h="4618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err="1">
                          <a:solidFill>
                            <a:schemeClr val="tx1"/>
                          </a:solidFill>
                          <a:latin typeface="+mn-lt"/>
                        </a:rPr>
                        <a:t>Visvim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8668" marR="94335" marT="94335" marB="94335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HK" sz="15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Hiroki Nakamura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8668" marR="94335" marT="94335" marB="94335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9469002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29FBA3D-CDCA-2047-9D77-85EE55DD9786}"/>
              </a:ext>
            </a:extLst>
          </p:cNvPr>
          <p:cNvSpPr/>
          <p:nvPr/>
        </p:nvSpPr>
        <p:spPr>
          <a:xfrm>
            <a:off x="2633232" y="5775455"/>
            <a:ext cx="50779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>
                <a:solidFill>
                  <a:schemeClr val="bg1"/>
                </a:solidFill>
              </a:rPr>
              <a:t>東京被認為是亞洲風格的首都，以其充滿活力的青年時尚文化和流行的街頭風格而聞名，影響著全球時</a:t>
            </a:r>
            <a:r>
              <a:rPr lang="ja-JP" altLang="en-US" sz="1600">
                <a:solidFill>
                  <a:schemeClr val="bg1"/>
                </a:solidFill>
              </a:rPr>
              <a:t>裝</a:t>
            </a:r>
            <a:r>
              <a:rPr lang="zh-TW" altLang="en-US" sz="1600" dirty="0">
                <a:solidFill>
                  <a:schemeClr val="bg1"/>
                </a:solidFill>
              </a:rPr>
              <a:t>界。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6" name="Picture 5" descr="Qr code&#10;&#10;Description automatically generated">
            <a:extLst>
              <a:ext uri="{FF2B5EF4-FFF2-40B4-BE49-F238E27FC236}">
                <a16:creationId xmlns:a16="http://schemas.microsoft.com/office/drawing/2014/main" id="{6B880B4F-D4A6-7E46-99C5-D13EFCC196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4080" y="5552113"/>
            <a:ext cx="1086968" cy="1080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C86D48C-6F6A-9642-A49F-F81908E59683}"/>
              </a:ext>
            </a:extLst>
          </p:cNvPr>
          <p:cNvSpPr/>
          <p:nvPr/>
        </p:nvSpPr>
        <p:spPr>
          <a:xfrm>
            <a:off x="10092211" y="6148699"/>
            <a:ext cx="6976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ja-JP" altLang="en-US" sz="1200" b="1" i="1">
                <a:solidFill>
                  <a:schemeClr val="bg1"/>
                </a:solidFill>
              </a:rPr>
              <a:t>掃一掃</a:t>
            </a:r>
            <a:r>
              <a:rPr lang="en-US" altLang="ja-JP" sz="1200" b="1" i="1" dirty="0">
                <a:solidFill>
                  <a:schemeClr val="bg1"/>
                </a:solidFill>
              </a:rPr>
              <a:t>: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C14333-D3E8-DA4D-ABCE-4B18BB9C35B5}"/>
              </a:ext>
            </a:extLst>
          </p:cNvPr>
          <p:cNvSpPr/>
          <p:nvPr/>
        </p:nvSpPr>
        <p:spPr>
          <a:xfrm>
            <a:off x="9842142" y="6366715"/>
            <a:ext cx="9541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TW" altLang="en-US" sz="1200" b="1" dirty="0"/>
              <a:t>東京時裝週</a:t>
            </a:r>
            <a:endParaRPr lang="en-US" sz="1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95694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57595C-0D5B-7A45-ADE0-6A20F4412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591" y="374559"/>
            <a:ext cx="6778111" cy="1852976"/>
          </a:xfrm>
        </p:spPr>
        <p:txBody>
          <a:bodyPr>
            <a:normAutofit/>
          </a:bodyPr>
          <a:lstStyle/>
          <a:p>
            <a:r>
              <a:rPr lang="en-US" altLang="zh-TW" sz="4000" spc="0" dirty="0"/>
              <a:t>21</a:t>
            </a:r>
            <a:r>
              <a:rPr lang="zh-TW" altLang="en-US" sz="4000" spc="0" dirty="0"/>
              <a:t>世紀的</a:t>
            </a:r>
            <a:r>
              <a:rPr lang="ja-JP" altLang="en-US" sz="4000" spc="0" dirty="0">
                <a:solidFill>
                  <a:schemeClr val="accent2"/>
                </a:solidFill>
              </a:rPr>
              <a:t>時裝之都</a:t>
            </a:r>
            <a:endParaRPr lang="en-US" sz="4000" spc="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6381E-40BF-E740-9E74-3D0D6500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592" y="2709339"/>
            <a:ext cx="6778111" cy="3322219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時</a:t>
            </a:r>
            <a:r>
              <a:rPr lang="zh-TW" altLang="en-US" dirty="0" smtClean="0"/>
              <a:t>裝</a:t>
            </a:r>
            <a:r>
              <a:rPr lang="ja-JP" altLang="en-US" dirty="0" smtClean="0"/>
              <a:t>之</a:t>
            </a:r>
            <a:r>
              <a:rPr lang="ja-JP" altLang="en-US" dirty="0"/>
              <a:t>都是對國際時裝趨勢產生重大影響的城市。 </a:t>
            </a:r>
            <a:endParaRPr lang="en-US" altLang="ja-JP" dirty="0"/>
          </a:p>
          <a:p>
            <a:r>
              <a:rPr lang="ja-JP" altLang="en-US" dirty="0"/>
              <a:t>它們在時裝和設計中擔當領導角色。 </a:t>
            </a:r>
            <a:endParaRPr lang="en-US" altLang="ja-JP" dirty="0"/>
          </a:p>
          <a:p>
            <a:r>
              <a:rPr lang="ja-JP" altLang="en-US" dirty="0"/>
              <a:t>具有獨特而強大的國際知名度。</a:t>
            </a:r>
            <a:endParaRPr lang="en-US" altLang="ja-JP" dirty="0"/>
          </a:p>
          <a:p>
            <a:r>
              <a:rPr lang="en-US" altLang="zh-TW" dirty="0"/>
              <a:t>21</a:t>
            </a:r>
            <a:r>
              <a:rPr lang="ja-JP" altLang="en-US" dirty="0"/>
              <a:t>世紀的傳統</a:t>
            </a:r>
            <a:r>
              <a:rPr lang="ja-JP" altLang="en-US" dirty="0" smtClean="0"/>
              <a:t>時</a:t>
            </a:r>
            <a:r>
              <a:rPr lang="zh-TW" altLang="en-US" dirty="0" smtClean="0"/>
              <a:t>裝</a:t>
            </a:r>
            <a:r>
              <a:rPr lang="ja-JP" altLang="en-US" dirty="0" smtClean="0"/>
              <a:t>之</a:t>
            </a:r>
            <a:r>
              <a:rPr lang="zh-TW" altLang="en-US" dirty="0" smtClean="0"/>
              <a:t>都</a:t>
            </a:r>
            <a:r>
              <a:rPr lang="ja-JP" altLang="en-US" dirty="0" smtClean="0"/>
              <a:t>為</a:t>
            </a:r>
            <a:r>
              <a:rPr lang="ja-JP" altLang="en-US" dirty="0"/>
              <a:t>巴黎、倫敦、米蘭、紐約和東京。</a:t>
            </a:r>
            <a:endParaRPr lang="en-US" sz="18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2">
                  <a:lumMod val="60000"/>
                  <a:lumOff val="40000"/>
                  <a:alpha val="59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chemeClr val="accent6">
                  <a:lumMod val="75000"/>
                  <a:alpha val="61000"/>
                </a:schemeClr>
              </a:gs>
              <a:gs pos="99000">
                <a:schemeClr val="accent6">
                  <a:alpha val="8700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erson wearing a costume&#10;&#10;Description automatically generated">
            <a:extLst>
              <a:ext uri="{FF2B5EF4-FFF2-40B4-BE49-F238E27FC236}">
                <a16:creationId xmlns:a16="http://schemas.microsoft.com/office/drawing/2014/main" id="{C81D35F5-D404-C54F-9508-3293640F97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5670" b="2348"/>
          <a:stretch/>
        </p:blipFill>
        <p:spPr>
          <a:xfrm>
            <a:off x="8115300" y="-12515"/>
            <a:ext cx="4076700" cy="6418631"/>
          </a:xfrm>
          <a:prstGeom prst="rect">
            <a:avLst/>
          </a:prstGeom>
        </p:spPr>
      </p:pic>
      <p:sp>
        <p:nvSpPr>
          <p:cNvPr id="4" name="AutoShape 4">
            <a:extLst>
              <a:ext uri="{FF2B5EF4-FFF2-40B4-BE49-F238E27FC236}">
                <a16:creationId xmlns:a16="http://schemas.microsoft.com/office/drawing/2014/main" id="{D7BD4D53-B3AF-7B4E-A9B7-BFE0A28F5B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7A6F99-FAB7-0647-8B2F-AF971CE12D5C}"/>
              </a:ext>
            </a:extLst>
          </p:cNvPr>
          <p:cNvSpPr/>
          <p:nvPr/>
        </p:nvSpPr>
        <p:spPr>
          <a:xfrm>
            <a:off x="8115300" y="6165800"/>
            <a:ext cx="16209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ja-JP" altLang="en-US" sz="800" i="1">
                <a:solidFill>
                  <a:schemeClr val="bg1"/>
                </a:solidFill>
              </a:rPr>
              <a:t>相片由香港知專設計學院提供。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496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141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6" name="Rectangle 145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Clear Glass Museum during Golden Hour">
            <a:extLst>
              <a:ext uri="{FF2B5EF4-FFF2-40B4-BE49-F238E27FC236}">
                <a16:creationId xmlns:a16="http://schemas.microsoft.com/office/drawing/2014/main" id="{D82D4BCD-6DF5-7E40-9471-580132C356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Rectangle 147">
            <a:extLst>
              <a:ext uri="{FF2B5EF4-FFF2-40B4-BE49-F238E27FC236}">
                <a16:creationId xmlns:a16="http://schemas.microsoft.com/office/drawing/2014/main" id="{1145F121-7DB3-4C20-B960-333CE2967F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3666683"/>
            <a:ext cx="12188952" cy="3191317"/>
          </a:xfrm>
          <a:prstGeom prst="rect">
            <a:avLst/>
          </a:prstGeom>
          <a:gradFill>
            <a:gsLst>
              <a:gs pos="42000">
                <a:schemeClr val="tx1">
                  <a:alpha val="23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C4041D-D74D-3D41-BC45-0A3AB655E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028701"/>
            <a:ext cx="9144000" cy="3850276"/>
          </a:xfrm>
        </p:spPr>
        <p:txBody>
          <a:bodyPr vert="horz" lIns="0" tIns="0" rIns="0" bIns="0" rtlCol="0" anchor="b">
            <a:normAutofit/>
          </a:bodyPr>
          <a:lstStyle/>
          <a:p>
            <a:pPr algn="ctr"/>
            <a:r>
              <a:rPr lang="zh-TW" altLang="en-US" sz="6000" spc="0" dirty="0">
                <a:solidFill>
                  <a:schemeClr val="bg1"/>
                </a:solidFill>
              </a:rPr>
              <a:t>巴黎</a:t>
            </a:r>
            <a:endParaRPr lang="en-US" sz="6000" spc="0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08A7A93-F9F3-1A4F-A33B-262EB80A520A}"/>
              </a:ext>
            </a:extLst>
          </p:cNvPr>
          <p:cNvSpPr/>
          <p:nvPr/>
        </p:nvSpPr>
        <p:spPr>
          <a:xfrm>
            <a:off x="0" y="6617310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800" i="1" dirty="0">
                <a:solidFill>
                  <a:schemeClr val="bg1"/>
                </a:solidFill>
              </a:rPr>
              <a:t>免版稅圖片來自</a:t>
            </a:r>
            <a:r>
              <a:rPr lang="en-US" altLang="zh-TW" sz="800" i="1" dirty="0">
                <a:solidFill>
                  <a:schemeClr val="bg1"/>
                </a:solidFill>
              </a:rPr>
              <a:t>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024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BB02F283-AD3D-43EB-8EB3-EEABE7B685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7267ACD-C9FA-48F7-BA90-C05046F4EE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74922"/>
            <a:ext cx="12198726" cy="1606049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4">
                  <a:alpha val="74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3E17AA8-C417-4F74-9F1B-EAD82A19B7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270744" y="1998314"/>
            <a:ext cx="1605188" cy="8160125"/>
          </a:xfrm>
          <a:prstGeom prst="rect">
            <a:avLst/>
          </a:prstGeom>
          <a:gradFill>
            <a:gsLst>
              <a:gs pos="5000">
                <a:schemeClr val="accent2">
                  <a:alpha val="68000"/>
                </a:schemeClr>
              </a:gs>
              <a:gs pos="100000">
                <a:schemeClr val="accent5">
                  <a:alpha val="43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79F9CB9-0076-49F5-845A-C97CCFC163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2413" y="2532510"/>
            <a:ext cx="1605189" cy="7090015"/>
          </a:xfrm>
          <a:prstGeom prst="rect">
            <a:avLst/>
          </a:prstGeom>
          <a:gradFill>
            <a:gsLst>
              <a:gs pos="42000">
                <a:schemeClr val="accent4">
                  <a:alpha val="0"/>
                </a:schemeClr>
              </a:gs>
              <a:gs pos="99000">
                <a:schemeClr val="accent6">
                  <a:alpha val="48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567348B-D4F9-4978-8FB4-D4031CD133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930450" y="5273748"/>
            <a:ext cx="7275001" cy="1150514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56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055F27-5828-E149-A490-C5FADA7E9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567" y="5553718"/>
            <a:ext cx="7203004" cy="1054645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zh-TW" altLang="en-US" sz="3200" spc="0" dirty="0">
                <a:solidFill>
                  <a:schemeClr val="bg1"/>
                </a:solidFill>
              </a:rPr>
              <a:t>巴黎</a:t>
            </a:r>
            <a:endParaRPr lang="en-US" sz="3200" spc="75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3C6CAC0-4D54-B941-92F8-E0908032D5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927060"/>
              </p:ext>
            </p:extLst>
          </p:nvPr>
        </p:nvGraphicFramePr>
        <p:xfrm>
          <a:off x="1181387" y="457200"/>
          <a:ext cx="9931456" cy="4407652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3199700">
                  <a:extLst>
                    <a:ext uri="{9D8B030D-6E8A-4147-A177-3AD203B41FA5}">
                      <a16:colId xmlns:a16="http://schemas.microsoft.com/office/drawing/2014/main" val="2065874121"/>
                    </a:ext>
                  </a:extLst>
                </a:gridCol>
                <a:gridCol w="6731756">
                  <a:extLst>
                    <a:ext uri="{9D8B030D-6E8A-4147-A177-3AD203B41FA5}">
                      <a16:colId xmlns:a16="http://schemas.microsoft.com/office/drawing/2014/main" val="1751508314"/>
                    </a:ext>
                  </a:extLst>
                </a:gridCol>
              </a:tblGrid>
              <a:tr h="4533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kern="1200">
                          <a:solidFill>
                            <a:schemeClr val="accent2"/>
                          </a:solidFill>
                          <a:latin typeface="+mj-lt"/>
                          <a:ea typeface="+mn-ea"/>
                          <a:cs typeface="+mn-cs"/>
                        </a:rPr>
                        <a:t>品牌</a:t>
                      </a:r>
                      <a:endParaRPr lang="en-US" sz="1600" b="1" kern="1200" dirty="0">
                        <a:solidFill>
                          <a:schemeClr val="accent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79100" marR="89551" marT="89551" marB="8955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500" b="1">
                          <a:solidFill>
                            <a:schemeClr val="accent2"/>
                          </a:solidFill>
                          <a:latin typeface="+mj-lt"/>
                        </a:rPr>
                        <a:t>主要設計師</a:t>
                      </a:r>
                      <a:endParaRPr lang="en-US" sz="1500" b="1" dirty="0">
                        <a:solidFill>
                          <a:schemeClr val="accent2"/>
                        </a:solidFill>
                        <a:latin typeface="+mj-lt"/>
                      </a:endParaRPr>
                    </a:p>
                  </a:txBody>
                  <a:tcPr marL="179100" marR="89551" marT="89551" marB="8955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1075149"/>
                  </a:ext>
                </a:extLst>
              </a:tr>
              <a:tr h="438408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+mn-lt"/>
                        </a:rPr>
                        <a:t>Chanel</a:t>
                      </a:r>
                    </a:p>
                  </a:txBody>
                  <a:tcPr marL="179100" marR="89551" marT="89551" marB="89551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Virginie </a:t>
                      </a:r>
                      <a:r>
                        <a:rPr lang="en-HK" sz="15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Viard</a:t>
                      </a:r>
                      <a:endParaRPr lang="en-HK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100" marR="89551" marT="89551" marB="89551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42621"/>
                  </a:ext>
                </a:extLst>
              </a:tr>
              <a:tr h="438408">
                <a:tc>
                  <a:txBody>
                    <a:bodyPr/>
                    <a:lstStyle/>
                    <a:p>
                      <a:r>
                        <a:rPr lang="en-US" sz="1500" b="1">
                          <a:solidFill>
                            <a:schemeClr val="tx1"/>
                          </a:solidFill>
                          <a:latin typeface="+mn-lt"/>
                        </a:rPr>
                        <a:t>Givenchy</a:t>
                      </a:r>
                    </a:p>
                  </a:txBody>
                  <a:tcPr marL="179100" marR="89551" marT="89551" marB="89551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HK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Matthew M. Williams </a:t>
                      </a:r>
                      <a:endParaRPr lang="en-US" sz="13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79100" marR="89551" marT="89551" marB="89551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9768569"/>
                  </a:ext>
                </a:extLst>
              </a:tr>
              <a:tr h="661947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+mn-lt"/>
                        </a:rPr>
                        <a:t>Dior</a:t>
                      </a:r>
                    </a:p>
                  </a:txBody>
                  <a:tcPr marL="179100" marR="89551" marT="89551" marB="89551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HK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Maria Grazia </a:t>
                      </a:r>
                      <a:r>
                        <a:rPr lang="en-HK" sz="15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Chiuri</a:t>
                      </a:r>
                      <a:r>
                        <a:rPr lang="en-HK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ja-JP" altLang="en-US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女裝系列</a:t>
                      </a:r>
                      <a:r>
                        <a:rPr lang="en-HK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en-HK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Kim Jones (</a:t>
                      </a:r>
                      <a:r>
                        <a:rPr lang="ja-JP" altLang="en-US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男裝系列</a:t>
                      </a:r>
                      <a:r>
                        <a:rPr lang="en-HK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79100" marR="89551" marT="89551" marB="89551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080631"/>
                  </a:ext>
                </a:extLst>
              </a:tr>
              <a:tr h="438408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+mn-lt"/>
                        </a:rPr>
                        <a:t>Jean Paul Gaultier</a:t>
                      </a:r>
                    </a:p>
                  </a:txBody>
                  <a:tcPr marL="179100" marR="89551" marT="89551" marB="89551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+mn-lt"/>
                        </a:rPr>
                        <a:t>Jean Paul Gaultier (2020</a:t>
                      </a:r>
                      <a:r>
                        <a:rPr lang="ja-JP" altLang="en-US" sz="1500" b="0">
                          <a:solidFill>
                            <a:schemeClr val="tx1"/>
                          </a:solidFill>
                          <a:latin typeface="+mn-lt"/>
                        </a:rPr>
                        <a:t>年退休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marL="179100" marR="89551" marT="89551" marB="89551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831591"/>
                  </a:ext>
                </a:extLst>
              </a:tr>
              <a:tr h="438408">
                <a:tc>
                  <a:txBody>
                    <a:bodyPr/>
                    <a:lstStyle/>
                    <a:p>
                      <a:r>
                        <a:rPr lang="en-US" sz="1500" b="1">
                          <a:solidFill>
                            <a:schemeClr val="tx1"/>
                          </a:solidFill>
                          <a:latin typeface="+mn-lt"/>
                        </a:rPr>
                        <a:t>Lanvin</a:t>
                      </a:r>
                    </a:p>
                  </a:txBody>
                  <a:tcPr marL="179100" marR="89551" marT="89551" marB="89551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HK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Bruno Sialelli </a:t>
                      </a:r>
                      <a:endParaRPr lang="en-US" sz="15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79100" marR="89551" marT="89551" marB="89551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435328"/>
                  </a:ext>
                </a:extLst>
              </a:tr>
              <a:tr h="661947">
                <a:tc>
                  <a:txBody>
                    <a:bodyPr/>
                    <a:lstStyle/>
                    <a:p>
                      <a:r>
                        <a:rPr lang="en-US" sz="1500" b="1">
                          <a:solidFill>
                            <a:schemeClr val="tx1"/>
                          </a:solidFill>
                          <a:latin typeface="+mn-lt"/>
                        </a:rPr>
                        <a:t>Louis Vuitton</a:t>
                      </a:r>
                    </a:p>
                  </a:txBody>
                  <a:tcPr marL="179100" marR="89551" marT="89551" marB="89551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Nicolas </a:t>
                      </a:r>
                      <a:r>
                        <a:rPr lang="en-HK" sz="15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Ghesquière</a:t>
                      </a:r>
                      <a:r>
                        <a:rPr lang="en-HK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ja-JP" altLang="en-US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女裝系列</a:t>
                      </a:r>
                      <a:r>
                        <a:rPr lang="en-HK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en-HK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Virgil Abloh (</a:t>
                      </a:r>
                      <a:r>
                        <a:rPr lang="ja-JP" altLang="en-US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男裝系列</a:t>
                      </a:r>
                      <a:r>
                        <a:rPr lang="en-HK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79100" marR="89551" marT="89551" marB="89551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2109232"/>
                  </a:ext>
                </a:extLst>
              </a:tr>
              <a:tr h="438408">
                <a:tc>
                  <a:txBody>
                    <a:bodyPr/>
                    <a:lstStyle/>
                    <a:p>
                      <a:r>
                        <a:rPr lang="en-US" sz="1500" b="1">
                          <a:solidFill>
                            <a:schemeClr val="tx1"/>
                          </a:solidFill>
                          <a:latin typeface="+mn-lt"/>
                        </a:rPr>
                        <a:t>Yves Saint Laurent</a:t>
                      </a:r>
                    </a:p>
                  </a:txBody>
                  <a:tcPr marL="179100" marR="89551" marT="89551" marB="89551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HK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Anthony Vaccarello</a:t>
                      </a:r>
                      <a:endParaRPr lang="en-US" sz="13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79100" marR="89551" marT="89551" marB="89551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38262"/>
                  </a:ext>
                </a:extLst>
              </a:tr>
              <a:tr h="438408">
                <a:tc>
                  <a:txBody>
                    <a:bodyPr/>
                    <a:lstStyle/>
                    <a:p>
                      <a:r>
                        <a:rPr lang="en-HK" sz="1500" b="1">
                          <a:solidFill>
                            <a:schemeClr val="tx1"/>
                          </a:solidFill>
                          <a:latin typeface="+mn-lt"/>
                        </a:rPr>
                        <a:t>Céline</a:t>
                      </a:r>
                      <a:endParaRPr lang="en-US" sz="15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79100" marR="89551" marT="89551" marB="89551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HK" sz="15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Hedi</a:t>
                      </a:r>
                      <a:r>
                        <a:rPr lang="en-HK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HK" sz="15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Slimane</a:t>
                      </a:r>
                      <a:endParaRPr lang="en-US" sz="13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79100" marR="89551" marT="89551" marB="89551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9469002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B614D668-6527-7741-A5F9-9E28FCCAAF81}"/>
              </a:ext>
            </a:extLst>
          </p:cNvPr>
          <p:cNvSpPr/>
          <p:nvPr/>
        </p:nvSpPr>
        <p:spPr>
          <a:xfrm>
            <a:off x="2541320" y="5912997"/>
            <a:ext cx="51182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>
                <a:solidFill>
                  <a:schemeClr val="bg1"/>
                </a:solidFill>
              </a:rPr>
              <a:t>巴黎被公認為是世界</a:t>
            </a:r>
            <a:r>
              <a:rPr lang="ja-JP" altLang="en-US" sz="1600">
                <a:solidFill>
                  <a:schemeClr val="bg1"/>
                </a:solidFill>
              </a:rPr>
              <a:t>時裝</a:t>
            </a:r>
            <a:r>
              <a:rPr lang="zh-TW" altLang="en-US" sz="1600" dirty="0">
                <a:solidFill>
                  <a:schemeClr val="bg1"/>
                </a:solidFill>
              </a:rPr>
              <a:t>之都中最具魅力和競爭力的。</a:t>
            </a:r>
            <a:endParaRPr lang="en-HK" sz="1400" dirty="0">
              <a:solidFill>
                <a:schemeClr val="bg1"/>
              </a:solidFill>
            </a:endParaRPr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B9E9B8E7-E4B3-0B40-B81E-F3F1B7769D2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9472" y="5550321"/>
            <a:ext cx="1065600" cy="107943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8025077-A840-3B43-B773-F558DFE34842}"/>
              </a:ext>
            </a:extLst>
          </p:cNvPr>
          <p:cNvSpPr/>
          <p:nvPr/>
        </p:nvSpPr>
        <p:spPr>
          <a:xfrm>
            <a:off x="10092210" y="6148699"/>
            <a:ext cx="6976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ja-JP" altLang="en-US" sz="1200" b="1" i="1">
                <a:solidFill>
                  <a:schemeClr val="bg1"/>
                </a:solidFill>
                <a:latin typeface="+mj-lt"/>
              </a:rPr>
              <a:t>掃一掃</a:t>
            </a:r>
            <a:r>
              <a:rPr lang="en-US" altLang="ja-JP" sz="1200" b="1" i="1" dirty="0">
                <a:solidFill>
                  <a:schemeClr val="bg1"/>
                </a:solidFill>
                <a:latin typeface="+mj-lt"/>
              </a:rPr>
              <a:t>: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D8A6E9D-51CD-DF4E-B5AB-F263A1FE5AB8}"/>
              </a:ext>
            </a:extLst>
          </p:cNvPr>
          <p:cNvSpPr/>
          <p:nvPr/>
        </p:nvSpPr>
        <p:spPr>
          <a:xfrm>
            <a:off x="9842142" y="6366715"/>
            <a:ext cx="9541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TW" altLang="en-US" sz="1200" b="1" dirty="0"/>
              <a:t>巴黎</a:t>
            </a:r>
            <a:r>
              <a:rPr lang="zh-TW" altLang="en-US" sz="1200" b="1" dirty="0" smtClean="0"/>
              <a:t>時裝週</a:t>
            </a:r>
            <a:endParaRPr lang="en-US" sz="1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48630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6A59E7-A199-9645-BFA3-0B4DAE2D7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990" y="1054334"/>
            <a:ext cx="5929422" cy="804263"/>
          </a:xfrm>
        </p:spPr>
        <p:txBody>
          <a:bodyPr>
            <a:normAutofit/>
          </a:bodyPr>
          <a:lstStyle/>
          <a:p>
            <a:r>
              <a:rPr lang="ja-JP" altLang="en-US" sz="4000" spc="0" dirty="0"/>
              <a:t>高級</a:t>
            </a:r>
            <a:r>
              <a:rPr lang="zh-TW" altLang="en-US" sz="4000" spc="0" dirty="0"/>
              <a:t>定</a:t>
            </a:r>
            <a:r>
              <a:rPr lang="ja-JP" altLang="en-US" sz="4000" spc="0" dirty="0"/>
              <a:t>製時裝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E7AE4-35EF-8042-A0BA-3E117C6C6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990" y="2174461"/>
            <a:ext cx="5645253" cy="3322219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zh-HK" altLang="en-US" dirty="0" smtClean="0"/>
              <a:t>源自</a:t>
            </a:r>
            <a:r>
              <a:rPr lang="zh-TW" altLang="en-US" dirty="0"/>
              <a:t>英國人</a:t>
            </a:r>
            <a:r>
              <a:rPr lang="en-US" dirty="0"/>
              <a:t> Charles Frederick Worth</a:t>
            </a:r>
            <a:r>
              <a:rPr lang="zh-TW" altLang="en-US" dirty="0"/>
              <a:t>於十九世紀中期在巴黎生產的定制服裝。 </a:t>
            </a:r>
            <a:endParaRPr lang="en-US" dirty="0"/>
          </a:p>
          <a:p>
            <a:pPr lvl="0"/>
            <a:r>
              <a:rPr lang="zh-TW" altLang="en-US" dirty="0"/>
              <a:t>高級訂製時裝是一種高端時裝，從頭到尾都是手工打造的，由高質量，昂貴，通常</a:t>
            </a:r>
            <a:r>
              <a:rPr lang="zh-HK" altLang="en-US" dirty="0"/>
              <a:t>使用非一般</a:t>
            </a:r>
            <a:r>
              <a:rPr lang="zh-TW" altLang="en-US" dirty="0"/>
              <a:t>的</a:t>
            </a:r>
            <a:r>
              <a:rPr lang="zh-HK" altLang="en-US" dirty="0"/>
              <a:t>布</a:t>
            </a:r>
            <a:r>
              <a:rPr lang="zh-TW" altLang="en-US" dirty="0"/>
              <a:t>料製成，縫製時特別注重細節，並由經驗最豐富，能力最強的</a:t>
            </a:r>
            <a:r>
              <a:rPr lang="zh-HK" altLang="en-US" dirty="0"/>
              <a:t>裁縫師</a:t>
            </a:r>
            <a:r>
              <a:rPr lang="zh-TW" altLang="en-US" dirty="0"/>
              <a:t>來完成。 </a:t>
            </a:r>
            <a:endParaRPr lang="en-US" dirty="0"/>
          </a:p>
          <a:p>
            <a:r>
              <a:rPr lang="zh-TW" altLang="en-US" dirty="0"/>
              <a:t>在法國，高級定製時裝</a:t>
            </a:r>
            <a:r>
              <a:rPr lang="en-US" dirty="0"/>
              <a:t> (Haute Couture) </a:t>
            </a:r>
            <a:r>
              <a:rPr lang="zh-TW" altLang="en-US" dirty="0"/>
              <a:t>一詞受法律保護，由巴黎的 </a:t>
            </a:r>
            <a:r>
              <a:rPr lang="en-HK" dirty="0" err="1"/>
              <a:t>Chambre</a:t>
            </a:r>
            <a:r>
              <a:rPr lang="en-HK" dirty="0"/>
              <a:t> de commerce et </a:t>
            </a:r>
            <a:r>
              <a:rPr lang="en-HK" dirty="0" err="1"/>
              <a:t>d'industrie</a:t>
            </a:r>
            <a:r>
              <a:rPr lang="en-HK" dirty="0"/>
              <a:t> de Paris </a:t>
            </a:r>
            <a:r>
              <a:rPr lang="zh-TW" altLang="en-US" dirty="0"/>
              <a:t>定義。</a:t>
            </a:r>
            <a:endParaRPr lang="en-US" dirty="0"/>
          </a:p>
        </p:txBody>
      </p:sp>
      <p:sp>
        <p:nvSpPr>
          <p:cNvPr id="1029" name="Rectangle 72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2">
                  <a:lumMod val="60000"/>
                  <a:lumOff val="40000"/>
                  <a:alpha val="59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Rectangle 74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chemeClr val="accent6">
                  <a:lumMod val="75000"/>
                  <a:alpha val="61000"/>
                </a:schemeClr>
              </a:gs>
              <a:gs pos="99000">
                <a:schemeClr val="accent6">
                  <a:alpha val="8700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Unrecognizable young woman cutting fabric on table in tailor workshop">
            <a:extLst>
              <a:ext uri="{FF2B5EF4-FFF2-40B4-BE49-F238E27FC236}">
                <a16:creationId xmlns:a16="http://schemas.microsoft.com/office/drawing/2014/main" id="{9CD270BD-D92A-3448-A5E3-D8C4C47841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15300" y="-12515"/>
            <a:ext cx="4076700" cy="641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Png File Svg - Tips And Tricks Icon Png Transparent PNG - 838x980 - Free  Download on NicePNG">
            <a:extLst>
              <a:ext uri="{FF2B5EF4-FFF2-40B4-BE49-F238E27FC236}">
                <a16:creationId xmlns:a16="http://schemas.microsoft.com/office/drawing/2014/main" id="{ED05D7D1-7C3C-9946-A24E-70624D6A5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10" b="96493" l="2805" r="96829">
                        <a14:foregroundMark x1="49756" y1="12024" x2="49756" y2="12024"/>
                        <a14:foregroundMark x1="49390" y1="5210" x2="49390" y2="5210"/>
                        <a14:foregroundMark x1="75854" y1="23246" x2="75854" y2="23246"/>
                        <a14:foregroundMark x1="80732" y1="18838" x2="80732" y2="18838"/>
                        <a14:foregroundMark x1="88902" y1="44389" x2="88902" y2="44389"/>
                        <a14:foregroundMark x1="97317" y1="42886" x2="97317" y2="42886"/>
                        <a14:foregroundMark x1="81220" y1="71543" x2="81220" y2="71543"/>
                        <a14:foregroundMark x1="51707" y1="84970" x2="51707" y2="84970"/>
                        <a14:foregroundMark x1="50366" y1="91784" x2="50366" y2="91784"/>
                        <a14:foregroundMark x1="51341" y1="96493" x2="51341" y2="96493"/>
                        <a14:foregroundMark x1="19390" y1="69739" x2="19390" y2="69739"/>
                        <a14:foregroundMark x1="7683" y1="42986" x2="7683" y2="42986"/>
                        <a14:foregroundMark x1="20976" y1="21142" x2="20976" y2="21142"/>
                        <a14:foregroundMark x1="2805" y1="43587" x2="2805" y2="435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55113">
            <a:off x="181757" y="107256"/>
            <a:ext cx="1141443" cy="138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A2BE827E-8538-F14E-B8A3-F314ADEEC8A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9872" y="5192941"/>
            <a:ext cx="1072800" cy="107972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5B2DCA6-7395-E14F-9C4A-D7B5DF976BCB}"/>
              </a:ext>
            </a:extLst>
          </p:cNvPr>
          <p:cNvSpPr/>
          <p:nvPr/>
        </p:nvSpPr>
        <p:spPr>
          <a:xfrm>
            <a:off x="6151143" y="5812545"/>
            <a:ext cx="6976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ja-JP" altLang="en-US" sz="1200" b="1" i="1">
                <a:solidFill>
                  <a:schemeClr val="accent6"/>
                </a:solidFill>
              </a:rPr>
              <a:t>掃一掃</a:t>
            </a:r>
            <a:r>
              <a:rPr lang="en-US" altLang="ja-JP" sz="1200" b="1" i="1" dirty="0">
                <a:solidFill>
                  <a:schemeClr val="accent6"/>
                </a:solidFill>
              </a:rPr>
              <a:t>:</a:t>
            </a:r>
            <a:endParaRPr lang="en-US" sz="1200" dirty="0">
              <a:solidFill>
                <a:schemeClr val="accent6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80208BB-1D4C-F44A-82D4-1E49A10AA716}"/>
              </a:ext>
            </a:extLst>
          </p:cNvPr>
          <p:cNvSpPr/>
          <p:nvPr/>
        </p:nvSpPr>
        <p:spPr>
          <a:xfrm>
            <a:off x="4804621" y="6030561"/>
            <a:ext cx="205056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TW" sz="1100" b="1" dirty="0"/>
              <a:t>2020</a:t>
            </a:r>
            <a:r>
              <a:rPr lang="zh-TW" altLang="en-US" sz="1100" b="1" dirty="0"/>
              <a:t>年春季高級定制</a:t>
            </a:r>
            <a:r>
              <a:rPr lang="zh-TW" altLang="en-US" sz="1100" b="1" dirty="0" smtClean="0"/>
              <a:t>時裝表演</a:t>
            </a:r>
            <a:endParaRPr lang="en-US" sz="1100" b="1" dirty="0">
              <a:latin typeface="+mj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D41792E-3A02-D349-B7F8-2488A9023DA6}"/>
              </a:ext>
            </a:extLst>
          </p:cNvPr>
          <p:cNvSpPr/>
          <p:nvPr/>
        </p:nvSpPr>
        <p:spPr>
          <a:xfrm>
            <a:off x="7176281" y="6149677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zh-TW" altLang="en-US" sz="800" i="1" dirty="0">
                <a:solidFill>
                  <a:schemeClr val="bg1"/>
                </a:solidFill>
              </a:rPr>
              <a:t>免版稅圖片來自</a:t>
            </a:r>
            <a:r>
              <a:rPr lang="en-US" altLang="zh-TW" sz="800" i="1" dirty="0">
                <a:solidFill>
                  <a:schemeClr val="bg1"/>
                </a:solidFill>
              </a:rPr>
              <a:t>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816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rowd of People on Street during Night Time">
            <a:extLst>
              <a:ext uri="{FF2B5EF4-FFF2-40B4-BE49-F238E27FC236}">
                <a16:creationId xmlns:a16="http://schemas.microsoft.com/office/drawing/2014/main" id="{D48EBAFE-BC85-DB4B-BC9A-3832B274A4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1145F121-7DB3-4C20-B960-333CE2967F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3666683"/>
            <a:ext cx="12188952" cy="3191317"/>
          </a:xfrm>
          <a:prstGeom prst="rect">
            <a:avLst/>
          </a:prstGeom>
          <a:gradFill>
            <a:gsLst>
              <a:gs pos="42000">
                <a:schemeClr val="tx1">
                  <a:alpha val="23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02FCB7-8874-294C-AD5A-0A04AD0E3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028701"/>
            <a:ext cx="9144000" cy="3850276"/>
          </a:xfrm>
        </p:spPr>
        <p:txBody>
          <a:bodyPr vert="horz" lIns="0" tIns="0" rIns="0" bIns="0" rtlCol="0" anchor="b">
            <a:normAutofit/>
          </a:bodyPr>
          <a:lstStyle/>
          <a:p>
            <a:pPr algn="ctr"/>
            <a:r>
              <a:rPr lang="zh-TW" altLang="en-US" sz="6000" spc="0" dirty="0">
                <a:solidFill>
                  <a:schemeClr val="bg1"/>
                </a:solidFill>
              </a:rPr>
              <a:t>紐約</a:t>
            </a:r>
            <a:endParaRPr lang="en-US" sz="6000" spc="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415F7E-613D-B84C-BEFB-00CF23EFFA96}"/>
              </a:ext>
            </a:extLst>
          </p:cNvPr>
          <p:cNvSpPr/>
          <p:nvPr/>
        </p:nvSpPr>
        <p:spPr>
          <a:xfrm>
            <a:off x="0" y="6617310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800" i="1" dirty="0">
                <a:solidFill>
                  <a:schemeClr val="bg1"/>
                </a:solidFill>
              </a:rPr>
              <a:t>免版稅圖片來自</a:t>
            </a:r>
            <a:r>
              <a:rPr lang="en-US" altLang="zh-TW" sz="800" i="1" dirty="0">
                <a:solidFill>
                  <a:schemeClr val="bg1"/>
                </a:solidFill>
              </a:rPr>
              <a:t>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90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BB02F283-AD3D-43EB-8EB3-EEABE7B685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7267ACD-C9FA-48F7-BA90-C05046F4EE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74922"/>
            <a:ext cx="12198726" cy="1606049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4">
                  <a:alpha val="74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3E17AA8-C417-4F74-9F1B-EAD82A19B7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270744" y="1998314"/>
            <a:ext cx="1605188" cy="8160125"/>
          </a:xfrm>
          <a:prstGeom prst="rect">
            <a:avLst/>
          </a:prstGeom>
          <a:gradFill>
            <a:gsLst>
              <a:gs pos="5000">
                <a:schemeClr val="accent2">
                  <a:alpha val="68000"/>
                </a:schemeClr>
              </a:gs>
              <a:gs pos="100000">
                <a:schemeClr val="accent5">
                  <a:alpha val="43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79F9CB9-0076-49F5-845A-C97CCFC163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2413" y="2532510"/>
            <a:ext cx="1605189" cy="7090015"/>
          </a:xfrm>
          <a:prstGeom prst="rect">
            <a:avLst/>
          </a:prstGeom>
          <a:gradFill>
            <a:gsLst>
              <a:gs pos="42000">
                <a:schemeClr val="accent4">
                  <a:alpha val="0"/>
                </a:schemeClr>
              </a:gs>
              <a:gs pos="99000">
                <a:schemeClr val="accent6">
                  <a:alpha val="48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567348B-D4F9-4978-8FB4-D4031CD133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930450" y="5273748"/>
            <a:ext cx="7275001" cy="1150514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56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055F27-5828-E149-A490-C5FADA7E9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09" y="5553718"/>
            <a:ext cx="7203004" cy="1054645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zh-TW" altLang="en-US" sz="3200" spc="0" dirty="0">
                <a:solidFill>
                  <a:schemeClr val="bg1"/>
                </a:solidFill>
              </a:rPr>
              <a:t>紐約</a:t>
            </a:r>
            <a:endParaRPr lang="en-US" sz="3200" spc="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3C6CAC0-4D54-B941-92F8-E0908032D5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627087"/>
              </p:ext>
            </p:extLst>
          </p:nvPr>
        </p:nvGraphicFramePr>
        <p:xfrm>
          <a:off x="1465684" y="457200"/>
          <a:ext cx="9704824" cy="4407649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4098583">
                  <a:extLst>
                    <a:ext uri="{9D8B030D-6E8A-4147-A177-3AD203B41FA5}">
                      <a16:colId xmlns:a16="http://schemas.microsoft.com/office/drawing/2014/main" val="2065874121"/>
                    </a:ext>
                  </a:extLst>
                </a:gridCol>
                <a:gridCol w="5606241">
                  <a:extLst>
                    <a:ext uri="{9D8B030D-6E8A-4147-A177-3AD203B41FA5}">
                      <a16:colId xmlns:a16="http://schemas.microsoft.com/office/drawing/2014/main" val="1751508314"/>
                    </a:ext>
                  </a:extLst>
                </a:gridCol>
              </a:tblGrid>
              <a:tr h="5044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kern="1200">
                          <a:solidFill>
                            <a:schemeClr val="accent2"/>
                          </a:solidFill>
                          <a:latin typeface="+mj-lt"/>
                          <a:ea typeface="+mn-ea"/>
                          <a:cs typeface="+mn-cs"/>
                        </a:rPr>
                        <a:t>品牌</a:t>
                      </a:r>
                      <a:endParaRPr lang="en-US" sz="1600" b="1" kern="1200" dirty="0">
                        <a:solidFill>
                          <a:schemeClr val="accent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79100" marR="89551" marT="89551" marB="8955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500" b="1">
                          <a:solidFill>
                            <a:schemeClr val="accent2"/>
                          </a:solidFill>
                          <a:latin typeface="+mj-lt"/>
                        </a:rPr>
                        <a:t>主要設計師</a:t>
                      </a:r>
                      <a:endParaRPr lang="en-US" sz="1500" b="1" dirty="0">
                        <a:solidFill>
                          <a:schemeClr val="accent2"/>
                        </a:solidFill>
                        <a:latin typeface="+mj-lt"/>
                      </a:endParaRPr>
                    </a:p>
                  </a:txBody>
                  <a:tcPr marL="179100" marR="89551" marT="89551" marB="8955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1075149"/>
                  </a:ext>
                </a:extLst>
              </a:tr>
              <a:tr h="487896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tx1"/>
                          </a:solidFill>
                          <a:latin typeface="+mn-lt"/>
                        </a:rPr>
                        <a:t>Marc Jacobs</a:t>
                      </a:r>
                    </a:p>
                  </a:txBody>
                  <a:tcPr marL="199317" marR="99659" marT="99659" marB="99659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Marc Jacobs</a:t>
                      </a:r>
                    </a:p>
                  </a:txBody>
                  <a:tcPr marL="199317" marR="99659" marT="99659" marB="99659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42621"/>
                  </a:ext>
                </a:extLst>
              </a:tr>
              <a:tr h="487896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tx1"/>
                          </a:solidFill>
                          <a:latin typeface="+mn-lt"/>
                        </a:rPr>
                        <a:t>Thom Browne</a:t>
                      </a:r>
                    </a:p>
                  </a:txBody>
                  <a:tcPr marL="199317" marR="99659" marT="99659" marB="99659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latin typeface="+mn-lt"/>
                        </a:rPr>
                        <a:t>Thom Browne</a:t>
                      </a:r>
                    </a:p>
                  </a:txBody>
                  <a:tcPr marL="199317" marR="99659" marT="99659" marB="99659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9768569"/>
                  </a:ext>
                </a:extLst>
              </a:tr>
              <a:tr h="487896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tx1"/>
                          </a:solidFill>
                          <a:latin typeface="+mn-lt"/>
                        </a:rPr>
                        <a:t>Polo Ralph Lauren</a:t>
                      </a:r>
                    </a:p>
                  </a:txBody>
                  <a:tcPr marL="199317" marR="99659" marT="99659" marB="99659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chemeClr val="tx1"/>
                          </a:solidFill>
                          <a:latin typeface="+mn-lt"/>
                        </a:rPr>
                        <a:t>Ralph Lauren</a:t>
                      </a:r>
                    </a:p>
                  </a:txBody>
                  <a:tcPr marL="199317" marR="99659" marT="99659" marB="99659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080631"/>
                  </a:ext>
                </a:extLst>
              </a:tr>
              <a:tr h="487896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tx1"/>
                          </a:solidFill>
                          <a:latin typeface="+mn-lt"/>
                        </a:rPr>
                        <a:t>Tommy Hilfiger</a:t>
                      </a:r>
                    </a:p>
                  </a:txBody>
                  <a:tcPr marL="199317" marR="99659" marT="99659" marB="99659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latin typeface="+mn-lt"/>
                        </a:rPr>
                        <a:t>Tommy Hilfiger</a:t>
                      </a:r>
                    </a:p>
                  </a:txBody>
                  <a:tcPr marL="199317" marR="99659" marT="99659" marB="99659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831591"/>
                  </a:ext>
                </a:extLst>
              </a:tr>
              <a:tr h="487896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tx1"/>
                          </a:solidFill>
                          <a:latin typeface="+mn-lt"/>
                        </a:rPr>
                        <a:t>Tom Ford</a:t>
                      </a:r>
                    </a:p>
                  </a:txBody>
                  <a:tcPr marL="199317" marR="99659" marT="99659" marB="99659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chemeClr val="tx1"/>
                          </a:solidFill>
                          <a:latin typeface="+mn-lt"/>
                        </a:rPr>
                        <a:t>Tom Ford</a:t>
                      </a:r>
                    </a:p>
                  </a:txBody>
                  <a:tcPr marL="199317" marR="99659" marT="99659" marB="99659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435328"/>
                  </a:ext>
                </a:extLst>
              </a:tr>
              <a:tr h="487896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tx1"/>
                          </a:solidFill>
                          <a:latin typeface="+mn-lt"/>
                        </a:rPr>
                        <a:t>Jason Wu</a:t>
                      </a:r>
                    </a:p>
                  </a:txBody>
                  <a:tcPr marL="199317" marR="99659" marT="99659" marB="99659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latin typeface="+mn-lt"/>
                        </a:rPr>
                        <a:t>Jason Wu</a:t>
                      </a:r>
                    </a:p>
                  </a:txBody>
                  <a:tcPr marL="199317" marR="99659" marT="99659" marB="99659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2109232"/>
                  </a:ext>
                </a:extLst>
              </a:tr>
              <a:tr h="4878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+mn-lt"/>
                        </a:rPr>
                        <a:t>Calvin Klein</a:t>
                      </a:r>
                    </a:p>
                  </a:txBody>
                  <a:tcPr marL="199317" marR="99659" marT="99659" marB="99659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199317" marR="99659" marT="99659" marB="99659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38262"/>
                  </a:ext>
                </a:extLst>
              </a:tr>
              <a:tr h="4878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+mn-lt"/>
                        </a:rPr>
                        <a:t>Michael Kors</a:t>
                      </a:r>
                    </a:p>
                  </a:txBody>
                  <a:tcPr marL="199317" marR="99659" marT="99659" marB="99659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Michael Kors</a:t>
                      </a:r>
                    </a:p>
                  </a:txBody>
                  <a:tcPr marL="199317" marR="99659" marT="99659" marB="99659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9469002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C2FF8732-4360-8943-8B80-0397F7BCE98C}"/>
              </a:ext>
            </a:extLst>
          </p:cNvPr>
          <p:cNvSpPr/>
          <p:nvPr/>
        </p:nvSpPr>
        <p:spPr>
          <a:xfrm>
            <a:off x="2977979" y="5781105"/>
            <a:ext cx="45967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>
                <a:solidFill>
                  <a:schemeClr val="bg1"/>
                </a:solidFill>
              </a:rPr>
              <a:t>紐約市匯集了世界各地的頂尖創意人才，從知名攝影師到設計師和主要時裝發行商。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6" name="Picture 5" descr="Qr code&#10;&#10;Description automatically generated">
            <a:extLst>
              <a:ext uri="{FF2B5EF4-FFF2-40B4-BE49-F238E27FC236}">
                <a16:creationId xmlns:a16="http://schemas.microsoft.com/office/drawing/2014/main" id="{AC494E52-7F31-D246-9AAB-F7A30574A8F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8439" y="5575863"/>
            <a:ext cx="1080000" cy="1080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118F047-9FCB-1742-94AA-1B341011E366}"/>
              </a:ext>
            </a:extLst>
          </p:cNvPr>
          <p:cNvSpPr/>
          <p:nvPr/>
        </p:nvSpPr>
        <p:spPr>
          <a:xfrm>
            <a:off x="10092211" y="6148699"/>
            <a:ext cx="6976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ja-JP" altLang="en-US" sz="1200" b="1" i="1">
                <a:solidFill>
                  <a:schemeClr val="bg1"/>
                </a:solidFill>
              </a:rPr>
              <a:t>掃一掃</a:t>
            </a:r>
            <a:r>
              <a:rPr lang="en-US" altLang="ja-JP" sz="1200" b="1" i="1" dirty="0">
                <a:solidFill>
                  <a:schemeClr val="bg1"/>
                </a:solidFill>
              </a:rPr>
              <a:t>: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EB2AB7E-A716-574C-8B65-1E56B1660252}"/>
              </a:ext>
            </a:extLst>
          </p:cNvPr>
          <p:cNvSpPr/>
          <p:nvPr/>
        </p:nvSpPr>
        <p:spPr>
          <a:xfrm>
            <a:off x="9842142" y="6366715"/>
            <a:ext cx="9541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TW" altLang="en-US" sz="1200" b="1" dirty="0"/>
              <a:t>紐約</a:t>
            </a:r>
            <a:r>
              <a:rPr lang="zh-TW" altLang="en-US" sz="1200" b="1" dirty="0" smtClean="0"/>
              <a:t>時裝週</a:t>
            </a:r>
            <a:endParaRPr lang="en-US" sz="1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52494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Red Telephone Booth">
            <a:extLst>
              <a:ext uri="{FF2B5EF4-FFF2-40B4-BE49-F238E27FC236}">
                <a16:creationId xmlns:a16="http://schemas.microsoft.com/office/drawing/2014/main" id="{63ED5DDD-EC0B-DC41-A6F5-BB205E3167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1145F121-7DB3-4C20-B960-333CE2967F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3666683"/>
            <a:ext cx="12188952" cy="3191317"/>
          </a:xfrm>
          <a:prstGeom prst="rect">
            <a:avLst/>
          </a:prstGeom>
          <a:gradFill>
            <a:gsLst>
              <a:gs pos="42000">
                <a:schemeClr val="tx1">
                  <a:alpha val="23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0FCECB-8424-8040-B97D-3C686BA3E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028701"/>
            <a:ext cx="9144000" cy="3850276"/>
          </a:xfrm>
        </p:spPr>
        <p:txBody>
          <a:bodyPr vert="horz" lIns="0" tIns="0" rIns="0" bIns="0" rtlCol="0" anchor="b">
            <a:normAutofit/>
          </a:bodyPr>
          <a:lstStyle/>
          <a:p>
            <a:pPr algn="ctr"/>
            <a:r>
              <a:rPr lang="zh-TW" altLang="en-US" sz="6000" spc="0" dirty="0">
                <a:solidFill>
                  <a:schemeClr val="bg1"/>
                </a:solidFill>
              </a:rPr>
              <a:t>倫敦</a:t>
            </a:r>
            <a:endParaRPr lang="en-US" sz="6000" spc="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628D69-7069-C44B-9527-335915186FE5}"/>
              </a:ext>
            </a:extLst>
          </p:cNvPr>
          <p:cNvSpPr/>
          <p:nvPr/>
        </p:nvSpPr>
        <p:spPr>
          <a:xfrm>
            <a:off x="0" y="6617310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800" i="1" dirty="0">
                <a:solidFill>
                  <a:schemeClr val="bg1"/>
                </a:solidFill>
              </a:rPr>
              <a:t>免版稅圖片來自</a:t>
            </a:r>
            <a:r>
              <a:rPr lang="en-US" altLang="zh-TW" sz="800" i="1" dirty="0">
                <a:solidFill>
                  <a:schemeClr val="bg1"/>
                </a:solidFill>
              </a:rPr>
              <a:t>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506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BB02F283-AD3D-43EB-8EB3-EEABE7B685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7267ACD-C9FA-48F7-BA90-C05046F4EE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74922"/>
            <a:ext cx="12198726" cy="1606049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4">
                  <a:alpha val="74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3E17AA8-C417-4F74-9F1B-EAD82A19B7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270744" y="1998314"/>
            <a:ext cx="1605188" cy="8160125"/>
          </a:xfrm>
          <a:prstGeom prst="rect">
            <a:avLst/>
          </a:prstGeom>
          <a:gradFill>
            <a:gsLst>
              <a:gs pos="5000">
                <a:schemeClr val="accent2">
                  <a:alpha val="68000"/>
                </a:schemeClr>
              </a:gs>
              <a:gs pos="100000">
                <a:schemeClr val="accent5">
                  <a:alpha val="43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79F9CB9-0076-49F5-845A-C97CCFC163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2413" y="2532510"/>
            <a:ext cx="1605189" cy="7090015"/>
          </a:xfrm>
          <a:prstGeom prst="rect">
            <a:avLst/>
          </a:prstGeom>
          <a:gradFill>
            <a:gsLst>
              <a:gs pos="42000">
                <a:schemeClr val="accent4">
                  <a:alpha val="0"/>
                </a:schemeClr>
              </a:gs>
              <a:gs pos="99000">
                <a:schemeClr val="accent6">
                  <a:alpha val="48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567348B-D4F9-4978-8FB4-D4031CD133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930450" y="5273748"/>
            <a:ext cx="7275001" cy="1150514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56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055F27-5828-E149-A490-C5FADA7E9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129" y="5553718"/>
            <a:ext cx="7203004" cy="1054645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zh-TW" altLang="en-US" sz="3200" spc="0" dirty="0">
                <a:solidFill>
                  <a:schemeClr val="bg1"/>
                </a:solidFill>
              </a:rPr>
              <a:t>倫敦</a:t>
            </a:r>
            <a:endParaRPr lang="en-US" sz="3200" spc="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3C6CAC0-4D54-B941-92F8-E0908032D5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160693"/>
              </p:ext>
            </p:extLst>
          </p:nvPr>
        </p:nvGraphicFramePr>
        <p:xfrm>
          <a:off x="1055128" y="457200"/>
          <a:ext cx="10115379" cy="4407649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3967758">
                  <a:extLst>
                    <a:ext uri="{9D8B030D-6E8A-4147-A177-3AD203B41FA5}">
                      <a16:colId xmlns:a16="http://schemas.microsoft.com/office/drawing/2014/main" val="2065874121"/>
                    </a:ext>
                  </a:extLst>
                </a:gridCol>
                <a:gridCol w="6147621">
                  <a:extLst>
                    <a:ext uri="{9D8B030D-6E8A-4147-A177-3AD203B41FA5}">
                      <a16:colId xmlns:a16="http://schemas.microsoft.com/office/drawing/2014/main" val="1751508314"/>
                    </a:ext>
                  </a:extLst>
                </a:gridCol>
              </a:tblGrid>
              <a:tr h="5044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kern="1200">
                          <a:solidFill>
                            <a:schemeClr val="accent2"/>
                          </a:solidFill>
                          <a:latin typeface="+mj-lt"/>
                          <a:ea typeface="+mn-ea"/>
                          <a:cs typeface="+mn-cs"/>
                        </a:rPr>
                        <a:t>品牌</a:t>
                      </a:r>
                      <a:endParaRPr lang="en-US" sz="1600" b="1" kern="1200" dirty="0">
                        <a:solidFill>
                          <a:schemeClr val="accent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79100" marR="89551" marT="89551" marB="8955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500" b="1">
                          <a:solidFill>
                            <a:schemeClr val="accent2"/>
                          </a:solidFill>
                          <a:latin typeface="+mj-lt"/>
                        </a:rPr>
                        <a:t>主要設計師</a:t>
                      </a:r>
                      <a:endParaRPr lang="en-US" sz="1500" b="1" dirty="0">
                        <a:solidFill>
                          <a:schemeClr val="accent2"/>
                        </a:solidFill>
                        <a:latin typeface="+mj-lt"/>
                      </a:endParaRPr>
                    </a:p>
                  </a:txBody>
                  <a:tcPr marL="179100" marR="89551" marT="89551" marB="8955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1075149"/>
                  </a:ext>
                </a:extLst>
              </a:tr>
              <a:tr h="487896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tx1"/>
                          </a:solidFill>
                          <a:latin typeface="+mn-lt"/>
                        </a:rPr>
                        <a:t>Alexander McQueen</a:t>
                      </a:r>
                    </a:p>
                  </a:txBody>
                  <a:tcPr marL="199317" marR="99659" marT="99659" marB="99659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Sarah Burton</a:t>
                      </a:r>
                    </a:p>
                  </a:txBody>
                  <a:tcPr marL="199317" marR="99659" marT="99659" marB="99659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42621"/>
                  </a:ext>
                </a:extLst>
              </a:tr>
              <a:tr h="487896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tx1"/>
                          </a:solidFill>
                          <a:latin typeface="+mn-lt"/>
                        </a:rPr>
                        <a:t>Gareth Pugh</a:t>
                      </a:r>
                    </a:p>
                  </a:txBody>
                  <a:tcPr marL="199317" marR="99659" marT="99659" marB="99659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latin typeface="+mn-lt"/>
                        </a:rPr>
                        <a:t>Gareth Pugh</a:t>
                      </a:r>
                    </a:p>
                  </a:txBody>
                  <a:tcPr marL="199317" marR="99659" marT="99659" marB="99659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9768569"/>
                  </a:ext>
                </a:extLst>
              </a:tr>
              <a:tr h="487896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tx1"/>
                          </a:solidFill>
                          <a:latin typeface="+mn-lt"/>
                        </a:rPr>
                        <a:t>Vivienne Westwood</a:t>
                      </a:r>
                    </a:p>
                  </a:txBody>
                  <a:tcPr marL="199317" marR="99659" marT="99659" marB="99659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chemeClr val="tx1"/>
                          </a:solidFill>
                          <a:latin typeface="+mn-lt"/>
                        </a:rPr>
                        <a:t>Vivienne Westwood</a:t>
                      </a:r>
                    </a:p>
                  </a:txBody>
                  <a:tcPr marL="199317" marR="99659" marT="99659" marB="99659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080631"/>
                  </a:ext>
                </a:extLst>
              </a:tr>
              <a:tr h="487896">
                <a:tc>
                  <a:txBody>
                    <a:bodyPr/>
                    <a:lstStyle/>
                    <a:p>
                      <a:r>
                        <a:rPr lang="en-HK" sz="16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Stella McCartney</a:t>
                      </a:r>
                      <a:endParaRPr lang="en-US" sz="16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99317" marR="99659" marT="99659" marB="99659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Stella McCartney</a:t>
                      </a:r>
                      <a:endParaRPr lang="en-US" sz="16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99317" marR="99659" marT="99659" marB="99659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831591"/>
                  </a:ext>
                </a:extLst>
              </a:tr>
              <a:tr h="487896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tx1"/>
                          </a:solidFill>
                          <a:latin typeface="+mn-lt"/>
                        </a:rPr>
                        <a:t>Burberry</a:t>
                      </a:r>
                    </a:p>
                  </a:txBody>
                  <a:tcPr marL="199317" marR="99659" marT="99659" marB="99659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HK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Riccardo </a:t>
                      </a:r>
                      <a:r>
                        <a:rPr lang="en-HK" sz="16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Tisci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99317" marR="99659" marT="99659" marB="99659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435328"/>
                  </a:ext>
                </a:extLst>
              </a:tr>
              <a:tr h="4878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600" b="1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Hussein Chalayan</a:t>
                      </a:r>
                    </a:p>
                  </a:txBody>
                  <a:tcPr marL="199317" marR="99659" marT="99659" marB="99659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6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Hussein Chalayan</a:t>
                      </a:r>
                    </a:p>
                  </a:txBody>
                  <a:tcPr marL="199317" marR="99659" marT="99659" marB="99659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2109232"/>
                  </a:ext>
                </a:extLst>
              </a:tr>
              <a:tr h="4878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600" b="1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Paul Smith</a:t>
                      </a:r>
                    </a:p>
                  </a:txBody>
                  <a:tcPr marL="199317" marR="99659" marT="99659" marB="99659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6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Paul Smith</a:t>
                      </a:r>
                    </a:p>
                  </a:txBody>
                  <a:tcPr marL="199317" marR="99659" marT="99659" marB="99659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38262"/>
                  </a:ext>
                </a:extLst>
              </a:tr>
              <a:tr h="4878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JW Anderson</a:t>
                      </a:r>
                    </a:p>
                  </a:txBody>
                  <a:tcPr marL="199317" marR="99659" marT="99659" marB="99659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JW Anderson</a:t>
                      </a:r>
                    </a:p>
                  </a:txBody>
                  <a:tcPr marL="199317" marR="99659" marT="99659" marB="99659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9469002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4637571E-9FCE-C344-AACF-AA4908FF0656}"/>
              </a:ext>
            </a:extLst>
          </p:cNvPr>
          <p:cNvSpPr/>
          <p:nvPr/>
        </p:nvSpPr>
        <p:spPr>
          <a:xfrm>
            <a:off x="2397212" y="5763755"/>
            <a:ext cx="53603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>
                <a:solidFill>
                  <a:schemeClr val="bg1"/>
                </a:solidFill>
              </a:rPr>
              <a:t>倫敦</a:t>
            </a:r>
            <a:r>
              <a:rPr lang="zh-TW" altLang="en-US" sz="1600" dirty="0" smtClean="0">
                <a:solidFill>
                  <a:schemeClr val="bg1"/>
                </a:solidFill>
              </a:rPr>
              <a:t>以上流社會的</a:t>
            </a:r>
            <a:r>
              <a:rPr lang="zh-TW" altLang="en-US" sz="1600" dirty="0">
                <a:solidFill>
                  <a:schemeClr val="bg1"/>
                </a:solidFill>
              </a:rPr>
              <a:t>風格而聞名，受英國皇室的影響，並在精巧的裁縫、製鞋和精湛的手工工藝方面處於領先地位。</a:t>
            </a:r>
            <a:endParaRPr lang="en-HK" sz="1600" dirty="0">
              <a:solidFill>
                <a:schemeClr val="bg1"/>
              </a:solidFill>
            </a:endParaRPr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5F1E76CB-4503-E048-8E4D-5C43287553C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7069" y="5560367"/>
            <a:ext cx="1101600" cy="108055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9B986DA-F0A4-B04D-9A43-19CE54226D27}"/>
              </a:ext>
            </a:extLst>
          </p:cNvPr>
          <p:cNvSpPr/>
          <p:nvPr/>
        </p:nvSpPr>
        <p:spPr>
          <a:xfrm>
            <a:off x="10092211" y="6148699"/>
            <a:ext cx="6976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ja-JP" altLang="en-US" sz="1200" b="1" i="1">
                <a:solidFill>
                  <a:schemeClr val="bg1"/>
                </a:solidFill>
              </a:rPr>
              <a:t>掃一掃</a:t>
            </a:r>
            <a:r>
              <a:rPr lang="en-US" altLang="ja-JP" sz="1200" b="1" i="1" dirty="0">
                <a:solidFill>
                  <a:schemeClr val="bg1"/>
                </a:solidFill>
              </a:rPr>
              <a:t>: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C3F288-9F2D-3046-9D93-A69E5BFCD125}"/>
              </a:ext>
            </a:extLst>
          </p:cNvPr>
          <p:cNvSpPr/>
          <p:nvPr/>
        </p:nvSpPr>
        <p:spPr>
          <a:xfrm>
            <a:off x="9842142" y="6366715"/>
            <a:ext cx="9541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TW" altLang="en-US" sz="1200" b="1" dirty="0"/>
              <a:t>倫敦</a:t>
            </a:r>
            <a:r>
              <a:rPr lang="zh-TW" altLang="en-US" sz="1200" b="1" dirty="0" smtClean="0"/>
              <a:t>時裝週</a:t>
            </a:r>
            <a:endParaRPr lang="en-US" sz="1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2832530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596</Words>
  <Application>Microsoft Office PowerPoint</Application>
  <PresentationFormat>寬螢幕</PresentationFormat>
  <Paragraphs>141</Paragraphs>
  <Slides>13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8" baseType="lpstr">
      <vt:lpstr>Avenir Next LT Pro</vt:lpstr>
      <vt:lpstr>Avenir Next LT Pro Light</vt:lpstr>
      <vt:lpstr>Arial</vt:lpstr>
      <vt:lpstr>Calibri</vt:lpstr>
      <vt:lpstr>GradientRiseVTI</vt:lpstr>
      <vt:lpstr>21世紀的時裝品牌</vt:lpstr>
      <vt:lpstr>21世紀的時裝之都</vt:lpstr>
      <vt:lpstr>巴黎</vt:lpstr>
      <vt:lpstr>巴黎</vt:lpstr>
      <vt:lpstr>高級定製時裝</vt:lpstr>
      <vt:lpstr>紐約</vt:lpstr>
      <vt:lpstr>紐約</vt:lpstr>
      <vt:lpstr>倫敦</vt:lpstr>
      <vt:lpstr>倫敦</vt:lpstr>
      <vt:lpstr>米蘭</vt:lpstr>
      <vt:lpstr>米蘭</vt:lpstr>
      <vt:lpstr>東京</vt:lpstr>
      <vt:lpstr>東京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Fashion  brands in the 21st century</dc:title>
  <dc:creator>HO HO TAK</dc:creator>
  <cp:lastModifiedBy>POON, Suk-mei Cindy</cp:lastModifiedBy>
  <cp:revision>27</cp:revision>
  <dcterms:created xsi:type="dcterms:W3CDTF">2020-10-07T01:33:32Z</dcterms:created>
  <dcterms:modified xsi:type="dcterms:W3CDTF">2021-09-21T03:02:28Z</dcterms:modified>
</cp:coreProperties>
</file>