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396" r:id="rId2"/>
    <p:sldId id="257" r:id="rId3"/>
    <p:sldId id="372" r:id="rId4"/>
    <p:sldId id="369" r:id="rId5"/>
    <p:sldId id="370" r:id="rId6"/>
    <p:sldId id="371" r:id="rId7"/>
    <p:sldId id="280" r:id="rId8"/>
    <p:sldId id="365" r:id="rId9"/>
    <p:sldId id="366" r:id="rId10"/>
    <p:sldId id="368" r:id="rId11"/>
    <p:sldId id="404" r:id="rId12"/>
    <p:sldId id="332" r:id="rId13"/>
    <p:sldId id="346" r:id="rId14"/>
    <p:sldId id="335" r:id="rId15"/>
    <p:sldId id="336" r:id="rId16"/>
    <p:sldId id="337" r:id="rId17"/>
    <p:sldId id="375" r:id="rId18"/>
    <p:sldId id="347" r:id="rId19"/>
    <p:sldId id="373" r:id="rId20"/>
    <p:sldId id="374" r:id="rId21"/>
    <p:sldId id="349" r:id="rId22"/>
    <p:sldId id="351" r:id="rId23"/>
    <p:sldId id="344" r:id="rId24"/>
    <p:sldId id="352" r:id="rId25"/>
    <p:sldId id="378" r:id="rId26"/>
    <p:sldId id="395" r:id="rId27"/>
    <p:sldId id="392" r:id="rId28"/>
    <p:sldId id="398" r:id="rId29"/>
    <p:sldId id="399" r:id="rId30"/>
    <p:sldId id="394" r:id="rId31"/>
    <p:sldId id="401" r:id="rId32"/>
    <p:sldId id="402" r:id="rId33"/>
    <p:sldId id="403" r:id="rId34"/>
    <p:sldId id="400" r:id="rId35"/>
    <p:sldId id="260" r:id="rId36"/>
  </p:sldIdLst>
  <p:sldSz cx="9144000" cy="6858000" type="screen4x3"/>
  <p:notesSz cx="6858000" cy="9979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9933"/>
    <a:srgbClr val="FFCC00"/>
    <a:srgbClr val="FFCC66"/>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22" autoAdjust="0"/>
    <p:restoredTop sz="94622" autoAdjust="0"/>
  </p:normalViewPr>
  <p:slideViewPr>
    <p:cSldViewPr>
      <p:cViewPr varScale="1">
        <p:scale>
          <a:sx n="72" d="100"/>
          <a:sy n="72" d="100"/>
        </p:scale>
        <p:origin x="370" y="53"/>
      </p:cViewPr>
      <p:guideLst>
        <p:guide orient="horz" pos="2160"/>
        <p:guide pos="2880"/>
      </p:guideLst>
    </p:cSldViewPr>
  </p:slideViewPr>
  <p:outlineViewPr>
    <p:cViewPr>
      <p:scale>
        <a:sx n="33" d="100"/>
        <a:sy n="33" d="100"/>
      </p:scale>
      <p:origin x="0" y="747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AD490C-AFAC-4C9B-B609-648DEE6DE092}"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EBE1C70B-8B27-4E44-86A3-EEE80D44009F}">
      <dgm:prSet phldrT="[Text]"/>
      <dgm:spPr/>
      <dgm:t>
        <a:bodyPr/>
        <a:lstStyle/>
        <a:p>
          <a:r>
            <a:rPr lang="zh-TW" altLang="en-US" dirty="0"/>
            <a:t>區別性</a:t>
          </a:r>
          <a:endParaRPr lang="en-US" dirty="0"/>
        </a:p>
      </dgm:t>
    </dgm:pt>
    <dgm:pt modelId="{61BE845A-86D9-4A4B-8036-8F17830A8417}" type="parTrans" cxnId="{7A490BFA-138C-4636-B6D8-25DAF984A957}">
      <dgm:prSet/>
      <dgm:spPr/>
      <dgm:t>
        <a:bodyPr/>
        <a:lstStyle/>
        <a:p>
          <a:endParaRPr lang="en-US"/>
        </a:p>
      </dgm:t>
    </dgm:pt>
    <dgm:pt modelId="{6FCE325D-DF7D-4AC7-8A77-73449740D8B4}" type="sibTrans" cxnId="{7A490BFA-138C-4636-B6D8-25DAF984A957}">
      <dgm:prSet/>
      <dgm:spPr/>
      <dgm:t>
        <a:bodyPr/>
        <a:lstStyle/>
        <a:p>
          <a:endParaRPr lang="en-US"/>
        </a:p>
      </dgm:t>
    </dgm:pt>
    <dgm:pt modelId="{39CA6A64-09AD-4862-871A-767B82662124}">
      <dgm:prSet phldrT="[Text]"/>
      <dgm:spPr/>
      <dgm:t>
        <a:bodyPr/>
        <a:lstStyle/>
        <a:p>
          <a:r>
            <a:rPr lang="zh-TW" altLang="en-US" dirty="0"/>
            <a:t>這個產品與競爭對手的產品或低脂產品不同還是相似？</a:t>
          </a:r>
          <a:endParaRPr lang="en-US" dirty="0"/>
        </a:p>
      </dgm:t>
    </dgm:pt>
    <dgm:pt modelId="{01472075-7FFC-4552-B127-8842B1F3451A}" type="parTrans" cxnId="{6FAD8B2F-7C6C-4B8F-95BC-F24FEC18D50A}">
      <dgm:prSet/>
      <dgm:spPr/>
      <dgm:t>
        <a:bodyPr/>
        <a:lstStyle/>
        <a:p>
          <a:endParaRPr lang="en-US"/>
        </a:p>
      </dgm:t>
    </dgm:pt>
    <dgm:pt modelId="{D5D99CCD-193F-4F6C-B300-9EB7AAC7871E}" type="sibTrans" cxnId="{6FAD8B2F-7C6C-4B8F-95BC-F24FEC18D50A}">
      <dgm:prSet/>
      <dgm:spPr/>
      <dgm:t>
        <a:bodyPr/>
        <a:lstStyle/>
        <a:p>
          <a:endParaRPr lang="en-US"/>
        </a:p>
      </dgm:t>
    </dgm:pt>
    <dgm:pt modelId="{41D669C0-3897-44F7-BC40-1775A0ADB700}">
      <dgm:prSet/>
      <dgm:spPr/>
      <dgm:t>
        <a:bodyPr/>
        <a:lstStyle/>
        <a:p>
          <a:r>
            <a:rPr lang="zh-TW" altLang="en-US" dirty="0"/>
            <a:t>描述性</a:t>
          </a:r>
          <a:endParaRPr lang="en-US" dirty="0"/>
        </a:p>
      </dgm:t>
    </dgm:pt>
    <dgm:pt modelId="{F5E17E9C-B524-4A7E-B602-62557016B874}" type="parTrans" cxnId="{B92FD254-CA1A-4A64-8286-916D2FE9A7C7}">
      <dgm:prSet/>
      <dgm:spPr/>
      <dgm:t>
        <a:bodyPr/>
        <a:lstStyle/>
        <a:p>
          <a:endParaRPr lang="en-US"/>
        </a:p>
      </dgm:t>
    </dgm:pt>
    <dgm:pt modelId="{B7FD3F33-C18D-4D2F-B132-73026F942975}" type="sibTrans" cxnId="{B92FD254-CA1A-4A64-8286-916D2FE9A7C7}">
      <dgm:prSet/>
      <dgm:spPr/>
      <dgm:t>
        <a:bodyPr/>
        <a:lstStyle/>
        <a:p>
          <a:endParaRPr lang="en-US"/>
        </a:p>
      </dgm:t>
    </dgm:pt>
    <dgm:pt modelId="{A7684CE0-E497-418C-8B9C-38605BEC5E59}">
      <dgm:prSet phldrT="[Text]"/>
      <dgm:spPr/>
      <dgm:t>
        <a:bodyPr/>
        <a:lstStyle/>
        <a:p>
          <a:r>
            <a:rPr lang="zh-TW" altLang="en-US" dirty="0"/>
            <a:t>這個產品的味道如何？</a:t>
          </a:r>
          <a:endParaRPr lang="en-US" dirty="0"/>
        </a:p>
      </dgm:t>
    </dgm:pt>
    <dgm:pt modelId="{BE6F1AF1-FF99-4BE6-9D71-905316594DD7}" type="parTrans" cxnId="{3569F60B-1327-4DB4-ACAB-5609C9E4E533}">
      <dgm:prSet/>
      <dgm:spPr/>
      <dgm:t>
        <a:bodyPr/>
        <a:lstStyle/>
        <a:p>
          <a:endParaRPr lang="en-US"/>
        </a:p>
      </dgm:t>
    </dgm:pt>
    <dgm:pt modelId="{AEA4DD8D-B170-4BA6-9508-777B096C6B7A}" type="sibTrans" cxnId="{3569F60B-1327-4DB4-ACAB-5609C9E4E533}">
      <dgm:prSet/>
      <dgm:spPr/>
      <dgm:t>
        <a:bodyPr/>
        <a:lstStyle/>
        <a:p>
          <a:endParaRPr lang="en-US"/>
        </a:p>
      </dgm:t>
    </dgm:pt>
    <dgm:pt modelId="{EF8F6A32-7FBC-4AF9-AC53-A1F9A5EF68E1}">
      <dgm:prSet/>
      <dgm:spPr/>
      <dgm:t>
        <a:bodyPr/>
        <a:lstStyle/>
        <a:p>
          <a:r>
            <a:rPr lang="zh-TW" altLang="en-US" dirty="0"/>
            <a:t>情感 </a:t>
          </a:r>
          <a:r>
            <a:rPr lang="en-US" altLang="zh-TW" dirty="0"/>
            <a:t>/ </a:t>
          </a:r>
          <a:r>
            <a:rPr lang="zh-TW" altLang="en-US" dirty="0"/>
            <a:t>喜好性</a:t>
          </a:r>
          <a:endParaRPr lang="en-US" dirty="0"/>
        </a:p>
      </dgm:t>
    </dgm:pt>
    <dgm:pt modelId="{F66743E8-67C6-4882-B2E5-DF90AA4B1F2C}" type="parTrans" cxnId="{E0F44F6A-8731-4044-A57A-49C2D81F1D35}">
      <dgm:prSet/>
      <dgm:spPr/>
      <dgm:t>
        <a:bodyPr/>
        <a:lstStyle/>
        <a:p>
          <a:endParaRPr lang="en-US"/>
        </a:p>
      </dgm:t>
    </dgm:pt>
    <dgm:pt modelId="{E86E8A8E-2459-4E0D-90BF-C15DD4C7B4E3}" type="sibTrans" cxnId="{E0F44F6A-8731-4044-A57A-49C2D81F1D35}">
      <dgm:prSet/>
      <dgm:spPr/>
      <dgm:t>
        <a:bodyPr/>
        <a:lstStyle/>
        <a:p>
          <a:endParaRPr lang="en-US"/>
        </a:p>
      </dgm:t>
    </dgm:pt>
    <dgm:pt modelId="{98131984-0F9F-4F3D-96E4-414FA027BDAE}">
      <dgm:prSet phldrT="[Text]"/>
      <dgm:spPr/>
      <dgm:t>
        <a:bodyPr/>
        <a:lstStyle/>
        <a:p>
          <a:r>
            <a:rPr lang="zh-TW" altLang="en-US" dirty="0"/>
            <a:t>人們有多喜歡這個產品？</a:t>
          </a:r>
          <a:endParaRPr lang="en-US" dirty="0"/>
        </a:p>
      </dgm:t>
    </dgm:pt>
    <dgm:pt modelId="{C5642F4C-2336-4636-A37C-68014FA82E04}" type="parTrans" cxnId="{E78F4AF6-1DF4-4A78-B049-5BAA5C5C3284}">
      <dgm:prSet/>
      <dgm:spPr/>
      <dgm:t>
        <a:bodyPr/>
        <a:lstStyle/>
        <a:p>
          <a:endParaRPr lang="en-US"/>
        </a:p>
      </dgm:t>
    </dgm:pt>
    <dgm:pt modelId="{27DCCB5F-4BAD-4B8B-B082-6574537DA913}" type="sibTrans" cxnId="{E78F4AF6-1DF4-4A78-B049-5BAA5C5C3284}">
      <dgm:prSet/>
      <dgm:spPr/>
      <dgm:t>
        <a:bodyPr/>
        <a:lstStyle/>
        <a:p>
          <a:endParaRPr lang="en-US"/>
        </a:p>
      </dgm:t>
    </dgm:pt>
    <dgm:pt modelId="{377AAEE8-5331-489E-A71D-5096AA36ECC0}">
      <dgm:prSet phldrT="[Text]"/>
      <dgm:spPr/>
      <dgm:t>
        <a:bodyPr/>
        <a:lstStyle/>
        <a:p>
          <a:r>
            <a:rPr lang="zh-TW" altLang="en-US" dirty="0"/>
            <a:t>相對之前的產品，這個產品</a:t>
          </a:r>
          <a:r>
            <a:rPr lang="zh-TW" altLang="en-US" dirty="0">
              <a:solidFill>
                <a:srgbClr val="0000CC"/>
              </a:solidFill>
            </a:rPr>
            <a:t>已</a:t>
          </a:r>
          <a:r>
            <a:rPr lang="zh-TW" altLang="en-US" dirty="0"/>
            <a:t>改良了？</a:t>
          </a:r>
          <a:endParaRPr lang="en-US" dirty="0"/>
        </a:p>
      </dgm:t>
    </dgm:pt>
    <dgm:pt modelId="{DA3F0F61-CDC8-49A6-8745-92EF3CF8B1F1}" type="parTrans" cxnId="{8E3DDF4F-410F-4E64-94FA-791557528BCA}">
      <dgm:prSet/>
      <dgm:spPr/>
      <dgm:t>
        <a:bodyPr/>
        <a:lstStyle/>
        <a:p>
          <a:endParaRPr lang="en-US"/>
        </a:p>
      </dgm:t>
    </dgm:pt>
    <dgm:pt modelId="{592A9428-43D8-48F4-8D35-618EBF250250}" type="sibTrans" cxnId="{8E3DDF4F-410F-4E64-94FA-791557528BCA}">
      <dgm:prSet/>
      <dgm:spPr/>
      <dgm:t>
        <a:bodyPr/>
        <a:lstStyle/>
        <a:p>
          <a:endParaRPr lang="en-US"/>
        </a:p>
      </dgm:t>
    </dgm:pt>
    <dgm:pt modelId="{15FAF72C-E6B4-46BB-A553-FEEDBED5D706}">
      <dgm:prSet phldrT="[Text]"/>
      <dgm:spPr/>
      <dgm:t>
        <a:bodyPr/>
        <a:lstStyle/>
        <a:p>
          <a:r>
            <a:rPr lang="zh-TW" altLang="en-US" dirty="0"/>
            <a:t>人們會察覺到這個差異嗎？</a:t>
          </a:r>
          <a:endParaRPr lang="en-US" dirty="0"/>
        </a:p>
      </dgm:t>
    </dgm:pt>
    <dgm:pt modelId="{52B6113E-4DE4-4506-B010-A3406A6B5BFF}" type="parTrans" cxnId="{2AADE75A-6B8E-4F5C-A318-6D48065D9859}">
      <dgm:prSet/>
      <dgm:spPr/>
      <dgm:t>
        <a:bodyPr/>
        <a:lstStyle/>
        <a:p>
          <a:endParaRPr lang="zh-TW" altLang="en-US"/>
        </a:p>
      </dgm:t>
    </dgm:pt>
    <dgm:pt modelId="{DC6DF62E-F8F3-4BF1-8C03-6297C80F8F83}" type="sibTrans" cxnId="{2AADE75A-6B8E-4F5C-A318-6D48065D9859}">
      <dgm:prSet/>
      <dgm:spPr/>
      <dgm:t>
        <a:bodyPr/>
        <a:lstStyle/>
        <a:p>
          <a:endParaRPr lang="zh-TW" altLang="en-US"/>
        </a:p>
      </dgm:t>
    </dgm:pt>
    <dgm:pt modelId="{3AC4D25E-3B89-4B21-96A0-0A217194B219}">
      <dgm:prSet phldrT="[Text]"/>
      <dgm:spPr/>
      <dgm:t>
        <a:bodyPr/>
        <a:lstStyle/>
        <a:p>
          <a:r>
            <a:rPr lang="zh-TW" altLang="en-US" dirty="0"/>
            <a:t>生產、儲存及包裝上的變動會怎樣影響產品的味道？</a:t>
          </a:r>
          <a:endParaRPr lang="en-US" dirty="0"/>
        </a:p>
      </dgm:t>
    </dgm:pt>
    <dgm:pt modelId="{91221915-8551-43DD-B3BC-D401FB0EF1FE}" type="parTrans" cxnId="{22E9ABBA-E081-49F5-9FD9-014470BC74E5}">
      <dgm:prSet/>
      <dgm:spPr/>
      <dgm:t>
        <a:bodyPr/>
        <a:lstStyle/>
        <a:p>
          <a:endParaRPr lang="zh-TW" altLang="en-US"/>
        </a:p>
      </dgm:t>
    </dgm:pt>
    <dgm:pt modelId="{B345F018-CB6F-47D5-B44D-7606E0658CAB}" type="sibTrans" cxnId="{22E9ABBA-E081-49F5-9FD9-014470BC74E5}">
      <dgm:prSet/>
      <dgm:spPr/>
      <dgm:t>
        <a:bodyPr/>
        <a:lstStyle/>
        <a:p>
          <a:endParaRPr lang="zh-TW" altLang="en-US"/>
        </a:p>
      </dgm:t>
    </dgm:pt>
    <dgm:pt modelId="{14EA927E-617E-49A6-9617-A0A1044DEAAC}" type="pres">
      <dgm:prSet presAssocID="{83AD490C-AFAC-4C9B-B609-648DEE6DE092}" presName="Name0" presStyleCnt="0">
        <dgm:presLayoutVars>
          <dgm:dir/>
          <dgm:animLvl val="lvl"/>
          <dgm:resizeHandles val="exact"/>
        </dgm:presLayoutVars>
      </dgm:prSet>
      <dgm:spPr/>
    </dgm:pt>
    <dgm:pt modelId="{30EA69F7-6B37-4F6D-8374-8F380E273AA3}" type="pres">
      <dgm:prSet presAssocID="{EBE1C70B-8B27-4E44-86A3-EEE80D44009F}" presName="linNode" presStyleCnt="0"/>
      <dgm:spPr/>
    </dgm:pt>
    <dgm:pt modelId="{94DA6443-04F4-403F-8EFF-7DEAB6B21CE1}" type="pres">
      <dgm:prSet presAssocID="{EBE1C70B-8B27-4E44-86A3-EEE80D44009F}" presName="parentText" presStyleLbl="node1" presStyleIdx="0" presStyleCnt="3">
        <dgm:presLayoutVars>
          <dgm:chMax val="1"/>
          <dgm:bulletEnabled val="1"/>
        </dgm:presLayoutVars>
      </dgm:prSet>
      <dgm:spPr/>
    </dgm:pt>
    <dgm:pt modelId="{F3A70BB6-CD2C-4306-AFFF-280D4DAD7FF4}" type="pres">
      <dgm:prSet presAssocID="{EBE1C70B-8B27-4E44-86A3-EEE80D44009F}" presName="descendantText" presStyleLbl="alignAccFollowNode1" presStyleIdx="0" presStyleCnt="3">
        <dgm:presLayoutVars>
          <dgm:bulletEnabled val="1"/>
        </dgm:presLayoutVars>
      </dgm:prSet>
      <dgm:spPr/>
    </dgm:pt>
    <dgm:pt modelId="{293F9FF1-3914-495E-9498-508E181AA29D}" type="pres">
      <dgm:prSet presAssocID="{6FCE325D-DF7D-4AC7-8A77-73449740D8B4}" presName="sp" presStyleCnt="0"/>
      <dgm:spPr/>
    </dgm:pt>
    <dgm:pt modelId="{1345EBE6-8714-4D15-9AF2-DB13D8BEA858}" type="pres">
      <dgm:prSet presAssocID="{41D669C0-3897-44F7-BC40-1775A0ADB700}" presName="linNode" presStyleCnt="0"/>
      <dgm:spPr/>
    </dgm:pt>
    <dgm:pt modelId="{671F5C0E-37FC-45EF-9EF1-650946D3A2D9}" type="pres">
      <dgm:prSet presAssocID="{41D669C0-3897-44F7-BC40-1775A0ADB700}" presName="parentText" presStyleLbl="node1" presStyleIdx="1" presStyleCnt="3">
        <dgm:presLayoutVars>
          <dgm:chMax val="1"/>
          <dgm:bulletEnabled val="1"/>
        </dgm:presLayoutVars>
      </dgm:prSet>
      <dgm:spPr/>
    </dgm:pt>
    <dgm:pt modelId="{E33B4F01-1A04-4858-98C9-3179865B01F6}" type="pres">
      <dgm:prSet presAssocID="{41D669C0-3897-44F7-BC40-1775A0ADB700}" presName="descendantText" presStyleLbl="alignAccFollowNode1" presStyleIdx="1" presStyleCnt="3">
        <dgm:presLayoutVars>
          <dgm:bulletEnabled val="1"/>
        </dgm:presLayoutVars>
      </dgm:prSet>
      <dgm:spPr/>
    </dgm:pt>
    <dgm:pt modelId="{761FA2E2-5568-4B34-8E1F-CF75D388BB03}" type="pres">
      <dgm:prSet presAssocID="{B7FD3F33-C18D-4D2F-B132-73026F942975}" presName="sp" presStyleCnt="0"/>
      <dgm:spPr/>
    </dgm:pt>
    <dgm:pt modelId="{0E46F50D-8DDF-43C7-97D6-53D48C3B518C}" type="pres">
      <dgm:prSet presAssocID="{EF8F6A32-7FBC-4AF9-AC53-A1F9A5EF68E1}" presName="linNode" presStyleCnt="0"/>
      <dgm:spPr/>
    </dgm:pt>
    <dgm:pt modelId="{47918336-009B-4ED5-97DE-F9D75372C783}" type="pres">
      <dgm:prSet presAssocID="{EF8F6A32-7FBC-4AF9-AC53-A1F9A5EF68E1}" presName="parentText" presStyleLbl="node1" presStyleIdx="2" presStyleCnt="3">
        <dgm:presLayoutVars>
          <dgm:chMax val="1"/>
          <dgm:bulletEnabled val="1"/>
        </dgm:presLayoutVars>
      </dgm:prSet>
      <dgm:spPr/>
    </dgm:pt>
    <dgm:pt modelId="{83881D16-3DCE-46EC-A265-6C707B15A541}" type="pres">
      <dgm:prSet presAssocID="{EF8F6A32-7FBC-4AF9-AC53-A1F9A5EF68E1}" presName="descendantText" presStyleLbl="alignAccFollowNode1" presStyleIdx="2" presStyleCnt="3">
        <dgm:presLayoutVars>
          <dgm:bulletEnabled val="1"/>
        </dgm:presLayoutVars>
      </dgm:prSet>
      <dgm:spPr/>
    </dgm:pt>
  </dgm:ptLst>
  <dgm:cxnLst>
    <dgm:cxn modelId="{8DB36408-F5E6-4F79-BD06-A3581CC3FC79}" type="presOf" srcId="{83AD490C-AFAC-4C9B-B609-648DEE6DE092}" destId="{14EA927E-617E-49A6-9617-A0A1044DEAAC}" srcOrd="0" destOrd="0" presId="urn:microsoft.com/office/officeart/2005/8/layout/vList5"/>
    <dgm:cxn modelId="{3569F60B-1327-4DB4-ACAB-5609C9E4E533}" srcId="{41D669C0-3897-44F7-BC40-1775A0ADB700}" destId="{A7684CE0-E497-418C-8B9C-38605BEC5E59}" srcOrd="0" destOrd="0" parTransId="{BE6F1AF1-FF99-4BE6-9D71-905316594DD7}" sibTransId="{AEA4DD8D-B170-4BA6-9508-777B096C6B7A}"/>
    <dgm:cxn modelId="{CD3B0411-4DAD-4276-9061-519926CC69E6}" type="presOf" srcId="{3AC4D25E-3B89-4B21-96A0-0A217194B219}" destId="{E33B4F01-1A04-4858-98C9-3179865B01F6}" srcOrd="0" destOrd="1" presId="urn:microsoft.com/office/officeart/2005/8/layout/vList5"/>
    <dgm:cxn modelId="{B7B4DC2A-8DE5-40E6-AFF2-54C7FFC1A9DE}" type="presOf" srcId="{377AAEE8-5331-489E-A71D-5096AA36ECC0}" destId="{83881D16-3DCE-46EC-A265-6C707B15A541}" srcOrd="0" destOrd="1" presId="urn:microsoft.com/office/officeart/2005/8/layout/vList5"/>
    <dgm:cxn modelId="{6FAD8B2F-7C6C-4B8F-95BC-F24FEC18D50A}" srcId="{EBE1C70B-8B27-4E44-86A3-EEE80D44009F}" destId="{39CA6A64-09AD-4862-871A-767B82662124}" srcOrd="0" destOrd="0" parTransId="{01472075-7FFC-4552-B127-8842B1F3451A}" sibTransId="{D5D99CCD-193F-4F6C-B300-9EB7AAC7871E}"/>
    <dgm:cxn modelId="{327B583D-20BC-40A8-8E99-792315709C17}" type="presOf" srcId="{41D669C0-3897-44F7-BC40-1775A0ADB700}" destId="{671F5C0E-37FC-45EF-9EF1-650946D3A2D9}" srcOrd="0" destOrd="0" presId="urn:microsoft.com/office/officeart/2005/8/layout/vList5"/>
    <dgm:cxn modelId="{E0F44F6A-8731-4044-A57A-49C2D81F1D35}" srcId="{83AD490C-AFAC-4C9B-B609-648DEE6DE092}" destId="{EF8F6A32-7FBC-4AF9-AC53-A1F9A5EF68E1}" srcOrd="2" destOrd="0" parTransId="{F66743E8-67C6-4882-B2E5-DF90AA4B1F2C}" sibTransId="{E86E8A8E-2459-4E0D-90BF-C15DD4C7B4E3}"/>
    <dgm:cxn modelId="{8E3DDF4F-410F-4E64-94FA-791557528BCA}" srcId="{EF8F6A32-7FBC-4AF9-AC53-A1F9A5EF68E1}" destId="{377AAEE8-5331-489E-A71D-5096AA36ECC0}" srcOrd="1" destOrd="0" parTransId="{DA3F0F61-CDC8-49A6-8745-92EF3CF8B1F1}" sibTransId="{592A9428-43D8-48F4-8D35-618EBF250250}"/>
    <dgm:cxn modelId="{5827C951-C480-47CA-85B4-1A03B4A6C11B}" type="presOf" srcId="{EBE1C70B-8B27-4E44-86A3-EEE80D44009F}" destId="{94DA6443-04F4-403F-8EFF-7DEAB6B21CE1}" srcOrd="0" destOrd="0" presId="urn:microsoft.com/office/officeart/2005/8/layout/vList5"/>
    <dgm:cxn modelId="{B92FD254-CA1A-4A64-8286-916D2FE9A7C7}" srcId="{83AD490C-AFAC-4C9B-B609-648DEE6DE092}" destId="{41D669C0-3897-44F7-BC40-1775A0ADB700}" srcOrd="1" destOrd="0" parTransId="{F5E17E9C-B524-4A7E-B602-62557016B874}" sibTransId="{B7FD3F33-C18D-4D2F-B132-73026F942975}"/>
    <dgm:cxn modelId="{2AADE75A-6B8E-4F5C-A318-6D48065D9859}" srcId="{EBE1C70B-8B27-4E44-86A3-EEE80D44009F}" destId="{15FAF72C-E6B4-46BB-A553-FEEDBED5D706}" srcOrd="1" destOrd="0" parTransId="{52B6113E-4DE4-4506-B010-A3406A6B5BFF}" sibTransId="{DC6DF62E-F8F3-4BF1-8C03-6297C80F8F83}"/>
    <dgm:cxn modelId="{79E2F595-7B73-439D-A443-5BFA75D1344E}" type="presOf" srcId="{A7684CE0-E497-418C-8B9C-38605BEC5E59}" destId="{E33B4F01-1A04-4858-98C9-3179865B01F6}" srcOrd="0" destOrd="0" presId="urn:microsoft.com/office/officeart/2005/8/layout/vList5"/>
    <dgm:cxn modelId="{F5E14AB8-2ABE-4BC6-ADCC-306846550EFD}" type="presOf" srcId="{15FAF72C-E6B4-46BB-A553-FEEDBED5D706}" destId="{F3A70BB6-CD2C-4306-AFFF-280D4DAD7FF4}" srcOrd="0" destOrd="1" presId="urn:microsoft.com/office/officeart/2005/8/layout/vList5"/>
    <dgm:cxn modelId="{22E9ABBA-E081-49F5-9FD9-014470BC74E5}" srcId="{41D669C0-3897-44F7-BC40-1775A0ADB700}" destId="{3AC4D25E-3B89-4B21-96A0-0A217194B219}" srcOrd="1" destOrd="0" parTransId="{91221915-8551-43DD-B3BC-D401FB0EF1FE}" sibTransId="{B345F018-CB6F-47D5-B44D-7606E0658CAB}"/>
    <dgm:cxn modelId="{12D658C0-E676-43D7-97BB-F445A7F46EF0}" type="presOf" srcId="{39CA6A64-09AD-4862-871A-767B82662124}" destId="{F3A70BB6-CD2C-4306-AFFF-280D4DAD7FF4}" srcOrd="0" destOrd="0" presId="urn:microsoft.com/office/officeart/2005/8/layout/vList5"/>
    <dgm:cxn modelId="{1BC612C5-CEB2-4085-8A35-5F5407E96416}" type="presOf" srcId="{98131984-0F9F-4F3D-96E4-414FA027BDAE}" destId="{83881D16-3DCE-46EC-A265-6C707B15A541}" srcOrd="0" destOrd="0" presId="urn:microsoft.com/office/officeart/2005/8/layout/vList5"/>
    <dgm:cxn modelId="{2CC02BEA-F6EA-4F5E-A76C-9ACAA5442A32}" type="presOf" srcId="{EF8F6A32-7FBC-4AF9-AC53-A1F9A5EF68E1}" destId="{47918336-009B-4ED5-97DE-F9D75372C783}" srcOrd="0" destOrd="0" presId="urn:microsoft.com/office/officeart/2005/8/layout/vList5"/>
    <dgm:cxn modelId="{E78F4AF6-1DF4-4A78-B049-5BAA5C5C3284}" srcId="{EF8F6A32-7FBC-4AF9-AC53-A1F9A5EF68E1}" destId="{98131984-0F9F-4F3D-96E4-414FA027BDAE}" srcOrd="0" destOrd="0" parTransId="{C5642F4C-2336-4636-A37C-68014FA82E04}" sibTransId="{27DCCB5F-4BAD-4B8B-B082-6574537DA913}"/>
    <dgm:cxn modelId="{7A490BFA-138C-4636-B6D8-25DAF984A957}" srcId="{83AD490C-AFAC-4C9B-B609-648DEE6DE092}" destId="{EBE1C70B-8B27-4E44-86A3-EEE80D44009F}" srcOrd="0" destOrd="0" parTransId="{61BE845A-86D9-4A4B-8036-8F17830A8417}" sibTransId="{6FCE325D-DF7D-4AC7-8A77-73449740D8B4}"/>
    <dgm:cxn modelId="{D4777227-54A0-42F3-BF73-71758D28367F}" type="presParOf" srcId="{14EA927E-617E-49A6-9617-A0A1044DEAAC}" destId="{30EA69F7-6B37-4F6D-8374-8F380E273AA3}" srcOrd="0" destOrd="0" presId="urn:microsoft.com/office/officeart/2005/8/layout/vList5"/>
    <dgm:cxn modelId="{1534D568-29F3-435C-B054-B23842E19118}" type="presParOf" srcId="{30EA69F7-6B37-4F6D-8374-8F380E273AA3}" destId="{94DA6443-04F4-403F-8EFF-7DEAB6B21CE1}" srcOrd="0" destOrd="0" presId="urn:microsoft.com/office/officeart/2005/8/layout/vList5"/>
    <dgm:cxn modelId="{611CBE18-9E9E-4CC7-91C9-EF92F2DB36DD}" type="presParOf" srcId="{30EA69F7-6B37-4F6D-8374-8F380E273AA3}" destId="{F3A70BB6-CD2C-4306-AFFF-280D4DAD7FF4}" srcOrd="1" destOrd="0" presId="urn:microsoft.com/office/officeart/2005/8/layout/vList5"/>
    <dgm:cxn modelId="{0FD0BB89-3DFA-478F-8403-B81FB3132998}" type="presParOf" srcId="{14EA927E-617E-49A6-9617-A0A1044DEAAC}" destId="{293F9FF1-3914-495E-9498-508E181AA29D}" srcOrd="1" destOrd="0" presId="urn:microsoft.com/office/officeart/2005/8/layout/vList5"/>
    <dgm:cxn modelId="{A627C954-6E5B-4A24-A370-53BCF47011E4}" type="presParOf" srcId="{14EA927E-617E-49A6-9617-A0A1044DEAAC}" destId="{1345EBE6-8714-4D15-9AF2-DB13D8BEA858}" srcOrd="2" destOrd="0" presId="urn:microsoft.com/office/officeart/2005/8/layout/vList5"/>
    <dgm:cxn modelId="{A0735D6A-EAAA-4BE3-85A4-444B78D5008E}" type="presParOf" srcId="{1345EBE6-8714-4D15-9AF2-DB13D8BEA858}" destId="{671F5C0E-37FC-45EF-9EF1-650946D3A2D9}" srcOrd="0" destOrd="0" presId="urn:microsoft.com/office/officeart/2005/8/layout/vList5"/>
    <dgm:cxn modelId="{1978D539-F2ED-486C-BEEC-3ACD80AD1239}" type="presParOf" srcId="{1345EBE6-8714-4D15-9AF2-DB13D8BEA858}" destId="{E33B4F01-1A04-4858-98C9-3179865B01F6}" srcOrd="1" destOrd="0" presId="urn:microsoft.com/office/officeart/2005/8/layout/vList5"/>
    <dgm:cxn modelId="{F9F6310C-A1C6-4EBB-8A06-B306F37EE516}" type="presParOf" srcId="{14EA927E-617E-49A6-9617-A0A1044DEAAC}" destId="{761FA2E2-5568-4B34-8E1F-CF75D388BB03}" srcOrd="3" destOrd="0" presId="urn:microsoft.com/office/officeart/2005/8/layout/vList5"/>
    <dgm:cxn modelId="{166617C8-28B8-4C10-9E75-705C84DF268E}" type="presParOf" srcId="{14EA927E-617E-49A6-9617-A0A1044DEAAC}" destId="{0E46F50D-8DDF-43C7-97D6-53D48C3B518C}" srcOrd="4" destOrd="0" presId="urn:microsoft.com/office/officeart/2005/8/layout/vList5"/>
    <dgm:cxn modelId="{253E3930-1C31-4FD7-ADBB-1120295EAE30}" type="presParOf" srcId="{0E46F50D-8DDF-43C7-97D6-53D48C3B518C}" destId="{47918336-009B-4ED5-97DE-F9D75372C783}" srcOrd="0" destOrd="0" presId="urn:microsoft.com/office/officeart/2005/8/layout/vList5"/>
    <dgm:cxn modelId="{354A3D65-5BB1-4530-ABF0-AAADA1E4301F}" type="presParOf" srcId="{0E46F50D-8DDF-43C7-97D6-53D48C3B518C}" destId="{83881D16-3DCE-46EC-A265-6C707B15A54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DD8157-C600-4F4E-8CBD-EA139FE15D1C}" type="doc">
      <dgm:prSet loTypeId="urn:microsoft.com/office/officeart/2005/8/layout/lProcess2" loCatId="relationship" qsTypeId="urn:microsoft.com/office/officeart/2005/8/quickstyle/simple3" qsCatId="simple" csTypeId="urn:microsoft.com/office/officeart/2005/8/colors/colorful1" csCatId="colorful" phldr="1"/>
      <dgm:spPr/>
      <dgm:t>
        <a:bodyPr/>
        <a:lstStyle/>
        <a:p>
          <a:endParaRPr lang="en-HK"/>
        </a:p>
      </dgm:t>
    </dgm:pt>
    <dgm:pt modelId="{4F2BCA5D-268F-40CF-A752-697FDD998653}">
      <dgm:prSet phldrT="[Text]"/>
      <dgm:spPr/>
      <dgm:t>
        <a:bodyPr/>
        <a:lstStyle/>
        <a:p>
          <a:r>
            <a:rPr lang="zh-TW" altLang="en-US" dirty="0"/>
            <a:t>聽見</a:t>
          </a:r>
          <a:endParaRPr lang="en-HK" dirty="0"/>
        </a:p>
      </dgm:t>
    </dgm:pt>
    <dgm:pt modelId="{4FD7CB8A-4F68-42C7-ABEA-7CD29E2AF2A6}" type="parTrans" cxnId="{EFDB25B3-4395-463D-AE6C-64F6181E24E3}">
      <dgm:prSet/>
      <dgm:spPr/>
      <dgm:t>
        <a:bodyPr/>
        <a:lstStyle/>
        <a:p>
          <a:endParaRPr lang="en-HK"/>
        </a:p>
      </dgm:t>
    </dgm:pt>
    <dgm:pt modelId="{5B2073B7-1819-4F83-B4C4-BE8817431967}" type="sibTrans" cxnId="{EFDB25B3-4395-463D-AE6C-64F6181E24E3}">
      <dgm:prSet/>
      <dgm:spPr/>
      <dgm:t>
        <a:bodyPr/>
        <a:lstStyle/>
        <a:p>
          <a:endParaRPr lang="en-HK"/>
        </a:p>
      </dgm:t>
    </dgm:pt>
    <dgm:pt modelId="{820DA411-A54F-42C2-AF3C-F6E0783D7B43}">
      <dgm:prSet phldrT="[Text]"/>
      <dgm:spPr/>
      <dgm:t>
        <a:bodyPr/>
        <a:lstStyle/>
        <a:p>
          <a:r>
            <a:rPr lang="zh-TW" altLang="en-US" dirty="0"/>
            <a:t>嘶嘶聲的飲品</a:t>
          </a:r>
          <a:endParaRPr lang="en-HK" dirty="0"/>
        </a:p>
      </dgm:t>
    </dgm:pt>
    <dgm:pt modelId="{81B4BC10-972F-4A71-B1FC-4D0439A4F5AA}" type="parTrans" cxnId="{6E96A6DA-106D-44F4-9DC8-1A6890440654}">
      <dgm:prSet/>
      <dgm:spPr/>
      <dgm:t>
        <a:bodyPr/>
        <a:lstStyle/>
        <a:p>
          <a:endParaRPr lang="en-HK"/>
        </a:p>
      </dgm:t>
    </dgm:pt>
    <dgm:pt modelId="{DA8374C6-7B43-414F-B1CD-7E934414609D}" type="sibTrans" cxnId="{6E96A6DA-106D-44F4-9DC8-1A6890440654}">
      <dgm:prSet/>
      <dgm:spPr/>
      <dgm:t>
        <a:bodyPr/>
        <a:lstStyle/>
        <a:p>
          <a:endParaRPr lang="en-HK"/>
        </a:p>
      </dgm:t>
    </dgm:pt>
    <dgm:pt modelId="{3B4477A0-4830-4C37-AEA4-BE2529F6BB14}">
      <dgm:prSet phldrT="[Text]"/>
      <dgm:spPr/>
      <dgm:t>
        <a:bodyPr/>
        <a:lstStyle/>
        <a:p>
          <a:r>
            <a:rPr lang="zh-TW" altLang="en-US" dirty="0"/>
            <a:t>嗅到</a:t>
          </a:r>
          <a:endParaRPr lang="en-HK" dirty="0"/>
        </a:p>
      </dgm:t>
    </dgm:pt>
    <dgm:pt modelId="{0618C32C-D53B-47A2-8706-6BFF8D925B21}" type="parTrans" cxnId="{173A49A3-B270-492E-9354-E3B7A7FD9ED9}">
      <dgm:prSet/>
      <dgm:spPr/>
      <dgm:t>
        <a:bodyPr/>
        <a:lstStyle/>
        <a:p>
          <a:endParaRPr lang="en-HK"/>
        </a:p>
      </dgm:t>
    </dgm:pt>
    <dgm:pt modelId="{C75FA242-4158-431A-9840-16CD3A120996}" type="sibTrans" cxnId="{173A49A3-B270-492E-9354-E3B7A7FD9ED9}">
      <dgm:prSet/>
      <dgm:spPr/>
      <dgm:t>
        <a:bodyPr/>
        <a:lstStyle/>
        <a:p>
          <a:endParaRPr lang="en-HK"/>
        </a:p>
      </dgm:t>
    </dgm:pt>
    <dgm:pt modelId="{0EC503D0-A344-46FC-B40B-DCFFD6EF2E83}">
      <dgm:prSet phldrT="[Text]"/>
      <dgm:spPr/>
      <dgm:t>
        <a:bodyPr/>
        <a:lstStyle/>
        <a:p>
          <a:r>
            <a:rPr lang="zh-TW" altLang="en-US" dirty="0"/>
            <a:t>新鮮的咖啡</a:t>
          </a:r>
          <a:endParaRPr lang="en-HK" dirty="0"/>
        </a:p>
      </dgm:t>
    </dgm:pt>
    <dgm:pt modelId="{7B227D4C-87E0-47CB-862D-707C81FCAC84}" type="parTrans" cxnId="{B68D8E77-14AA-4C52-B37A-E9EAF88F98FB}">
      <dgm:prSet/>
      <dgm:spPr/>
      <dgm:t>
        <a:bodyPr/>
        <a:lstStyle/>
        <a:p>
          <a:endParaRPr lang="en-HK"/>
        </a:p>
      </dgm:t>
    </dgm:pt>
    <dgm:pt modelId="{1409D972-5276-4F3F-9BC6-773219612309}" type="sibTrans" cxnId="{B68D8E77-14AA-4C52-B37A-E9EAF88F98FB}">
      <dgm:prSet/>
      <dgm:spPr/>
      <dgm:t>
        <a:bodyPr/>
        <a:lstStyle/>
        <a:p>
          <a:endParaRPr lang="en-HK"/>
        </a:p>
      </dgm:t>
    </dgm:pt>
    <dgm:pt modelId="{AEC2D5C8-216E-4CC9-AFE6-EF0CB1E15DDE}">
      <dgm:prSet phldrT="[Text]"/>
      <dgm:spPr/>
      <dgm:t>
        <a:bodyPr/>
        <a:lstStyle/>
        <a:p>
          <a:r>
            <a:rPr lang="zh-TW" altLang="en-US" dirty="0"/>
            <a:t>臭的豆腐</a:t>
          </a:r>
          <a:endParaRPr lang="en-HK" dirty="0"/>
        </a:p>
      </dgm:t>
    </dgm:pt>
    <dgm:pt modelId="{3DD70940-8DB9-405A-9372-A5E45671DB53}" type="parTrans" cxnId="{74EE4364-4048-4CDA-9EF4-ACAA7133A836}">
      <dgm:prSet/>
      <dgm:spPr/>
      <dgm:t>
        <a:bodyPr/>
        <a:lstStyle/>
        <a:p>
          <a:endParaRPr lang="en-HK"/>
        </a:p>
      </dgm:t>
    </dgm:pt>
    <dgm:pt modelId="{09EFAABB-5D38-45EC-8CCE-FE98EC580E0E}" type="sibTrans" cxnId="{74EE4364-4048-4CDA-9EF4-ACAA7133A836}">
      <dgm:prSet/>
      <dgm:spPr/>
      <dgm:t>
        <a:bodyPr/>
        <a:lstStyle/>
        <a:p>
          <a:endParaRPr lang="en-HK"/>
        </a:p>
      </dgm:t>
    </dgm:pt>
    <dgm:pt modelId="{9425EC52-A160-47D4-BF4D-FB02F477D407}">
      <dgm:prSet phldrT="[Text]"/>
      <dgm:spPr/>
      <dgm:t>
        <a:bodyPr/>
        <a:lstStyle/>
        <a:p>
          <a:r>
            <a:rPr lang="zh-TW" altLang="en-US" dirty="0"/>
            <a:t>看見</a:t>
          </a:r>
          <a:endParaRPr lang="en-HK" dirty="0"/>
        </a:p>
      </dgm:t>
    </dgm:pt>
    <dgm:pt modelId="{9508B4FE-2C3C-4ECF-81F3-779438EFEF4E}" type="parTrans" cxnId="{1293F1A2-2927-4D22-BABD-6AA22EA498B2}">
      <dgm:prSet/>
      <dgm:spPr/>
      <dgm:t>
        <a:bodyPr/>
        <a:lstStyle/>
        <a:p>
          <a:endParaRPr lang="en-HK"/>
        </a:p>
      </dgm:t>
    </dgm:pt>
    <dgm:pt modelId="{0551F6BA-E4EC-4CBA-B7AB-9531784FD578}" type="sibTrans" cxnId="{1293F1A2-2927-4D22-BABD-6AA22EA498B2}">
      <dgm:prSet/>
      <dgm:spPr/>
      <dgm:t>
        <a:bodyPr/>
        <a:lstStyle/>
        <a:p>
          <a:endParaRPr lang="en-HK"/>
        </a:p>
      </dgm:t>
    </dgm:pt>
    <dgm:pt modelId="{A9009653-1037-4490-A9F8-04C329E15473}">
      <dgm:prSet phldrT="[Text]"/>
      <dgm:spPr/>
      <dgm:t>
        <a:bodyPr/>
        <a:lstStyle/>
        <a:p>
          <a:r>
            <a:rPr lang="zh-TW" altLang="en-US" dirty="0"/>
            <a:t>有點綴的蛋糕</a:t>
          </a:r>
          <a:endParaRPr lang="en-HK" dirty="0"/>
        </a:p>
      </dgm:t>
    </dgm:pt>
    <dgm:pt modelId="{07648888-69B8-4BB0-90B7-BEDB2D549C57}" type="parTrans" cxnId="{8983C024-1D9E-4147-98F6-7E7773FA362B}">
      <dgm:prSet/>
      <dgm:spPr/>
      <dgm:t>
        <a:bodyPr/>
        <a:lstStyle/>
        <a:p>
          <a:endParaRPr lang="en-HK"/>
        </a:p>
      </dgm:t>
    </dgm:pt>
    <dgm:pt modelId="{B335754D-9766-4A53-A93A-E359E04E7F2B}" type="sibTrans" cxnId="{8983C024-1D9E-4147-98F6-7E7773FA362B}">
      <dgm:prSet/>
      <dgm:spPr/>
      <dgm:t>
        <a:bodyPr/>
        <a:lstStyle/>
        <a:p>
          <a:endParaRPr lang="en-HK"/>
        </a:p>
      </dgm:t>
    </dgm:pt>
    <dgm:pt modelId="{80474D20-F3FF-40AA-B48C-9730835B7EB5}">
      <dgm:prSet phldrT="[Text]"/>
      <dgm:spPr/>
      <dgm:t>
        <a:bodyPr/>
        <a:lstStyle/>
        <a:p>
          <a:r>
            <a:rPr lang="zh-TW" altLang="en-US" dirty="0"/>
            <a:t>藍色的茄汁</a:t>
          </a:r>
          <a:endParaRPr lang="en-HK" dirty="0"/>
        </a:p>
      </dgm:t>
    </dgm:pt>
    <dgm:pt modelId="{EC842DB6-5F0B-40C0-9471-CC489BC4BC15}" type="parTrans" cxnId="{3B741158-FBA9-4732-92F2-92411337D1B2}">
      <dgm:prSet/>
      <dgm:spPr/>
      <dgm:t>
        <a:bodyPr/>
        <a:lstStyle/>
        <a:p>
          <a:endParaRPr lang="en-HK"/>
        </a:p>
      </dgm:t>
    </dgm:pt>
    <dgm:pt modelId="{DF5763CD-9DFB-48EE-97FD-3EFF34D66D9A}" type="sibTrans" cxnId="{3B741158-FBA9-4732-92F2-92411337D1B2}">
      <dgm:prSet/>
      <dgm:spPr/>
      <dgm:t>
        <a:bodyPr/>
        <a:lstStyle/>
        <a:p>
          <a:endParaRPr lang="en-HK"/>
        </a:p>
      </dgm:t>
    </dgm:pt>
    <dgm:pt modelId="{AA994479-2A6A-45E9-B8DB-B46082FB3E17}">
      <dgm:prSet phldrT="[Text]"/>
      <dgm:spPr/>
      <dgm:t>
        <a:bodyPr/>
        <a:lstStyle/>
        <a:p>
          <a:r>
            <a:rPr lang="zh-TW" altLang="en-US" dirty="0"/>
            <a:t>嚐到</a:t>
          </a:r>
          <a:endParaRPr lang="en-HK" dirty="0"/>
        </a:p>
      </dgm:t>
    </dgm:pt>
    <dgm:pt modelId="{C9549A1E-CEE1-483C-BD95-F61F7072A96D}" type="parTrans" cxnId="{CE29CDB1-1565-400A-B734-44B69D117384}">
      <dgm:prSet/>
      <dgm:spPr/>
      <dgm:t>
        <a:bodyPr/>
        <a:lstStyle/>
        <a:p>
          <a:endParaRPr lang="en-HK"/>
        </a:p>
      </dgm:t>
    </dgm:pt>
    <dgm:pt modelId="{C06DAE01-C75C-428A-AD07-558EFA236D4E}" type="sibTrans" cxnId="{CE29CDB1-1565-400A-B734-44B69D117384}">
      <dgm:prSet/>
      <dgm:spPr/>
      <dgm:t>
        <a:bodyPr/>
        <a:lstStyle/>
        <a:p>
          <a:endParaRPr lang="en-HK"/>
        </a:p>
      </dgm:t>
    </dgm:pt>
    <dgm:pt modelId="{17CB0DBE-DBD4-40E0-9685-9D93037273E5}">
      <dgm:prSet phldrT="[Text]"/>
      <dgm:spPr/>
      <dgm:t>
        <a:bodyPr/>
        <a:lstStyle/>
        <a:p>
          <a:r>
            <a:rPr lang="en-HK" dirty="0"/>
            <a:t> </a:t>
          </a:r>
          <a:r>
            <a:rPr lang="zh-TW" altLang="en-US" dirty="0"/>
            <a:t>觸到</a:t>
          </a:r>
          <a:endParaRPr lang="en-HK" dirty="0"/>
        </a:p>
      </dgm:t>
    </dgm:pt>
    <dgm:pt modelId="{49F1165B-0305-45D1-9FED-29AE6B8A3649}" type="parTrans" cxnId="{D741BE57-D820-4E4D-BCDB-1C381008C412}">
      <dgm:prSet/>
      <dgm:spPr/>
      <dgm:t>
        <a:bodyPr/>
        <a:lstStyle/>
        <a:p>
          <a:endParaRPr lang="en-HK"/>
        </a:p>
      </dgm:t>
    </dgm:pt>
    <dgm:pt modelId="{DD6D47B8-C944-46AE-9C7E-7F907F3B3570}" type="sibTrans" cxnId="{D741BE57-D820-4E4D-BCDB-1C381008C412}">
      <dgm:prSet/>
      <dgm:spPr/>
      <dgm:t>
        <a:bodyPr/>
        <a:lstStyle/>
        <a:p>
          <a:endParaRPr lang="en-HK"/>
        </a:p>
      </dgm:t>
    </dgm:pt>
    <dgm:pt modelId="{541B1C3B-85AA-4E0A-8802-3B686E2AFF43}">
      <dgm:prSet phldrT="[Text]"/>
      <dgm:spPr/>
      <dgm:t>
        <a:bodyPr/>
        <a:lstStyle/>
        <a:p>
          <a:r>
            <a:rPr lang="zh-TW" altLang="en-US" dirty="0"/>
            <a:t>甘蔗的甜味</a:t>
          </a:r>
          <a:endParaRPr lang="en-HK" dirty="0"/>
        </a:p>
      </dgm:t>
    </dgm:pt>
    <dgm:pt modelId="{EC6CAAF7-9273-4B09-A4E2-0095E8073950}" type="parTrans" cxnId="{F92ECD75-B472-4F6D-B111-F099FE1F12D6}">
      <dgm:prSet/>
      <dgm:spPr/>
      <dgm:t>
        <a:bodyPr/>
        <a:lstStyle/>
        <a:p>
          <a:endParaRPr lang="en-HK"/>
        </a:p>
      </dgm:t>
    </dgm:pt>
    <dgm:pt modelId="{955332A0-3E21-4A9B-A79F-496840AF9E2F}" type="sibTrans" cxnId="{F92ECD75-B472-4F6D-B111-F099FE1F12D6}">
      <dgm:prSet/>
      <dgm:spPr/>
      <dgm:t>
        <a:bodyPr/>
        <a:lstStyle/>
        <a:p>
          <a:endParaRPr lang="en-HK"/>
        </a:p>
      </dgm:t>
    </dgm:pt>
    <dgm:pt modelId="{F54108EC-99D5-4847-91B4-4F341F84524F}">
      <dgm:prSet phldrT="[Text]"/>
      <dgm:spPr/>
      <dgm:t>
        <a:bodyPr/>
        <a:lstStyle/>
        <a:p>
          <a:r>
            <a:rPr lang="zh-TW" altLang="en-US" dirty="0"/>
            <a:t>酸的酸青瓜</a:t>
          </a:r>
          <a:endParaRPr lang="en-HK" dirty="0"/>
        </a:p>
      </dgm:t>
    </dgm:pt>
    <dgm:pt modelId="{6A1B2E15-FB85-4E8E-9D0F-0DA21B76D07B}" type="parTrans" cxnId="{8F1450D6-DFA9-45E1-859A-B3F3D04F3849}">
      <dgm:prSet/>
      <dgm:spPr/>
      <dgm:t>
        <a:bodyPr/>
        <a:lstStyle/>
        <a:p>
          <a:endParaRPr lang="en-HK"/>
        </a:p>
      </dgm:t>
    </dgm:pt>
    <dgm:pt modelId="{961320EE-9CBE-4C71-B679-1478A085FFE0}" type="sibTrans" cxnId="{8F1450D6-DFA9-45E1-859A-B3F3D04F3849}">
      <dgm:prSet/>
      <dgm:spPr/>
      <dgm:t>
        <a:bodyPr/>
        <a:lstStyle/>
        <a:p>
          <a:endParaRPr lang="en-HK"/>
        </a:p>
      </dgm:t>
    </dgm:pt>
    <dgm:pt modelId="{BA7E4B96-212E-4504-8321-0F84057CF2B5}">
      <dgm:prSet phldrT="[Text]"/>
      <dgm:spPr/>
      <dgm:t>
        <a:bodyPr/>
        <a:lstStyle/>
        <a:p>
          <a:r>
            <a:rPr lang="zh-TW" altLang="en-US" dirty="0"/>
            <a:t>軟身過熟的桃</a:t>
          </a:r>
          <a:endParaRPr lang="en-HK" dirty="0"/>
        </a:p>
      </dgm:t>
    </dgm:pt>
    <dgm:pt modelId="{3F07CAB9-EBB4-4086-9823-5BE2D778EF9F}" type="parTrans" cxnId="{9B0430C4-8071-490B-9980-A3D15A5174A3}">
      <dgm:prSet/>
      <dgm:spPr/>
      <dgm:t>
        <a:bodyPr/>
        <a:lstStyle/>
        <a:p>
          <a:endParaRPr lang="en-HK"/>
        </a:p>
      </dgm:t>
    </dgm:pt>
    <dgm:pt modelId="{B91149C7-BB37-46F8-896F-20210FB96DF4}" type="sibTrans" cxnId="{9B0430C4-8071-490B-9980-A3D15A5174A3}">
      <dgm:prSet/>
      <dgm:spPr/>
      <dgm:t>
        <a:bodyPr/>
        <a:lstStyle/>
        <a:p>
          <a:endParaRPr lang="en-HK"/>
        </a:p>
      </dgm:t>
    </dgm:pt>
    <dgm:pt modelId="{6713AE73-E68C-498E-9811-7520C2130FD5}">
      <dgm:prSet phldrT="[Text]"/>
      <dgm:spPr/>
      <dgm:t>
        <a:bodyPr/>
        <a:lstStyle/>
        <a:p>
          <a:r>
            <a:rPr lang="zh-TW" altLang="en-US" dirty="0"/>
            <a:t>粉狀的薯蓉</a:t>
          </a:r>
          <a:endParaRPr lang="en-HK" dirty="0"/>
        </a:p>
      </dgm:t>
    </dgm:pt>
    <dgm:pt modelId="{45B1CAE8-A6C0-491B-B6A0-3D743EC410B4}" type="parTrans" cxnId="{72B60B70-A557-4DD7-81FB-3C8EE71EADE1}">
      <dgm:prSet/>
      <dgm:spPr/>
      <dgm:t>
        <a:bodyPr/>
        <a:lstStyle/>
        <a:p>
          <a:endParaRPr lang="en-HK"/>
        </a:p>
      </dgm:t>
    </dgm:pt>
    <dgm:pt modelId="{7EFD51C9-CF10-4139-A27B-B65546766C35}" type="sibTrans" cxnId="{72B60B70-A557-4DD7-81FB-3C8EE71EADE1}">
      <dgm:prSet/>
      <dgm:spPr/>
      <dgm:t>
        <a:bodyPr/>
        <a:lstStyle/>
        <a:p>
          <a:endParaRPr lang="en-HK"/>
        </a:p>
      </dgm:t>
    </dgm:pt>
    <dgm:pt modelId="{55FB221F-5578-49A4-BE94-B75E31DD556F}">
      <dgm:prSet phldrT="[Text]"/>
      <dgm:spPr/>
      <dgm:t>
        <a:bodyPr/>
        <a:lstStyle/>
        <a:p>
          <a:r>
            <a:rPr lang="zh-TW" altLang="en-US" dirty="0"/>
            <a:t>爽脆的青瓜</a:t>
          </a:r>
          <a:endParaRPr lang="en-HK" dirty="0"/>
        </a:p>
      </dgm:t>
    </dgm:pt>
    <dgm:pt modelId="{308F79F0-7D8A-4904-A396-6DB265A9A806}" type="parTrans" cxnId="{2ECDB3EB-A245-4C5C-87DD-EB63D04B38B1}">
      <dgm:prSet/>
      <dgm:spPr/>
      <dgm:t>
        <a:bodyPr/>
        <a:lstStyle/>
        <a:p>
          <a:endParaRPr lang="en-HK"/>
        </a:p>
      </dgm:t>
    </dgm:pt>
    <dgm:pt modelId="{942C5946-8228-433D-B022-56F39F8141AC}" type="sibTrans" cxnId="{2ECDB3EB-A245-4C5C-87DD-EB63D04B38B1}">
      <dgm:prSet/>
      <dgm:spPr/>
      <dgm:t>
        <a:bodyPr/>
        <a:lstStyle/>
        <a:p>
          <a:endParaRPr lang="en-HK"/>
        </a:p>
      </dgm:t>
    </dgm:pt>
    <dgm:pt modelId="{3A82059A-03DD-434E-A5A1-CD4A9849E926}" type="pres">
      <dgm:prSet presAssocID="{71DD8157-C600-4F4E-8CBD-EA139FE15D1C}" presName="theList" presStyleCnt="0">
        <dgm:presLayoutVars>
          <dgm:dir/>
          <dgm:animLvl val="lvl"/>
          <dgm:resizeHandles val="exact"/>
        </dgm:presLayoutVars>
      </dgm:prSet>
      <dgm:spPr/>
    </dgm:pt>
    <dgm:pt modelId="{DB7ADB38-33CE-4CD1-9E4F-B57494B94966}" type="pres">
      <dgm:prSet presAssocID="{4F2BCA5D-268F-40CF-A752-697FDD998653}" presName="compNode" presStyleCnt="0"/>
      <dgm:spPr/>
    </dgm:pt>
    <dgm:pt modelId="{D1BD23A5-343C-4418-B65C-DD03891F4D49}" type="pres">
      <dgm:prSet presAssocID="{4F2BCA5D-268F-40CF-A752-697FDD998653}" presName="aNode" presStyleLbl="bgShp" presStyleIdx="0" presStyleCnt="5"/>
      <dgm:spPr/>
    </dgm:pt>
    <dgm:pt modelId="{4D13F8B2-AFFC-44D2-825D-9970E35E23D4}" type="pres">
      <dgm:prSet presAssocID="{4F2BCA5D-268F-40CF-A752-697FDD998653}" presName="textNode" presStyleLbl="bgShp" presStyleIdx="0" presStyleCnt="5"/>
      <dgm:spPr/>
    </dgm:pt>
    <dgm:pt modelId="{1A198346-D30B-4F7A-9DA4-AA70045EE98F}" type="pres">
      <dgm:prSet presAssocID="{4F2BCA5D-268F-40CF-A752-697FDD998653}" presName="compChildNode" presStyleCnt="0"/>
      <dgm:spPr/>
    </dgm:pt>
    <dgm:pt modelId="{1930DD43-7343-46DA-9E17-42B25E69D959}" type="pres">
      <dgm:prSet presAssocID="{4F2BCA5D-268F-40CF-A752-697FDD998653}" presName="theInnerList" presStyleCnt="0"/>
      <dgm:spPr/>
    </dgm:pt>
    <dgm:pt modelId="{0CC52F93-A475-4128-8714-98510AB30145}" type="pres">
      <dgm:prSet presAssocID="{55FB221F-5578-49A4-BE94-B75E31DD556F}" presName="childNode" presStyleLbl="node1" presStyleIdx="0" presStyleCnt="10">
        <dgm:presLayoutVars>
          <dgm:bulletEnabled val="1"/>
        </dgm:presLayoutVars>
      </dgm:prSet>
      <dgm:spPr/>
    </dgm:pt>
    <dgm:pt modelId="{6E3D41C4-0226-42AE-8342-4A2900AB9468}" type="pres">
      <dgm:prSet presAssocID="{55FB221F-5578-49A4-BE94-B75E31DD556F}" presName="aSpace2" presStyleCnt="0"/>
      <dgm:spPr/>
    </dgm:pt>
    <dgm:pt modelId="{A94276D5-0097-4871-910D-88B8A95A098E}" type="pres">
      <dgm:prSet presAssocID="{820DA411-A54F-42C2-AF3C-F6E0783D7B43}" presName="childNode" presStyleLbl="node1" presStyleIdx="1" presStyleCnt="10">
        <dgm:presLayoutVars>
          <dgm:bulletEnabled val="1"/>
        </dgm:presLayoutVars>
      </dgm:prSet>
      <dgm:spPr/>
    </dgm:pt>
    <dgm:pt modelId="{CEC0411F-70B5-410E-8608-137639E05257}" type="pres">
      <dgm:prSet presAssocID="{4F2BCA5D-268F-40CF-A752-697FDD998653}" presName="aSpace" presStyleCnt="0"/>
      <dgm:spPr/>
    </dgm:pt>
    <dgm:pt modelId="{01309792-9DC0-485B-9233-A6E1090BE772}" type="pres">
      <dgm:prSet presAssocID="{3B4477A0-4830-4C37-AEA4-BE2529F6BB14}" presName="compNode" presStyleCnt="0"/>
      <dgm:spPr/>
    </dgm:pt>
    <dgm:pt modelId="{1F8415D6-19B4-4E2F-9613-D692E3FD74A9}" type="pres">
      <dgm:prSet presAssocID="{3B4477A0-4830-4C37-AEA4-BE2529F6BB14}" presName="aNode" presStyleLbl="bgShp" presStyleIdx="1" presStyleCnt="5"/>
      <dgm:spPr/>
    </dgm:pt>
    <dgm:pt modelId="{402CB20B-B1FB-4724-A7B5-B2AD29760E4C}" type="pres">
      <dgm:prSet presAssocID="{3B4477A0-4830-4C37-AEA4-BE2529F6BB14}" presName="textNode" presStyleLbl="bgShp" presStyleIdx="1" presStyleCnt="5"/>
      <dgm:spPr/>
    </dgm:pt>
    <dgm:pt modelId="{D8CBB975-A894-45E3-990B-21C1CAD582E4}" type="pres">
      <dgm:prSet presAssocID="{3B4477A0-4830-4C37-AEA4-BE2529F6BB14}" presName="compChildNode" presStyleCnt="0"/>
      <dgm:spPr/>
    </dgm:pt>
    <dgm:pt modelId="{3B2AB3AA-D378-4F7D-80E7-4D279C611438}" type="pres">
      <dgm:prSet presAssocID="{3B4477A0-4830-4C37-AEA4-BE2529F6BB14}" presName="theInnerList" presStyleCnt="0"/>
      <dgm:spPr/>
    </dgm:pt>
    <dgm:pt modelId="{35C988F9-89AD-405F-8D40-90AF7C0503CF}" type="pres">
      <dgm:prSet presAssocID="{0EC503D0-A344-46FC-B40B-DCFFD6EF2E83}" presName="childNode" presStyleLbl="node1" presStyleIdx="2" presStyleCnt="10">
        <dgm:presLayoutVars>
          <dgm:bulletEnabled val="1"/>
        </dgm:presLayoutVars>
      </dgm:prSet>
      <dgm:spPr/>
    </dgm:pt>
    <dgm:pt modelId="{071DDF2F-62F9-4EB3-8DBE-7255930818AF}" type="pres">
      <dgm:prSet presAssocID="{0EC503D0-A344-46FC-B40B-DCFFD6EF2E83}" presName="aSpace2" presStyleCnt="0"/>
      <dgm:spPr/>
    </dgm:pt>
    <dgm:pt modelId="{0E518FF6-C7C1-4CBD-9440-878B4F816A76}" type="pres">
      <dgm:prSet presAssocID="{AEC2D5C8-216E-4CC9-AFE6-EF0CB1E15DDE}" presName="childNode" presStyleLbl="node1" presStyleIdx="3" presStyleCnt="10">
        <dgm:presLayoutVars>
          <dgm:bulletEnabled val="1"/>
        </dgm:presLayoutVars>
      </dgm:prSet>
      <dgm:spPr/>
    </dgm:pt>
    <dgm:pt modelId="{63F4C9B9-DBDC-46CE-8423-A4427B89105D}" type="pres">
      <dgm:prSet presAssocID="{3B4477A0-4830-4C37-AEA4-BE2529F6BB14}" presName="aSpace" presStyleCnt="0"/>
      <dgm:spPr/>
    </dgm:pt>
    <dgm:pt modelId="{8D0767EC-293F-497A-AD6D-B26B40978005}" type="pres">
      <dgm:prSet presAssocID="{9425EC52-A160-47D4-BF4D-FB02F477D407}" presName="compNode" presStyleCnt="0"/>
      <dgm:spPr/>
    </dgm:pt>
    <dgm:pt modelId="{52D68E0F-B498-4575-ADEB-8C6EC35F7CAF}" type="pres">
      <dgm:prSet presAssocID="{9425EC52-A160-47D4-BF4D-FB02F477D407}" presName="aNode" presStyleLbl="bgShp" presStyleIdx="2" presStyleCnt="5"/>
      <dgm:spPr/>
    </dgm:pt>
    <dgm:pt modelId="{202EBD25-14CA-4939-92D1-D3DC9C66D6FC}" type="pres">
      <dgm:prSet presAssocID="{9425EC52-A160-47D4-BF4D-FB02F477D407}" presName="textNode" presStyleLbl="bgShp" presStyleIdx="2" presStyleCnt="5"/>
      <dgm:spPr/>
    </dgm:pt>
    <dgm:pt modelId="{E97EC61D-575A-4C41-9F42-A13F346856FB}" type="pres">
      <dgm:prSet presAssocID="{9425EC52-A160-47D4-BF4D-FB02F477D407}" presName="compChildNode" presStyleCnt="0"/>
      <dgm:spPr/>
    </dgm:pt>
    <dgm:pt modelId="{BF964897-AF24-4A97-BAFD-F09E0FA25CFF}" type="pres">
      <dgm:prSet presAssocID="{9425EC52-A160-47D4-BF4D-FB02F477D407}" presName="theInnerList" presStyleCnt="0"/>
      <dgm:spPr/>
    </dgm:pt>
    <dgm:pt modelId="{45564D0E-CEA8-436A-8E60-480DF3C9EC96}" type="pres">
      <dgm:prSet presAssocID="{A9009653-1037-4490-A9F8-04C329E15473}" presName="childNode" presStyleLbl="node1" presStyleIdx="4" presStyleCnt="10">
        <dgm:presLayoutVars>
          <dgm:bulletEnabled val="1"/>
        </dgm:presLayoutVars>
      </dgm:prSet>
      <dgm:spPr/>
    </dgm:pt>
    <dgm:pt modelId="{B4B4501B-C442-4486-8BEC-3018510095DA}" type="pres">
      <dgm:prSet presAssocID="{A9009653-1037-4490-A9F8-04C329E15473}" presName="aSpace2" presStyleCnt="0"/>
      <dgm:spPr/>
    </dgm:pt>
    <dgm:pt modelId="{106EF754-73E8-4612-BE2A-1520C1B247D4}" type="pres">
      <dgm:prSet presAssocID="{80474D20-F3FF-40AA-B48C-9730835B7EB5}" presName="childNode" presStyleLbl="node1" presStyleIdx="5" presStyleCnt="10">
        <dgm:presLayoutVars>
          <dgm:bulletEnabled val="1"/>
        </dgm:presLayoutVars>
      </dgm:prSet>
      <dgm:spPr/>
    </dgm:pt>
    <dgm:pt modelId="{194A2BFD-A158-4818-B0D8-7A29BE56C08B}" type="pres">
      <dgm:prSet presAssocID="{9425EC52-A160-47D4-BF4D-FB02F477D407}" presName="aSpace" presStyleCnt="0"/>
      <dgm:spPr/>
    </dgm:pt>
    <dgm:pt modelId="{B59ECA54-E663-40D1-B62C-98F41DB939CB}" type="pres">
      <dgm:prSet presAssocID="{AA994479-2A6A-45E9-B8DB-B46082FB3E17}" presName="compNode" presStyleCnt="0"/>
      <dgm:spPr/>
    </dgm:pt>
    <dgm:pt modelId="{D8566071-8995-4D7D-BE74-C453013FC07C}" type="pres">
      <dgm:prSet presAssocID="{AA994479-2A6A-45E9-B8DB-B46082FB3E17}" presName="aNode" presStyleLbl="bgShp" presStyleIdx="3" presStyleCnt="5"/>
      <dgm:spPr/>
    </dgm:pt>
    <dgm:pt modelId="{493F30DA-F3DE-4F83-80BB-16FDDCB38A88}" type="pres">
      <dgm:prSet presAssocID="{AA994479-2A6A-45E9-B8DB-B46082FB3E17}" presName="textNode" presStyleLbl="bgShp" presStyleIdx="3" presStyleCnt="5"/>
      <dgm:spPr/>
    </dgm:pt>
    <dgm:pt modelId="{65CFEBF5-4013-4A1C-BF06-EDCE86199B95}" type="pres">
      <dgm:prSet presAssocID="{AA994479-2A6A-45E9-B8DB-B46082FB3E17}" presName="compChildNode" presStyleCnt="0"/>
      <dgm:spPr/>
    </dgm:pt>
    <dgm:pt modelId="{1C8EBA61-FD15-476E-B632-C41A4C0C6B29}" type="pres">
      <dgm:prSet presAssocID="{AA994479-2A6A-45E9-B8DB-B46082FB3E17}" presName="theInnerList" presStyleCnt="0"/>
      <dgm:spPr/>
    </dgm:pt>
    <dgm:pt modelId="{78ECACF9-078C-4584-833D-1170515882E0}" type="pres">
      <dgm:prSet presAssocID="{541B1C3B-85AA-4E0A-8802-3B686E2AFF43}" presName="childNode" presStyleLbl="node1" presStyleIdx="6" presStyleCnt="10">
        <dgm:presLayoutVars>
          <dgm:bulletEnabled val="1"/>
        </dgm:presLayoutVars>
      </dgm:prSet>
      <dgm:spPr/>
    </dgm:pt>
    <dgm:pt modelId="{5D37E349-5BE9-4551-9880-8ED25C8FBE64}" type="pres">
      <dgm:prSet presAssocID="{541B1C3B-85AA-4E0A-8802-3B686E2AFF43}" presName="aSpace2" presStyleCnt="0"/>
      <dgm:spPr/>
    </dgm:pt>
    <dgm:pt modelId="{A569A2F2-21DE-4F97-BFEB-088D0EB012E3}" type="pres">
      <dgm:prSet presAssocID="{F54108EC-99D5-4847-91B4-4F341F84524F}" presName="childNode" presStyleLbl="node1" presStyleIdx="7" presStyleCnt="10">
        <dgm:presLayoutVars>
          <dgm:bulletEnabled val="1"/>
        </dgm:presLayoutVars>
      </dgm:prSet>
      <dgm:spPr/>
    </dgm:pt>
    <dgm:pt modelId="{B9B68E4B-545D-44EE-ABA5-302A13AD2AAB}" type="pres">
      <dgm:prSet presAssocID="{AA994479-2A6A-45E9-B8DB-B46082FB3E17}" presName="aSpace" presStyleCnt="0"/>
      <dgm:spPr/>
    </dgm:pt>
    <dgm:pt modelId="{AFEF8630-D807-483A-8717-6443D49E89E5}" type="pres">
      <dgm:prSet presAssocID="{17CB0DBE-DBD4-40E0-9685-9D93037273E5}" presName="compNode" presStyleCnt="0"/>
      <dgm:spPr/>
    </dgm:pt>
    <dgm:pt modelId="{701ACAD9-AD74-4087-978D-3C4A5AEF229A}" type="pres">
      <dgm:prSet presAssocID="{17CB0DBE-DBD4-40E0-9685-9D93037273E5}" presName="aNode" presStyleLbl="bgShp" presStyleIdx="4" presStyleCnt="5"/>
      <dgm:spPr/>
    </dgm:pt>
    <dgm:pt modelId="{039D79A9-5F8D-4978-9F62-BBCA0D905706}" type="pres">
      <dgm:prSet presAssocID="{17CB0DBE-DBD4-40E0-9685-9D93037273E5}" presName="textNode" presStyleLbl="bgShp" presStyleIdx="4" presStyleCnt="5"/>
      <dgm:spPr/>
    </dgm:pt>
    <dgm:pt modelId="{E678E84E-8204-4BC8-907B-8235E380BC31}" type="pres">
      <dgm:prSet presAssocID="{17CB0DBE-DBD4-40E0-9685-9D93037273E5}" presName="compChildNode" presStyleCnt="0"/>
      <dgm:spPr/>
    </dgm:pt>
    <dgm:pt modelId="{429686D1-5978-4F5E-BDEA-E98400AE12EB}" type="pres">
      <dgm:prSet presAssocID="{17CB0DBE-DBD4-40E0-9685-9D93037273E5}" presName="theInnerList" presStyleCnt="0"/>
      <dgm:spPr/>
    </dgm:pt>
    <dgm:pt modelId="{6F35D2AF-1C0F-4F67-B8B4-A4C01CFDF056}" type="pres">
      <dgm:prSet presAssocID="{6713AE73-E68C-498E-9811-7520C2130FD5}" presName="childNode" presStyleLbl="node1" presStyleIdx="8" presStyleCnt="10">
        <dgm:presLayoutVars>
          <dgm:bulletEnabled val="1"/>
        </dgm:presLayoutVars>
      </dgm:prSet>
      <dgm:spPr/>
    </dgm:pt>
    <dgm:pt modelId="{F8A8228A-CC8D-490A-A373-FDC1E52897B0}" type="pres">
      <dgm:prSet presAssocID="{6713AE73-E68C-498E-9811-7520C2130FD5}" presName="aSpace2" presStyleCnt="0"/>
      <dgm:spPr/>
    </dgm:pt>
    <dgm:pt modelId="{5D34C1F4-20C8-4C78-B8A5-8949DC5EF0D8}" type="pres">
      <dgm:prSet presAssocID="{BA7E4B96-212E-4504-8321-0F84057CF2B5}" presName="childNode" presStyleLbl="node1" presStyleIdx="9" presStyleCnt="10">
        <dgm:presLayoutVars>
          <dgm:bulletEnabled val="1"/>
        </dgm:presLayoutVars>
      </dgm:prSet>
      <dgm:spPr/>
    </dgm:pt>
  </dgm:ptLst>
  <dgm:cxnLst>
    <dgm:cxn modelId="{139B0908-0C23-4473-8F50-654E380C06EA}" type="presOf" srcId="{55FB221F-5578-49A4-BE94-B75E31DD556F}" destId="{0CC52F93-A475-4128-8714-98510AB30145}" srcOrd="0" destOrd="0" presId="urn:microsoft.com/office/officeart/2005/8/layout/lProcess2"/>
    <dgm:cxn modelId="{12FEC70E-DDFD-4F14-9D5F-97F6BED074AA}" type="presOf" srcId="{9425EC52-A160-47D4-BF4D-FB02F477D407}" destId="{202EBD25-14CA-4939-92D1-D3DC9C66D6FC}" srcOrd="1" destOrd="0" presId="urn:microsoft.com/office/officeart/2005/8/layout/lProcess2"/>
    <dgm:cxn modelId="{8983C024-1D9E-4147-98F6-7E7773FA362B}" srcId="{9425EC52-A160-47D4-BF4D-FB02F477D407}" destId="{A9009653-1037-4490-A9F8-04C329E15473}" srcOrd="0" destOrd="0" parTransId="{07648888-69B8-4BB0-90B7-BEDB2D549C57}" sibTransId="{B335754D-9766-4A53-A93A-E359E04E7F2B}"/>
    <dgm:cxn modelId="{A2887C31-7E4C-4239-BE6C-A78CC2525D95}" type="presOf" srcId="{71DD8157-C600-4F4E-8CBD-EA139FE15D1C}" destId="{3A82059A-03DD-434E-A5A1-CD4A9849E926}" srcOrd="0" destOrd="0" presId="urn:microsoft.com/office/officeart/2005/8/layout/lProcess2"/>
    <dgm:cxn modelId="{99AA545C-F554-4CF7-B15C-FE0AD89C61F4}" type="presOf" srcId="{AA994479-2A6A-45E9-B8DB-B46082FB3E17}" destId="{493F30DA-F3DE-4F83-80BB-16FDDCB38A88}" srcOrd="1" destOrd="0" presId="urn:microsoft.com/office/officeart/2005/8/layout/lProcess2"/>
    <dgm:cxn modelId="{74EE4364-4048-4CDA-9EF4-ACAA7133A836}" srcId="{3B4477A0-4830-4C37-AEA4-BE2529F6BB14}" destId="{AEC2D5C8-216E-4CC9-AFE6-EF0CB1E15DDE}" srcOrd="1" destOrd="0" parTransId="{3DD70940-8DB9-405A-9372-A5E45671DB53}" sibTransId="{09EFAABB-5D38-45EC-8CCE-FE98EC580E0E}"/>
    <dgm:cxn modelId="{3C383B67-9D67-46BD-901E-A10F90505262}" type="presOf" srcId="{6713AE73-E68C-498E-9811-7520C2130FD5}" destId="{6F35D2AF-1C0F-4F67-B8B4-A4C01CFDF056}" srcOrd="0" destOrd="0" presId="urn:microsoft.com/office/officeart/2005/8/layout/lProcess2"/>
    <dgm:cxn modelId="{9420486B-EE50-4AEF-B151-C7699FFA8BC4}" type="presOf" srcId="{A9009653-1037-4490-A9F8-04C329E15473}" destId="{45564D0E-CEA8-436A-8E60-480DF3C9EC96}" srcOrd="0" destOrd="0" presId="urn:microsoft.com/office/officeart/2005/8/layout/lProcess2"/>
    <dgm:cxn modelId="{72B60B70-A557-4DD7-81FB-3C8EE71EADE1}" srcId="{17CB0DBE-DBD4-40E0-9685-9D93037273E5}" destId="{6713AE73-E68C-498E-9811-7520C2130FD5}" srcOrd="0" destOrd="0" parTransId="{45B1CAE8-A6C0-491B-B6A0-3D743EC410B4}" sibTransId="{7EFD51C9-CF10-4139-A27B-B65546766C35}"/>
    <dgm:cxn modelId="{F92ECD75-B472-4F6D-B111-F099FE1F12D6}" srcId="{AA994479-2A6A-45E9-B8DB-B46082FB3E17}" destId="{541B1C3B-85AA-4E0A-8802-3B686E2AFF43}" srcOrd="0" destOrd="0" parTransId="{EC6CAAF7-9273-4B09-A4E2-0095E8073950}" sibTransId="{955332A0-3E21-4A9B-A79F-496840AF9E2F}"/>
    <dgm:cxn modelId="{B68D8E77-14AA-4C52-B37A-E9EAF88F98FB}" srcId="{3B4477A0-4830-4C37-AEA4-BE2529F6BB14}" destId="{0EC503D0-A344-46FC-B40B-DCFFD6EF2E83}" srcOrd="0" destOrd="0" parTransId="{7B227D4C-87E0-47CB-862D-707C81FCAC84}" sibTransId="{1409D972-5276-4F3F-9BC6-773219612309}"/>
    <dgm:cxn modelId="{D741BE57-D820-4E4D-BCDB-1C381008C412}" srcId="{71DD8157-C600-4F4E-8CBD-EA139FE15D1C}" destId="{17CB0DBE-DBD4-40E0-9685-9D93037273E5}" srcOrd="4" destOrd="0" parTransId="{49F1165B-0305-45D1-9FED-29AE6B8A3649}" sibTransId="{DD6D47B8-C944-46AE-9C7E-7F907F3B3570}"/>
    <dgm:cxn modelId="{3B741158-FBA9-4732-92F2-92411337D1B2}" srcId="{9425EC52-A160-47D4-BF4D-FB02F477D407}" destId="{80474D20-F3FF-40AA-B48C-9730835B7EB5}" srcOrd="1" destOrd="0" parTransId="{EC842DB6-5F0B-40C0-9471-CC489BC4BC15}" sibTransId="{DF5763CD-9DFB-48EE-97FD-3EFF34D66D9A}"/>
    <dgm:cxn modelId="{957A2558-5D0C-4E18-8FBE-B383163B8056}" type="presOf" srcId="{3B4477A0-4830-4C37-AEA4-BE2529F6BB14}" destId="{1F8415D6-19B4-4E2F-9613-D692E3FD74A9}" srcOrd="0" destOrd="0" presId="urn:microsoft.com/office/officeart/2005/8/layout/lProcess2"/>
    <dgm:cxn modelId="{A469057C-05FB-48F1-B180-678EDB4630F1}" type="presOf" srcId="{4F2BCA5D-268F-40CF-A752-697FDD998653}" destId="{4D13F8B2-AFFC-44D2-825D-9970E35E23D4}" srcOrd="1" destOrd="0" presId="urn:microsoft.com/office/officeart/2005/8/layout/lProcess2"/>
    <dgm:cxn modelId="{8E340A97-7CED-44F6-80C5-A94FD2F35037}" type="presOf" srcId="{820DA411-A54F-42C2-AF3C-F6E0783D7B43}" destId="{A94276D5-0097-4871-910D-88B8A95A098E}" srcOrd="0" destOrd="0" presId="urn:microsoft.com/office/officeart/2005/8/layout/lProcess2"/>
    <dgm:cxn modelId="{4F54FF9B-10BB-4F7B-8F80-A26D2C0AF2B6}" type="presOf" srcId="{17CB0DBE-DBD4-40E0-9685-9D93037273E5}" destId="{039D79A9-5F8D-4978-9F62-BBCA0D905706}" srcOrd="1" destOrd="0" presId="urn:microsoft.com/office/officeart/2005/8/layout/lProcess2"/>
    <dgm:cxn modelId="{1293F1A2-2927-4D22-BABD-6AA22EA498B2}" srcId="{71DD8157-C600-4F4E-8CBD-EA139FE15D1C}" destId="{9425EC52-A160-47D4-BF4D-FB02F477D407}" srcOrd="2" destOrd="0" parTransId="{9508B4FE-2C3C-4ECF-81F3-779438EFEF4E}" sibTransId="{0551F6BA-E4EC-4CBA-B7AB-9531784FD578}"/>
    <dgm:cxn modelId="{173A49A3-B270-492E-9354-E3B7A7FD9ED9}" srcId="{71DD8157-C600-4F4E-8CBD-EA139FE15D1C}" destId="{3B4477A0-4830-4C37-AEA4-BE2529F6BB14}" srcOrd="1" destOrd="0" parTransId="{0618C32C-D53B-47A2-8706-6BFF8D925B21}" sibTransId="{C75FA242-4158-431A-9840-16CD3A120996}"/>
    <dgm:cxn modelId="{C19B0AA6-9134-45F4-BA2B-B8338F404506}" type="presOf" srcId="{541B1C3B-85AA-4E0A-8802-3B686E2AFF43}" destId="{78ECACF9-078C-4584-833D-1170515882E0}" srcOrd="0" destOrd="0" presId="urn:microsoft.com/office/officeart/2005/8/layout/lProcess2"/>
    <dgm:cxn modelId="{8F2ADCAB-E976-42CF-868E-C3628C489DEB}" type="presOf" srcId="{AEC2D5C8-216E-4CC9-AFE6-EF0CB1E15DDE}" destId="{0E518FF6-C7C1-4CBD-9440-878B4F816A76}" srcOrd="0" destOrd="0" presId="urn:microsoft.com/office/officeart/2005/8/layout/lProcess2"/>
    <dgm:cxn modelId="{2CDDE0AE-400E-4992-9BF3-5946E4B59A31}" type="presOf" srcId="{17CB0DBE-DBD4-40E0-9685-9D93037273E5}" destId="{701ACAD9-AD74-4087-978D-3C4A5AEF229A}" srcOrd="0" destOrd="0" presId="urn:microsoft.com/office/officeart/2005/8/layout/lProcess2"/>
    <dgm:cxn modelId="{CE29CDB1-1565-400A-B734-44B69D117384}" srcId="{71DD8157-C600-4F4E-8CBD-EA139FE15D1C}" destId="{AA994479-2A6A-45E9-B8DB-B46082FB3E17}" srcOrd="3" destOrd="0" parTransId="{C9549A1E-CEE1-483C-BD95-F61F7072A96D}" sibTransId="{C06DAE01-C75C-428A-AD07-558EFA236D4E}"/>
    <dgm:cxn modelId="{EFDB25B3-4395-463D-AE6C-64F6181E24E3}" srcId="{71DD8157-C600-4F4E-8CBD-EA139FE15D1C}" destId="{4F2BCA5D-268F-40CF-A752-697FDD998653}" srcOrd="0" destOrd="0" parTransId="{4FD7CB8A-4F68-42C7-ABEA-7CD29E2AF2A6}" sibTransId="{5B2073B7-1819-4F83-B4C4-BE8817431967}"/>
    <dgm:cxn modelId="{098177B7-8657-4F1D-A6D9-3E22F825DEF6}" type="presOf" srcId="{9425EC52-A160-47D4-BF4D-FB02F477D407}" destId="{52D68E0F-B498-4575-ADEB-8C6EC35F7CAF}" srcOrd="0" destOrd="0" presId="urn:microsoft.com/office/officeart/2005/8/layout/lProcess2"/>
    <dgm:cxn modelId="{CAB3A8BD-FEA2-4130-90DE-00B746133F07}" type="presOf" srcId="{BA7E4B96-212E-4504-8321-0F84057CF2B5}" destId="{5D34C1F4-20C8-4C78-B8A5-8949DC5EF0D8}" srcOrd="0" destOrd="0" presId="urn:microsoft.com/office/officeart/2005/8/layout/lProcess2"/>
    <dgm:cxn modelId="{9B0430C4-8071-490B-9980-A3D15A5174A3}" srcId="{17CB0DBE-DBD4-40E0-9685-9D93037273E5}" destId="{BA7E4B96-212E-4504-8321-0F84057CF2B5}" srcOrd="1" destOrd="0" parTransId="{3F07CAB9-EBB4-4086-9823-5BE2D778EF9F}" sibTransId="{B91149C7-BB37-46F8-896F-20210FB96DF4}"/>
    <dgm:cxn modelId="{6C29C8C4-4E54-42F2-8B6F-D89C7FFB17B3}" type="presOf" srcId="{80474D20-F3FF-40AA-B48C-9730835B7EB5}" destId="{106EF754-73E8-4612-BE2A-1520C1B247D4}" srcOrd="0" destOrd="0" presId="urn:microsoft.com/office/officeart/2005/8/layout/lProcess2"/>
    <dgm:cxn modelId="{E66FD5C8-0328-4197-9E22-6FF71C700FA6}" type="presOf" srcId="{AA994479-2A6A-45E9-B8DB-B46082FB3E17}" destId="{D8566071-8995-4D7D-BE74-C453013FC07C}" srcOrd="0" destOrd="0" presId="urn:microsoft.com/office/officeart/2005/8/layout/lProcess2"/>
    <dgm:cxn modelId="{92E5DBCE-9FDD-4EE2-BBE8-B96FCF9737C1}" type="presOf" srcId="{0EC503D0-A344-46FC-B40B-DCFFD6EF2E83}" destId="{35C988F9-89AD-405F-8D40-90AF7C0503CF}" srcOrd="0" destOrd="0" presId="urn:microsoft.com/office/officeart/2005/8/layout/lProcess2"/>
    <dgm:cxn modelId="{8F1450D6-DFA9-45E1-859A-B3F3D04F3849}" srcId="{AA994479-2A6A-45E9-B8DB-B46082FB3E17}" destId="{F54108EC-99D5-4847-91B4-4F341F84524F}" srcOrd="1" destOrd="0" parTransId="{6A1B2E15-FB85-4E8E-9D0F-0DA21B76D07B}" sibTransId="{961320EE-9CBE-4C71-B679-1478A085FFE0}"/>
    <dgm:cxn modelId="{6E96A6DA-106D-44F4-9DC8-1A6890440654}" srcId="{4F2BCA5D-268F-40CF-A752-697FDD998653}" destId="{820DA411-A54F-42C2-AF3C-F6E0783D7B43}" srcOrd="1" destOrd="0" parTransId="{81B4BC10-972F-4A71-B1FC-4D0439A4F5AA}" sibTransId="{DA8374C6-7B43-414F-B1CD-7E934414609D}"/>
    <dgm:cxn modelId="{B394D2E9-9B78-4A60-83BE-B5064263D413}" type="presOf" srcId="{4F2BCA5D-268F-40CF-A752-697FDD998653}" destId="{D1BD23A5-343C-4418-B65C-DD03891F4D49}" srcOrd="0" destOrd="0" presId="urn:microsoft.com/office/officeart/2005/8/layout/lProcess2"/>
    <dgm:cxn modelId="{2ECDB3EB-A245-4C5C-87DD-EB63D04B38B1}" srcId="{4F2BCA5D-268F-40CF-A752-697FDD998653}" destId="{55FB221F-5578-49A4-BE94-B75E31DD556F}" srcOrd="0" destOrd="0" parTransId="{308F79F0-7D8A-4904-A396-6DB265A9A806}" sibTransId="{942C5946-8228-433D-B022-56F39F8141AC}"/>
    <dgm:cxn modelId="{3ED8F2ED-FF06-4A6A-9E4E-7A34C55EC7B7}" type="presOf" srcId="{F54108EC-99D5-4847-91B4-4F341F84524F}" destId="{A569A2F2-21DE-4F97-BFEB-088D0EB012E3}" srcOrd="0" destOrd="0" presId="urn:microsoft.com/office/officeart/2005/8/layout/lProcess2"/>
    <dgm:cxn modelId="{046E43FD-F7AD-4B3F-9F2F-D1578FC02764}" type="presOf" srcId="{3B4477A0-4830-4C37-AEA4-BE2529F6BB14}" destId="{402CB20B-B1FB-4724-A7B5-B2AD29760E4C}" srcOrd="1" destOrd="0" presId="urn:microsoft.com/office/officeart/2005/8/layout/lProcess2"/>
    <dgm:cxn modelId="{CE2A88A6-9B0D-4C4B-967C-2D1A7C2A3969}" type="presParOf" srcId="{3A82059A-03DD-434E-A5A1-CD4A9849E926}" destId="{DB7ADB38-33CE-4CD1-9E4F-B57494B94966}" srcOrd="0" destOrd="0" presId="urn:microsoft.com/office/officeart/2005/8/layout/lProcess2"/>
    <dgm:cxn modelId="{6D1FEF32-0370-43F8-B47B-EF87205F688D}" type="presParOf" srcId="{DB7ADB38-33CE-4CD1-9E4F-B57494B94966}" destId="{D1BD23A5-343C-4418-B65C-DD03891F4D49}" srcOrd="0" destOrd="0" presId="urn:microsoft.com/office/officeart/2005/8/layout/lProcess2"/>
    <dgm:cxn modelId="{9B099484-0A06-4139-8060-991AF0C7A7F5}" type="presParOf" srcId="{DB7ADB38-33CE-4CD1-9E4F-B57494B94966}" destId="{4D13F8B2-AFFC-44D2-825D-9970E35E23D4}" srcOrd="1" destOrd="0" presId="urn:microsoft.com/office/officeart/2005/8/layout/lProcess2"/>
    <dgm:cxn modelId="{DB192E43-F0C2-4D04-85C7-3791D2F92B9D}" type="presParOf" srcId="{DB7ADB38-33CE-4CD1-9E4F-B57494B94966}" destId="{1A198346-D30B-4F7A-9DA4-AA70045EE98F}" srcOrd="2" destOrd="0" presId="urn:microsoft.com/office/officeart/2005/8/layout/lProcess2"/>
    <dgm:cxn modelId="{390FA3BF-42F5-41F8-BE36-F935808EA646}" type="presParOf" srcId="{1A198346-D30B-4F7A-9DA4-AA70045EE98F}" destId="{1930DD43-7343-46DA-9E17-42B25E69D959}" srcOrd="0" destOrd="0" presId="urn:microsoft.com/office/officeart/2005/8/layout/lProcess2"/>
    <dgm:cxn modelId="{F1D54E9F-1553-405B-9C00-713753F65B91}" type="presParOf" srcId="{1930DD43-7343-46DA-9E17-42B25E69D959}" destId="{0CC52F93-A475-4128-8714-98510AB30145}" srcOrd="0" destOrd="0" presId="urn:microsoft.com/office/officeart/2005/8/layout/lProcess2"/>
    <dgm:cxn modelId="{857BC743-79AC-4A1A-96CE-10EF80E7FC08}" type="presParOf" srcId="{1930DD43-7343-46DA-9E17-42B25E69D959}" destId="{6E3D41C4-0226-42AE-8342-4A2900AB9468}" srcOrd="1" destOrd="0" presId="urn:microsoft.com/office/officeart/2005/8/layout/lProcess2"/>
    <dgm:cxn modelId="{86BCDA72-46BB-4C51-9362-B697E5FA437E}" type="presParOf" srcId="{1930DD43-7343-46DA-9E17-42B25E69D959}" destId="{A94276D5-0097-4871-910D-88B8A95A098E}" srcOrd="2" destOrd="0" presId="urn:microsoft.com/office/officeart/2005/8/layout/lProcess2"/>
    <dgm:cxn modelId="{45999E3C-501A-42ED-8278-90007483346C}" type="presParOf" srcId="{3A82059A-03DD-434E-A5A1-CD4A9849E926}" destId="{CEC0411F-70B5-410E-8608-137639E05257}" srcOrd="1" destOrd="0" presId="urn:microsoft.com/office/officeart/2005/8/layout/lProcess2"/>
    <dgm:cxn modelId="{B6DC237B-364F-400D-81BD-164F9D8C2148}" type="presParOf" srcId="{3A82059A-03DD-434E-A5A1-CD4A9849E926}" destId="{01309792-9DC0-485B-9233-A6E1090BE772}" srcOrd="2" destOrd="0" presId="urn:microsoft.com/office/officeart/2005/8/layout/lProcess2"/>
    <dgm:cxn modelId="{2A33B4D6-5CBA-46E3-8AEE-9FAC44D0AD45}" type="presParOf" srcId="{01309792-9DC0-485B-9233-A6E1090BE772}" destId="{1F8415D6-19B4-4E2F-9613-D692E3FD74A9}" srcOrd="0" destOrd="0" presId="urn:microsoft.com/office/officeart/2005/8/layout/lProcess2"/>
    <dgm:cxn modelId="{E38616E7-7CA8-4B2D-AB62-A4B7A14410B8}" type="presParOf" srcId="{01309792-9DC0-485B-9233-A6E1090BE772}" destId="{402CB20B-B1FB-4724-A7B5-B2AD29760E4C}" srcOrd="1" destOrd="0" presId="urn:microsoft.com/office/officeart/2005/8/layout/lProcess2"/>
    <dgm:cxn modelId="{A35BBB81-6A56-408A-8095-F6AB3A724BCE}" type="presParOf" srcId="{01309792-9DC0-485B-9233-A6E1090BE772}" destId="{D8CBB975-A894-45E3-990B-21C1CAD582E4}" srcOrd="2" destOrd="0" presId="urn:microsoft.com/office/officeart/2005/8/layout/lProcess2"/>
    <dgm:cxn modelId="{76112AA3-C5CD-4DB2-986C-5F1EFE551705}" type="presParOf" srcId="{D8CBB975-A894-45E3-990B-21C1CAD582E4}" destId="{3B2AB3AA-D378-4F7D-80E7-4D279C611438}" srcOrd="0" destOrd="0" presId="urn:microsoft.com/office/officeart/2005/8/layout/lProcess2"/>
    <dgm:cxn modelId="{26EA8659-C202-45CD-BA34-8568C22942E5}" type="presParOf" srcId="{3B2AB3AA-D378-4F7D-80E7-4D279C611438}" destId="{35C988F9-89AD-405F-8D40-90AF7C0503CF}" srcOrd="0" destOrd="0" presId="urn:microsoft.com/office/officeart/2005/8/layout/lProcess2"/>
    <dgm:cxn modelId="{66AE38A5-C938-4F81-82BB-379D2357891F}" type="presParOf" srcId="{3B2AB3AA-D378-4F7D-80E7-4D279C611438}" destId="{071DDF2F-62F9-4EB3-8DBE-7255930818AF}" srcOrd="1" destOrd="0" presId="urn:microsoft.com/office/officeart/2005/8/layout/lProcess2"/>
    <dgm:cxn modelId="{E713BDD2-12D9-4320-BCD6-91FDD174DC0E}" type="presParOf" srcId="{3B2AB3AA-D378-4F7D-80E7-4D279C611438}" destId="{0E518FF6-C7C1-4CBD-9440-878B4F816A76}" srcOrd="2" destOrd="0" presId="urn:microsoft.com/office/officeart/2005/8/layout/lProcess2"/>
    <dgm:cxn modelId="{F27AE18D-AC5C-4424-810F-20BD07B85905}" type="presParOf" srcId="{3A82059A-03DD-434E-A5A1-CD4A9849E926}" destId="{63F4C9B9-DBDC-46CE-8423-A4427B89105D}" srcOrd="3" destOrd="0" presId="urn:microsoft.com/office/officeart/2005/8/layout/lProcess2"/>
    <dgm:cxn modelId="{D1952239-8D57-4016-A471-4B0BB17B9E35}" type="presParOf" srcId="{3A82059A-03DD-434E-A5A1-CD4A9849E926}" destId="{8D0767EC-293F-497A-AD6D-B26B40978005}" srcOrd="4" destOrd="0" presId="urn:microsoft.com/office/officeart/2005/8/layout/lProcess2"/>
    <dgm:cxn modelId="{B9959CB3-E2C0-450F-8AD7-0E8AE2177F9B}" type="presParOf" srcId="{8D0767EC-293F-497A-AD6D-B26B40978005}" destId="{52D68E0F-B498-4575-ADEB-8C6EC35F7CAF}" srcOrd="0" destOrd="0" presId="urn:microsoft.com/office/officeart/2005/8/layout/lProcess2"/>
    <dgm:cxn modelId="{4E476E0A-96CC-4D06-B1BA-99A3C5A28D4F}" type="presParOf" srcId="{8D0767EC-293F-497A-AD6D-B26B40978005}" destId="{202EBD25-14CA-4939-92D1-D3DC9C66D6FC}" srcOrd="1" destOrd="0" presId="urn:microsoft.com/office/officeart/2005/8/layout/lProcess2"/>
    <dgm:cxn modelId="{98AACE53-EA46-4D9C-82A1-5085A5B242AE}" type="presParOf" srcId="{8D0767EC-293F-497A-AD6D-B26B40978005}" destId="{E97EC61D-575A-4C41-9F42-A13F346856FB}" srcOrd="2" destOrd="0" presId="urn:microsoft.com/office/officeart/2005/8/layout/lProcess2"/>
    <dgm:cxn modelId="{BF5B89F0-0E25-47DA-A594-1C5CC7EF4017}" type="presParOf" srcId="{E97EC61D-575A-4C41-9F42-A13F346856FB}" destId="{BF964897-AF24-4A97-BAFD-F09E0FA25CFF}" srcOrd="0" destOrd="0" presId="urn:microsoft.com/office/officeart/2005/8/layout/lProcess2"/>
    <dgm:cxn modelId="{1649D63C-A9F9-4B63-9203-03E20450DCCE}" type="presParOf" srcId="{BF964897-AF24-4A97-BAFD-F09E0FA25CFF}" destId="{45564D0E-CEA8-436A-8E60-480DF3C9EC96}" srcOrd="0" destOrd="0" presId="urn:microsoft.com/office/officeart/2005/8/layout/lProcess2"/>
    <dgm:cxn modelId="{CD07DB4A-1AAD-4ED2-96F5-D45FB3DF2898}" type="presParOf" srcId="{BF964897-AF24-4A97-BAFD-F09E0FA25CFF}" destId="{B4B4501B-C442-4486-8BEC-3018510095DA}" srcOrd="1" destOrd="0" presId="urn:microsoft.com/office/officeart/2005/8/layout/lProcess2"/>
    <dgm:cxn modelId="{CAB15765-3BF2-4ABE-B012-E3DF69126831}" type="presParOf" srcId="{BF964897-AF24-4A97-BAFD-F09E0FA25CFF}" destId="{106EF754-73E8-4612-BE2A-1520C1B247D4}" srcOrd="2" destOrd="0" presId="urn:microsoft.com/office/officeart/2005/8/layout/lProcess2"/>
    <dgm:cxn modelId="{0CF31C08-ACC3-4B24-B099-8E9CCAFB35E3}" type="presParOf" srcId="{3A82059A-03DD-434E-A5A1-CD4A9849E926}" destId="{194A2BFD-A158-4818-B0D8-7A29BE56C08B}" srcOrd="5" destOrd="0" presId="urn:microsoft.com/office/officeart/2005/8/layout/lProcess2"/>
    <dgm:cxn modelId="{2BCA5416-A3B0-476A-B4EA-B90F220667F0}" type="presParOf" srcId="{3A82059A-03DD-434E-A5A1-CD4A9849E926}" destId="{B59ECA54-E663-40D1-B62C-98F41DB939CB}" srcOrd="6" destOrd="0" presId="urn:microsoft.com/office/officeart/2005/8/layout/lProcess2"/>
    <dgm:cxn modelId="{29571BA8-FC0F-4CD2-9467-A8FA782DCC21}" type="presParOf" srcId="{B59ECA54-E663-40D1-B62C-98F41DB939CB}" destId="{D8566071-8995-4D7D-BE74-C453013FC07C}" srcOrd="0" destOrd="0" presId="urn:microsoft.com/office/officeart/2005/8/layout/lProcess2"/>
    <dgm:cxn modelId="{DE6E2678-B153-423B-89DC-86239464B81E}" type="presParOf" srcId="{B59ECA54-E663-40D1-B62C-98F41DB939CB}" destId="{493F30DA-F3DE-4F83-80BB-16FDDCB38A88}" srcOrd="1" destOrd="0" presId="urn:microsoft.com/office/officeart/2005/8/layout/lProcess2"/>
    <dgm:cxn modelId="{05804067-A2CE-43F9-9E33-2E20F780860B}" type="presParOf" srcId="{B59ECA54-E663-40D1-B62C-98F41DB939CB}" destId="{65CFEBF5-4013-4A1C-BF06-EDCE86199B95}" srcOrd="2" destOrd="0" presId="urn:microsoft.com/office/officeart/2005/8/layout/lProcess2"/>
    <dgm:cxn modelId="{192FEDE0-FD13-48A9-9469-D6421D31C448}" type="presParOf" srcId="{65CFEBF5-4013-4A1C-BF06-EDCE86199B95}" destId="{1C8EBA61-FD15-476E-B632-C41A4C0C6B29}" srcOrd="0" destOrd="0" presId="urn:microsoft.com/office/officeart/2005/8/layout/lProcess2"/>
    <dgm:cxn modelId="{EFACA230-C772-411F-9473-A53A855D9CD9}" type="presParOf" srcId="{1C8EBA61-FD15-476E-B632-C41A4C0C6B29}" destId="{78ECACF9-078C-4584-833D-1170515882E0}" srcOrd="0" destOrd="0" presId="urn:microsoft.com/office/officeart/2005/8/layout/lProcess2"/>
    <dgm:cxn modelId="{71E03407-63F0-4B2C-B5A3-22A200FC96EE}" type="presParOf" srcId="{1C8EBA61-FD15-476E-B632-C41A4C0C6B29}" destId="{5D37E349-5BE9-4551-9880-8ED25C8FBE64}" srcOrd="1" destOrd="0" presId="urn:microsoft.com/office/officeart/2005/8/layout/lProcess2"/>
    <dgm:cxn modelId="{347A9148-ACBC-4E22-BECB-BD0205AE08E2}" type="presParOf" srcId="{1C8EBA61-FD15-476E-B632-C41A4C0C6B29}" destId="{A569A2F2-21DE-4F97-BFEB-088D0EB012E3}" srcOrd="2" destOrd="0" presId="urn:microsoft.com/office/officeart/2005/8/layout/lProcess2"/>
    <dgm:cxn modelId="{0B83DEEA-34C8-44C9-A1B7-8B1F8594E10B}" type="presParOf" srcId="{3A82059A-03DD-434E-A5A1-CD4A9849E926}" destId="{B9B68E4B-545D-44EE-ABA5-302A13AD2AAB}" srcOrd="7" destOrd="0" presId="urn:microsoft.com/office/officeart/2005/8/layout/lProcess2"/>
    <dgm:cxn modelId="{D9779F01-58B4-451B-9D66-573B9B34BC25}" type="presParOf" srcId="{3A82059A-03DD-434E-A5A1-CD4A9849E926}" destId="{AFEF8630-D807-483A-8717-6443D49E89E5}" srcOrd="8" destOrd="0" presId="urn:microsoft.com/office/officeart/2005/8/layout/lProcess2"/>
    <dgm:cxn modelId="{C982AEA9-09B8-49FA-8D3A-286D00472160}" type="presParOf" srcId="{AFEF8630-D807-483A-8717-6443D49E89E5}" destId="{701ACAD9-AD74-4087-978D-3C4A5AEF229A}" srcOrd="0" destOrd="0" presId="urn:microsoft.com/office/officeart/2005/8/layout/lProcess2"/>
    <dgm:cxn modelId="{D424C9DB-D611-4EFA-9D0D-1B54231ED2A2}" type="presParOf" srcId="{AFEF8630-D807-483A-8717-6443D49E89E5}" destId="{039D79A9-5F8D-4978-9F62-BBCA0D905706}" srcOrd="1" destOrd="0" presId="urn:microsoft.com/office/officeart/2005/8/layout/lProcess2"/>
    <dgm:cxn modelId="{AA1562AA-D4F4-4160-B4A0-E1425D7D7A0C}" type="presParOf" srcId="{AFEF8630-D807-483A-8717-6443D49E89E5}" destId="{E678E84E-8204-4BC8-907B-8235E380BC31}" srcOrd="2" destOrd="0" presId="urn:microsoft.com/office/officeart/2005/8/layout/lProcess2"/>
    <dgm:cxn modelId="{65411101-9A0A-4F30-B634-82CB761FD10E}" type="presParOf" srcId="{E678E84E-8204-4BC8-907B-8235E380BC31}" destId="{429686D1-5978-4F5E-BDEA-E98400AE12EB}" srcOrd="0" destOrd="0" presId="urn:microsoft.com/office/officeart/2005/8/layout/lProcess2"/>
    <dgm:cxn modelId="{27866949-2771-4B1D-A1B0-D33A9C29DDF7}" type="presParOf" srcId="{429686D1-5978-4F5E-BDEA-E98400AE12EB}" destId="{6F35D2AF-1C0F-4F67-B8B4-A4C01CFDF056}" srcOrd="0" destOrd="0" presId="urn:microsoft.com/office/officeart/2005/8/layout/lProcess2"/>
    <dgm:cxn modelId="{2ABF8CF3-D5D1-4994-AD5E-331EAA30555D}" type="presParOf" srcId="{429686D1-5978-4F5E-BDEA-E98400AE12EB}" destId="{F8A8228A-CC8D-490A-A373-FDC1E52897B0}" srcOrd="1" destOrd="0" presId="urn:microsoft.com/office/officeart/2005/8/layout/lProcess2"/>
    <dgm:cxn modelId="{741FC97C-4D11-4262-B9AB-541ACB31F077}" type="presParOf" srcId="{429686D1-5978-4F5E-BDEA-E98400AE12EB}" destId="{5D34C1F4-20C8-4C78-B8A5-8949DC5EF0D8}"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8D4079-E60F-40C8-BE2D-D8327213C7F2}" type="doc">
      <dgm:prSet loTypeId="urn:microsoft.com/office/officeart/2005/8/layout/process4" loCatId="process" qsTypeId="urn:microsoft.com/office/officeart/2005/8/quickstyle/simple1" qsCatId="simple" csTypeId="urn:microsoft.com/office/officeart/2005/8/colors/colorful5" csCatId="colorful" phldr="1"/>
      <dgm:spPr/>
      <dgm:t>
        <a:bodyPr/>
        <a:lstStyle/>
        <a:p>
          <a:endParaRPr lang="en-US"/>
        </a:p>
      </dgm:t>
    </dgm:pt>
    <dgm:pt modelId="{68775D94-537A-40A5-B4CF-DAB2113079A6}">
      <dgm:prSet phldrT="[Text]"/>
      <dgm:spPr/>
      <dgm:t>
        <a:bodyPr/>
        <a:lstStyle/>
        <a:p>
          <a:r>
            <a:rPr lang="zh-TW" altLang="en-US" dirty="0">
              <a:solidFill>
                <a:schemeClr val="tx1"/>
              </a:solidFill>
            </a:rPr>
            <a:t>確定感官評價目的，選擇適當的測試。</a:t>
          </a:r>
          <a:endParaRPr lang="en-US" dirty="0">
            <a:solidFill>
              <a:schemeClr val="tx1"/>
            </a:solidFill>
          </a:endParaRPr>
        </a:p>
      </dgm:t>
    </dgm:pt>
    <dgm:pt modelId="{4B032703-9D6C-4F45-9A75-4BE5A8421896}" type="parTrans" cxnId="{262D997C-A5E5-4A9B-9D44-E6143438099C}">
      <dgm:prSet/>
      <dgm:spPr/>
      <dgm:t>
        <a:bodyPr/>
        <a:lstStyle/>
        <a:p>
          <a:endParaRPr lang="en-US">
            <a:solidFill>
              <a:schemeClr val="tx1"/>
            </a:solidFill>
          </a:endParaRPr>
        </a:p>
      </dgm:t>
    </dgm:pt>
    <dgm:pt modelId="{1EBD1555-1590-42B0-A61C-ED881423C23A}" type="sibTrans" cxnId="{262D997C-A5E5-4A9B-9D44-E6143438099C}">
      <dgm:prSet/>
      <dgm:spPr/>
      <dgm:t>
        <a:bodyPr/>
        <a:lstStyle/>
        <a:p>
          <a:endParaRPr lang="en-US">
            <a:solidFill>
              <a:schemeClr val="tx1"/>
            </a:solidFill>
          </a:endParaRPr>
        </a:p>
      </dgm:t>
    </dgm:pt>
    <dgm:pt modelId="{4AB4DF6A-4299-4D1E-B8C4-6BF49EDEC349}">
      <dgm:prSet/>
      <dgm:spPr/>
      <dgm:t>
        <a:bodyPr/>
        <a:lstStyle/>
        <a:p>
          <a:r>
            <a:rPr lang="zh-TW" altLang="en-US" dirty="0">
              <a:solidFill>
                <a:schemeClr val="tx1"/>
              </a:solidFill>
            </a:rPr>
            <a:t>為每個樣本配上一個三位數的隨機代碼。</a:t>
          </a:r>
          <a:endParaRPr lang="en-US" dirty="0">
            <a:solidFill>
              <a:schemeClr val="tx1"/>
            </a:solidFill>
          </a:endParaRPr>
        </a:p>
      </dgm:t>
    </dgm:pt>
    <dgm:pt modelId="{B5698C65-7C76-4F4D-9A9B-FA6C84CA4256}" type="parTrans" cxnId="{9D0A7CB8-E41F-449F-971F-CB8EBC7C87DD}">
      <dgm:prSet/>
      <dgm:spPr/>
      <dgm:t>
        <a:bodyPr/>
        <a:lstStyle/>
        <a:p>
          <a:endParaRPr lang="en-US">
            <a:solidFill>
              <a:schemeClr val="tx1"/>
            </a:solidFill>
          </a:endParaRPr>
        </a:p>
      </dgm:t>
    </dgm:pt>
    <dgm:pt modelId="{57C8396C-1D8D-4292-8956-1AEC9D55C687}" type="sibTrans" cxnId="{9D0A7CB8-E41F-449F-971F-CB8EBC7C87DD}">
      <dgm:prSet/>
      <dgm:spPr/>
      <dgm:t>
        <a:bodyPr/>
        <a:lstStyle/>
        <a:p>
          <a:endParaRPr lang="en-US">
            <a:solidFill>
              <a:schemeClr val="tx1"/>
            </a:solidFill>
          </a:endParaRPr>
        </a:p>
      </dgm:t>
    </dgm:pt>
    <dgm:pt modelId="{19658532-A0B0-49B2-8B83-9F5CF60502CA}">
      <dgm:prSet/>
      <dgm:spPr/>
      <dgm:t>
        <a:bodyPr/>
        <a:lstStyle/>
        <a:p>
          <a:r>
            <a:rPr lang="zh-TW" altLang="en-US" dirty="0">
              <a:solidFill>
                <a:schemeClr val="tx1"/>
              </a:solidFill>
            </a:rPr>
            <a:t>預備評估表，以供品評員填寫。</a:t>
          </a:r>
          <a:endParaRPr lang="en-US" dirty="0">
            <a:solidFill>
              <a:schemeClr val="tx1"/>
            </a:solidFill>
          </a:endParaRPr>
        </a:p>
      </dgm:t>
    </dgm:pt>
    <dgm:pt modelId="{50514C9C-DF48-418C-ABE5-6CF3E8BF5770}" type="parTrans" cxnId="{8E003A55-CF1B-4D6B-83D4-23AEE9082BC1}">
      <dgm:prSet/>
      <dgm:spPr/>
      <dgm:t>
        <a:bodyPr/>
        <a:lstStyle/>
        <a:p>
          <a:endParaRPr lang="en-US">
            <a:solidFill>
              <a:schemeClr val="tx1"/>
            </a:solidFill>
          </a:endParaRPr>
        </a:p>
      </dgm:t>
    </dgm:pt>
    <dgm:pt modelId="{AC34CCEB-BFA4-43A3-BE97-049A2D414BAB}" type="sibTrans" cxnId="{8E003A55-CF1B-4D6B-83D4-23AEE9082BC1}">
      <dgm:prSet/>
      <dgm:spPr/>
      <dgm:t>
        <a:bodyPr/>
        <a:lstStyle/>
        <a:p>
          <a:endParaRPr lang="en-US">
            <a:solidFill>
              <a:schemeClr val="tx1"/>
            </a:solidFill>
          </a:endParaRPr>
        </a:p>
      </dgm:t>
    </dgm:pt>
    <dgm:pt modelId="{9318A0FD-4B46-4198-B0D7-120A9489F756}">
      <dgm:prSet/>
      <dgm:spPr/>
      <dgm:t>
        <a:bodyPr/>
        <a:lstStyle/>
        <a:p>
          <a:r>
            <a:rPr lang="zh-TW" altLang="en-US" dirty="0">
              <a:solidFill>
                <a:schemeClr val="tx1"/>
              </a:solidFill>
            </a:rPr>
            <a:t>預備樣本。</a:t>
          </a:r>
          <a:endParaRPr lang="en-US" dirty="0">
            <a:solidFill>
              <a:schemeClr val="tx1"/>
            </a:solidFill>
          </a:endParaRPr>
        </a:p>
      </dgm:t>
    </dgm:pt>
    <dgm:pt modelId="{D5C559A8-D244-48A5-938B-9DBE8277D292}" type="parTrans" cxnId="{7D1EA7A5-251D-4135-B449-BEF5D11F8499}">
      <dgm:prSet/>
      <dgm:spPr/>
      <dgm:t>
        <a:bodyPr/>
        <a:lstStyle/>
        <a:p>
          <a:endParaRPr lang="en-US">
            <a:solidFill>
              <a:schemeClr val="tx1"/>
            </a:solidFill>
          </a:endParaRPr>
        </a:p>
      </dgm:t>
    </dgm:pt>
    <dgm:pt modelId="{2053BA2A-10CC-4141-A7BD-5E858440BD07}" type="sibTrans" cxnId="{7D1EA7A5-251D-4135-B449-BEF5D11F8499}">
      <dgm:prSet/>
      <dgm:spPr/>
      <dgm:t>
        <a:bodyPr/>
        <a:lstStyle/>
        <a:p>
          <a:endParaRPr lang="en-US">
            <a:solidFill>
              <a:schemeClr val="tx1"/>
            </a:solidFill>
          </a:endParaRPr>
        </a:p>
      </dgm:t>
    </dgm:pt>
    <dgm:pt modelId="{7C5D921F-ECAE-4249-9933-24609E902689}">
      <dgm:prSet/>
      <dgm:spPr/>
      <dgm:t>
        <a:bodyPr/>
        <a:lstStyle/>
        <a:p>
          <a:r>
            <a:rPr lang="zh-TW" altLang="en-US" dirty="0">
              <a:solidFill>
                <a:schemeClr val="tx1"/>
              </a:solidFill>
            </a:rPr>
            <a:t>把樣本交給品評員進行評估。</a:t>
          </a:r>
          <a:endParaRPr lang="en-US" dirty="0">
            <a:solidFill>
              <a:schemeClr val="tx1"/>
            </a:solidFill>
          </a:endParaRPr>
        </a:p>
      </dgm:t>
    </dgm:pt>
    <dgm:pt modelId="{DF5B4BF5-D6DD-4D3B-951B-F00A0F588223}" type="parTrans" cxnId="{3BD3A837-F7B0-4798-A8AD-766D2A1BB06A}">
      <dgm:prSet/>
      <dgm:spPr/>
      <dgm:t>
        <a:bodyPr/>
        <a:lstStyle/>
        <a:p>
          <a:endParaRPr lang="en-US">
            <a:solidFill>
              <a:schemeClr val="tx1"/>
            </a:solidFill>
          </a:endParaRPr>
        </a:p>
      </dgm:t>
    </dgm:pt>
    <dgm:pt modelId="{65D13F7B-DFF7-46B7-87CB-553FCDE3C669}" type="sibTrans" cxnId="{3BD3A837-F7B0-4798-A8AD-766D2A1BB06A}">
      <dgm:prSet/>
      <dgm:spPr/>
      <dgm:t>
        <a:bodyPr/>
        <a:lstStyle/>
        <a:p>
          <a:endParaRPr lang="en-US">
            <a:solidFill>
              <a:schemeClr val="tx1"/>
            </a:solidFill>
          </a:endParaRPr>
        </a:p>
      </dgm:t>
    </dgm:pt>
    <dgm:pt modelId="{104EBEB2-2660-43DF-86B7-035861096B62}">
      <dgm:prSet/>
      <dgm:spPr/>
      <dgm:t>
        <a:bodyPr/>
        <a:lstStyle/>
        <a:p>
          <a:r>
            <a:rPr lang="zh-TW" altLang="en-US" dirty="0">
              <a:solidFill>
                <a:schemeClr val="tx1"/>
              </a:solidFill>
            </a:rPr>
            <a:t>分析數據。</a:t>
          </a:r>
          <a:endParaRPr lang="en-US" dirty="0">
            <a:solidFill>
              <a:schemeClr val="tx1"/>
            </a:solidFill>
          </a:endParaRPr>
        </a:p>
      </dgm:t>
    </dgm:pt>
    <dgm:pt modelId="{EF44E7D0-E6BD-4C16-BD0B-20AEA43B1516}" type="parTrans" cxnId="{73D694C8-1F87-4E79-87DC-6E6726DE07AF}">
      <dgm:prSet/>
      <dgm:spPr/>
      <dgm:t>
        <a:bodyPr/>
        <a:lstStyle/>
        <a:p>
          <a:endParaRPr lang="en-US">
            <a:solidFill>
              <a:schemeClr val="tx1"/>
            </a:solidFill>
          </a:endParaRPr>
        </a:p>
      </dgm:t>
    </dgm:pt>
    <dgm:pt modelId="{A56E16E1-68EA-4EA8-A04F-4484450D74E6}" type="sibTrans" cxnId="{73D694C8-1F87-4E79-87DC-6E6726DE07AF}">
      <dgm:prSet/>
      <dgm:spPr/>
      <dgm:t>
        <a:bodyPr/>
        <a:lstStyle/>
        <a:p>
          <a:endParaRPr lang="en-US">
            <a:solidFill>
              <a:schemeClr val="tx1"/>
            </a:solidFill>
          </a:endParaRPr>
        </a:p>
      </dgm:t>
    </dgm:pt>
    <dgm:pt modelId="{B83DF6D7-4A79-43A4-B37D-A20BFDB98FEA}" type="pres">
      <dgm:prSet presAssocID="{248D4079-E60F-40C8-BE2D-D8327213C7F2}" presName="Name0" presStyleCnt="0">
        <dgm:presLayoutVars>
          <dgm:dir/>
          <dgm:animLvl val="lvl"/>
          <dgm:resizeHandles val="exact"/>
        </dgm:presLayoutVars>
      </dgm:prSet>
      <dgm:spPr/>
    </dgm:pt>
    <dgm:pt modelId="{FA56B7B1-445D-4B7F-8DA9-8BE7934222F6}" type="pres">
      <dgm:prSet presAssocID="{104EBEB2-2660-43DF-86B7-035861096B62}" presName="boxAndChildren" presStyleCnt="0"/>
      <dgm:spPr/>
    </dgm:pt>
    <dgm:pt modelId="{233E7C44-6F2C-4C78-B25E-BAA524F0AFC5}" type="pres">
      <dgm:prSet presAssocID="{104EBEB2-2660-43DF-86B7-035861096B62}" presName="parentTextBox" presStyleLbl="node1" presStyleIdx="0" presStyleCnt="6"/>
      <dgm:spPr/>
    </dgm:pt>
    <dgm:pt modelId="{962B27A9-7420-4653-B3FB-76D4706CF7DA}" type="pres">
      <dgm:prSet presAssocID="{65D13F7B-DFF7-46B7-87CB-553FCDE3C669}" presName="sp" presStyleCnt="0"/>
      <dgm:spPr/>
    </dgm:pt>
    <dgm:pt modelId="{2FF300CD-3FB9-4E23-BF41-EFACFDDA048D}" type="pres">
      <dgm:prSet presAssocID="{7C5D921F-ECAE-4249-9933-24609E902689}" presName="arrowAndChildren" presStyleCnt="0"/>
      <dgm:spPr/>
    </dgm:pt>
    <dgm:pt modelId="{FE736187-F7AA-4B4B-B162-4A703492C3E9}" type="pres">
      <dgm:prSet presAssocID="{7C5D921F-ECAE-4249-9933-24609E902689}" presName="parentTextArrow" presStyleLbl="node1" presStyleIdx="1" presStyleCnt="6"/>
      <dgm:spPr/>
    </dgm:pt>
    <dgm:pt modelId="{E95A89C1-ED9E-4BEB-8711-C9E3D371CCE4}" type="pres">
      <dgm:prSet presAssocID="{2053BA2A-10CC-4141-A7BD-5E858440BD07}" presName="sp" presStyleCnt="0"/>
      <dgm:spPr/>
    </dgm:pt>
    <dgm:pt modelId="{76A4226F-7354-4DE6-BD93-D6D28760D039}" type="pres">
      <dgm:prSet presAssocID="{9318A0FD-4B46-4198-B0D7-120A9489F756}" presName="arrowAndChildren" presStyleCnt="0"/>
      <dgm:spPr/>
    </dgm:pt>
    <dgm:pt modelId="{C12B16ED-8E6B-4CD2-9392-025932A8FB3D}" type="pres">
      <dgm:prSet presAssocID="{9318A0FD-4B46-4198-B0D7-120A9489F756}" presName="parentTextArrow" presStyleLbl="node1" presStyleIdx="2" presStyleCnt="6"/>
      <dgm:spPr/>
    </dgm:pt>
    <dgm:pt modelId="{201CB9E6-2A9B-498F-BFFB-47636B38A368}" type="pres">
      <dgm:prSet presAssocID="{AC34CCEB-BFA4-43A3-BE97-049A2D414BAB}" presName="sp" presStyleCnt="0"/>
      <dgm:spPr/>
    </dgm:pt>
    <dgm:pt modelId="{7371FD06-2857-4396-A68C-A6843E19882D}" type="pres">
      <dgm:prSet presAssocID="{19658532-A0B0-49B2-8B83-9F5CF60502CA}" presName="arrowAndChildren" presStyleCnt="0"/>
      <dgm:spPr/>
    </dgm:pt>
    <dgm:pt modelId="{E4108470-554E-4DA3-9EE9-1B9AA6DCF7A9}" type="pres">
      <dgm:prSet presAssocID="{19658532-A0B0-49B2-8B83-9F5CF60502CA}" presName="parentTextArrow" presStyleLbl="node1" presStyleIdx="3" presStyleCnt="6"/>
      <dgm:spPr/>
    </dgm:pt>
    <dgm:pt modelId="{289829E2-F4EE-4F63-BEE3-129F8686455B}" type="pres">
      <dgm:prSet presAssocID="{57C8396C-1D8D-4292-8956-1AEC9D55C687}" presName="sp" presStyleCnt="0"/>
      <dgm:spPr/>
    </dgm:pt>
    <dgm:pt modelId="{668B23D9-09C4-4AB4-A9F9-B9CA6A4D6919}" type="pres">
      <dgm:prSet presAssocID="{4AB4DF6A-4299-4D1E-B8C4-6BF49EDEC349}" presName="arrowAndChildren" presStyleCnt="0"/>
      <dgm:spPr/>
    </dgm:pt>
    <dgm:pt modelId="{906EFF8E-1399-4686-8857-9E2A23E32E65}" type="pres">
      <dgm:prSet presAssocID="{4AB4DF6A-4299-4D1E-B8C4-6BF49EDEC349}" presName="parentTextArrow" presStyleLbl="node1" presStyleIdx="4" presStyleCnt="6"/>
      <dgm:spPr/>
    </dgm:pt>
    <dgm:pt modelId="{EF77F375-B8CA-4198-B548-9731561F4355}" type="pres">
      <dgm:prSet presAssocID="{1EBD1555-1590-42B0-A61C-ED881423C23A}" presName="sp" presStyleCnt="0"/>
      <dgm:spPr/>
    </dgm:pt>
    <dgm:pt modelId="{33046554-A0BF-44EE-894E-E7EDE1CC0EB2}" type="pres">
      <dgm:prSet presAssocID="{68775D94-537A-40A5-B4CF-DAB2113079A6}" presName="arrowAndChildren" presStyleCnt="0"/>
      <dgm:spPr/>
    </dgm:pt>
    <dgm:pt modelId="{B3C6F487-520E-400D-9E0A-7FC55747EA48}" type="pres">
      <dgm:prSet presAssocID="{68775D94-537A-40A5-B4CF-DAB2113079A6}" presName="parentTextArrow" presStyleLbl="node1" presStyleIdx="5" presStyleCnt="6"/>
      <dgm:spPr/>
    </dgm:pt>
  </dgm:ptLst>
  <dgm:cxnLst>
    <dgm:cxn modelId="{50492D0A-D00C-40AC-AA74-4B20BEC5D55F}" type="presOf" srcId="{7C5D921F-ECAE-4249-9933-24609E902689}" destId="{FE736187-F7AA-4B4B-B162-4A703492C3E9}" srcOrd="0" destOrd="0" presId="urn:microsoft.com/office/officeart/2005/8/layout/process4"/>
    <dgm:cxn modelId="{3BD3A837-F7B0-4798-A8AD-766D2A1BB06A}" srcId="{248D4079-E60F-40C8-BE2D-D8327213C7F2}" destId="{7C5D921F-ECAE-4249-9933-24609E902689}" srcOrd="4" destOrd="0" parTransId="{DF5B4BF5-D6DD-4D3B-951B-F00A0F588223}" sibTransId="{65D13F7B-DFF7-46B7-87CB-553FCDE3C669}"/>
    <dgm:cxn modelId="{A4E43943-9802-42A6-8268-09060B0CAD0F}" type="presOf" srcId="{68775D94-537A-40A5-B4CF-DAB2113079A6}" destId="{B3C6F487-520E-400D-9E0A-7FC55747EA48}" srcOrd="0" destOrd="0" presId="urn:microsoft.com/office/officeart/2005/8/layout/process4"/>
    <dgm:cxn modelId="{8E003A55-CF1B-4D6B-83D4-23AEE9082BC1}" srcId="{248D4079-E60F-40C8-BE2D-D8327213C7F2}" destId="{19658532-A0B0-49B2-8B83-9F5CF60502CA}" srcOrd="2" destOrd="0" parTransId="{50514C9C-DF48-418C-ABE5-6CF3E8BF5770}" sibTransId="{AC34CCEB-BFA4-43A3-BE97-049A2D414BAB}"/>
    <dgm:cxn modelId="{262D997C-A5E5-4A9B-9D44-E6143438099C}" srcId="{248D4079-E60F-40C8-BE2D-D8327213C7F2}" destId="{68775D94-537A-40A5-B4CF-DAB2113079A6}" srcOrd="0" destOrd="0" parTransId="{4B032703-9D6C-4F45-9A75-4BE5A8421896}" sibTransId="{1EBD1555-1590-42B0-A61C-ED881423C23A}"/>
    <dgm:cxn modelId="{1208A290-74EB-4F37-80E6-A972E77EF0CA}" type="presOf" srcId="{4AB4DF6A-4299-4D1E-B8C4-6BF49EDEC349}" destId="{906EFF8E-1399-4686-8857-9E2A23E32E65}" srcOrd="0" destOrd="0" presId="urn:microsoft.com/office/officeart/2005/8/layout/process4"/>
    <dgm:cxn modelId="{7D1EA7A5-251D-4135-B449-BEF5D11F8499}" srcId="{248D4079-E60F-40C8-BE2D-D8327213C7F2}" destId="{9318A0FD-4B46-4198-B0D7-120A9489F756}" srcOrd="3" destOrd="0" parTransId="{D5C559A8-D244-48A5-938B-9DBE8277D292}" sibTransId="{2053BA2A-10CC-4141-A7BD-5E858440BD07}"/>
    <dgm:cxn modelId="{D53777B6-DE38-423F-8CFB-7FB1FE416CEF}" type="presOf" srcId="{248D4079-E60F-40C8-BE2D-D8327213C7F2}" destId="{B83DF6D7-4A79-43A4-B37D-A20BFDB98FEA}" srcOrd="0" destOrd="0" presId="urn:microsoft.com/office/officeart/2005/8/layout/process4"/>
    <dgm:cxn modelId="{9D0A7CB8-E41F-449F-971F-CB8EBC7C87DD}" srcId="{248D4079-E60F-40C8-BE2D-D8327213C7F2}" destId="{4AB4DF6A-4299-4D1E-B8C4-6BF49EDEC349}" srcOrd="1" destOrd="0" parTransId="{B5698C65-7C76-4F4D-9A9B-FA6C84CA4256}" sibTransId="{57C8396C-1D8D-4292-8956-1AEC9D55C687}"/>
    <dgm:cxn modelId="{73D694C8-1F87-4E79-87DC-6E6726DE07AF}" srcId="{248D4079-E60F-40C8-BE2D-D8327213C7F2}" destId="{104EBEB2-2660-43DF-86B7-035861096B62}" srcOrd="5" destOrd="0" parTransId="{EF44E7D0-E6BD-4C16-BD0B-20AEA43B1516}" sibTransId="{A56E16E1-68EA-4EA8-A04F-4484450D74E6}"/>
    <dgm:cxn modelId="{F34F74E2-321F-47D1-8870-D2D1997506C5}" type="presOf" srcId="{9318A0FD-4B46-4198-B0D7-120A9489F756}" destId="{C12B16ED-8E6B-4CD2-9392-025932A8FB3D}" srcOrd="0" destOrd="0" presId="urn:microsoft.com/office/officeart/2005/8/layout/process4"/>
    <dgm:cxn modelId="{E54D86EA-3CEF-4D44-8147-C0217C90C5B4}" type="presOf" srcId="{19658532-A0B0-49B2-8B83-9F5CF60502CA}" destId="{E4108470-554E-4DA3-9EE9-1B9AA6DCF7A9}" srcOrd="0" destOrd="0" presId="urn:microsoft.com/office/officeart/2005/8/layout/process4"/>
    <dgm:cxn modelId="{F369EEFE-2EBD-421A-BE08-BA18270BA591}" type="presOf" srcId="{104EBEB2-2660-43DF-86B7-035861096B62}" destId="{233E7C44-6F2C-4C78-B25E-BAA524F0AFC5}" srcOrd="0" destOrd="0" presId="urn:microsoft.com/office/officeart/2005/8/layout/process4"/>
    <dgm:cxn modelId="{3802459F-023A-4855-BC21-4197E498896D}" type="presParOf" srcId="{B83DF6D7-4A79-43A4-B37D-A20BFDB98FEA}" destId="{FA56B7B1-445D-4B7F-8DA9-8BE7934222F6}" srcOrd="0" destOrd="0" presId="urn:microsoft.com/office/officeart/2005/8/layout/process4"/>
    <dgm:cxn modelId="{D4ED1EC8-5606-4907-9174-1CFD45B5D431}" type="presParOf" srcId="{FA56B7B1-445D-4B7F-8DA9-8BE7934222F6}" destId="{233E7C44-6F2C-4C78-B25E-BAA524F0AFC5}" srcOrd="0" destOrd="0" presId="urn:microsoft.com/office/officeart/2005/8/layout/process4"/>
    <dgm:cxn modelId="{AF6EE0EC-5E9E-4C72-9FAE-034E0FA3F0C6}" type="presParOf" srcId="{B83DF6D7-4A79-43A4-B37D-A20BFDB98FEA}" destId="{962B27A9-7420-4653-B3FB-76D4706CF7DA}" srcOrd="1" destOrd="0" presId="urn:microsoft.com/office/officeart/2005/8/layout/process4"/>
    <dgm:cxn modelId="{FC27FB87-5288-4AD3-8DEB-151CDDEA2DF9}" type="presParOf" srcId="{B83DF6D7-4A79-43A4-B37D-A20BFDB98FEA}" destId="{2FF300CD-3FB9-4E23-BF41-EFACFDDA048D}" srcOrd="2" destOrd="0" presId="urn:microsoft.com/office/officeart/2005/8/layout/process4"/>
    <dgm:cxn modelId="{09EFB370-AE04-4395-BCF2-15C13EB5369D}" type="presParOf" srcId="{2FF300CD-3FB9-4E23-BF41-EFACFDDA048D}" destId="{FE736187-F7AA-4B4B-B162-4A703492C3E9}" srcOrd="0" destOrd="0" presId="urn:microsoft.com/office/officeart/2005/8/layout/process4"/>
    <dgm:cxn modelId="{425E11EF-967F-4A5D-8662-99A027011C1E}" type="presParOf" srcId="{B83DF6D7-4A79-43A4-B37D-A20BFDB98FEA}" destId="{E95A89C1-ED9E-4BEB-8711-C9E3D371CCE4}" srcOrd="3" destOrd="0" presId="urn:microsoft.com/office/officeart/2005/8/layout/process4"/>
    <dgm:cxn modelId="{7575ABE0-B9C0-4D7F-9012-57BED606D807}" type="presParOf" srcId="{B83DF6D7-4A79-43A4-B37D-A20BFDB98FEA}" destId="{76A4226F-7354-4DE6-BD93-D6D28760D039}" srcOrd="4" destOrd="0" presId="urn:microsoft.com/office/officeart/2005/8/layout/process4"/>
    <dgm:cxn modelId="{3C43C602-AD08-4952-A347-D73265627107}" type="presParOf" srcId="{76A4226F-7354-4DE6-BD93-D6D28760D039}" destId="{C12B16ED-8E6B-4CD2-9392-025932A8FB3D}" srcOrd="0" destOrd="0" presId="urn:microsoft.com/office/officeart/2005/8/layout/process4"/>
    <dgm:cxn modelId="{862FB564-05C2-4CEB-8305-57597C841498}" type="presParOf" srcId="{B83DF6D7-4A79-43A4-B37D-A20BFDB98FEA}" destId="{201CB9E6-2A9B-498F-BFFB-47636B38A368}" srcOrd="5" destOrd="0" presId="urn:microsoft.com/office/officeart/2005/8/layout/process4"/>
    <dgm:cxn modelId="{41AD8D8E-AD21-4426-8397-1A33C63CBBCE}" type="presParOf" srcId="{B83DF6D7-4A79-43A4-B37D-A20BFDB98FEA}" destId="{7371FD06-2857-4396-A68C-A6843E19882D}" srcOrd="6" destOrd="0" presId="urn:microsoft.com/office/officeart/2005/8/layout/process4"/>
    <dgm:cxn modelId="{DA4FC050-2C0F-4E28-9359-B2FC22C9AB1F}" type="presParOf" srcId="{7371FD06-2857-4396-A68C-A6843E19882D}" destId="{E4108470-554E-4DA3-9EE9-1B9AA6DCF7A9}" srcOrd="0" destOrd="0" presId="urn:microsoft.com/office/officeart/2005/8/layout/process4"/>
    <dgm:cxn modelId="{6050FDBA-F605-4BDB-982C-8D7F08DE2294}" type="presParOf" srcId="{B83DF6D7-4A79-43A4-B37D-A20BFDB98FEA}" destId="{289829E2-F4EE-4F63-BEE3-129F8686455B}" srcOrd="7" destOrd="0" presId="urn:microsoft.com/office/officeart/2005/8/layout/process4"/>
    <dgm:cxn modelId="{8C6C2911-4780-4D2B-8E39-FC559D5906C5}" type="presParOf" srcId="{B83DF6D7-4A79-43A4-B37D-A20BFDB98FEA}" destId="{668B23D9-09C4-4AB4-A9F9-B9CA6A4D6919}" srcOrd="8" destOrd="0" presId="urn:microsoft.com/office/officeart/2005/8/layout/process4"/>
    <dgm:cxn modelId="{677F4995-FD86-4001-B20C-1F5AB9CE329F}" type="presParOf" srcId="{668B23D9-09C4-4AB4-A9F9-B9CA6A4D6919}" destId="{906EFF8E-1399-4686-8857-9E2A23E32E65}" srcOrd="0" destOrd="0" presId="urn:microsoft.com/office/officeart/2005/8/layout/process4"/>
    <dgm:cxn modelId="{22670A0B-ECE4-4C1C-A542-1F76427F8D3B}" type="presParOf" srcId="{B83DF6D7-4A79-43A4-B37D-A20BFDB98FEA}" destId="{EF77F375-B8CA-4198-B548-9731561F4355}" srcOrd="9" destOrd="0" presId="urn:microsoft.com/office/officeart/2005/8/layout/process4"/>
    <dgm:cxn modelId="{53C9B531-4AE1-4D6A-8C84-67052CD687B4}" type="presParOf" srcId="{B83DF6D7-4A79-43A4-B37D-A20BFDB98FEA}" destId="{33046554-A0BF-44EE-894E-E7EDE1CC0EB2}" srcOrd="10" destOrd="0" presId="urn:microsoft.com/office/officeart/2005/8/layout/process4"/>
    <dgm:cxn modelId="{3BA56D63-3522-4E43-9FAA-CF10F071F45E}" type="presParOf" srcId="{33046554-A0BF-44EE-894E-E7EDE1CC0EB2}" destId="{B3C6F487-520E-400D-9E0A-7FC55747EA4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A70BB6-CD2C-4306-AFFF-280D4DAD7FF4}">
      <dsp:nvSpPr>
        <dsp:cNvPr id="0" name=""/>
        <dsp:cNvSpPr/>
      </dsp:nvSpPr>
      <dsp:spPr>
        <a:xfrm rot="5400000">
          <a:off x="5012703" y="-1901980"/>
          <a:ext cx="1166849" cy="5266944"/>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zh-TW" altLang="en-US" sz="2000" kern="1200" dirty="0"/>
            <a:t>這個產品與競爭對手的產品或低脂產品不同還是相似？</a:t>
          </a:r>
          <a:endParaRPr lang="en-US" sz="2000" kern="1200" dirty="0"/>
        </a:p>
        <a:p>
          <a:pPr marL="228600" lvl="1" indent="-228600" algn="l" defTabSz="889000">
            <a:lnSpc>
              <a:spcPct val="90000"/>
            </a:lnSpc>
            <a:spcBef>
              <a:spcPct val="0"/>
            </a:spcBef>
            <a:spcAft>
              <a:spcPct val="15000"/>
            </a:spcAft>
            <a:buChar char="•"/>
          </a:pPr>
          <a:r>
            <a:rPr lang="zh-TW" altLang="en-US" sz="2000" kern="1200" dirty="0"/>
            <a:t>人們會察覺到這個差異嗎？</a:t>
          </a:r>
          <a:endParaRPr lang="en-US" sz="2000" kern="1200" dirty="0"/>
        </a:p>
      </dsp:txBody>
      <dsp:txXfrm rot="-5400000">
        <a:off x="2962656" y="205028"/>
        <a:ext cx="5209983" cy="1052927"/>
      </dsp:txXfrm>
    </dsp:sp>
    <dsp:sp modelId="{94DA6443-04F4-403F-8EFF-7DEAB6B21CE1}">
      <dsp:nvSpPr>
        <dsp:cNvPr id="0" name=""/>
        <dsp:cNvSpPr/>
      </dsp:nvSpPr>
      <dsp:spPr>
        <a:xfrm>
          <a:off x="0" y="2209"/>
          <a:ext cx="2962656" cy="145856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lang="zh-TW" altLang="en-US" sz="3800" kern="1200" dirty="0"/>
            <a:t>區別性</a:t>
          </a:r>
          <a:endParaRPr lang="en-US" sz="3800" kern="1200" dirty="0"/>
        </a:p>
      </dsp:txBody>
      <dsp:txXfrm>
        <a:off x="71201" y="73410"/>
        <a:ext cx="2820254" cy="1316160"/>
      </dsp:txXfrm>
    </dsp:sp>
    <dsp:sp modelId="{E33B4F01-1A04-4858-98C9-3179865B01F6}">
      <dsp:nvSpPr>
        <dsp:cNvPr id="0" name=""/>
        <dsp:cNvSpPr/>
      </dsp:nvSpPr>
      <dsp:spPr>
        <a:xfrm rot="5400000">
          <a:off x="5012703" y="-370490"/>
          <a:ext cx="1166849" cy="5266944"/>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zh-TW" altLang="en-US" sz="2000" kern="1200" dirty="0"/>
            <a:t>這個產品的味道如何？</a:t>
          </a:r>
          <a:endParaRPr lang="en-US" sz="2000" kern="1200" dirty="0"/>
        </a:p>
        <a:p>
          <a:pPr marL="228600" lvl="1" indent="-228600" algn="l" defTabSz="889000">
            <a:lnSpc>
              <a:spcPct val="90000"/>
            </a:lnSpc>
            <a:spcBef>
              <a:spcPct val="0"/>
            </a:spcBef>
            <a:spcAft>
              <a:spcPct val="15000"/>
            </a:spcAft>
            <a:buChar char="•"/>
          </a:pPr>
          <a:r>
            <a:rPr lang="zh-TW" altLang="en-US" sz="2000" kern="1200" dirty="0"/>
            <a:t>生產、儲存及包裝上的變動會怎樣影響產品的味道？</a:t>
          </a:r>
          <a:endParaRPr lang="en-US" sz="2000" kern="1200" dirty="0"/>
        </a:p>
      </dsp:txBody>
      <dsp:txXfrm rot="-5400000">
        <a:off x="2962656" y="1736518"/>
        <a:ext cx="5209983" cy="1052927"/>
      </dsp:txXfrm>
    </dsp:sp>
    <dsp:sp modelId="{671F5C0E-37FC-45EF-9EF1-650946D3A2D9}">
      <dsp:nvSpPr>
        <dsp:cNvPr id="0" name=""/>
        <dsp:cNvSpPr/>
      </dsp:nvSpPr>
      <dsp:spPr>
        <a:xfrm>
          <a:off x="0" y="1533700"/>
          <a:ext cx="2962656" cy="1458562"/>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lang="zh-TW" altLang="en-US" sz="3800" kern="1200" dirty="0"/>
            <a:t>描述性</a:t>
          </a:r>
          <a:endParaRPr lang="en-US" sz="3800" kern="1200" dirty="0"/>
        </a:p>
      </dsp:txBody>
      <dsp:txXfrm>
        <a:off x="71201" y="1604901"/>
        <a:ext cx="2820254" cy="1316160"/>
      </dsp:txXfrm>
    </dsp:sp>
    <dsp:sp modelId="{83881D16-3DCE-46EC-A265-6C707B15A541}">
      <dsp:nvSpPr>
        <dsp:cNvPr id="0" name=""/>
        <dsp:cNvSpPr/>
      </dsp:nvSpPr>
      <dsp:spPr>
        <a:xfrm rot="5400000">
          <a:off x="5012703" y="1160999"/>
          <a:ext cx="1166849" cy="5266944"/>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zh-TW" altLang="en-US" sz="2000" kern="1200" dirty="0"/>
            <a:t>人們有多喜歡這個產品？</a:t>
          </a:r>
          <a:endParaRPr lang="en-US" sz="2000" kern="1200" dirty="0"/>
        </a:p>
        <a:p>
          <a:pPr marL="228600" lvl="1" indent="-228600" algn="l" defTabSz="889000">
            <a:lnSpc>
              <a:spcPct val="90000"/>
            </a:lnSpc>
            <a:spcBef>
              <a:spcPct val="0"/>
            </a:spcBef>
            <a:spcAft>
              <a:spcPct val="15000"/>
            </a:spcAft>
            <a:buChar char="•"/>
          </a:pPr>
          <a:r>
            <a:rPr lang="zh-TW" altLang="en-US" sz="2000" kern="1200" dirty="0"/>
            <a:t>相對之前的產品，這個產品</a:t>
          </a:r>
          <a:r>
            <a:rPr lang="zh-TW" altLang="en-US" sz="2000" kern="1200" dirty="0">
              <a:solidFill>
                <a:srgbClr val="0000CC"/>
              </a:solidFill>
            </a:rPr>
            <a:t>已</a:t>
          </a:r>
          <a:r>
            <a:rPr lang="zh-TW" altLang="en-US" sz="2000" kern="1200" dirty="0"/>
            <a:t>改良了？</a:t>
          </a:r>
          <a:endParaRPr lang="en-US" sz="2000" kern="1200" dirty="0"/>
        </a:p>
      </dsp:txBody>
      <dsp:txXfrm rot="-5400000">
        <a:off x="2962656" y="3268008"/>
        <a:ext cx="5209983" cy="1052927"/>
      </dsp:txXfrm>
    </dsp:sp>
    <dsp:sp modelId="{47918336-009B-4ED5-97DE-F9D75372C783}">
      <dsp:nvSpPr>
        <dsp:cNvPr id="0" name=""/>
        <dsp:cNvSpPr/>
      </dsp:nvSpPr>
      <dsp:spPr>
        <a:xfrm>
          <a:off x="0" y="3065190"/>
          <a:ext cx="2962656" cy="1458562"/>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lang="zh-TW" altLang="en-US" sz="3800" kern="1200" dirty="0"/>
            <a:t>情感 </a:t>
          </a:r>
          <a:r>
            <a:rPr lang="en-US" altLang="zh-TW" sz="3800" kern="1200" dirty="0"/>
            <a:t>/ </a:t>
          </a:r>
          <a:r>
            <a:rPr lang="zh-TW" altLang="en-US" sz="3800" kern="1200" dirty="0"/>
            <a:t>喜好性</a:t>
          </a:r>
          <a:endParaRPr lang="en-US" sz="3800" kern="1200" dirty="0"/>
        </a:p>
      </dsp:txBody>
      <dsp:txXfrm>
        <a:off x="71201" y="3136391"/>
        <a:ext cx="2820254" cy="13161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BD23A5-343C-4418-B65C-DD03891F4D49}">
      <dsp:nvSpPr>
        <dsp:cNvPr id="0" name=""/>
        <dsp:cNvSpPr/>
      </dsp:nvSpPr>
      <dsp:spPr>
        <a:xfrm>
          <a:off x="4420" y="0"/>
          <a:ext cx="1551086" cy="4525963"/>
        </a:xfrm>
        <a:prstGeom prst="roundRect">
          <a:avLst>
            <a:gd name="adj" fmla="val 10000"/>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zh-TW" altLang="en-US" sz="4300" kern="1200" dirty="0"/>
            <a:t>聽見</a:t>
          </a:r>
          <a:endParaRPr lang="en-HK" sz="4300" kern="1200" dirty="0"/>
        </a:p>
      </dsp:txBody>
      <dsp:txXfrm>
        <a:off x="4420" y="0"/>
        <a:ext cx="1551086" cy="1357788"/>
      </dsp:txXfrm>
    </dsp:sp>
    <dsp:sp modelId="{0CC52F93-A475-4128-8714-98510AB30145}">
      <dsp:nvSpPr>
        <dsp:cNvPr id="0" name=""/>
        <dsp:cNvSpPr/>
      </dsp:nvSpPr>
      <dsp:spPr>
        <a:xfrm>
          <a:off x="159528" y="1359114"/>
          <a:ext cx="1240869" cy="1364639"/>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r>
            <a:rPr lang="zh-TW" altLang="en-US" sz="2700" kern="1200" dirty="0"/>
            <a:t>爽脆的青瓜</a:t>
          </a:r>
          <a:endParaRPr lang="en-HK" sz="2700" kern="1200" dirty="0"/>
        </a:p>
      </dsp:txBody>
      <dsp:txXfrm>
        <a:off x="195872" y="1395458"/>
        <a:ext cx="1168181" cy="1291951"/>
      </dsp:txXfrm>
    </dsp:sp>
    <dsp:sp modelId="{A94276D5-0097-4871-910D-88B8A95A098E}">
      <dsp:nvSpPr>
        <dsp:cNvPr id="0" name=""/>
        <dsp:cNvSpPr/>
      </dsp:nvSpPr>
      <dsp:spPr>
        <a:xfrm>
          <a:off x="159528" y="2933699"/>
          <a:ext cx="1240869" cy="1364639"/>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r>
            <a:rPr lang="zh-TW" altLang="en-US" sz="2700" kern="1200" dirty="0"/>
            <a:t>嘶嘶聲的飲品</a:t>
          </a:r>
          <a:endParaRPr lang="en-HK" sz="2700" kern="1200" dirty="0"/>
        </a:p>
      </dsp:txBody>
      <dsp:txXfrm>
        <a:off x="195872" y="2970043"/>
        <a:ext cx="1168181" cy="1291951"/>
      </dsp:txXfrm>
    </dsp:sp>
    <dsp:sp modelId="{1F8415D6-19B4-4E2F-9613-D692E3FD74A9}">
      <dsp:nvSpPr>
        <dsp:cNvPr id="0" name=""/>
        <dsp:cNvSpPr/>
      </dsp:nvSpPr>
      <dsp:spPr>
        <a:xfrm>
          <a:off x="1671838" y="0"/>
          <a:ext cx="1551086" cy="4525963"/>
        </a:xfrm>
        <a:prstGeom prst="roundRect">
          <a:avLst>
            <a:gd name="adj" fmla="val 10000"/>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zh-TW" altLang="en-US" sz="4300" kern="1200" dirty="0"/>
            <a:t>嗅到</a:t>
          </a:r>
          <a:endParaRPr lang="en-HK" sz="4300" kern="1200" dirty="0"/>
        </a:p>
      </dsp:txBody>
      <dsp:txXfrm>
        <a:off x="1671838" y="0"/>
        <a:ext cx="1551086" cy="1357788"/>
      </dsp:txXfrm>
    </dsp:sp>
    <dsp:sp modelId="{35C988F9-89AD-405F-8D40-90AF7C0503CF}">
      <dsp:nvSpPr>
        <dsp:cNvPr id="0" name=""/>
        <dsp:cNvSpPr/>
      </dsp:nvSpPr>
      <dsp:spPr>
        <a:xfrm>
          <a:off x="1826947" y="1359114"/>
          <a:ext cx="1240869" cy="1364639"/>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r>
            <a:rPr lang="zh-TW" altLang="en-US" sz="2700" kern="1200" dirty="0"/>
            <a:t>新鮮的咖啡</a:t>
          </a:r>
          <a:endParaRPr lang="en-HK" sz="2700" kern="1200" dirty="0"/>
        </a:p>
      </dsp:txBody>
      <dsp:txXfrm>
        <a:off x="1863291" y="1395458"/>
        <a:ext cx="1168181" cy="1291951"/>
      </dsp:txXfrm>
    </dsp:sp>
    <dsp:sp modelId="{0E518FF6-C7C1-4CBD-9440-878B4F816A76}">
      <dsp:nvSpPr>
        <dsp:cNvPr id="0" name=""/>
        <dsp:cNvSpPr/>
      </dsp:nvSpPr>
      <dsp:spPr>
        <a:xfrm>
          <a:off x="1826947" y="2933699"/>
          <a:ext cx="1240869" cy="1364639"/>
        </a:xfrm>
        <a:prstGeom prst="roundRect">
          <a:avLst>
            <a:gd name="adj" fmla="val 1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r>
            <a:rPr lang="zh-TW" altLang="en-US" sz="2700" kern="1200" dirty="0"/>
            <a:t>臭的豆腐</a:t>
          </a:r>
          <a:endParaRPr lang="en-HK" sz="2700" kern="1200" dirty="0"/>
        </a:p>
      </dsp:txBody>
      <dsp:txXfrm>
        <a:off x="1863291" y="2970043"/>
        <a:ext cx="1168181" cy="1291951"/>
      </dsp:txXfrm>
    </dsp:sp>
    <dsp:sp modelId="{52D68E0F-B498-4575-ADEB-8C6EC35F7CAF}">
      <dsp:nvSpPr>
        <dsp:cNvPr id="0" name=""/>
        <dsp:cNvSpPr/>
      </dsp:nvSpPr>
      <dsp:spPr>
        <a:xfrm>
          <a:off x="3339256" y="0"/>
          <a:ext cx="1551086" cy="4525963"/>
        </a:xfrm>
        <a:prstGeom prst="roundRect">
          <a:avLst>
            <a:gd name="adj" fmla="val 10000"/>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zh-TW" altLang="en-US" sz="4300" kern="1200" dirty="0"/>
            <a:t>看見</a:t>
          </a:r>
          <a:endParaRPr lang="en-HK" sz="4300" kern="1200" dirty="0"/>
        </a:p>
      </dsp:txBody>
      <dsp:txXfrm>
        <a:off x="3339256" y="0"/>
        <a:ext cx="1551086" cy="1357788"/>
      </dsp:txXfrm>
    </dsp:sp>
    <dsp:sp modelId="{45564D0E-CEA8-436A-8E60-480DF3C9EC96}">
      <dsp:nvSpPr>
        <dsp:cNvPr id="0" name=""/>
        <dsp:cNvSpPr/>
      </dsp:nvSpPr>
      <dsp:spPr>
        <a:xfrm>
          <a:off x="3494365" y="1359114"/>
          <a:ext cx="1240869" cy="1364639"/>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r>
            <a:rPr lang="zh-TW" altLang="en-US" sz="2700" kern="1200" dirty="0"/>
            <a:t>有點綴的蛋糕</a:t>
          </a:r>
          <a:endParaRPr lang="en-HK" sz="2700" kern="1200" dirty="0"/>
        </a:p>
      </dsp:txBody>
      <dsp:txXfrm>
        <a:off x="3530709" y="1395458"/>
        <a:ext cx="1168181" cy="1291951"/>
      </dsp:txXfrm>
    </dsp:sp>
    <dsp:sp modelId="{106EF754-73E8-4612-BE2A-1520C1B247D4}">
      <dsp:nvSpPr>
        <dsp:cNvPr id="0" name=""/>
        <dsp:cNvSpPr/>
      </dsp:nvSpPr>
      <dsp:spPr>
        <a:xfrm>
          <a:off x="3494365" y="2933699"/>
          <a:ext cx="1240869" cy="1364639"/>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r>
            <a:rPr lang="zh-TW" altLang="en-US" sz="2700" kern="1200" dirty="0"/>
            <a:t>藍色的茄汁</a:t>
          </a:r>
          <a:endParaRPr lang="en-HK" sz="2700" kern="1200" dirty="0"/>
        </a:p>
      </dsp:txBody>
      <dsp:txXfrm>
        <a:off x="3530709" y="2970043"/>
        <a:ext cx="1168181" cy="1291951"/>
      </dsp:txXfrm>
    </dsp:sp>
    <dsp:sp modelId="{D8566071-8995-4D7D-BE74-C453013FC07C}">
      <dsp:nvSpPr>
        <dsp:cNvPr id="0" name=""/>
        <dsp:cNvSpPr/>
      </dsp:nvSpPr>
      <dsp:spPr>
        <a:xfrm>
          <a:off x="5006674" y="0"/>
          <a:ext cx="1551086" cy="4525963"/>
        </a:xfrm>
        <a:prstGeom prst="roundRect">
          <a:avLst>
            <a:gd name="adj" fmla="val 10000"/>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zh-TW" altLang="en-US" sz="4300" kern="1200" dirty="0"/>
            <a:t>嚐到</a:t>
          </a:r>
          <a:endParaRPr lang="en-HK" sz="4300" kern="1200" dirty="0"/>
        </a:p>
      </dsp:txBody>
      <dsp:txXfrm>
        <a:off x="5006674" y="0"/>
        <a:ext cx="1551086" cy="1357788"/>
      </dsp:txXfrm>
    </dsp:sp>
    <dsp:sp modelId="{78ECACF9-078C-4584-833D-1170515882E0}">
      <dsp:nvSpPr>
        <dsp:cNvPr id="0" name=""/>
        <dsp:cNvSpPr/>
      </dsp:nvSpPr>
      <dsp:spPr>
        <a:xfrm>
          <a:off x="5161783" y="1359114"/>
          <a:ext cx="1240869" cy="1364639"/>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r>
            <a:rPr lang="zh-TW" altLang="en-US" sz="2700" kern="1200" dirty="0"/>
            <a:t>甘蔗的甜味</a:t>
          </a:r>
          <a:endParaRPr lang="en-HK" sz="2700" kern="1200" dirty="0"/>
        </a:p>
      </dsp:txBody>
      <dsp:txXfrm>
        <a:off x="5198127" y="1395458"/>
        <a:ext cx="1168181" cy="1291951"/>
      </dsp:txXfrm>
    </dsp:sp>
    <dsp:sp modelId="{A569A2F2-21DE-4F97-BFEB-088D0EB012E3}">
      <dsp:nvSpPr>
        <dsp:cNvPr id="0" name=""/>
        <dsp:cNvSpPr/>
      </dsp:nvSpPr>
      <dsp:spPr>
        <a:xfrm>
          <a:off x="5161783" y="2933699"/>
          <a:ext cx="1240869" cy="1364639"/>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r>
            <a:rPr lang="zh-TW" altLang="en-US" sz="2700" kern="1200" dirty="0"/>
            <a:t>酸的酸青瓜</a:t>
          </a:r>
          <a:endParaRPr lang="en-HK" sz="2700" kern="1200" dirty="0"/>
        </a:p>
      </dsp:txBody>
      <dsp:txXfrm>
        <a:off x="5198127" y="2970043"/>
        <a:ext cx="1168181" cy="1291951"/>
      </dsp:txXfrm>
    </dsp:sp>
    <dsp:sp modelId="{701ACAD9-AD74-4087-978D-3C4A5AEF229A}">
      <dsp:nvSpPr>
        <dsp:cNvPr id="0" name=""/>
        <dsp:cNvSpPr/>
      </dsp:nvSpPr>
      <dsp:spPr>
        <a:xfrm>
          <a:off x="6674093" y="0"/>
          <a:ext cx="1551086" cy="4525963"/>
        </a:xfrm>
        <a:prstGeom prst="roundRect">
          <a:avLst>
            <a:gd name="adj" fmla="val 10000"/>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en-HK" sz="4300" kern="1200" dirty="0"/>
            <a:t> </a:t>
          </a:r>
          <a:r>
            <a:rPr lang="zh-TW" altLang="en-US" sz="4300" kern="1200" dirty="0"/>
            <a:t>觸到</a:t>
          </a:r>
          <a:endParaRPr lang="en-HK" sz="4300" kern="1200" dirty="0"/>
        </a:p>
      </dsp:txBody>
      <dsp:txXfrm>
        <a:off x="6674093" y="0"/>
        <a:ext cx="1551086" cy="1357788"/>
      </dsp:txXfrm>
    </dsp:sp>
    <dsp:sp modelId="{6F35D2AF-1C0F-4F67-B8B4-A4C01CFDF056}">
      <dsp:nvSpPr>
        <dsp:cNvPr id="0" name=""/>
        <dsp:cNvSpPr/>
      </dsp:nvSpPr>
      <dsp:spPr>
        <a:xfrm>
          <a:off x="6829201" y="1359114"/>
          <a:ext cx="1240869" cy="1364639"/>
        </a:xfrm>
        <a:prstGeom prst="roundRect">
          <a:avLst>
            <a:gd name="adj" fmla="val 1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r>
            <a:rPr lang="zh-TW" altLang="en-US" sz="2700" kern="1200" dirty="0"/>
            <a:t>粉狀的薯蓉</a:t>
          </a:r>
          <a:endParaRPr lang="en-HK" sz="2700" kern="1200" dirty="0"/>
        </a:p>
      </dsp:txBody>
      <dsp:txXfrm>
        <a:off x="6865545" y="1395458"/>
        <a:ext cx="1168181" cy="1291951"/>
      </dsp:txXfrm>
    </dsp:sp>
    <dsp:sp modelId="{5D34C1F4-20C8-4C78-B8A5-8949DC5EF0D8}">
      <dsp:nvSpPr>
        <dsp:cNvPr id="0" name=""/>
        <dsp:cNvSpPr/>
      </dsp:nvSpPr>
      <dsp:spPr>
        <a:xfrm>
          <a:off x="6829201" y="2933699"/>
          <a:ext cx="1240869" cy="1364639"/>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r>
            <a:rPr lang="zh-TW" altLang="en-US" sz="2700" kern="1200" dirty="0"/>
            <a:t>軟身過熟的桃</a:t>
          </a:r>
          <a:endParaRPr lang="en-HK" sz="2700" kern="1200" dirty="0"/>
        </a:p>
      </dsp:txBody>
      <dsp:txXfrm>
        <a:off x="6865545" y="2970043"/>
        <a:ext cx="1168181" cy="12919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3E7C44-6F2C-4C78-B25E-BAA524F0AFC5}">
      <dsp:nvSpPr>
        <dsp:cNvPr id="0" name=""/>
        <dsp:cNvSpPr/>
      </dsp:nvSpPr>
      <dsp:spPr>
        <a:xfrm>
          <a:off x="0" y="3998960"/>
          <a:ext cx="8229600" cy="524861"/>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zh-TW" altLang="en-US" sz="1700" kern="1200" dirty="0">
              <a:solidFill>
                <a:schemeClr val="tx1"/>
              </a:solidFill>
            </a:rPr>
            <a:t>分析數據。</a:t>
          </a:r>
          <a:endParaRPr lang="en-US" sz="1700" kern="1200" dirty="0">
            <a:solidFill>
              <a:schemeClr val="tx1"/>
            </a:solidFill>
          </a:endParaRPr>
        </a:p>
      </dsp:txBody>
      <dsp:txXfrm>
        <a:off x="0" y="3998960"/>
        <a:ext cx="8229600" cy="524861"/>
      </dsp:txXfrm>
    </dsp:sp>
    <dsp:sp modelId="{FE736187-F7AA-4B4B-B162-4A703492C3E9}">
      <dsp:nvSpPr>
        <dsp:cNvPr id="0" name=""/>
        <dsp:cNvSpPr/>
      </dsp:nvSpPr>
      <dsp:spPr>
        <a:xfrm rot="10800000">
          <a:off x="0" y="3199596"/>
          <a:ext cx="8229600" cy="807236"/>
        </a:xfrm>
        <a:prstGeom prst="upArrowCallout">
          <a:avLst/>
        </a:prstGeom>
        <a:solidFill>
          <a:schemeClr val="accent5">
            <a:hueOff val="-1986775"/>
            <a:satOff val="7962"/>
            <a:lumOff val="1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zh-TW" altLang="en-US" sz="1700" kern="1200" dirty="0">
              <a:solidFill>
                <a:schemeClr val="tx1"/>
              </a:solidFill>
            </a:rPr>
            <a:t>把樣本交給品評員進行評估。</a:t>
          </a:r>
          <a:endParaRPr lang="en-US" sz="1700" kern="1200" dirty="0">
            <a:solidFill>
              <a:schemeClr val="tx1"/>
            </a:solidFill>
          </a:endParaRPr>
        </a:p>
      </dsp:txBody>
      <dsp:txXfrm rot="10800000">
        <a:off x="0" y="3199596"/>
        <a:ext cx="8229600" cy="524518"/>
      </dsp:txXfrm>
    </dsp:sp>
    <dsp:sp modelId="{C12B16ED-8E6B-4CD2-9392-025932A8FB3D}">
      <dsp:nvSpPr>
        <dsp:cNvPr id="0" name=""/>
        <dsp:cNvSpPr/>
      </dsp:nvSpPr>
      <dsp:spPr>
        <a:xfrm rot="10800000">
          <a:off x="0" y="2400232"/>
          <a:ext cx="8229600" cy="807236"/>
        </a:xfrm>
        <a:prstGeom prst="upArrowCallout">
          <a:avLst/>
        </a:prstGeom>
        <a:solidFill>
          <a:schemeClr val="accent5">
            <a:hueOff val="-3973551"/>
            <a:satOff val="15924"/>
            <a:lumOff val="3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zh-TW" altLang="en-US" sz="1700" kern="1200" dirty="0">
              <a:solidFill>
                <a:schemeClr val="tx1"/>
              </a:solidFill>
            </a:rPr>
            <a:t>預備樣本。</a:t>
          </a:r>
          <a:endParaRPr lang="en-US" sz="1700" kern="1200" dirty="0">
            <a:solidFill>
              <a:schemeClr val="tx1"/>
            </a:solidFill>
          </a:endParaRPr>
        </a:p>
      </dsp:txBody>
      <dsp:txXfrm rot="10800000">
        <a:off x="0" y="2400232"/>
        <a:ext cx="8229600" cy="524518"/>
      </dsp:txXfrm>
    </dsp:sp>
    <dsp:sp modelId="{E4108470-554E-4DA3-9EE9-1B9AA6DCF7A9}">
      <dsp:nvSpPr>
        <dsp:cNvPr id="0" name=""/>
        <dsp:cNvSpPr/>
      </dsp:nvSpPr>
      <dsp:spPr>
        <a:xfrm rot="10800000">
          <a:off x="0" y="1600868"/>
          <a:ext cx="8229600" cy="807236"/>
        </a:xfrm>
        <a:prstGeom prst="upArrowCallout">
          <a:avLst/>
        </a:prstGeom>
        <a:solidFill>
          <a:schemeClr val="accent5">
            <a:hueOff val="-5960326"/>
            <a:satOff val="23887"/>
            <a:lumOff val="5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zh-TW" altLang="en-US" sz="1700" kern="1200" dirty="0">
              <a:solidFill>
                <a:schemeClr val="tx1"/>
              </a:solidFill>
            </a:rPr>
            <a:t>預備評估表，以供品評員填寫。</a:t>
          </a:r>
          <a:endParaRPr lang="en-US" sz="1700" kern="1200" dirty="0">
            <a:solidFill>
              <a:schemeClr val="tx1"/>
            </a:solidFill>
          </a:endParaRPr>
        </a:p>
      </dsp:txBody>
      <dsp:txXfrm rot="10800000">
        <a:off x="0" y="1600868"/>
        <a:ext cx="8229600" cy="524518"/>
      </dsp:txXfrm>
    </dsp:sp>
    <dsp:sp modelId="{906EFF8E-1399-4686-8857-9E2A23E32E65}">
      <dsp:nvSpPr>
        <dsp:cNvPr id="0" name=""/>
        <dsp:cNvSpPr/>
      </dsp:nvSpPr>
      <dsp:spPr>
        <a:xfrm rot="10800000">
          <a:off x="0" y="801504"/>
          <a:ext cx="8229600" cy="807236"/>
        </a:xfrm>
        <a:prstGeom prst="upArrowCallout">
          <a:avLst/>
        </a:prstGeom>
        <a:solidFill>
          <a:schemeClr val="accent5">
            <a:hueOff val="-7947101"/>
            <a:satOff val="31849"/>
            <a:lumOff val="6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zh-TW" altLang="en-US" sz="1700" kern="1200" dirty="0">
              <a:solidFill>
                <a:schemeClr val="tx1"/>
              </a:solidFill>
            </a:rPr>
            <a:t>為每個樣本配上一個三位數的隨機代碼。</a:t>
          </a:r>
          <a:endParaRPr lang="en-US" sz="1700" kern="1200" dirty="0">
            <a:solidFill>
              <a:schemeClr val="tx1"/>
            </a:solidFill>
          </a:endParaRPr>
        </a:p>
      </dsp:txBody>
      <dsp:txXfrm rot="10800000">
        <a:off x="0" y="801504"/>
        <a:ext cx="8229600" cy="524518"/>
      </dsp:txXfrm>
    </dsp:sp>
    <dsp:sp modelId="{B3C6F487-520E-400D-9E0A-7FC55747EA48}">
      <dsp:nvSpPr>
        <dsp:cNvPr id="0" name=""/>
        <dsp:cNvSpPr/>
      </dsp:nvSpPr>
      <dsp:spPr>
        <a:xfrm rot="10800000">
          <a:off x="0" y="2140"/>
          <a:ext cx="8229600" cy="807236"/>
        </a:xfrm>
        <a:prstGeom prst="upArrowCallou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zh-TW" altLang="en-US" sz="1700" kern="1200" dirty="0">
              <a:solidFill>
                <a:schemeClr val="tx1"/>
              </a:solidFill>
            </a:rPr>
            <a:t>確定感官評價目的，選擇適當的測試。</a:t>
          </a:r>
          <a:endParaRPr lang="en-US" sz="1700" kern="1200" dirty="0">
            <a:solidFill>
              <a:schemeClr val="tx1"/>
            </a:solidFill>
          </a:endParaRPr>
        </a:p>
      </dsp:txBody>
      <dsp:txXfrm rot="10800000">
        <a:off x="0" y="2140"/>
        <a:ext cx="8229600" cy="52451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5006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500684"/>
          </a:xfrm>
          <a:prstGeom prst="rect">
            <a:avLst/>
          </a:prstGeom>
        </p:spPr>
        <p:txBody>
          <a:bodyPr vert="horz" lIns="91440" tIns="45720" rIns="91440" bIns="45720" rtlCol="0"/>
          <a:lstStyle>
            <a:lvl1pPr algn="r">
              <a:defRPr sz="1200"/>
            </a:lvl1pPr>
          </a:lstStyle>
          <a:p>
            <a:fld id="{8C1369CD-B095-431E-89B9-39139FC76952}" type="datetimeFigureOut">
              <a:rPr lang="en-US" smtClean="0"/>
              <a:t>2/24/2020</a:t>
            </a:fld>
            <a:endParaRPr lang="en-US"/>
          </a:p>
        </p:txBody>
      </p:sp>
      <p:sp>
        <p:nvSpPr>
          <p:cNvPr id="4" name="Slide Image Placeholder 3"/>
          <p:cNvSpPr>
            <a:spLocks noGrp="1" noRot="1" noChangeAspect="1"/>
          </p:cNvSpPr>
          <p:nvPr>
            <p:ph type="sldImg" idx="2"/>
          </p:nvPr>
        </p:nvSpPr>
        <p:spPr>
          <a:xfrm>
            <a:off x="1184275" y="1247775"/>
            <a:ext cx="4489450" cy="3367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802406"/>
            <a:ext cx="5486400" cy="392924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78342"/>
            <a:ext cx="2971800" cy="50068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78342"/>
            <a:ext cx="2971800" cy="500683"/>
          </a:xfrm>
          <a:prstGeom prst="rect">
            <a:avLst/>
          </a:prstGeom>
        </p:spPr>
        <p:txBody>
          <a:bodyPr vert="horz" lIns="91440" tIns="45720" rIns="91440" bIns="45720" rtlCol="0" anchor="b"/>
          <a:lstStyle>
            <a:lvl1pPr algn="r">
              <a:defRPr sz="1200"/>
            </a:lvl1pPr>
          </a:lstStyle>
          <a:p>
            <a:fld id="{CDB7DCFD-6E23-48D5-947E-B262FDA0C705}" type="slidenum">
              <a:rPr lang="en-US" smtClean="0"/>
              <a:t>‹#›</a:t>
            </a:fld>
            <a:endParaRPr lang="en-US"/>
          </a:p>
        </p:txBody>
      </p:sp>
    </p:spTree>
    <p:extLst>
      <p:ext uri="{BB962C8B-B14F-4D97-AF65-F5344CB8AC3E}">
        <p14:creationId xmlns:p14="http://schemas.microsoft.com/office/powerpoint/2010/main" val="2636566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9A62E7-3088-4EAD-9661-DA6C13A12758}" type="datetime1">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273998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4B8A5A-B11F-4232-818B-9503C08F81C2}" type="datetime1">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3947944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9BD052-1E67-4C17-A73C-989662C51447}" type="datetime1">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60290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545513" cy="576064"/>
          </a:xfrm>
        </p:spPr>
        <p:txBody>
          <a:bodyPr/>
          <a:lstStyle/>
          <a:p>
            <a:r>
              <a:rPr lang="en-US"/>
              <a:t>Click to edit Master title style</a:t>
            </a:r>
          </a:p>
        </p:txBody>
      </p:sp>
      <p:sp>
        <p:nvSpPr>
          <p:cNvPr id="3" name="Text Placeholder 2"/>
          <p:cNvSpPr>
            <a:spLocks noGrp="1"/>
          </p:cNvSpPr>
          <p:nvPr>
            <p:ph type="body" sz="half" idx="1"/>
          </p:nvPr>
        </p:nvSpPr>
        <p:spPr>
          <a:xfrm>
            <a:off x="251520" y="980728"/>
            <a:ext cx="8528050" cy="23590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51520" y="3573016"/>
            <a:ext cx="8528050" cy="236061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611560" y="6381328"/>
            <a:ext cx="1905000" cy="227012"/>
          </a:xfrm>
        </p:spPr>
        <p:txBody>
          <a:bodyPr/>
          <a:lstStyle>
            <a:lvl1pPr>
              <a:defRPr/>
            </a:lvl1pPr>
          </a:lstStyle>
          <a:p>
            <a:fld id="{0028525E-B8B9-4F81-ADC1-AA26D0D35953}" type="datetime1">
              <a:rPr lang="en-US" altLang="en-US" smtClean="0"/>
              <a:t>2/24/2020</a:t>
            </a:fld>
            <a:endParaRPr lang="en-US" altLang="en-US" dirty="0"/>
          </a:p>
        </p:txBody>
      </p:sp>
      <p:sp>
        <p:nvSpPr>
          <p:cNvPr id="6" name="Footer Placeholder 5"/>
          <p:cNvSpPr>
            <a:spLocks noGrp="1"/>
          </p:cNvSpPr>
          <p:nvPr>
            <p:ph type="ftr" sz="quarter" idx="11"/>
          </p:nvPr>
        </p:nvSpPr>
        <p:spPr>
          <a:xfrm>
            <a:off x="3059832" y="6381328"/>
            <a:ext cx="2895600" cy="239712"/>
          </a:xfrm>
        </p:spPr>
        <p:txBody>
          <a:bodyPr/>
          <a:lstStyle>
            <a:lvl1pPr algn="ctr">
              <a:defRPr/>
            </a:lvl1pPr>
          </a:lstStyle>
          <a:p>
            <a:endParaRPr lang="en-US" altLang="en-US"/>
          </a:p>
        </p:txBody>
      </p:sp>
      <p:sp>
        <p:nvSpPr>
          <p:cNvPr id="7" name="Slide Number Placeholder 6"/>
          <p:cNvSpPr>
            <a:spLocks noGrp="1"/>
          </p:cNvSpPr>
          <p:nvPr>
            <p:ph type="sldNum" sz="quarter" idx="12"/>
          </p:nvPr>
        </p:nvSpPr>
        <p:spPr>
          <a:xfrm>
            <a:off x="7020272" y="6381328"/>
            <a:ext cx="1905000" cy="249237"/>
          </a:xfrm>
        </p:spPr>
        <p:txBody>
          <a:bodyPr/>
          <a:lstStyle>
            <a:lvl1pPr>
              <a:defRPr/>
            </a:lvl1pPr>
          </a:lstStyle>
          <a:p>
            <a:fld id="{95916DF7-241B-494A-8051-AF6ABC27E808}" type="slidenum">
              <a:rPr lang="en-US" altLang="en-US"/>
              <a:pPr/>
              <a:t>‹#›</a:t>
            </a:fld>
            <a:endParaRPr lang="en-US" altLang="en-US"/>
          </a:p>
        </p:txBody>
      </p:sp>
    </p:spTree>
    <p:extLst>
      <p:ext uri="{BB962C8B-B14F-4D97-AF65-F5344CB8AC3E}">
        <p14:creationId xmlns:p14="http://schemas.microsoft.com/office/powerpoint/2010/main" val="414375074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F7FBE2-FC04-422C-8C84-FA61D905BC63}" type="datetime1">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195665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F6EC13-4B3F-4142-9043-C72AF7A663F8}" type="datetime1">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3744932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41ECA5-52D1-486B-9B89-314814321A17}" type="datetime1">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238624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B47AEEB-70C1-4E43-B80E-A95193DA47F1}" type="datetime1">
              <a:rPr lang="en-US" smtClean="0"/>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502077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C080EE-0256-43C2-8719-F2F7CD0D91FE}" type="datetime1">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2273979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CB3701-15D5-4B62-8813-83C1B1F232B2}" type="datetime1">
              <a:rPr lang="en-US" smtClean="0"/>
              <a:t>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301993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FF6E01-06A1-4B89-AA15-CEE16DD50853}" type="datetime1">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1890057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0F700E-5E85-4937-A8B9-961D263B106D}" type="datetime1">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2359123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41CBE-C332-4CFF-9D56-BBC42B9A6B6C}" type="datetime1">
              <a:rPr lang="en-US" smtClean="0"/>
              <a:t>2/24/2020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C1CA1-0FFD-4F67-9024-3E02CBF514A7}" type="slidenum">
              <a:rPr lang="en-US" smtClean="0"/>
              <a:t>‹#›</a:t>
            </a:fld>
            <a:endParaRPr lang="en-US"/>
          </a:p>
        </p:txBody>
      </p:sp>
    </p:spTree>
    <p:extLst>
      <p:ext uri="{BB962C8B-B14F-4D97-AF65-F5344CB8AC3E}">
        <p14:creationId xmlns:p14="http://schemas.microsoft.com/office/powerpoint/2010/main" val="3637678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TW" altLang="en-US" dirty="0"/>
              <a:t>食品研究與開發</a:t>
            </a:r>
            <a:endParaRPr lang="en-US" dirty="0"/>
          </a:p>
        </p:txBody>
      </p:sp>
      <p:sp>
        <p:nvSpPr>
          <p:cNvPr id="3" name="Subtitle 2"/>
          <p:cNvSpPr>
            <a:spLocks noGrp="1"/>
          </p:cNvSpPr>
          <p:nvPr>
            <p:ph type="subTitle" idx="1"/>
          </p:nvPr>
        </p:nvSpPr>
        <p:spPr/>
        <p:txBody>
          <a:bodyPr/>
          <a:lstStyle/>
          <a:p>
            <a:r>
              <a:rPr lang="zh-TW" altLang="en-US" dirty="0"/>
              <a:t>感官評價</a:t>
            </a:r>
            <a:endParaRPr lang="en-US" dirty="0"/>
          </a:p>
        </p:txBody>
      </p:sp>
    </p:spTree>
    <p:extLst>
      <p:ext uri="{BB962C8B-B14F-4D97-AF65-F5344CB8AC3E}">
        <p14:creationId xmlns:p14="http://schemas.microsoft.com/office/powerpoint/2010/main" val="97117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感官描述語</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96418878"/>
              </p:ext>
            </p:extLst>
          </p:nvPr>
        </p:nvGraphicFramePr>
        <p:xfrm>
          <a:off x="457200" y="1340768"/>
          <a:ext cx="8363272" cy="486156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1157062217"/>
                    </a:ext>
                  </a:extLst>
                </a:gridCol>
                <a:gridCol w="1564811">
                  <a:extLst>
                    <a:ext uri="{9D8B030D-6E8A-4147-A177-3AD203B41FA5}">
                      <a16:colId xmlns:a16="http://schemas.microsoft.com/office/drawing/2014/main" val="2575306679"/>
                    </a:ext>
                  </a:extLst>
                </a:gridCol>
                <a:gridCol w="5491973">
                  <a:extLst>
                    <a:ext uri="{9D8B030D-6E8A-4147-A177-3AD203B41FA5}">
                      <a16:colId xmlns:a16="http://schemas.microsoft.com/office/drawing/2014/main" val="4264952238"/>
                    </a:ext>
                  </a:extLst>
                </a:gridCol>
              </a:tblGrid>
              <a:tr h="370840">
                <a:tc>
                  <a:txBody>
                    <a:bodyPr/>
                    <a:lstStyle/>
                    <a:p>
                      <a:r>
                        <a:rPr lang="zh-TW" altLang="en-US" dirty="0"/>
                        <a:t>感應器官</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en-US" dirty="0"/>
                        <a:t>特徵</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t>描述語</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3709761"/>
                  </a:ext>
                </a:extLst>
              </a:tr>
              <a:tr h="370840">
                <a:tc>
                  <a:txBody>
                    <a:bodyPr/>
                    <a:lstStyle/>
                    <a:p>
                      <a:pPr rtl="0"/>
                      <a:r>
                        <a:rPr lang="zh-TW" altLang="en-US" sz="1800" b="0" i="0" kern="1200" dirty="0">
                          <a:solidFill>
                            <a:schemeClr val="dk1"/>
                          </a:solidFill>
                          <a:effectLst/>
                          <a:latin typeface="+mn-lt"/>
                          <a:ea typeface="+mn-ea"/>
                          <a:cs typeface="+mn-cs"/>
                        </a:rPr>
                        <a:t>眼睛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altLang="en-US" dirty="0"/>
                        <a:t>外觀顏色</a:t>
                      </a:r>
                      <a:endParaRPr lang="en-US" altLang="zh-TW" dirty="0"/>
                    </a:p>
                    <a:p>
                      <a:r>
                        <a:rPr lang="zh-TW" altLang="en-US" dirty="0"/>
                        <a:t>（質地</a:t>
                      </a:r>
                      <a:r>
                        <a:rPr lang="en-US" altLang="zh-TW" dirty="0"/>
                        <a:t>/</a:t>
                      </a:r>
                      <a:r>
                        <a:rPr lang="zh-TW" altLang="en-US" dirty="0"/>
                        <a:t>紋理）</a:t>
                      </a:r>
                      <a:endParaRPr lang="en-US" altLang="zh-TW"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altLang="en-US" dirty="0">
                          <a:solidFill>
                            <a:schemeClr val="tx1"/>
                          </a:solidFill>
                        </a:rPr>
                        <a:t>金黃色</a:t>
                      </a:r>
                      <a:r>
                        <a:rPr lang="zh-TW" altLang="en-US" baseline="0" dirty="0">
                          <a:solidFill>
                            <a:schemeClr val="tx1"/>
                          </a:solidFill>
                        </a:rPr>
                        <a:t>、暗紅色、鮮橙色、淺色、深色、閃亮、</a:t>
                      </a:r>
                      <a:r>
                        <a:rPr lang="zh-HK" altLang="en-US" sz="1800" kern="100" dirty="0">
                          <a:solidFill>
                            <a:schemeClr val="tx1"/>
                          </a:solidFill>
                          <a:effectLst/>
                          <a:latin typeface="Arial"/>
                          <a:ea typeface="PMingLiU"/>
                          <a:cs typeface="Times New Roman"/>
                        </a:rPr>
                        <a:t>亮眼</a:t>
                      </a:r>
                      <a:r>
                        <a:rPr lang="en-US" sz="1800" kern="100" dirty="0">
                          <a:solidFill>
                            <a:schemeClr val="tx1"/>
                          </a:solidFill>
                          <a:effectLst/>
                          <a:latin typeface="Arial"/>
                          <a:ea typeface="PMingLiU"/>
                          <a:cs typeface="Times New Roman"/>
                        </a:rPr>
                        <a:t> / </a:t>
                      </a:r>
                      <a:r>
                        <a:rPr lang="zh-TW" altLang="en-US" sz="1800" kern="100" dirty="0">
                          <a:solidFill>
                            <a:schemeClr val="tx1"/>
                          </a:solidFill>
                          <a:effectLst/>
                          <a:latin typeface="+mn-lt"/>
                          <a:ea typeface="PMingLiU"/>
                          <a:cs typeface="Times New Roman"/>
                        </a:rPr>
                        <a:t>發光</a:t>
                      </a:r>
                      <a:r>
                        <a:rPr lang="zh-TW" altLang="en-US" baseline="0" dirty="0">
                          <a:solidFill>
                            <a:schemeClr val="tx1"/>
                          </a:solidFill>
                        </a:rPr>
                        <a:t>、</a:t>
                      </a:r>
                      <a:r>
                        <a:rPr lang="zh-TW" altLang="en-US" sz="1800" kern="100" dirty="0">
                          <a:solidFill>
                            <a:schemeClr val="tx1"/>
                          </a:solidFill>
                          <a:effectLst/>
                          <a:latin typeface="+mn-lt"/>
                          <a:ea typeface="PMingLiU"/>
                          <a:cs typeface="Times New Roman"/>
                        </a:rPr>
                        <a:t>光滑</a:t>
                      </a:r>
                      <a:r>
                        <a:rPr lang="zh-TW" altLang="en-US" baseline="0" dirty="0">
                          <a:solidFill>
                            <a:schemeClr val="tx1"/>
                          </a:solidFill>
                        </a:rPr>
                        <a:t>、</a:t>
                      </a:r>
                      <a:r>
                        <a:rPr lang="zh-TW" altLang="en-US" sz="1800" b="0" i="0" u="none" strike="noStrike" kern="1200" baseline="0" dirty="0">
                          <a:solidFill>
                            <a:schemeClr val="tx1"/>
                          </a:solidFill>
                          <a:latin typeface="+mn-lt"/>
                          <a:ea typeface="+mn-ea"/>
                          <a:cs typeface="+mn-cs"/>
                        </a:rPr>
                        <a:t>暗沉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401837"/>
                  </a:ext>
                </a:extLst>
              </a:tr>
              <a:tr h="370840">
                <a:tc>
                  <a:txBody>
                    <a:bodyPr/>
                    <a:lstStyle/>
                    <a:p>
                      <a:r>
                        <a:rPr lang="zh-TW" altLang="en-US" dirty="0"/>
                        <a:t>鼻子</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t>氣味</a:t>
                      </a:r>
                      <a:endParaRPr lang="en-US" altLang="zh-TW" dirty="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t>（香氣</a:t>
                      </a:r>
                      <a:r>
                        <a:rPr lang="en-US" altLang="zh-TW" dirty="0"/>
                        <a:t>/</a:t>
                      </a:r>
                      <a:r>
                        <a:rPr lang="zh-TW" altLang="en-US" dirty="0"/>
                        <a:t>氣味）</a:t>
                      </a:r>
                      <a:endParaRPr lang="en-US" altLang="zh-TW"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0" i="0" u="none" strike="noStrike" kern="1200" baseline="0" dirty="0">
                          <a:solidFill>
                            <a:schemeClr val="tx1"/>
                          </a:solidFill>
                          <a:latin typeface="+mn-lt"/>
                          <a:ea typeface="+mn-ea"/>
                          <a:cs typeface="+mn-cs"/>
                        </a:rPr>
                        <a:t>焦味</a:t>
                      </a:r>
                      <a:r>
                        <a:rPr lang="zh-TW" altLang="en-US" baseline="0" dirty="0">
                          <a:solidFill>
                            <a:schemeClr val="tx1"/>
                          </a:solidFill>
                        </a:rPr>
                        <a:t>、</a:t>
                      </a:r>
                      <a:r>
                        <a:rPr lang="zh-TW" altLang="en-US" sz="1800" b="0" i="0" u="none" strike="noStrike" kern="1200" baseline="0" dirty="0">
                          <a:solidFill>
                            <a:schemeClr val="tx1"/>
                          </a:solidFill>
                          <a:latin typeface="+mn-lt"/>
                          <a:ea typeface="+mn-ea"/>
                          <a:cs typeface="+mn-cs"/>
                        </a:rPr>
                        <a:t>醋酸味</a:t>
                      </a:r>
                      <a:r>
                        <a:rPr lang="zh-TW" altLang="en-US" baseline="0" dirty="0">
                          <a:solidFill>
                            <a:schemeClr val="tx1"/>
                          </a:solidFill>
                        </a:rPr>
                        <a:t>、</a:t>
                      </a:r>
                      <a:r>
                        <a:rPr lang="zh-TW" altLang="en-US" sz="1800" b="0" i="0" u="none" strike="noStrike" kern="1200" baseline="0" dirty="0">
                          <a:solidFill>
                            <a:schemeClr val="tx1"/>
                          </a:solidFill>
                          <a:latin typeface="+mn-lt"/>
                          <a:ea typeface="+mn-ea"/>
                          <a:cs typeface="+mn-cs"/>
                        </a:rPr>
                        <a:t>魚腥味</a:t>
                      </a:r>
                      <a:r>
                        <a:rPr lang="zh-TW" altLang="en-US" baseline="0" dirty="0">
                          <a:solidFill>
                            <a:schemeClr val="tx1"/>
                          </a:solidFill>
                        </a:rPr>
                        <a:t>、</a:t>
                      </a:r>
                      <a:r>
                        <a:rPr lang="zh-TW" altLang="en-US" sz="1800" b="0" i="0" u="none" strike="noStrike" kern="1200" baseline="0" dirty="0">
                          <a:solidFill>
                            <a:schemeClr val="tx1"/>
                          </a:solidFill>
                          <a:latin typeface="+mn-lt"/>
                          <a:ea typeface="+mn-ea"/>
                          <a:cs typeface="+mn-cs"/>
                        </a:rPr>
                        <a:t>果味濃郁</a:t>
                      </a:r>
                      <a:r>
                        <a:rPr lang="zh-TW" altLang="en-US" baseline="0" dirty="0">
                          <a:solidFill>
                            <a:schemeClr val="tx1"/>
                          </a:solidFill>
                        </a:rPr>
                        <a:t>、</a:t>
                      </a:r>
                      <a:r>
                        <a:rPr lang="zh-TW" altLang="en-US" sz="1800" b="0" i="0" u="none" strike="noStrike" kern="1200" baseline="0" dirty="0">
                          <a:solidFill>
                            <a:schemeClr val="tx1"/>
                          </a:solidFill>
                          <a:latin typeface="+mn-lt"/>
                          <a:ea typeface="+mn-ea"/>
                          <a:cs typeface="+mn-cs"/>
                        </a:rPr>
                        <a:t>香料味</a:t>
                      </a:r>
                      <a:r>
                        <a:rPr lang="zh-TW" altLang="en-US" baseline="0" dirty="0">
                          <a:solidFill>
                            <a:schemeClr val="tx1"/>
                          </a:solidFill>
                        </a:rPr>
                        <a:t>、</a:t>
                      </a:r>
                      <a:r>
                        <a:rPr lang="zh-TW" altLang="en-US" sz="1800" b="0" i="0" u="none" strike="noStrike" kern="1200" baseline="0" dirty="0">
                          <a:solidFill>
                            <a:schemeClr val="tx1"/>
                          </a:solidFill>
                          <a:latin typeface="+mn-lt"/>
                          <a:ea typeface="+mn-ea"/>
                          <a:cs typeface="+mn-cs"/>
                        </a:rPr>
                        <a:t>辛辣味</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9272375"/>
                  </a:ext>
                </a:extLst>
              </a:tr>
              <a:tr h="1152251">
                <a:tc rowSpan="2">
                  <a:txBody>
                    <a:bodyPr/>
                    <a:lstStyle/>
                    <a:p>
                      <a:r>
                        <a:rPr lang="zh-TW" altLang="en-US" dirty="0"/>
                        <a:t>皮膚</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t>觸感 </a:t>
                      </a:r>
                      <a:endParaRPr lang="en-US" altLang="zh-TW" dirty="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t>（質感</a:t>
                      </a:r>
                      <a:r>
                        <a:rPr lang="en-US" altLang="zh-TW" dirty="0"/>
                        <a:t>/</a:t>
                      </a:r>
                      <a:r>
                        <a:rPr lang="zh-TW" altLang="en-US" dirty="0"/>
                        <a:t>口感）</a:t>
                      </a:r>
                      <a:endParaRPr lang="en-US" dirty="0"/>
                    </a:p>
                    <a:p>
                      <a:endParaRPr lang="en-US" dirty="0"/>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altLang="en-US" dirty="0">
                          <a:solidFill>
                            <a:schemeClr val="tx1"/>
                          </a:solidFill>
                        </a:rPr>
                        <a:t>輕型</a:t>
                      </a:r>
                      <a:r>
                        <a:rPr lang="zh-TW" altLang="en-US" baseline="0" dirty="0">
                          <a:solidFill>
                            <a:schemeClr val="tx1"/>
                          </a:solidFill>
                        </a:rPr>
                        <a:t>、薄脆易碎、有嚼勁、酥脆、鬆脆、香脆、乾身、結實、起泡、易碎成小薄片</a:t>
                      </a:r>
                      <a:r>
                        <a:rPr lang="en-US" altLang="zh-TW" baseline="0" dirty="0">
                          <a:solidFill>
                            <a:schemeClr val="tx1"/>
                          </a:solidFill>
                        </a:rPr>
                        <a:t>/ </a:t>
                      </a:r>
                      <a:r>
                        <a:rPr lang="zh-TW" altLang="en-US" baseline="0" dirty="0">
                          <a:solidFill>
                            <a:schemeClr val="tx1"/>
                          </a:solidFill>
                        </a:rPr>
                        <a:t>易脫落、冒泡、起沙、堅硬、多塊</a:t>
                      </a:r>
                      <a:r>
                        <a:rPr lang="en-US" altLang="zh-TW" baseline="0" dirty="0">
                          <a:solidFill>
                            <a:schemeClr val="tx1"/>
                          </a:solidFill>
                        </a:rPr>
                        <a:t>/</a:t>
                      </a:r>
                      <a:r>
                        <a:rPr lang="zh-TW" altLang="en-US" baseline="0" dirty="0">
                          <a:solidFill>
                            <a:schemeClr val="tx1"/>
                          </a:solidFill>
                        </a:rPr>
                        <a:t>顆粒狀、稀爛糊狀、濕軟、有彈性、幼嫩、堅韌</a:t>
                      </a:r>
                      <a:endParaRPr lang="en-US" altLang="zh-TW"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376931"/>
                  </a:ext>
                </a:extLst>
              </a:tr>
              <a:tr h="467587">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t>溫度 </a:t>
                      </a:r>
                      <a:endParaRPr lang="en-US" altLang="zh-TW" dirty="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t>（熱</a:t>
                      </a:r>
                      <a:r>
                        <a:rPr lang="en-US" altLang="zh-TW" dirty="0"/>
                        <a:t>/</a:t>
                      </a:r>
                      <a:r>
                        <a:rPr lang="zh-TW" altLang="en-US" dirty="0"/>
                        <a:t>冷）</a:t>
                      </a:r>
                      <a:endParaRPr lang="en-US" altLang="zh-TW"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solidFill>
                            <a:schemeClr val="tx1"/>
                          </a:solidFill>
                        </a:rPr>
                        <a:t>熱</a:t>
                      </a:r>
                      <a:r>
                        <a:rPr lang="zh-TW" altLang="en-US" baseline="0" dirty="0">
                          <a:solidFill>
                            <a:schemeClr val="tx1"/>
                          </a:solidFill>
                        </a:rPr>
                        <a:t>、</a:t>
                      </a:r>
                      <a:r>
                        <a:rPr lang="zh-TW" altLang="en-US" dirty="0">
                          <a:solidFill>
                            <a:schemeClr val="tx1"/>
                          </a:solidFill>
                        </a:rPr>
                        <a:t>和暖</a:t>
                      </a:r>
                      <a:r>
                        <a:rPr lang="zh-TW" altLang="en-US" baseline="0" dirty="0">
                          <a:solidFill>
                            <a:schemeClr val="tx1"/>
                          </a:solidFill>
                        </a:rPr>
                        <a:t>、</a:t>
                      </a:r>
                      <a:r>
                        <a:rPr lang="zh-TW" altLang="en-US" dirty="0">
                          <a:solidFill>
                            <a:schemeClr val="tx1"/>
                          </a:solidFill>
                        </a:rPr>
                        <a:t>冷</a:t>
                      </a:r>
                      <a:r>
                        <a:rPr lang="zh-TW" altLang="en-US" baseline="0" dirty="0">
                          <a:solidFill>
                            <a:schemeClr val="tx1"/>
                          </a:solidFill>
                        </a:rPr>
                        <a:t>、熾熱、</a:t>
                      </a:r>
                      <a:r>
                        <a:rPr lang="zh-TW" altLang="en-US" dirty="0">
                          <a:solidFill>
                            <a:schemeClr val="tx1"/>
                          </a:solidFill>
                        </a:rPr>
                        <a:t>熱熊熊</a:t>
                      </a:r>
                      <a:r>
                        <a:rPr lang="zh-TW" altLang="en-US" baseline="0" dirty="0">
                          <a:solidFill>
                            <a:schemeClr val="tx1"/>
                          </a:solidFill>
                        </a:rPr>
                        <a:t>、</a:t>
                      </a:r>
                      <a:r>
                        <a:rPr lang="zh-TW" altLang="en-US" dirty="0">
                          <a:solidFill>
                            <a:schemeClr val="tx1"/>
                          </a:solidFill>
                        </a:rPr>
                        <a:t>熱氣騰騰</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2688051"/>
                  </a:ext>
                </a:extLst>
              </a:tr>
              <a:tr h="370840">
                <a:tc rowSpan="2">
                  <a:txBody>
                    <a:bodyPr/>
                    <a:lstStyle/>
                    <a:p>
                      <a:r>
                        <a:rPr lang="zh-TW" altLang="en-US" dirty="0"/>
                        <a:t>舌頭</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t>味道 </a:t>
                      </a:r>
                      <a:endParaRPr lang="en-US" altLang="zh-TW" dirty="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t>（口味）</a:t>
                      </a:r>
                      <a:endParaRPr lang="en-US" altLang="zh-TW"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0" i="0" u="none" strike="noStrike" kern="1200" baseline="0" dirty="0">
                          <a:solidFill>
                            <a:schemeClr val="dk1"/>
                          </a:solidFill>
                          <a:latin typeface="+mn-lt"/>
                          <a:ea typeface="+mn-ea"/>
                          <a:cs typeface="+mn-cs"/>
                        </a:rPr>
                        <a:t>甜</a:t>
                      </a:r>
                      <a:r>
                        <a:rPr lang="zh-TW" altLang="en-US" baseline="0" dirty="0"/>
                        <a:t>、鹹、苦、淡而無味、辛辣、</a:t>
                      </a:r>
                      <a:r>
                        <a:rPr lang="zh-TW" altLang="en-US" sz="1800" b="0" i="0" kern="1200" baseline="0" dirty="0">
                          <a:solidFill>
                            <a:schemeClr val="dk1"/>
                          </a:solidFill>
                          <a:effectLst/>
                          <a:latin typeface="+mn-lt"/>
                          <a:ea typeface="+mn-ea"/>
                          <a:cs typeface="+mn-cs"/>
                        </a:rPr>
                        <a:t>濃</a:t>
                      </a:r>
                      <a:r>
                        <a:rPr lang="zh-TW" altLang="en-US" sz="1800" b="0" i="0" kern="1200" dirty="0">
                          <a:solidFill>
                            <a:schemeClr val="dk1"/>
                          </a:solidFill>
                          <a:effectLst/>
                          <a:latin typeface="+mn-lt"/>
                          <a:ea typeface="+mn-ea"/>
                          <a:cs typeface="+mn-cs"/>
                        </a:rPr>
                        <a:t>烈</a:t>
                      </a:r>
                      <a:r>
                        <a:rPr lang="zh-TW" altLang="en-US" baseline="0" dirty="0"/>
                        <a:t>、變質走味</a:t>
                      </a:r>
                      <a:endParaRPr lang="en-US"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79654763"/>
                  </a:ext>
                </a:extLst>
              </a:tr>
              <a:tr h="37084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t>食物種類</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baseline="0" dirty="0"/>
                        <a:t>洋蔥、檸檬、椰子、朱古力、八角、薄荷、蒜頭、肉</a:t>
                      </a:r>
                      <a:endParaRPr lang="en-US" altLang="zh-TW"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5877951"/>
                  </a:ext>
                </a:extLst>
              </a:tr>
              <a:tr h="370840">
                <a:tc>
                  <a:txBody>
                    <a:bodyPr/>
                    <a:lstStyle/>
                    <a:p>
                      <a:r>
                        <a:rPr lang="zh-TW" altLang="en-US" dirty="0"/>
                        <a:t>耳朵</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altLang="en-US" dirty="0"/>
                        <a:t>聲音</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altLang="en-US" dirty="0"/>
                        <a:t>劈啪聲</a:t>
                      </a:r>
                      <a:r>
                        <a:rPr lang="zh-TW" altLang="en-US" baseline="0" dirty="0"/>
                        <a:t>、嘶嘶</a:t>
                      </a:r>
                      <a:r>
                        <a:rPr lang="zh-TW" altLang="en-US" dirty="0"/>
                        <a:t>聲</a:t>
                      </a:r>
                      <a:r>
                        <a:rPr lang="zh-TW" altLang="en-US" baseline="0" dirty="0"/>
                        <a:t>、呯呯</a:t>
                      </a:r>
                      <a:r>
                        <a:rPr lang="zh-TW" altLang="en-US" dirty="0"/>
                        <a:t>聲</a:t>
                      </a:r>
                      <a:r>
                        <a:rPr lang="zh-TW" altLang="en-US" baseline="0" dirty="0"/>
                        <a:t>、爽脆</a:t>
                      </a:r>
                      <a:r>
                        <a:rPr lang="zh-TW" altLang="en-US" dirty="0"/>
                        <a:t>聲</a:t>
                      </a:r>
                      <a:r>
                        <a:rPr lang="zh-TW" altLang="en-US" baseline="0" dirty="0"/>
                        <a:t>、</a:t>
                      </a:r>
                      <a:r>
                        <a:rPr lang="zh-TW" altLang="en-US" dirty="0"/>
                        <a:t>沙沙聲</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9784574"/>
                  </a:ext>
                </a:extLst>
              </a:tr>
            </a:tbl>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10</a:t>
            </a:fld>
            <a:endParaRPr lang="en-US"/>
          </a:p>
        </p:txBody>
      </p:sp>
    </p:spTree>
    <p:extLst>
      <p:ext uri="{BB962C8B-B14F-4D97-AF65-F5344CB8AC3E}">
        <p14:creationId xmlns:p14="http://schemas.microsoft.com/office/powerpoint/2010/main" val="542813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感官評價的方法</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8F4C1CA1-0FFD-4F67-9024-3E02CBF514A7}" type="slidenum">
              <a:rPr lang="en-US" smtClean="0"/>
              <a:t>11</a:t>
            </a:fld>
            <a:endParaRPr lang="en-US"/>
          </a:p>
        </p:txBody>
      </p:sp>
    </p:spTree>
    <p:extLst>
      <p:ext uri="{BB962C8B-B14F-4D97-AF65-F5344CB8AC3E}">
        <p14:creationId xmlns:p14="http://schemas.microsoft.com/office/powerpoint/2010/main" val="3270624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感官評價的方法</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12</a:t>
            </a:fld>
            <a:endParaRPr lang="en-US"/>
          </a:p>
        </p:txBody>
      </p:sp>
      <p:grpSp>
        <p:nvGrpSpPr>
          <p:cNvPr id="3" name="群組 2"/>
          <p:cNvGrpSpPr/>
          <p:nvPr/>
        </p:nvGrpSpPr>
        <p:grpSpPr>
          <a:xfrm>
            <a:off x="457200" y="1600200"/>
            <a:ext cx="8229599" cy="4525963"/>
            <a:chOff x="457200" y="1600200"/>
            <a:chExt cx="8229599" cy="4525963"/>
          </a:xfrm>
        </p:grpSpPr>
        <p:sp>
          <p:nvSpPr>
            <p:cNvPr id="6" name="圓形圖 5"/>
            <p:cNvSpPr/>
            <p:nvPr/>
          </p:nvSpPr>
          <p:spPr>
            <a:xfrm>
              <a:off x="457200" y="1600200"/>
              <a:ext cx="4525963" cy="4525963"/>
            </a:xfrm>
            <a:prstGeom prst="pie">
              <a:avLst>
                <a:gd name="adj1" fmla="val 5400000"/>
                <a:gd name="adj2" fmla="val 16200000"/>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7" name="手繪多邊形 6"/>
            <p:cNvSpPr/>
            <p:nvPr/>
          </p:nvSpPr>
          <p:spPr>
            <a:xfrm>
              <a:off x="2720181" y="1600200"/>
              <a:ext cx="5966618" cy="4525963"/>
            </a:xfrm>
            <a:custGeom>
              <a:avLst/>
              <a:gdLst>
                <a:gd name="connsiteX0" fmla="*/ 0 w 5966618"/>
                <a:gd name="connsiteY0" fmla="*/ 0 h 4525963"/>
                <a:gd name="connsiteX1" fmla="*/ 5966618 w 5966618"/>
                <a:gd name="connsiteY1" fmla="*/ 0 h 4525963"/>
                <a:gd name="connsiteX2" fmla="*/ 5966618 w 5966618"/>
                <a:gd name="connsiteY2" fmla="*/ 4525963 h 4525963"/>
                <a:gd name="connsiteX3" fmla="*/ 0 w 5966618"/>
                <a:gd name="connsiteY3" fmla="*/ 4525963 h 4525963"/>
                <a:gd name="connsiteX4" fmla="*/ 0 w 5966618"/>
                <a:gd name="connsiteY4" fmla="*/ 0 h 45259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6618" h="4525963">
                  <a:moveTo>
                    <a:pt x="0" y="0"/>
                  </a:moveTo>
                  <a:lnTo>
                    <a:pt x="5966618" y="0"/>
                  </a:lnTo>
                  <a:lnTo>
                    <a:pt x="5966618" y="4525963"/>
                  </a:lnTo>
                  <a:lnTo>
                    <a:pt x="0" y="4525963"/>
                  </a:lnTo>
                  <a:lnTo>
                    <a:pt x="0" y="0"/>
                  </a:lnTo>
                  <a:close/>
                </a:path>
              </a:pathLst>
            </a:custGeom>
            <a:solidFill>
              <a:schemeClr val="accent2">
                <a:lumMod val="20000"/>
                <a:lumOff val="80000"/>
                <a:alpha val="90000"/>
              </a:schemeClr>
            </a:solidFill>
          </p:spPr>
          <p:style>
            <a:lnRef idx="1">
              <a:schemeClr val="accent2">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7630" tIns="87630" rIns="3070939" bIns="3255802" numCol="1" spcCol="1270" anchor="ctr" anchorCtr="0">
              <a:noAutofit/>
            </a:bodyPr>
            <a:lstStyle/>
            <a:p>
              <a:pPr defTabSz="1022350">
                <a:lnSpc>
                  <a:spcPct val="90000"/>
                </a:lnSpc>
                <a:spcBef>
                  <a:spcPct val="0"/>
                </a:spcBef>
                <a:spcAft>
                  <a:spcPct val="35000"/>
                </a:spcAft>
              </a:pPr>
              <a:r>
                <a:rPr lang="zh-TW" altLang="en-US" sz="2400" dirty="0"/>
                <a:t>產品是否不同？</a:t>
              </a:r>
              <a:endParaRPr lang="en-US" altLang="zh-TW" sz="2400" dirty="0"/>
            </a:p>
          </p:txBody>
        </p:sp>
        <p:sp>
          <p:nvSpPr>
            <p:cNvPr id="8" name="圓形圖 7"/>
            <p:cNvSpPr/>
            <p:nvPr/>
          </p:nvSpPr>
          <p:spPr>
            <a:xfrm>
              <a:off x="1249244" y="2957991"/>
              <a:ext cx="2941873" cy="2941873"/>
            </a:xfrm>
            <a:prstGeom prst="pie">
              <a:avLst>
                <a:gd name="adj1" fmla="val 5400000"/>
                <a:gd name="adj2" fmla="val 16200000"/>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sp>
        <p:sp>
          <p:nvSpPr>
            <p:cNvPr id="9" name="手繪多邊形 8"/>
            <p:cNvSpPr/>
            <p:nvPr/>
          </p:nvSpPr>
          <p:spPr>
            <a:xfrm>
              <a:off x="2720181" y="2957991"/>
              <a:ext cx="5966618" cy="2941873"/>
            </a:xfrm>
            <a:custGeom>
              <a:avLst/>
              <a:gdLst>
                <a:gd name="connsiteX0" fmla="*/ 0 w 5966618"/>
                <a:gd name="connsiteY0" fmla="*/ 0 h 2941873"/>
                <a:gd name="connsiteX1" fmla="*/ 5966618 w 5966618"/>
                <a:gd name="connsiteY1" fmla="*/ 0 h 2941873"/>
                <a:gd name="connsiteX2" fmla="*/ 5966618 w 5966618"/>
                <a:gd name="connsiteY2" fmla="*/ 2941873 h 2941873"/>
                <a:gd name="connsiteX3" fmla="*/ 0 w 5966618"/>
                <a:gd name="connsiteY3" fmla="*/ 2941873 h 2941873"/>
                <a:gd name="connsiteX4" fmla="*/ 0 w 5966618"/>
                <a:gd name="connsiteY4" fmla="*/ 0 h 2941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6618" h="2941873">
                  <a:moveTo>
                    <a:pt x="0" y="0"/>
                  </a:moveTo>
                  <a:lnTo>
                    <a:pt x="5966618" y="0"/>
                  </a:lnTo>
                  <a:lnTo>
                    <a:pt x="5966618" y="2941873"/>
                  </a:lnTo>
                  <a:lnTo>
                    <a:pt x="0" y="2941873"/>
                  </a:lnTo>
                  <a:lnTo>
                    <a:pt x="0" y="0"/>
                  </a:lnTo>
                  <a:close/>
                </a:path>
              </a:pathLst>
            </a:custGeom>
            <a:solidFill>
              <a:schemeClr val="tx2">
                <a:lumMod val="20000"/>
                <a:lumOff val="80000"/>
              </a:schemeClr>
            </a:solidFill>
          </p:spPr>
          <p:style>
            <a:lnRef idx="1">
              <a:schemeClr val="accent3">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7630" tIns="87630" rIns="3070939" bIns="1671716" numCol="1" spcCol="1270" anchor="ctr" anchorCtr="0">
              <a:noAutofit/>
            </a:bodyPr>
            <a:lstStyle/>
            <a:p>
              <a:pPr defTabSz="1022350">
                <a:lnSpc>
                  <a:spcPct val="90000"/>
                </a:lnSpc>
                <a:spcBef>
                  <a:spcPct val="0"/>
                </a:spcBef>
                <a:spcAft>
                  <a:spcPct val="35000"/>
                </a:spcAft>
              </a:pPr>
              <a:r>
                <a:rPr lang="zh-TW" altLang="en-US" sz="2400" dirty="0"/>
                <a:t>它們如何不同？</a:t>
              </a:r>
              <a:endParaRPr lang="en-US" altLang="zh-TW" sz="2400" dirty="0"/>
            </a:p>
          </p:txBody>
        </p:sp>
        <p:sp>
          <p:nvSpPr>
            <p:cNvPr id="10" name="圓形圖 9"/>
            <p:cNvSpPr/>
            <p:nvPr/>
          </p:nvSpPr>
          <p:spPr>
            <a:xfrm>
              <a:off x="2041287" y="4315779"/>
              <a:ext cx="1357787" cy="1357787"/>
            </a:xfrm>
            <a:prstGeom prst="pie">
              <a:avLst>
                <a:gd name="adj1" fmla="val 5400000"/>
                <a:gd name="adj2" fmla="val 16200000"/>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sp>
        <p:sp>
          <p:nvSpPr>
            <p:cNvPr id="11" name="手繪多邊形 10"/>
            <p:cNvSpPr/>
            <p:nvPr/>
          </p:nvSpPr>
          <p:spPr>
            <a:xfrm>
              <a:off x="2720181" y="4315779"/>
              <a:ext cx="5966618" cy="1357787"/>
            </a:xfrm>
            <a:custGeom>
              <a:avLst/>
              <a:gdLst>
                <a:gd name="connsiteX0" fmla="*/ 0 w 5966618"/>
                <a:gd name="connsiteY0" fmla="*/ 0 h 1357787"/>
                <a:gd name="connsiteX1" fmla="*/ 5966618 w 5966618"/>
                <a:gd name="connsiteY1" fmla="*/ 0 h 1357787"/>
                <a:gd name="connsiteX2" fmla="*/ 5966618 w 5966618"/>
                <a:gd name="connsiteY2" fmla="*/ 1357787 h 1357787"/>
                <a:gd name="connsiteX3" fmla="*/ 0 w 5966618"/>
                <a:gd name="connsiteY3" fmla="*/ 1357787 h 1357787"/>
                <a:gd name="connsiteX4" fmla="*/ 0 w 5966618"/>
                <a:gd name="connsiteY4" fmla="*/ 0 h 1357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6618" h="1357787">
                  <a:moveTo>
                    <a:pt x="0" y="0"/>
                  </a:moveTo>
                  <a:lnTo>
                    <a:pt x="5966618" y="0"/>
                  </a:lnTo>
                  <a:lnTo>
                    <a:pt x="5966618" y="1357787"/>
                  </a:lnTo>
                  <a:lnTo>
                    <a:pt x="0" y="1357787"/>
                  </a:lnTo>
                  <a:lnTo>
                    <a:pt x="0" y="0"/>
                  </a:lnTo>
                  <a:close/>
                </a:path>
              </a:pathLst>
            </a:custGeom>
            <a:solidFill>
              <a:schemeClr val="bg2">
                <a:lumMod val="20000"/>
                <a:lumOff val="80000"/>
              </a:schemeClr>
            </a:solidFill>
          </p:spPr>
          <p:style>
            <a:lnRef idx="1">
              <a:schemeClr val="accent4">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7630" tIns="87630" rIns="3070939" bIns="87630" numCol="1" spcCol="1270" anchor="ctr" anchorCtr="0">
              <a:noAutofit/>
            </a:bodyPr>
            <a:lstStyle/>
            <a:p>
              <a:pPr defTabSz="1022350">
                <a:lnSpc>
                  <a:spcPct val="90000"/>
                </a:lnSpc>
                <a:spcBef>
                  <a:spcPct val="0"/>
                </a:spcBef>
                <a:spcAft>
                  <a:spcPct val="35000"/>
                </a:spcAft>
              </a:pPr>
              <a:r>
                <a:rPr lang="zh-TW" altLang="en-US" sz="2400" dirty="0"/>
                <a:t>一種產品相對另一種產品的可接受性是什麼？</a:t>
              </a:r>
              <a:endParaRPr lang="en-US" altLang="zh-TW" sz="2400" dirty="0"/>
            </a:p>
          </p:txBody>
        </p:sp>
        <p:sp>
          <p:nvSpPr>
            <p:cNvPr id="12" name="手繪多邊形 11"/>
            <p:cNvSpPr/>
            <p:nvPr/>
          </p:nvSpPr>
          <p:spPr>
            <a:xfrm>
              <a:off x="5703490" y="1600200"/>
              <a:ext cx="2983309" cy="1357791"/>
            </a:xfrm>
            <a:custGeom>
              <a:avLst/>
              <a:gdLst>
                <a:gd name="connsiteX0" fmla="*/ 0 w 2983309"/>
                <a:gd name="connsiteY0" fmla="*/ 0 h 1357791"/>
                <a:gd name="connsiteX1" fmla="*/ 2983309 w 2983309"/>
                <a:gd name="connsiteY1" fmla="*/ 0 h 1357791"/>
                <a:gd name="connsiteX2" fmla="*/ 2983309 w 2983309"/>
                <a:gd name="connsiteY2" fmla="*/ 1357791 h 1357791"/>
                <a:gd name="connsiteX3" fmla="*/ 0 w 2983309"/>
                <a:gd name="connsiteY3" fmla="*/ 1357791 h 1357791"/>
                <a:gd name="connsiteX4" fmla="*/ 0 w 2983309"/>
                <a:gd name="connsiteY4" fmla="*/ 0 h 13577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309" h="1357791">
                  <a:moveTo>
                    <a:pt x="0" y="0"/>
                  </a:moveTo>
                  <a:lnTo>
                    <a:pt x="2983309" y="0"/>
                  </a:lnTo>
                  <a:lnTo>
                    <a:pt x="2983309" y="1357791"/>
                  </a:lnTo>
                  <a:lnTo>
                    <a:pt x="0" y="1357791"/>
                  </a:lnTo>
                  <a:lnTo>
                    <a:pt x="0" y="0"/>
                  </a:lnTo>
                  <a:close/>
                </a:path>
              </a:pathLst>
            </a:custGeom>
            <a:noFill/>
            <a:ln>
              <a:noFill/>
            </a:ln>
            <a:sp3d/>
          </p:spPr>
          <p:style>
            <a:lnRef idx="1">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zh-TW" altLang="en-US" sz="1900" b="1" u="sng" kern="1200" dirty="0"/>
                <a:t>區別測試</a:t>
              </a:r>
              <a:r>
                <a:rPr lang="en-GB" sz="1900" b="1" u="sng" kern="1200" dirty="0"/>
                <a:t> </a:t>
              </a:r>
              <a:endParaRPr lang="en-US" sz="1900" b="1" u="sng" kern="1200" dirty="0"/>
            </a:p>
            <a:p>
              <a:pPr marL="360363" lvl="1" indent="-161925" algn="l" defTabSz="844550">
                <a:lnSpc>
                  <a:spcPct val="90000"/>
                </a:lnSpc>
                <a:spcBef>
                  <a:spcPct val="0"/>
                </a:spcBef>
                <a:spcAft>
                  <a:spcPct val="15000"/>
                </a:spcAft>
                <a:buFontTx/>
                <a:buChar char="-"/>
              </a:pPr>
              <a:r>
                <a:rPr lang="zh-TW" altLang="en-US" sz="1900" b="1" kern="1200" dirty="0">
                  <a:solidFill>
                    <a:schemeClr val="tx1"/>
                  </a:solidFill>
                </a:rPr>
                <a:t>三角測試</a:t>
              </a:r>
              <a:endParaRPr lang="en-US" sz="1900" b="1" dirty="0">
                <a:solidFill>
                  <a:schemeClr val="tx1"/>
                </a:solidFill>
              </a:endParaRPr>
            </a:p>
            <a:p>
              <a:pPr marL="360363" lvl="1" indent="-161925" algn="l" defTabSz="844550">
                <a:lnSpc>
                  <a:spcPct val="90000"/>
                </a:lnSpc>
                <a:spcBef>
                  <a:spcPct val="0"/>
                </a:spcBef>
                <a:spcAft>
                  <a:spcPct val="15000"/>
                </a:spcAft>
                <a:buFontTx/>
                <a:buChar char="-"/>
              </a:pPr>
              <a:r>
                <a:rPr lang="zh-TW" altLang="en-US" sz="1900" b="1" kern="1200" dirty="0">
                  <a:solidFill>
                    <a:schemeClr val="tx1"/>
                  </a:solidFill>
                </a:rPr>
                <a:t>二對三測試</a:t>
              </a:r>
              <a:r>
                <a:rPr lang="en-GB" sz="1900" b="1" kern="1200" dirty="0">
                  <a:solidFill>
                    <a:schemeClr val="tx1"/>
                  </a:solidFill>
                </a:rPr>
                <a:t> </a:t>
              </a:r>
              <a:endParaRPr lang="en-US" sz="1900" b="1" dirty="0">
                <a:solidFill>
                  <a:schemeClr val="tx1"/>
                </a:solidFill>
              </a:endParaRPr>
            </a:p>
            <a:p>
              <a:pPr marL="360363" lvl="1" indent="-161925" algn="l" defTabSz="844550">
                <a:lnSpc>
                  <a:spcPct val="90000"/>
                </a:lnSpc>
                <a:spcBef>
                  <a:spcPct val="0"/>
                </a:spcBef>
                <a:spcAft>
                  <a:spcPct val="15000"/>
                </a:spcAft>
                <a:buFontTx/>
                <a:buChar char="-"/>
              </a:pPr>
              <a:r>
                <a:rPr lang="zh-TW" altLang="en-US" sz="1900" b="1" kern="1200" dirty="0">
                  <a:solidFill>
                    <a:schemeClr val="tx1"/>
                  </a:solidFill>
                </a:rPr>
                <a:t>配對</a:t>
              </a:r>
              <a:r>
                <a:rPr lang="en-US" altLang="zh-TW" sz="1900" b="1" kern="1200" dirty="0">
                  <a:solidFill>
                    <a:schemeClr val="tx1"/>
                  </a:solidFill>
                </a:rPr>
                <a:t>	</a:t>
              </a:r>
              <a:r>
                <a:rPr lang="zh-TW" altLang="en-US" sz="1900" b="1" kern="1200" dirty="0">
                  <a:solidFill>
                    <a:schemeClr val="tx1"/>
                  </a:solidFill>
                </a:rPr>
                <a:t>差異測試</a:t>
              </a:r>
              <a:endParaRPr lang="en-US" sz="1900" b="1" kern="1200" dirty="0">
                <a:solidFill>
                  <a:schemeClr val="tx1"/>
                </a:solidFill>
              </a:endParaRPr>
            </a:p>
          </p:txBody>
        </p:sp>
        <p:sp>
          <p:nvSpPr>
            <p:cNvPr id="13" name="手繪多邊形 12"/>
            <p:cNvSpPr/>
            <p:nvPr/>
          </p:nvSpPr>
          <p:spPr>
            <a:xfrm>
              <a:off x="5703490" y="2957991"/>
              <a:ext cx="2983309" cy="1357787"/>
            </a:xfrm>
            <a:custGeom>
              <a:avLst/>
              <a:gdLst>
                <a:gd name="connsiteX0" fmla="*/ 0 w 2983309"/>
                <a:gd name="connsiteY0" fmla="*/ 0 h 1357787"/>
                <a:gd name="connsiteX1" fmla="*/ 2983309 w 2983309"/>
                <a:gd name="connsiteY1" fmla="*/ 0 h 1357787"/>
                <a:gd name="connsiteX2" fmla="*/ 2983309 w 2983309"/>
                <a:gd name="connsiteY2" fmla="*/ 1357787 h 1357787"/>
                <a:gd name="connsiteX3" fmla="*/ 0 w 2983309"/>
                <a:gd name="connsiteY3" fmla="*/ 1357787 h 1357787"/>
                <a:gd name="connsiteX4" fmla="*/ 0 w 2983309"/>
                <a:gd name="connsiteY4" fmla="*/ 0 h 1357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309" h="1357787">
                  <a:moveTo>
                    <a:pt x="0" y="0"/>
                  </a:moveTo>
                  <a:lnTo>
                    <a:pt x="2983309" y="0"/>
                  </a:lnTo>
                  <a:lnTo>
                    <a:pt x="2983309" y="1357787"/>
                  </a:lnTo>
                  <a:lnTo>
                    <a:pt x="0" y="1357787"/>
                  </a:lnTo>
                  <a:lnTo>
                    <a:pt x="0" y="0"/>
                  </a:lnTo>
                  <a:close/>
                </a:path>
              </a:pathLst>
            </a:custGeom>
            <a:noFill/>
            <a:ln>
              <a:noFill/>
            </a:ln>
            <a:sp3d/>
          </p:spPr>
          <p:style>
            <a:lnRef idx="1">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zh-TW" altLang="en-US" sz="1900" b="1" u="sng" kern="1200" dirty="0">
                  <a:solidFill>
                    <a:schemeClr val="tx1"/>
                  </a:solidFill>
                </a:rPr>
                <a:t>描述測試</a:t>
              </a:r>
              <a:endParaRPr lang="en-US" sz="1900" b="1" u="sng" kern="1200" dirty="0">
                <a:solidFill>
                  <a:schemeClr val="tx1"/>
                </a:solidFill>
              </a:endParaRPr>
            </a:p>
            <a:p>
              <a:pPr marL="514350" lvl="2" indent="-342900" algn="l" defTabSz="844550">
                <a:lnSpc>
                  <a:spcPct val="90000"/>
                </a:lnSpc>
                <a:spcBef>
                  <a:spcPct val="0"/>
                </a:spcBef>
                <a:spcAft>
                  <a:spcPct val="15000"/>
                </a:spcAft>
                <a:buFontTx/>
                <a:buChar char="-"/>
              </a:pPr>
              <a:r>
                <a:rPr lang="zh-TW" altLang="en-US" sz="1900" b="1" dirty="0">
                  <a:solidFill>
                    <a:schemeClr val="tx1"/>
                  </a:solidFill>
                </a:rPr>
                <a:t>定量描述性分析</a:t>
              </a:r>
              <a:endParaRPr lang="en-GB" sz="1900" b="1" kern="1200" dirty="0">
                <a:solidFill>
                  <a:schemeClr val="tx1"/>
                </a:solidFill>
              </a:endParaRPr>
            </a:p>
            <a:p>
              <a:pPr marL="514350" lvl="2" indent="-342900" algn="l" defTabSz="844550">
                <a:lnSpc>
                  <a:spcPct val="90000"/>
                </a:lnSpc>
                <a:spcBef>
                  <a:spcPct val="0"/>
                </a:spcBef>
                <a:spcAft>
                  <a:spcPct val="15000"/>
                </a:spcAft>
                <a:buFontTx/>
                <a:buChar char="-"/>
              </a:pPr>
              <a:endParaRPr lang="en-US" sz="1900" b="1" kern="1200" dirty="0">
                <a:solidFill>
                  <a:schemeClr val="accent5">
                    <a:lumMod val="75000"/>
                  </a:schemeClr>
                </a:solidFill>
              </a:endParaRPr>
            </a:p>
          </p:txBody>
        </p:sp>
        <p:sp>
          <p:nvSpPr>
            <p:cNvPr id="14" name="手繪多邊形 13"/>
            <p:cNvSpPr/>
            <p:nvPr/>
          </p:nvSpPr>
          <p:spPr>
            <a:xfrm>
              <a:off x="5703490" y="4315779"/>
              <a:ext cx="2983309" cy="1357787"/>
            </a:xfrm>
            <a:custGeom>
              <a:avLst/>
              <a:gdLst>
                <a:gd name="connsiteX0" fmla="*/ 0 w 2983309"/>
                <a:gd name="connsiteY0" fmla="*/ 0 h 1357787"/>
                <a:gd name="connsiteX1" fmla="*/ 2983309 w 2983309"/>
                <a:gd name="connsiteY1" fmla="*/ 0 h 1357787"/>
                <a:gd name="connsiteX2" fmla="*/ 2983309 w 2983309"/>
                <a:gd name="connsiteY2" fmla="*/ 1357787 h 1357787"/>
                <a:gd name="connsiteX3" fmla="*/ 0 w 2983309"/>
                <a:gd name="connsiteY3" fmla="*/ 1357787 h 1357787"/>
                <a:gd name="connsiteX4" fmla="*/ 0 w 2983309"/>
                <a:gd name="connsiteY4" fmla="*/ 0 h 1357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309" h="1357787">
                  <a:moveTo>
                    <a:pt x="0" y="0"/>
                  </a:moveTo>
                  <a:lnTo>
                    <a:pt x="2983309" y="0"/>
                  </a:lnTo>
                  <a:lnTo>
                    <a:pt x="2983309" y="1357787"/>
                  </a:lnTo>
                  <a:lnTo>
                    <a:pt x="0" y="1357787"/>
                  </a:lnTo>
                  <a:lnTo>
                    <a:pt x="0" y="0"/>
                  </a:lnTo>
                  <a:close/>
                </a:path>
              </a:pathLst>
            </a:custGeom>
            <a:noFill/>
            <a:ln>
              <a:noFill/>
            </a:ln>
            <a:sp3d/>
          </p:spPr>
          <p:style>
            <a:lnRef idx="1">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zh-TW" altLang="en-US" sz="1900" b="1" u="sng" kern="1200" dirty="0">
                  <a:solidFill>
                    <a:schemeClr val="tx1"/>
                  </a:solidFill>
                </a:rPr>
                <a:t>情感 </a:t>
              </a:r>
              <a:r>
                <a:rPr lang="en-GB" sz="1900" b="1" u="sng" kern="1200" dirty="0">
                  <a:solidFill>
                    <a:schemeClr val="tx1"/>
                  </a:solidFill>
                </a:rPr>
                <a:t>/ </a:t>
              </a:r>
              <a:r>
                <a:rPr lang="zh-TW" altLang="en-US" sz="1900" b="1" u="sng" dirty="0">
                  <a:solidFill>
                    <a:schemeClr val="tx1"/>
                  </a:solidFill>
                </a:rPr>
                <a:t>喜好測試</a:t>
              </a:r>
              <a:endParaRPr lang="en-US" sz="1900" b="1" u="sng" kern="1200" dirty="0">
                <a:solidFill>
                  <a:schemeClr val="tx1"/>
                </a:solidFill>
              </a:endParaRPr>
            </a:p>
            <a:p>
              <a:pPr marL="360363" lvl="2" indent="-188913" algn="l" defTabSz="844550">
                <a:lnSpc>
                  <a:spcPct val="90000"/>
                </a:lnSpc>
                <a:spcBef>
                  <a:spcPct val="0"/>
                </a:spcBef>
                <a:spcAft>
                  <a:spcPct val="15000"/>
                </a:spcAft>
              </a:pPr>
              <a:r>
                <a:rPr lang="en-GB" sz="1900" b="1" kern="1200" dirty="0">
                  <a:solidFill>
                    <a:schemeClr val="tx1"/>
                  </a:solidFill>
                </a:rPr>
                <a:t>-	</a:t>
              </a:r>
              <a:r>
                <a:rPr lang="zh-TW" altLang="en-US" sz="1900" b="1" kern="1200" dirty="0">
                  <a:solidFill>
                    <a:schemeClr val="tx1"/>
                  </a:solidFill>
                </a:rPr>
                <a:t>消費者接受度測試</a:t>
              </a:r>
              <a:endParaRPr lang="en-US" sz="1900" b="1" kern="1200" dirty="0">
                <a:solidFill>
                  <a:schemeClr val="tx1"/>
                </a:solidFill>
              </a:endParaRPr>
            </a:p>
          </p:txBody>
        </p:sp>
      </p:grpSp>
    </p:spTree>
    <p:extLst>
      <p:ext uri="{BB962C8B-B14F-4D97-AF65-F5344CB8AC3E}">
        <p14:creationId xmlns:p14="http://schemas.microsoft.com/office/powerpoint/2010/main" val="1564140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區別測試</a:t>
            </a:r>
            <a:endParaRPr lang="en-US" dirty="0"/>
          </a:p>
        </p:txBody>
      </p:sp>
      <p:sp>
        <p:nvSpPr>
          <p:cNvPr id="3" name="Content Placeholder 2"/>
          <p:cNvSpPr>
            <a:spLocks noGrp="1"/>
          </p:cNvSpPr>
          <p:nvPr>
            <p:ph idx="1"/>
          </p:nvPr>
        </p:nvSpPr>
        <p:spPr/>
        <p:txBody>
          <a:bodyPr>
            <a:normAutofit fontScale="70000" lnSpcReduction="20000"/>
          </a:bodyPr>
          <a:lstStyle/>
          <a:p>
            <a:pPr algn="just"/>
            <a:r>
              <a:rPr lang="zh-TW" altLang="en-US" dirty="0"/>
              <a:t>基本問題：兩個產品是否不同？</a:t>
            </a:r>
            <a:endParaRPr lang="en-US" altLang="zh-TW" dirty="0"/>
          </a:p>
          <a:p>
            <a:pPr algn="just"/>
            <a:r>
              <a:rPr lang="zh-TW" altLang="en-US" dirty="0"/>
              <a:t>基本設置</a:t>
            </a:r>
            <a:endParaRPr lang="en-US" altLang="zh-TW" dirty="0"/>
          </a:p>
          <a:p>
            <a:pPr lvl="1" algn="just">
              <a:buFontTx/>
              <a:buChar char="-"/>
            </a:pPr>
            <a:r>
              <a:rPr lang="en-US" altLang="zh-TW" dirty="0"/>
              <a:t>25-50</a:t>
            </a:r>
            <a:r>
              <a:rPr lang="zh-TW" altLang="en-US" dirty="0"/>
              <a:t>名品評員</a:t>
            </a:r>
            <a:endParaRPr lang="en-US" dirty="0"/>
          </a:p>
          <a:p>
            <a:pPr lvl="1" algn="just">
              <a:buFontTx/>
              <a:buChar char="-"/>
            </a:pPr>
            <a:r>
              <a:rPr lang="zh-TW" altLang="en-US" dirty="0"/>
              <a:t>篩選敏銳度</a:t>
            </a:r>
            <a:endParaRPr lang="en-US" altLang="zh-TW" dirty="0"/>
          </a:p>
          <a:p>
            <a:pPr marL="712788" lvl="1" indent="0" algn="just">
              <a:buNone/>
            </a:pPr>
            <a:r>
              <a:rPr lang="zh-TW" altLang="en-US" dirty="0"/>
              <a:t>（敏銳的感知，即他們有沒有良好的嗅覺和味覺？）</a:t>
            </a:r>
          </a:p>
          <a:p>
            <a:pPr lvl="1" algn="just">
              <a:buFontTx/>
              <a:buChar char="-"/>
            </a:pPr>
            <a:r>
              <a:rPr lang="zh-TW" altLang="en-US" dirty="0"/>
              <a:t>提供三角測試，二對三測試或配對差異測試</a:t>
            </a:r>
            <a:endParaRPr lang="en-US" dirty="0"/>
          </a:p>
          <a:p>
            <a:pPr algn="just"/>
            <a:r>
              <a:rPr lang="zh-TW" altLang="en-US" dirty="0"/>
              <a:t>使用一覽表進行分析，可比較結果與機遇</a:t>
            </a:r>
            <a:endParaRPr lang="en-US" sz="3100" dirty="0"/>
          </a:p>
          <a:p>
            <a:pPr marL="722313" lvl="1" indent="-361950" algn="just">
              <a:buNone/>
            </a:pPr>
            <a:r>
              <a:rPr lang="en-US" dirty="0"/>
              <a:t>- 	</a:t>
            </a:r>
            <a:r>
              <a:rPr lang="zh-TW" altLang="en-US" sz="2900" dirty="0"/>
              <a:t>確保差異是真實的，而不是因為人們僥倖 </a:t>
            </a:r>
            <a:r>
              <a:rPr lang="en-US" altLang="zh-TW" sz="2900" dirty="0"/>
              <a:t>/ </a:t>
            </a:r>
            <a:r>
              <a:rPr lang="zh-TW" altLang="en-US" sz="2900" dirty="0"/>
              <a:t>湊巧地選擇出正確的樣本</a:t>
            </a:r>
            <a:endParaRPr lang="en-US" sz="2900" dirty="0"/>
          </a:p>
          <a:p>
            <a:pPr algn="just"/>
            <a:r>
              <a:rPr lang="zh-TW" altLang="en-US" dirty="0"/>
              <a:t>優點</a:t>
            </a:r>
            <a:endParaRPr lang="en-US" dirty="0"/>
          </a:p>
          <a:p>
            <a:pPr marL="722313" lvl="1" indent="-265113" algn="just">
              <a:buNone/>
            </a:pPr>
            <a:r>
              <a:rPr lang="en-US" dirty="0"/>
              <a:t>- 	</a:t>
            </a:r>
            <a:r>
              <a:rPr lang="zh-TW" altLang="en-US" dirty="0"/>
              <a:t>快捷及簡單</a:t>
            </a:r>
            <a:endParaRPr lang="en-US" dirty="0"/>
          </a:p>
          <a:p>
            <a:pPr algn="just"/>
            <a:r>
              <a:rPr lang="zh-TW" altLang="en-US" dirty="0"/>
              <a:t>缺點</a:t>
            </a:r>
            <a:endParaRPr lang="en-US" dirty="0"/>
          </a:p>
          <a:p>
            <a:pPr marL="722313" lvl="1" indent="-265113" algn="just">
              <a:buNone/>
            </a:pPr>
            <a:r>
              <a:rPr lang="en-US" dirty="0"/>
              <a:t>-	</a:t>
            </a:r>
            <a:r>
              <a:rPr lang="zh-TW" altLang="en-US" dirty="0"/>
              <a:t>有限的結果，即只提供有分別及沒有分別</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13</a:t>
            </a:fld>
            <a:endParaRPr lang="en-US"/>
          </a:p>
        </p:txBody>
      </p:sp>
    </p:spTree>
    <p:extLst>
      <p:ext uri="{BB962C8B-B14F-4D97-AF65-F5344CB8AC3E}">
        <p14:creationId xmlns:p14="http://schemas.microsoft.com/office/powerpoint/2010/main" val="3131094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5"/>
          <p:cNvSpPr>
            <a:spLocks noGrp="1"/>
          </p:cNvSpPr>
          <p:nvPr>
            <p:ph type="sldNum" sz="quarter" idx="12"/>
          </p:nvPr>
        </p:nvSpPr>
        <p:spPr/>
        <p:txBody>
          <a:bodyPr/>
          <a:lstStyle/>
          <a:p>
            <a:fld id="{FC985876-B72C-42B7-BEC7-1126DEE6D502}" type="slidenum">
              <a:rPr lang="en-US" altLang="en-US"/>
              <a:pPr/>
              <a:t>14</a:t>
            </a:fld>
            <a:endParaRPr lang="en-US" altLang="en-US"/>
          </a:p>
        </p:txBody>
      </p:sp>
      <p:sp>
        <p:nvSpPr>
          <p:cNvPr id="712707" name="Rectangle 3"/>
          <p:cNvSpPr>
            <a:spLocks noGrp="1" noChangeArrowheads="1"/>
          </p:cNvSpPr>
          <p:nvPr>
            <p:ph sz="quarter" idx="1"/>
          </p:nvPr>
        </p:nvSpPr>
        <p:spPr>
          <a:xfrm>
            <a:off x="457200" y="1511776"/>
            <a:ext cx="8051196" cy="5112568"/>
          </a:xfrm>
          <a:ln>
            <a:noFill/>
          </a:ln>
        </p:spPr>
        <p:txBody>
          <a:bodyPr>
            <a:normAutofit/>
          </a:bodyPr>
          <a:lstStyle/>
          <a:p>
            <a:pPr marL="0" indent="0">
              <a:buNone/>
            </a:pPr>
            <a:r>
              <a:rPr lang="zh-TW" altLang="en-US" sz="2400" dirty="0"/>
              <a:t>問題：兩種產品是否不同呢？</a:t>
            </a:r>
            <a:endParaRPr lang="en-US" altLang="en-US" sz="2400" dirty="0"/>
          </a:p>
          <a:p>
            <a:r>
              <a:rPr lang="zh-TW" altLang="en-US" sz="2400" dirty="0"/>
              <a:t>三角測試：選出最不同的樣本</a:t>
            </a:r>
            <a:endParaRPr lang="en-US" altLang="en-US" sz="2400" dirty="0"/>
          </a:p>
          <a:p>
            <a:endParaRPr lang="en-US" altLang="en-US" sz="2400" dirty="0"/>
          </a:p>
          <a:p>
            <a:pPr marL="0" indent="0">
              <a:buNone/>
            </a:pPr>
            <a:endParaRPr lang="en-GB" altLang="en-US" sz="2400" dirty="0"/>
          </a:p>
          <a:p>
            <a:endParaRPr lang="en-US" altLang="en-US" sz="2400" dirty="0"/>
          </a:p>
        </p:txBody>
      </p:sp>
      <p:grpSp>
        <p:nvGrpSpPr>
          <p:cNvPr id="712734" name="Group 30"/>
          <p:cNvGrpSpPr>
            <a:grpSpLocks/>
          </p:cNvGrpSpPr>
          <p:nvPr/>
        </p:nvGrpSpPr>
        <p:grpSpPr bwMode="auto">
          <a:xfrm>
            <a:off x="4711571" y="3726955"/>
            <a:ext cx="4003735" cy="1733487"/>
            <a:chOff x="3348" y="1133"/>
            <a:chExt cx="2076" cy="775"/>
          </a:xfrm>
        </p:grpSpPr>
        <p:sp>
          <p:nvSpPr>
            <p:cNvPr id="712709" name="Oval 5"/>
            <p:cNvSpPr>
              <a:spLocks noChangeArrowheads="1"/>
            </p:cNvSpPr>
            <p:nvPr/>
          </p:nvSpPr>
          <p:spPr bwMode="ltGray">
            <a:xfrm>
              <a:off x="3348" y="1434"/>
              <a:ext cx="522" cy="462"/>
            </a:xfrm>
            <a:prstGeom prst="ellipse">
              <a:avLst/>
            </a:prstGeom>
            <a:solidFill>
              <a:schemeClr val="accent2"/>
            </a:solidFill>
            <a:ln w="9525" algn="ctr">
              <a:solidFill>
                <a:schemeClr val="bg2"/>
              </a:solidFill>
              <a:round/>
              <a:headEnd/>
              <a:tailEnd/>
            </a:ln>
            <a:effectLst/>
            <a:extLst>
              <a:ext uri="{AF507438-7753-43E0-B8FC-AC1667EBCBE1}">
                <a14:hiddenEffects xmlns:a14="http://schemas.microsoft.com/office/drawing/2010/main">
                  <a:effectLst>
                    <a:outerShdw dist="17961" dir="2700000" algn="ctr" rotWithShape="0">
                      <a:schemeClr val="tx1"/>
                    </a:outerShdw>
                  </a:effectLst>
                </a14:hiddenEffects>
              </a:ext>
            </a:extLst>
          </p:spPr>
          <p:txBody>
            <a:bodyPr wrap="none" anchor="ctr"/>
            <a:lstStyle/>
            <a:p>
              <a:pPr algn="ctr"/>
              <a:r>
                <a:rPr lang="en-GB" altLang="en-US" dirty="0"/>
                <a:t>498</a:t>
              </a:r>
              <a:endParaRPr lang="en-US" altLang="en-US" dirty="0"/>
            </a:p>
          </p:txBody>
        </p:sp>
        <p:sp>
          <p:nvSpPr>
            <p:cNvPr id="712710" name="Oval 6"/>
            <p:cNvSpPr>
              <a:spLocks noChangeArrowheads="1"/>
            </p:cNvSpPr>
            <p:nvPr/>
          </p:nvSpPr>
          <p:spPr bwMode="ltGray">
            <a:xfrm>
              <a:off x="4140" y="1446"/>
              <a:ext cx="522" cy="462"/>
            </a:xfrm>
            <a:prstGeom prst="ellipse">
              <a:avLst/>
            </a:prstGeom>
            <a:solidFill>
              <a:schemeClr val="accent2"/>
            </a:solidFill>
            <a:ln w="9525" algn="ctr">
              <a:solidFill>
                <a:schemeClr val="bg2"/>
              </a:solidFill>
              <a:round/>
              <a:headEnd/>
              <a:tailEnd/>
            </a:ln>
            <a:effectLst/>
            <a:extLst>
              <a:ext uri="{AF507438-7753-43E0-B8FC-AC1667EBCBE1}">
                <a14:hiddenEffects xmlns:a14="http://schemas.microsoft.com/office/drawing/2010/main">
                  <a:effectLst>
                    <a:outerShdw dist="17961" dir="2700000" algn="ctr" rotWithShape="0">
                      <a:schemeClr val="tx1"/>
                    </a:outerShdw>
                  </a:effectLst>
                </a14:hiddenEffects>
              </a:ext>
            </a:extLst>
          </p:spPr>
          <p:txBody>
            <a:bodyPr wrap="none" anchor="ctr"/>
            <a:lstStyle/>
            <a:p>
              <a:pPr algn="ctr"/>
              <a:r>
                <a:rPr lang="en-US" altLang="en-US" dirty="0"/>
                <a:t>221</a:t>
              </a:r>
            </a:p>
          </p:txBody>
        </p:sp>
        <p:sp>
          <p:nvSpPr>
            <p:cNvPr id="712711" name="Oval 7"/>
            <p:cNvSpPr>
              <a:spLocks noChangeArrowheads="1"/>
            </p:cNvSpPr>
            <p:nvPr/>
          </p:nvSpPr>
          <p:spPr bwMode="ltGray">
            <a:xfrm>
              <a:off x="4902" y="1440"/>
              <a:ext cx="522" cy="462"/>
            </a:xfrm>
            <a:prstGeom prst="ellipse">
              <a:avLst/>
            </a:prstGeom>
            <a:solidFill>
              <a:schemeClr val="accent2"/>
            </a:solidFill>
            <a:ln w="9525" algn="ctr">
              <a:solidFill>
                <a:schemeClr val="bg2"/>
              </a:solidFill>
              <a:round/>
              <a:headEnd/>
              <a:tailEnd/>
            </a:ln>
            <a:effectLst/>
            <a:extLst>
              <a:ext uri="{AF507438-7753-43E0-B8FC-AC1667EBCBE1}">
                <a14:hiddenEffects xmlns:a14="http://schemas.microsoft.com/office/drawing/2010/main">
                  <a:effectLst>
                    <a:outerShdw dist="17961" dir="2700000" algn="ctr" rotWithShape="0">
                      <a:schemeClr val="tx1"/>
                    </a:outerShdw>
                  </a:effectLst>
                </a14:hiddenEffects>
              </a:ext>
            </a:extLst>
          </p:spPr>
          <p:txBody>
            <a:bodyPr wrap="none" anchor="ctr"/>
            <a:lstStyle/>
            <a:p>
              <a:pPr algn="ctr"/>
              <a:r>
                <a:rPr lang="en-US" altLang="en-US" dirty="0"/>
                <a:t>746</a:t>
              </a:r>
            </a:p>
          </p:txBody>
        </p:sp>
        <p:sp>
          <p:nvSpPr>
            <p:cNvPr id="712716" name="Text Box 12"/>
            <p:cNvSpPr txBox="1">
              <a:spLocks noChangeArrowheads="1"/>
            </p:cNvSpPr>
            <p:nvPr/>
          </p:nvSpPr>
          <p:spPr bwMode="ltGray">
            <a:xfrm>
              <a:off x="3487" y="1157"/>
              <a:ext cx="238" cy="257"/>
            </a:xfrm>
            <a:prstGeom prst="rect">
              <a:avLst/>
            </a:prstGeom>
            <a:noFill/>
            <a:ln>
              <a:noFill/>
            </a:ln>
            <a:effectLst/>
            <a:extLst>
              <a:ext uri="{909E8E84-426E-40DD-AFC4-6F175D3DCCD1}">
                <a14:hiddenFill xmlns:a14="http://schemas.microsoft.com/office/drawing/2010/main">
                  <a:solidFill>
                    <a:srgbClr val="90ABB8"/>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17961" dir="2700000" algn="ctr" rotWithShape="0">
                      <a:schemeClr val="tx1"/>
                    </a:outerShdw>
                  </a:effectLst>
                </a14:hiddenEffects>
              </a:ext>
            </a:extLst>
          </p:spPr>
          <p:txBody>
            <a:bodyPr wrap="none">
              <a:spAutoFit/>
            </a:bodyPr>
            <a:lstStyle/>
            <a:p>
              <a:r>
                <a:rPr lang="en-US" altLang="en-US">
                  <a:solidFill>
                    <a:srgbClr val="007229"/>
                  </a:solidFill>
                </a:rPr>
                <a:t>A</a:t>
              </a:r>
            </a:p>
          </p:txBody>
        </p:sp>
        <p:sp>
          <p:nvSpPr>
            <p:cNvPr id="712717" name="Text Box 13"/>
            <p:cNvSpPr txBox="1">
              <a:spLocks noChangeArrowheads="1"/>
            </p:cNvSpPr>
            <p:nvPr/>
          </p:nvSpPr>
          <p:spPr bwMode="ltGray">
            <a:xfrm>
              <a:off x="4279" y="1145"/>
              <a:ext cx="238" cy="257"/>
            </a:xfrm>
            <a:prstGeom prst="rect">
              <a:avLst/>
            </a:prstGeom>
            <a:noFill/>
            <a:ln>
              <a:noFill/>
            </a:ln>
            <a:effectLst/>
            <a:extLst>
              <a:ext uri="{909E8E84-426E-40DD-AFC4-6F175D3DCCD1}">
                <a14:hiddenFill xmlns:a14="http://schemas.microsoft.com/office/drawing/2010/main">
                  <a:solidFill>
                    <a:srgbClr val="90ABB8"/>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17961" dir="2700000" algn="ctr" rotWithShape="0">
                      <a:schemeClr val="tx1"/>
                    </a:outerShdw>
                  </a:effectLst>
                </a14:hiddenEffects>
              </a:ext>
            </a:extLst>
          </p:spPr>
          <p:txBody>
            <a:bodyPr wrap="none">
              <a:spAutoFit/>
            </a:bodyPr>
            <a:lstStyle/>
            <a:p>
              <a:r>
                <a:rPr lang="en-US" altLang="en-US" dirty="0">
                  <a:solidFill>
                    <a:srgbClr val="007229"/>
                  </a:solidFill>
                </a:rPr>
                <a:t>A</a:t>
              </a:r>
            </a:p>
          </p:txBody>
        </p:sp>
        <p:sp>
          <p:nvSpPr>
            <p:cNvPr id="712718" name="Text Box 14"/>
            <p:cNvSpPr txBox="1">
              <a:spLocks noChangeArrowheads="1"/>
            </p:cNvSpPr>
            <p:nvPr/>
          </p:nvSpPr>
          <p:spPr bwMode="ltGray">
            <a:xfrm>
              <a:off x="5072" y="1133"/>
              <a:ext cx="163" cy="165"/>
            </a:xfrm>
            <a:prstGeom prst="rect">
              <a:avLst/>
            </a:prstGeom>
            <a:noFill/>
            <a:ln>
              <a:noFill/>
            </a:ln>
            <a:effectLst/>
            <a:extLst>
              <a:ext uri="{909E8E84-426E-40DD-AFC4-6F175D3DCCD1}">
                <a14:hiddenFill xmlns:a14="http://schemas.microsoft.com/office/drawing/2010/main">
                  <a:solidFill>
                    <a:srgbClr val="90ABB8"/>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17961" dir="2700000" algn="ctr" rotWithShape="0">
                      <a:schemeClr val="tx1"/>
                    </a:outerShdw>
                  </a:effectLst>
                </a14:hiddenEffects>
              </a:ext>
            </a:extLst>
          </p:spPr>
          <p:txBody>
            <a:bodyPr wrap="none">
              <a:spAutoFit/>
            </a:bodyPr>
            <a:lstStyle/>
            <a:p>
              <a:pPr algn="ctr"/>
              <a:r>
                <a:rPr lang="en-US" altLang="en-US" dirty="0">
                  <a:solidFill>
                    <a:srgbClr val="007229"/>
                  </a:solidFill>
                </a:rPr>
                <a:t>B</a:t>
              </a:r>
            </a:p>
          </p:txBody>
        </p:sp>
      </p:grpSp>
      <p:sp>
        <p:nvSpPr>
          <p:cNvPr id="712736" name="Oval 32"/>
          <p:cNvSpPr>
            <a:spLocks noChangeArrowheads="1"/>
          </p:cNvSpPr>
          <p:nvPr/>
        </p:nvSpPr>
        <p:spPr bwMode="ltGray">
          <a:xfrm>
            <a:off x="7375643" y="3745674"/>
            <a:ext cx="1637892" cy="1835458"/>
          </a:xfrm>
          <a:prstGeom prst="ellipse">
            <a:avLst/>
          </a:prstGeom>
          <a:noFill/>
          <a:ln w="57150" algn="ctr">
            <a:solidFill>
              <a:srgbClr val="FF3300"/>
            </a:solidFill>
            <a:round/>
            <a:headEnd/>
            <a:tailEnd/>
          </a:ln>
          <a:effectLst/>
          <a:extLst>
            <a:ext uri="{909E8E84-426E-40DD-AFC4-6F175D3DCCD1}">
              <a14:hiddenFill xmlns:a14="http://schemas.microsoft.com/office/drawing/2010/main">
                <a:solidFill>
                  <a:srgbClr val="CC99FF"/>
                </a:solidFill>
              </a14:hiddenFill>
            </a:ext>
            <a:ext uri="{AF507438-7753-43E0-B8FC-AC1667EBCBE1}">
              <a14:hiddenEffects xmlns:a14="http://schemas.microsoft.com/office/drawing/2010/main">
                <a:effectLst>
                  <a:outerShdw dist="17961" dir="2700000" algn="ctr" rotWithShape="0">
                    <a:schemeClr val="tx1"/>
                  </a:outerShdw>
                </a:effectLst>
              </a14:hiddenEffects>
            </a:ext>
          </a:extLst>
        </p:spPr>
        <p:txBody>
          <a:bodyPr wrap="none" anchor="ctr"/>
          <a:lstStyle/>
          <a:p>
            <a:endParaRPr lang="en-US"/>
          </a:p>
        </p:txBody>
      </p:sp>
      <p:sp>
        <p:nvSpPr>
          <p:cNvPr id="2" name="Title 1"/>
          <p:cNvSpPr>
            <a:spLocks noGrp="1"/>
          </p:cNvSpPr>
          <p:nvPr>
            <p:ph type="title"/>
          </p:nvPr>
        </p:nvSpPr>
        <p:spPr/>
        <p:txBody>
          <a:bodyPr>
            <a:normAutofit/>
          </a:bodyPr>
          <a:lstStyle/>
          <a:p>
            <a:r>
              <a:rPr lang="zh-TW" altLang="en-US" dirty="0"/>
              <a:t>區別測試：三角測試</a:t>
            </a:r>
            <a:endParaRPr lang="en-US" dirty="0"/>
          </a:p>
        </p:txBody>
      </p:sp>
      <p:grpSp>
        <p:nvGrpSpPr>
          <p:cNvPr id="10" name="群組 9"/>
          <p:cNvGrpSpPr/>
          <p:nvPr/>
        </p:nvGrpSpPr>
        <p:grpSpPr>
          <a:xfrm>
            <a:off x="513301" y="2683109"/>
            <a:ext cx="4100011" cy="3673241"/>
            <a:chOff x="546601" y="2683109"/>
            <a:chExt cx="4100011" cy="3673241"/>
          </a:xfrm>
        </p:grpSpPr>
        <p:sp>
          <p:nvSpPr>
            <p:cNvPr id="9" name="文字方塊 8"/>
            <p:cNvSpPr txBox="1"/>
            <p:nvPr/>
          </p:nvSpPr>
          <p:spPr>
            <a:xfrm>
              <a:off x="596385" y="2811569"/>
              <a:ext cx="4000442" cy="3416320"/>
            </a:xfrm>
            <a:prstGeom prst="rect">
              <a:avLst/>
            </a:prstGeom>
            <a:noFill/>
            <a:ln w="28575">
              <a:solidFill>
                <a:srgbClr val="0000CC"/>
              </a:solidFill>
            </a:ln>
          </p:spPr>
          <p:txBody>
            <a:bodyPr wrap="square" rtlCol="0">
              <a:spAutoFit/>
            </a:bodyPr>
            <a:lstStyle/>
            <a:p>
              <a:endParaRPr lang="en-US" altLang="zh-TW" dirty="0"/>
            </a:p>
            <a:p>
              <a:endParaRPr lang="en-US" altLang="zh-TW" dirty="0"/>
            </a:p>
            <a:p>
              <a:endParaRPr lang="en-US" altLang="zh-TW" dirty="0"/>
            </a:p>
            <a:p>
              <a:endParaRPr lang="en-US" altLang="zh-TW" dirty="0"/>
            </a:p>
            <a:p>
              <a:endParaRPr lang="en-US" altLang="zh-TW" dirty="0"/>
            </a:p>
            <a:p>
              <a:endParaRPr lang="en-US" altLang="zh-TW" dirty="0"/>
            </a:p>
            <a:p>
              <a:endParaRPr lang="en-US" altLang="zh-TW" dirty="0"/>
            </a:p>
            <a:p>
              <a:endParaRPr lang="en-US" altLang="zh-TW" dirty="0"/>
            </a:p>
            <a:p>
              <a:endParaRPr lang="en-US" altLang="zh-TW" dirty="0"/>
            </a:p>
            <a:p>
              <a:endParaRPr lang="en-US" altLang="zh-TW" dirty="0"/>
            </a:p>
            <a:p>
              <a:endParaRPr lang="en-US" altLang="zh-TW" dirty="0"/>
            </a:p>
            <a:p>
              <a:r>
                <a:rPr lang="en-US" altLang="zh-TW" dirty="0"/>
                <a:t>	498	221	746</a:t>
              </a:r>
            </a:p>
          </p:txBody>
        </p:sp>
        <p:sp>
          <p:nvSpPr>
            <p:cNvPr id="3" name="矩形 2"/>
            <p:cNvSpPr/>
            <p:nvPr/>
          </p:nvSpPr>
          <p:spPr>
            <a:xfrm>
              <a:off x="546601" y="2683109"/>
              <a:ext cx="4100011" cy="3673241"/>
            </a:xfrm>
            <a:prstGeom prst="rect">
              <a:avLst/>
            </a:prstGeom>
            <a:noFill/>
            <a:ln w="38100">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8" name="等腰三角形 7"/>
          <p:cNvSpPr/>
          <p:nvPr/>
        </p:nvSpPr>
        <p:spPr>
          <a:xfrm>
            <a:off x="544568" y="2780471"/>
            <a:ext cx="4000442" cy="3096344"/>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700" dirty="0">
                <a:solidFill>
                  <a:schemeClr val="tx1"/>
                </a:solidFill>
              </a:rPr>
              <a:t>在你面前有</a:t>
            </a:r>
            <a:r>
              <a:rPr lang="en-US" altLang="zh-TW" sz="1700" dirty="0">
                <a:solidFill>
                  <a:schemeClr val="tx1"/>
                </a:solidFill>
              </a:rPr>
              <a:t>3</a:t>
            </a:r>
            <a:r>
              <a:rPr lang="zh-TW" altLang="en-US" sz="1700" dirty="0">
                <a:solidFill>
                  <a:schemeClr val="tx1"/>
                </a:solidFill>
              </a:rPr>
              <a:t>個編碼樣本，兩個相同的，一個是不同的。評估所有樣本並圈出不同的樣本。</a:t>
            </a:r>
            <a:endParaRPr lang="en-US" altLang="zh-TW" sz="1700" dirty="0">
              <a:solidFill>
                <a:schemeClr val="tx1"/>
              </a:solidFill>
            </a:endParaRPr>
          </a:p>
          <a:p>
            <a:pPr algn="ctr"/>
            <a:r>
              <a:rPr lang="zh-TW" altLang="en-US" sz="1700" dirty="0">
                <a:solidFill>
                  <a:schemeClr val="tx1"/>
                </a:solidFill>
              </a:rPr>
              <a:t>謝謝！</a:t>
            </a:r>
          </a:p>
        </p:txBody>
      </p:sp>
    </p:spTree>
    <p:extLst>
      <p:ext uri="{BB962C8B-B14F-4D97-AF65-F5344CB8AC3E}">
        <p14:creationId xmlns:p14="http://schemas.microsoft.com/office/powerpoint/2010/main" val="2851232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12736"/>
                                        </p:tgtEl>
                                        <p:attrNameLst>
                                          <p:attrName>style.visibility</p:attrName>
                                        </p:attrNameLst>
                                      </p:cBhvr>
                                      <p:to>
                                        <p:strVal val="visible"/>
                                      </p:to>
                                    </p:set>
                                    <p:animEffect transition="in" filter="circle(in)">
                                      <p:cBhvr>
                                        <p:cTn id="7" dur="500"/>
                                        <p:tgtEl>
                                          <p:spTgt spid="7127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7127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2736" grpId="0" animBg="1"/>
      <p:bldP spid="712736"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5"/>
          <p:cNvSpPr>
            <a:spLocks noGrp="1"/>
          </p:cNvSpPr>
          <p:nvPr>
            <p:ph type="sldNum" sz="quarter" idx="12"/>
          </p:nvPr>
        </p:nvSpPr>
        <p:spPr>
          <a:xfrm>
            <a:off x="6498578" y="6324779"/>
            <a:ext cx="2133600" cy="365125"/>
          </a:xfrm>
        </p:spPr>
        <p:txBody>
          <a:bodyPr/>
          <a:lstStyle/>
          <a:p>
            <a:fld id="{FC985876-B72C-42B7-BEC7-1126DEE6D502}" type="slidenum">
              <a:rPr lang="en-US" altLang="en-US"/>
              <a:pPr/>
              <a:t>15</a:t>
            </a:fld>
            <a:endParaRPr lang="en-US" altLang="en-US"/>
          </a:p>
        </p:txBody>
      </p:sp>
      <p:sp>
        <p:nvSpPr>
          <p:cNvPr id="712707" name="Rectangle 3"/>
          <p:cNvSpPr>
            <a:spLocks noGrp="1" noChangeArrowheads="1"/>
          </p:cNvSpPr>
          <p:nvPr>
            <p:ph sz="quarter" idx="1"/>
          </p:nvPr>
        </p:nvSpPr>
        <p:spPr>
          <a:xfrm>
            <a:off x="457200" y="1359525"/>
            <a:ext cx="8306072" cy="4254463"/>
          </a:xfrm>
        </p:spPr>
        <p:txBody>
          <a:bodyPr>
            <a:normAutofit/>
          </a:bodyPr>
          <a:lstStyle/>
          <a:p>
            <a:pPr marL="0" indent="0">
              <a:buNone/>
            </a:pPr>
            <a:r>
              <a:rPr lang="zh-TW" altLang="en-US" sz="2400" dirty="0"/>
              <a:t>問題：兩種產品是否不同呢？</a:t>
            </a:r>
            <a:endParaRPr lang="en-US" altLang="zh-TW" sz="2400" b="1" dirty="0">
              <a:ln w="12700">
                <a:solidFill>
                  <a:schemeClr val="accent6">
                    <a:lumMod val="60000"/>
                    <a:lumOff val="40000"/>
                  </a:schemeClr>
                </a:solidFill>
                <a:prstDash val="solid"/>
              </a:ln>
              <a:solidFill>
                <a:schemeClr val="tx2">
                  <a:lumMod val="60000"/>
                  <a:lumOff val="40000"/>
                </a:schemeClr>
              </a:solidFill>
              <a:effectLst>
                <a:outerShdw blurRad="41275" dist="20320" dir="1800000" algn="tl" rotWithShape="0">
                  <a:srgbClr val="000000">
                    <a:alpha val="40000"/>
                  </a:srgbClr>
                </a:outerShdw>
              </a:effectLst>
            </a:endParaRPr>
          </a:p>
          <a:p>
            <a:r>
              <a:rPr lang="zh-TW" altLang="en-US" sz="2400" dirty="0"/>
              <a:t>二對三測試：</a:t>
            </a:r>
            <a:r>
              <a:rPr lang="en-US" altLang="en-US" sz="2400" dirty="0"/>
              <a:t> </a:t>
            </a:r>
            <a:r>
              <a:rPr lang="zh-TW" altLang="en-US" sz="2400" dirty="0"/>
              <a:t>選出與參考樣本相同的樣本</a:t>
            </a:r>
            <a:endParaRPr lang="en-US" altLang="en-US" sz="2400" dirty="0"/>
          </a:p>
          <a:p>
            <a:endParaRPr lang="en-US" altLang="en-US" sz="2000" dirty="0"/>
          </a:p>
          <a:p>
            <a:endParaRPr lang="en-GB" altLang="en-US" sz="2000" dirty="0"/>
          </a:p>
          <a:p>
            <a:endParaRPr lang="en-GB" altLang="en-US" sz="2000" dirty="0"/>
          </a:p>
          <a:p>
            <a:endParaRPr lang="en-US" altLang="en-US" sz="2000" dirty="0"/>
          </a:p>
        </p:txBody>
      </p:sp>
      <p:sp>
        <p:nvSpPr>
          <p:cNvPr id="2" name="Title 1"/>
          <p:cNvSpPr>
            <a:spLocks noGrp="1"/>
          </p:cNvSpPr>
          <p:nvPr>
            <p:ph type="title"/>
          </p:nvPr>
        </p:nvSpPr>
        <p:spPr/>
        <p:txBody>
          <a:bodyPr>
            <a:normAutofit/>
          </a:bodyPr>
          <a:lstStyle/>
          <a:p>
            <a:r>
              <a:rPr lang="en-US" dirty="0"/>
              <a:t> </a:t>
            </a:r>
            <a:r>
              <a:rPr lang="zh-TW" altLang="en-US" dirty="0"/>
              <a:t>區別測試：二對三測試</a:t>
            </a:r>
            <a:endParaRPr lang="en-US" dirty="0"/>
          </a:p>
        </p:txBody>
      </p:sp>
      <p:sp>
        <p:nvSpPr>
          <p:cNvPr id="8" name="Rectangle 2"/>
          <p:cNvSpPr/>
          <p:nvPr/>
        </p:nvSpPr>
        <p:spPr>
          <a:xfrm>
            <a:off x="956045" y="2636912"/>
            <a:ext cx="3250704" cy="348555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TW" altLang="en-US" sz="2000" dirty="0">
                <a:solidFill>
                  <a:schemeClr val="tx1">
                    <a:lumMod val="85000"/>
                    <a:lumOff val="15000"/>
                  </a:schemeClr>
                </a:solidFill>
              </a:rPr>
              <a:t>對比測試 </a:t>
            </a:r>
            <a:endParaRPr lang="en-US" altLang="zh-TW" sz="2000" dirty="0">
              <a:solidFill>
                <a:schemeClr val="tx1">
                  <a:lumMod val="85000"/>
                  <a:lumOff val="15000"/>
                </a:schemeClr>
              </a:solidFill>
            </a:endParaRPr>
          </a:p>
          <a:p>
            <a:pPr algn="ctr"/>
            <a:endParaRPr lang="en-GB" sz="1600" dirty="0"/>
          </a:p>
          <a:p>
            <a:r>
              <a:rPr lang="zh-TW" altLang="en-US" sz="1600" dirty="0"/>
              <a:t>在你面前有兩個編碼樣本和一個參考樣本</a:t>
            </a:r>
            <a:r>
              <a:rPr lang="en-US" altLang="zh-TW" sz="1600" dirty="0"/>
              <a:t>B</a:t>
            </a:r>
            <a:r>
              <a:rPr lang="zh-TW" altLang="en-US" sz="1600" dirty="0"/>
              <a:t> 。</a:t>
            </a:r>
            <a:endParaRPr lang="en-US" altLang="zh-TW" sz="1600" dirty="0"/>
          </a:p>
          <a:p>
            <a:endParaRPr lang="zh-TW" altLang="en-US" sz="1600" dirty="0"/>
          </a:p>
          <a:p>
            <a:r>
              <a:rPr lang="zh-TW" altLang="en-US" sz="1600" dirty="0"/>
              <a:t>其中一個編碼的樣本與參考樣本</a:t>
            </a:r>
            <a:r>
              <a:rPr lang="en-US" altLang="zh-TW" sz="1600" dirty="0"/>
              <a:t>B</a:t>
            </a:r>
            <a:r>
              <a:rPr lang="zh-TW" altLang="en-US" sz="1600" dirty="0"/>
              <a:t>相同。 評估樣品並圈出與參考樣本</a:t>
            </a:r>
            <a:r>
              <a:rPr lang="en-US" altLang="zh-TW" sz="1600" dirty="0"/>
              <a:t>B</a:t>
            </a:r>
            <a:r>
              <a:rPr lang="zh-TW" altLang="en-US" sz="1600" dirty="0"/>
              <a:t>相同的樣本編碼。 謝謝！</a:t>
            </a:r>
            <a:endParaRPr lang="en-GB" sz="1600" dirty="0"/>
          </a:p>
          <a:p>
            <a:pPr algn="ctr"/>
            <a:endParaRPr lang="en-GB" sz="1600" dirty="0"/>
          </a:p>
          <a:p>
            <a:pPr algn="ctr"/>
            <a:r>
              <a:rPr lang="en-GB" sz="1600" dirty="0"/>
              <a:t>B   221  746</a:t>
            </a:r>
            <a:endParaRPr lang="en-US" sz="1600" dirty="0"/>
          </a:p>
        </p:txBody>
      </p:sp>
      <p:grpSp>
        <p:nvGrpSpPr>
          <p:cNvPr id="6" name="群組 5"/>
          <p:cNvGrpSpPr/>
          <p:nvPr/>
        </p:nvGrpSpPr>
        <p:grpSpPr>
          <a:xfrm>
            <a:off x="4572000" y="3140968"/>
            <a:ext cx="3826021" cy="2139798"/>
            <a:chOff x="4572000" y="3515166"/>
            <a:chExt cx="3826021" cy="2139798"/>
          </a:xfrm>
        </p:grpSpPr>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15" t="16692" r="1"/>
            <a:stretch/>
          </p:blipFill>
          <p:spPr bwMode="auto">
            <a:xfrm>
              <a:off x="4572000" y="3933056"/>
              <a:ext cx="3826021" cy="1721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文字方塊 4"/>
            <p:cNvSpPr txBox="1"/>
            <p:nvPr/>
          </p:nvSpPr>
          <p:spPr>
            <a:xfrm>
              <a:off x="4788024" y="3515166"/>
              <a:ext cx="1368152" cy="369332"/>
            </a:xfrm>
            <a:prstGeom prst="rect">
              <a:avLst/>
            </a:prstGeom>
            <a:noFill/>
          </p:spPr>
          <p:txBody>
            <a:bodyPr wrap="square" rtlCol="0">
              <a:spAutoFit/>
            </a:bodyPr>
            <a:lstStyle/>
            <a:p>
              <a:r>
                <a:rPr lang="zh-TW" altLang="en-US" dirty="0">
                  <a:solidFill>
                    <a:srgbClr val="339966"/>
                  </a:solidFill>
                </a:rPr>
                <a:t>參考樣本</a:t>
              </a:r>
            </a:p>
          </p:txBody>
        </p:sp>
      </p:grpSp>
    </p:spTree>
    <p:extLst>
      <p:ext uri="{BB962C8B-B14F-4D97-AF65-F5344CB8AC3E}">
        <p14:creationId xmlns:p14="http://schemas.microsoft.com/office/powerpoint/2010/main" val="1532699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5"/>
          <p:cNvSpPr>
            <a:spLocks noGrp="1"/>
          </p:cNvSpPr>
          <p:nvPr>
            <p:ph type="sldNum" sz="quarter" idx="12"/>
          </p:nvPr>
        </p:nvSpPr>
        <p:spPr/>
        <p:txBody>
          <a:bodyPr/>
          <a:lstStyle/>
          <a:p>
            <a:fld id="{FC985876-B72C-42B7-BEC7-1126DEE6D502}" type="slidenum">
              <a:rPr lang="en-US" altLang="en-US"/>
              <a:pPr/>
              <a:t>16</a:t>
            </a:fld>
            <a:endParaRPr lang="en-US" altLang="en-US"/>
          </a:p>
        </p:txBody>
      </p:sp>
      <p:sp>
        <p:nvSpPr>
          <p:cNvPr id="712707" name="Rectangle 3"/>
          <p:cNvSpPr>
            <a:spLocks noGrp="1" noChangeArrowheads="1"/>
          </p:cNvSpPr>
          <p:nvPr>
            <p:ph sz="quarter" idx="1"/>
          </p:nvPr>
        </p:nvSpPr>
        <p:spPr>
          <a:xfrm>
            <a:off x="593812" y="1608907"/>
            <a:ext cx="7956376" cy="5112568"/>
          </a:xfrm>
        </p:spPr>
        <p:txBody>
          <a:bodyPr>
            <a:normAutofit/>
          </a:bodyPr>
          <a:lstStyle/>
          <a:p>
            <a:pPr marL="0" indent="0">
              <a:buNone/>
            </a:pPr>
            <a:r>
              <a:rPr lang="zh-TW" altLang="en-US" sz="2400" dirty="0"/>
              <a:t>問題：兩種產品是否不同呢？</a:t>
            </a:r>
            <a:endParaRPr lang="en-US" altLang="en-US" sz="2400" dirty="0"/>
          </a:p>
          <a:p>
            <a:r>
              <a:rPr lang="zh-TW" altLang="en-US" sz="2400" dirty="0"/>
              <a:t>配對差異測試：哪個樣本較甜？</a:t>
            </a:r>
            <a:endParaRPr lang="en-US" altLang="en-US" sz="2400" dirty="0"/>
          </a:p>
          <a:p>
            <a:pPr marL="0" indent="0">
              <a:buNone/>
            </a:pPr>
            <a:endParaRPr lang="en-US" altLang="en-US" sz="24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2924944"/>
            <a:ext cx="3187700" cy="229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zh-TW" altLang="en-US" dirty="0"/>
              <a:t>區別測試：配對差異測試</a:t>
            </a:r>
            <a:endParaRPr lang="en-US" dirty="0"/>
          </a:p>
        </p:txBody>
      </p:sp>
    </p:spTree>
    <p:extLst>
      <p:ext uri="{BB962C8B-B14F-4D97-AF65-F5344CB8AC3E}">
        <p14:creationId xmlns:p14="http://schemas.microsoft.com/office/powerpoint/2010/main" val="2624022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2706" name="Rectangle 2"/>
          <p:cNvSpPr>
            <a:spLocks noGrp="1" noChangeArrowheads="1"/>
          </p:cNvSpPr>
          <p:nvPr>
            <p:ph type="title"/>
          </p:nvPr>
        </p:nvSpPr>
        <p:spPr/>
        <p:txBody>
          <a:bodyPr/>
          <a:lstStyle/>
          <a:p>
            <a:r>
              <a:rPr lang="zh-TW" altLang="en-US" dirty="0"/>
              <a:t>區別測試</a:t>
            </a:r>
            <a:endParaRPr lang="en-US" altLang="en-US" dirty="0"/>
          </a:p>
        </p:txBody>
      </p:sp>
      <p:sp>
        <p:nvSpPr>
          <p:cNvPr id="712707" name="Rectangle 3"/>
          <p:cNvSpPr>
            <a:spLocks noGrp="1" noChangeArrowheads="1"/>
          </p:cNvSpPr>
          <p:nvPr>
            <p:ph sz="quarter" idx="1"/>
          </p:nvPr>
        </p:nvSpPr>
        <p:spPr>
          <a:xfrm>
            <a:off x="457200" y="1417638"/>
            <a:ext cx="8229600" cy="4525963"/>
          </a:xfrm>
        </p:spPr>
        <p:txBody>
          <a:bodyPr>
            <a:normAutofit/>
          </a:bodyPr>
          <a:lstStyle/>
          <a:p>
            <a:pPr>
              <a:spcBef>
                <a:spcPts val="0"/>
              </a:spcBef>
            </a:pPr>
            <a:r>
              <a:rPr lang="zh-TW" altLang="en-US" sz="2700" dirty="0"/>
              <a:t>三角測試：選出最不同的樣本</a:t>
            </a:r>
          </a:p>
          <a:p>
            <a:pPr>
              <a:spcBef>
                <a:spcPts val="0"/>
              </a:spcBef>
            </a:pPr>
            <a:endParaRPr lang="en-US" altLang="en-US" sz="2700" dirty="0"/>
          </a:p>
          <a:p>
            <a:pPr>
              <a:spcBef>
                <a:spcPts val="0"/>
              </a:spcBef>
            </a:pPr>
            <a:endParaRPr lang="en-GB" altLang="en-US" sz="2700" dirty="0"/>
          </a:p>
          <a:p>
            <a:pPr>
              <a:spcBef>
                <a:spcPts val="0"/>
              </a:spcBef>
            </a:pPr>
            <a:endParaRPr lang="en-GB" altLang="en-US" sz="2700" dirty="0"/>
          </a:p>
          <a:p>
            <a:pPr>
              <a:spcBef>
                <a:spcPts val="0"/>
              </a:spcBef>
            </a:pPr>
            <a:r>
              <a:rPr lang="zh-TW" altLang="en-US" sz="2700" dirty="0"/>
              <a:t>二對三測試： 選出與參考樣本相同的樣本</a:t>
            </a:r>
          </a:p>
          <a:p>
            <a:pPr>
              <a:spcBef>
                <a:spcPts val="800"/>
              </a:spcBef>
            </a:pPr>
            <a:endParaRPr lang="en-US" altLang="en-US" sz="2700" dirty="0"/>
          </a:p>
          <a:p>
            <a:pPr>
              <a:spcBef>
                <a:spcPts val="800"/>
              </a:spcBef>
            </a:pPr>
            <a:endParaRPr lang="en-US" altLang="en-US" sz="2700" dirty="0"/>
          </a:p>
          <a:p>
            <a:pPr>
              <a:spcBef>
                <a:spcPts val="800"/>
              </a:spcBef>
            </a:pPr>
            <a:endParaRPr lang="en-GB" altLang="en-US" sz="2700" dirty="0"/>
          </a:p>
          <a:p>
            <a:pPr>
              <a:spcBef>
                <a:spcPts val="800"/>
              </a:spcBef>
            </a:pPr>
            <a:r>
              <a:rPr lang="zh-TW" altLang="en-US" sz="2700" dirty="0"/>
              <a:t>配對差異測試：哪個樣本較甜？</a:t>
            </a:r>
            <a:endParaRPr lang="en-US" altLang="en-US" sz="2700" dirty="0"/>
          </a:p>
          <a:p>
            <a:pPr>
              <a:spcBef>
                <a:spcPts val="800"/>
              </a:spcBef>
            </a:pPr>
            <a:endParaRPr lang="en-US" altLang="en-US" sz="2700" dirty="0"/>
          </a:p>
        </p:txBody>
      </p:sp>
      <p:sp>
        <p:nvSpPr>
          <p:cNvPr id="26" name="Slide Number Placeholder 5"/>
          <p:cNvSpPr>
            <a:spLocks noGrp="1"/>
          </p:cNvSpPr>
          <p:nvPr>
            <p:ph type="sldNum" sz="quarter" idx="12"/>
          </p:nvPr>
        </p:nvSpPr>
        <p:spPr/>
        <p:txBody>
          <a:bodyPr/>
          <a:lstStyle/>
          <a:p>
            <a:fld id="{FC985876-B72C-42B7-BEC7-1126DEE6D502}" type="slidenum">
              <a:rPr lang="en-US" altLang="en-US" smtClean="0"/>
              <a:pPr/>
              <a:t>17</a:t>
            </a:fld>
            <a:endParaRPr lang="en-US" altLang="en-US" dirty="0"/>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898739"/>
            <a:ext cx="2847925" cy="1105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3467" y="3680619"/>
            <a:ext cx="3240828" cy="1311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8" y="5430852"/>
            <a:ext cx="1753450" cy="102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文字方塊 4"/>
          <p:cNvSpPr txBox="1"/>
          <p:nvPr/>
        </p:nvSpPr>
        <p:spPr>
          <a:xfrm>
            <a:off x="3635896" y="3692021"/>
            <a:ext cx="1368152" cy="369332"/>
          </a:xfrm>
          <a:prstGeom prst="rect">
            <a:avLst/>
          </a:prstGeom>
          <a:solidFill>
            <a:schemeClr val="bg1"/>
          </a:solidFill>
        </p:spPr>
        <p:txBody>
          <a:bodyPr wrap="square" rtlCol="0">
            <a:spAutoFit/>
          </a:bodyPr>
          <a:lstStyle/>
          <a:p>
            <a:r>
              <a:rPr lang="zh-TW" altLang="en-US" dirty="0">
                <a:solidFill>
                  <a:srgbClr val="339966"/>
                </a:solidFill>
              </a:rPr>
              <a:t>參考樣本</a:t>
            </a:r>
          </a:p>
        </p:txBody>
      </p:sp>
    </p:spTree>
    <p:extLst>
      <p:ext uri="{BB962C8B-B14F-4D97-AF65-F5344CB8AC3E}">
        <p14:creationId xmlns:p14="http://schemas.microsoft.com/office/powerpoint/2010/main" val="2981089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描述測試</a:t>
            </a:r>
            <a:endParaRPr lang="en-US" dirty="0"/>
          </a:p>
        </p:txBody>
      </p:sp>
      <p:sp>
        <p:nvSpPr>
          <p:cNvPr id="3" name="Content Placeholder 2"/>
          <p:cNvSpPr>
            <a:spLocks noGrp="1"/>
          </p:cNvSpPr>
          <p:nvPr>
            <p:ph idx="1"/>
          </p:nvPr>
        </p:nvSpPr>
        <p:spPr>
          <a:xfrm>
            <a:off x="457200" y="1358369"/>
            <a:ext cx="8229600" cy="5121275"/>
          </a:xfrm>
        </p:spPr>
        <p:txBody>
          <a:bodyPr>
            <a:normAutofit/>
          </a:bodyPr>
          <a:lstStyle/>
          <a:p>
            <a:r>
              <a:rPr lang="zh-TW" altLang="en-US" sz="2400" dirty="0"/>
              <a:t>基本問題： 產品在所有感官屬性上有何不同？</a:t>
            </a:r>
            <a:endParaRPr lang="en-US" altLang="en-US" sz="2400" dirty="0"/>
          </a:p>
          <a:p>
            <a:pPr algn="just"/>
            <a:r>
              <a:rPr lang="zh-TW" altLang="en-US" sz="2400" dirty="0"/>
              <a:t>基本設置</a:t>
            </a:r>
            <a:endParaRPr lang="en-US" altLang="en-US" sz="2400" dirty="0"/>
          </a:p>
          <a:p>
            <a:pPr lvl="1" indent="-387350">
              <a:buFontTx/>
              <a:buChar char="-"/>
            </a:pPr>
            <a:r>
              <a:rPr lang="en-US" altLang="en-US" sz="2000" dirty="0"/>
              <a:t>8-12 </a:t>
            </a:r>
            <a:r>
              <a:rPr lang="zh-TW" altLang="en-US" sz="2000" dirty="0"/>
              <a:t>名品評員</a:t>
            </a:r>
            <a:endParaRPr lang="en-US" altLang="en-US" sz="2000" dirty="0"/>
          </a:p>
          <a:p>
            <a:pPr lvl="1" indent="-387350">
              <a:buFontTx/>
              <a:buChar char="-"/>
            </a:pPr>
            <a:r>
              <a:rPr lang="zh-TW" altLang="en-US" sz="2000" dirty="0"/>
              <a:t>篩選敏銳度</a:t>
            </a:r>
            <a:endParaRPr lang="en-US" altLang="zh-TW" sz="2000" dirty="0"/>
          </a:p>
          <a:p>
            <a:pPr lvl="1" indent="-387350">
              <a:buFontTx/>
              <a:buChar char="-"/>
            </a:pPr>
            <a:r>
              <a:rPr lang="zh-TW" altLang="en-US" sz="2000" dirty="0"/>
              <a:t>已受訓</a:t>
            </a:r>
            <a:endParaRPr lang="en-US" altLang="en-US" sz="2000" dirty="0"/>
          </a:p>
          <a:p>
            <a:pPr lvl="1" indent="-387350">
              <a:buFontTx/>
              <a:buChar char="-"/>
            </a:pPr>
            <a:r>
              <a:rPr lang="zh-TW" altLang="en-US" sz="2000" dirty="0"/>
              <a:t>要對所有感官屬性的強弱度進行評級</a:t>
            </a:r>
            <a:endParaRPr lang="en-US" altLang="en-US" sz="2000" dirty="0"/>
          </a:p>
          <a:p>
            <a:pPr lvl="1" indent="-387350">
              <a:buFontTx/>
              <a:buChar char="-"/>
            </a:pPr>
            <a:r>
              <a:rPr lang="zh-TW" altLang="en-US" sz="2000" dirty="0"/>
              <a:t>如平均值從統計學上有不同，會使用 </a:t>
            </a:r>
            <a:r>
              <a:rPr lang="en-US" altLang="zh-TW" sz="2000" dirty="0"/>
              <a:t>T </a:t>
            </a:r>
            <a:r>
              <a:rPr lang="zh-TW" altLang="en-US" sz="2000" dirty="0"/>
              <a:t>檢驗進行分析</a:t>
            </a:r>
            <a:endParaRPr lang="en-US" altLang="en-US" sz="2000" dirty="0"/>
          </a:p>
          <a:p>
            <a:r>
              <a:rPr lang="zh-TW" altLang="en-US" sz="2400" dirty="0"/>
              <a:t>優點</a:t>
            </a:r>
            <a:endParaRPr lang="en-US" altLang="en-US" sz="2400" dirty="0"/>
          </a:p>
          <a:p>
            <a:pPr lvl="1" indent="-387350">
              <a:buFontTx/>
              <a:buChar char="-"/>
            </a:pPr>
            <a:r>
              <a:rPr lang="zh-TW" altLang="en-US" sz="2000" dirty="0"/>
              <a:t>詳細的定量資料</a:t>
            </a:r>
            <a:endParaRPr lang="en-US" altLang="en-US" sz="2000" dirty="0"/>
          </a:p>
          <a:p>
            <a:r>
              <a:rPr lang="zh-TW" altLang="en-US" sz="2400" dirty="0"/>
              <a:t>缺點</a:t>
            </a:r>
            <a:endParaRPr lang="en-US" altLang="en-US" sz="2400" dirty="0"/>
          </a:p>
          <a:p>
            <a:pPr lvl="1" indent="-387350">
              <a:buFontTx/>
              <a:buChar char="-"/>
            </a:pPr>
            <a:r>
              <a:rPr lang="zh-TW" altLang="en-US" sz="2000" dirty="0"/>
              <a:t>耗時</a:t>
            </a:r>
            <a:endParaRPr lang="en-US" altLang="en-US" sz="2000" dirty="0"/>
          </a:p>
          <a:p>
            <a:pPr marL="457200" lvl="1" indent="0">
              <a:buNone/>
            </a:pPr>
            <a:endParaRPr lang="en-US" altLang="en-US" sz="2000" dirty="0"/>
          </a:p>
        </p:txBody>
      </p:sp>
      <p:sp>
        <p:nvSpPr>
          <p:cNvPr id="4" name="Slide Number Placeholder 3"/>
          <p:cNvSpPr>
            <a:spLocks noGrp="1"/>
          </p:cNvSpPr>
          <p:nvPr>
            <p:ph type="sldNum" sz="quarter" idx="12"/>
          </p:nvPr>
        </p:nvSpPr>
        <p:spPr/>
        <p:txBody>
          <a:bodyPr/>
          <a:lstStyle/>
          <a:p>
            <a:fld id="{8F4C1CA1-0FFD-4F67-9024-3E02CBF514A7}" type="slidenum">
              <a:rPr lang="en-US" smtClean="0"/>
              <a:t>18</a:t>
            </a:fld>
            <a:endParaRPr lang="en-US"/>
          </a:p>
        </p:txBody>
      </p:sp>
    </p:spTree>
    <p:extLst>
      <p:ext uri="{BB962C8B-B14F-4D97-AF65-F5344CB8AC3E}">
        <p14:creationId xmlns:p14="http://schemas.microsoft.com/office/powerpoint/2010/main" val="1443068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描述測試</a:t>
            </a:r>
            <a:endParaRPr lang="en-US" dirty="0"/>
          </a:p>
        </p:txBody>
      </p:sp>
      <p:sp>
        <p:nvSpPr>
          <p:cNvPr id="3" name="Content Placeholder 2"/>
          <p:cNvSpPr>
            <a:spLocks noGrp="1"/>
          </p:cNvSpPr>
          <p:nvPr>
            <p:ph idx="1"/>
          </p:nvPr>
        </p:nvSpPr>
        <p:spPr/>
        <p:txBody>
          <a:bodyPr>
            <a:normAutofit fontScale="85000" lnSpcReduction="10000"/>
          </a:bodyPr>
          <a:lstStyle/>
          <a:p>
            <a:pPr algn="just"/>
            <a:r>
              <a:rPr lang="zh-TW" altLang="en-US" dirty="0"/>
              <a:t>描述測試用作測量食品內某種特性的種類及強弱度</a:t>
            </a:r>
            <a:endParaRPr lang="en-US" dirty="0"/>
          </a:p>
          <a:p>
            <a:pPr algn="just"/>
            <a:r>
              <a:rPr lang="zh-TW" altLang="en-US" dirty="0"/>
              <a:t>參加者需要描述產品的特性及利用量度方法來測量特性的強弱度</a:t>
            </a:r>
            <a:endParaRPr lang="en-US" altLang="zh-TW" dirty="0"/>
          </a:p>
          <a:p>
            <a:pPr algn="just"/>
            <a:r>
              <a:rPr lang="zh-TW" altLang="en-US" dirty="0"/>
              <a:t>大多數食品公司都有一組為每個產品都曾進行培訓的品評員</a:t>
            </a:r>
            <a:endParaRPr lang="en-US" dirty="0"/>
          </a:p>
          <a:p>
            <a:pPr algn="just"/>
            <a:r>
              <a:rPr lang="zh-TW" altLang="en-US" dirty="0"/>
              <a:t>描述測試的例子：</a:t>
            </a:r>
            <a:r>
              <a:rPr lang="en-US" dirty="0"/>
              <a:t> </a:t>
            </a:r>
          </a:p>
          <a:p>
            <a:pPr marL="804863">
              <a:buFontTx/>
              <a:buChar char="-"/>
            </a:pPr>
            <a:r>
              <a:rPr lang="zh-TW" altLang="en-US" dirty="0"/>
              <a:t>味道概述</a:t>
            </a:r>
            <a:endParaRPr lang="en-US" altLang="zh-TW" dirty="0"/>
          </a:p>
          <a:p>
            <a:pPr marL="804863">
              <a:buFontTx/>
              <a:buChar char="-"/>
            </a:pPr>
            <a:r>
              <a:rPr lang="zh-TW" altLang="en-US" dirty="0"/>
              <a:t>質地概述</a:t>
            </a:r>
            <a:endParaRPr lang="en-US" dirty="0"/>
          </a:p>
          <a:p>
            <a:pPr marL="804863">
              <a:buFontTx/>
              <a:buChar char="-"/>
            </a:pPr>
            <a:r>
              <a:rPr lang="zh-TW" altLang="en-US" dirty="0"/>
              <a:t>感官範圍</a:t>
            </a:r>
            <a:endParaRPr lang="en-US" altLang="zh-TW" dirty="0"/>
          </a:p>
          <a:p>
            <a:pPr marL="804863">
              <a:buFontTx/>
              <a:buChar char="-"/>
            </a:pPr>
            <a:r>
              <a:rPr lang="zh-TW" altLang="en-US" dirty="0"/>
              <a:t>定量描述性分析</a:t>
            </a:r>
            <a:endParaRPr lang="en-US" dirty="0"/>
          </a:p>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19</a:t>
            </a:fld>
            <a:endParaRPr lang="en-US"/>
          </a:p>
        </p:txBody>
      </p:sp>
    </p:spTree>
    <p:extLst>
      <p:ext uri="{BB962C8B-B14F-4D97-AF65-F5344CB8AC3E}">
        <p14:creationId xmlns:p14="http://schemas.microsoft.com/office/powerpoint/2010/main" val="221338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課題</a:t>
            </a:r>
            <a:endParaRPr lang="en-US" dirty="0"/>
          </a:p>
        </p:txBody>
      </p:sp>
      <p:sp>
        <p:nvSpPr>
          <p:cNvPr id="3" name="Content Placeholder 2"/>
          <p:cNvSpPr>
            <a:spLocks noGrp="1"/>
          </p:cNvSpPr>
          <p:nvPr>
            <p:ph idx="1"/>
          </p:nvPr>
        </p:nvSpPr>
        <p:spPr/>
        <p:txBody>
          <a:bodyPr>
            <a:normAutofit fontScale="92500" lnSpcReduction="10000"/>
          </a:bodyPr>
          <a:lstStyle/>
          <a:p>
            <a:r>
              <a:rPr lang="zh-TW" altLang="en-US" dirty="0"/>
              <a:t>簡介</a:t>
            </a:r>
            <a:endParaRPr lang="en-US" dirty="0"/>
          </a:p>
          <a:p>
            <a:r>
              <a:rPr lang="zh-TW" altLang="en-US" dirty="0"/>
              <a:t>食物的感官特性</a:t>
            </a:r>
            <a:endParaRPr lang="en-US" dirty="0"/>
          </a:p>
          <a:p>
            <a:r>
              <a:rPr lang="zh-TW" altLang="en-US" dirty="0"/>
              <a:t>感官評價的方法</a:t>
            </a:r>
            <a:endParaRPr lang="en-US" dirty="0"/>
          </a:p>
          <a:p>
            <a:pPr lvl="1"/>
            <a:r>
              <a:rPr lang="zh-TW" altLang="en-US" dirty="0"/>
              <a:t>區別測試</a:t>
            </a:r>
            <a:endParaRPr lang="en-US" dirty="0"/>
          </a:p>
          <a:p>
            <a:pPr lvl="1"/>
            <a:r>
              <a:rPr lang="zh-TW" altLang="en-US" dirty="0"/>
              <a:t>描述測試</a:t>
            </a:r>
            <a:endParaRPr lang="en-US" dirty="0"/>
          </a:p>
          <a:p>
            <a:pPr lvl="1"/>
            <a:r>
              <a:rPr lang="zh-TW" altLang="en-US" dirty="0"/>
              <a:t>情感 </a:t>
            </a:r>
            <a:r>
              <a:rPr lang="en-US" altLang="zh-TW" dirty="0"/>
              <a:t>/ </a:t>
            </a:r>
            <a:r>
              <a:rPr lang="zh-TW" altLang="en-US" dirty="0"/>
              <a:t>喜好測試</a:t>
            </a:r>
            <a:endParaRPr lang="en-US" dirty="0"/>
          </a:p>
          <a:p>
            <a:r>
              <a:rPr lang="zh-TW" altLang="en-US" dirty="0"/>
              <a:t>進行感官評價的步驟 </a:t>
            </a:r>
            <a:r>
              <a:rPr lang="en-US" altLang="zh-TW" dirty="0"/>
              <a:t>/ </a:t>
            </a:r>
            <a:r>
              <a:rPr lang="zh-TW" altLang="en-US" dirty="0"/>
              <a:t>程序</a:t>
            </a:r>
            <a:endParaRPr lang="en-US" dirty="0"/>
          </a:p>
          <a:p>
            <a:pPr lvl="1"/>
            <a:r>
              <a:rPr lang="zh-TW" altLang="en-US" dirty="0"/>
              <a:t>感官評價的良好規範</a:t>
            </a:r>
            <a:endParaRPr lang="en-HK" dirty="0"/>
          </a:p>
          <a:p>
            <a:pPr lvl="1"/>
            <a:r>
              <a:rPr lang="zh-TW" altLang="en-US" dirty="0"/>
              <a:t>感官評價的步驟</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9924693E-3A8D-4AA0-9129-660A9D46F8F9}"/>
              </a:ext>
            </a:extLst>
          </p:cNvPr>
          <p:cNvSpPr>
            <a:spLocks noGrp="1"/>
          </p:cNvSpPr>
          <p:nvPr>
            <p:ph type="sldNum" sz="quarter" idx="12"/>
          </p:nvPr>
        </p:nvSpPr>
        <p:spPr/>
        <p:txBody>
          <a:bodyPr/>
          <a:lstStyle/>
          <a:p>
            <a:fld id="{8F4C1CA1-0FFD-4F67-9024-3E02CBF514A7}" type="slidenum">
              <a:rPr lang="en-US" smtClean="0"/>
              <a:t>2</a:t>
            </a:fld>
            <a:endParaRPr lang="en-US"/>
          </a:p>
        </p:txBody>
      </p:sp>
    </p:spTree>
    <p:extLst>
      <p:ext uri="{BB962C8B-B14F-4D97-AF65-F5344CB8AC3E}">
        <p14:creationId xmlns:p14="http://schemas.microsoft.com/office/powerpoint/2010/main" val="2713642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TW" altLang="en-US" dirty="0"/>
              <a:t>描述測試：</a:t>
            </a:r>
            <a:r>
              <a:rPr lang="en-US" altLang="en-US" dirty="0"/>
              <a:t> </a:t>
            </a:r>
            <a:br>
              <a:rPr lang="en-US" altLang="en-US" dirty="0"/>
            </a:br>
            <a:r>
              <a:rPr lang="zh-TW" altLang="en-US" sz="3600" dirty="0"/>
              <a:t>定量描述性分析（例子）</a:t>
            </a:r>
            <a:endParaRPr lang="en-US" sz="3600" dirty="0"/>
          </a:p>
        </p:txBody>
      </p:sp>
      <p:sp>
        <p:nvSpPr>
          <p:cNvPr id="3" name="Content Placeholder 2"/>
          <p:cNvSpPr>
            <a:spLocks noGrp="1"/>
          </p:cNvSpPr>
          <p:nvPr>
            <p:ph sz="half" idx="1"/>
          </p:nvPr>
        </p:nvSpPr>
        <p:spPr/>
        <p:txBody>
          <a:bodyPr>
            <a:normAutofit fontScale="92500" lnSpcReduction="20000"/>
          </a:bodyPr>
          <a:lstStyle/>
          <a:p>
            <a:pPr marL="0" indent="0">
              <a:lnSpc>
                <a:spcPct val="120000"/>
              </a:lnSpc>
              <a:buNone/>
            </a:pPr>
            <a:r>
              <a:rPr lang="zh-TW" altLang="en-US" dirty="0"/>
              <a:t>刻度線</a:t>
            </a:r>
            <a:endParaRPr lang="en-US" dirty="0"/>
          </a:p>
          <a:p>
            <a:pPr>
              <a:lnSpc>
                <a:spcPct val="120000"/>
              </a:lnSpc>
            </a:pPr>
            <a:r>
              <a:rPr lang="zh-TW" altLang="en-US" dirty="0"/>
              <a:t>品評員在測試產品前訂出不同的感官屬性</a:t>
            </a:r>
            <a:endParaRPr lang="en-US" dirty="0"/>
          </a:p>
          <a:p>
            <a:pPr>
              <a:lnSpc>
                <a:spcPct val="120000"/>
              </a:lnSpc>
            </a:pPr>
            <a:r>
              <a:rPr lang="zh-TW" altLang="en-US" dirty="0"/>
              <a:t>品評員測試產品後在相應的線上標記屬性的強弱度</a:t>
            </a:r>
            <a:endParaRPr lang="en-US" dirty="0"/>
          </a:p>
          <a:p>
            <a:pPr>
              <a:lnSpc>
                <a:spcPct val="120000"/>
              </a:lnSpc>
            </a:pPr>
            <a:r>
              <a:rPr lang="zh-TW" altLang="en-US" dirty="0"/>
              <a:t>例如：將提子汁樣本交給品評員，他們會評價提子汁的濁度、顏色、黏度等的程度</a:t>
            </a:r>
            <a:endParaRPr lang="en-US" dirty="0"/>
          </a:p>
        </p:txBody>
      </p:sp>
      <p:sp>
        <p:nvSpPr>
          <p:cNvPr id="5" name="Slide Number Placeholder 4"/>
          <p:cNvSpPr>
            <a:spLocks noGrp="1"/>
          </p:cNvSpPr>
          <p:nvPr>
            <p:ph type="sldNum" sz="quarter" idx="12"/>
          </p:nvPr>
        </p:nvSpPr>
        <p:spPr/>
        <p:txBody>
          <a:bodyPr/>
          <a:lstStyle/>
          <a:p>
            <a:fld id="{8F4C1CA1-0FFD-4F67-9024-3E02CBF514A7}" type="slidenum">
              <a:rPr lang="en-US" smtClean="0"/>
              <a:t>20</a:t>
            </a:fld>
            <a:endParaRPr lang="en-US"/>
          </a:p>
        </p:txBody>
      </p:sp>
      <p:grpSp>
        <p:nvGrpSpPr>
          <p:cNvPr id="4" name="群組 3"/>
          <p:cNvGrpSpPr/>
          <p:nvPr/>
        </p:nvGrpSpPr>
        <p:grpSpPr>
          <a:xfrm>
            <a:off x="5061407" y="1600200"/>
            <a:ext cx="3470742" cy="4638041"/>
            <a:chOff x="5061407" y="1600200"/>
            <a:chExt cx="3470742" cy="4638041"/>
          </a:xfrm>
        </p:grpSpPr>
        <p:pic>
          <p:nvPicPr>
            <p:cNvPr id="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61407" y="1600200"/>
              <a:ext cx="3470742" cy="4638041"/>
            </a:xfrm>
            <a:prstGeom prst="rect">
              <a:avLst/>
            </a:prstGeom>
            <a:solidFill>
              <a:schemeClr val="bg1"/>
            </a:solidFill>
            <a:ln>
              <a:solidFill>
                <a:schemeClr val="tx1"/>
              </a:solidFill>
            </a:ln>
            <a:effectLst/>
          </p:spPr>
        </p:pic>
        <p:sp>
          <p:nvSpPr>
            <p:cNvPr id="7" name="文字方塊 6"/>
            <p:cNvSpPr txBox="1"/>
            <p:nvPr/>
          </p:nvSpPr>
          <p:spPr>
            <a:xfrm>
              <a:off x="5148064" y="2060848"/>
              <a:ext cx="648072" cy="215444"/>
            </a:xfrm>
            <a:prstGeom prst="rect">
              <a:avLst/>
            </a:prstGeom>
            <a:solidFill>
              <a:schemeClr val="bg1"/>
            </a:solidFill>
          </p:spPr>
          <p:txBody>
            <a:bodyPr wrap="square" rtlCol="0">
              <a:spAutoFit/>
            </a:bodyPr>
            <a:lstStyle/>
            <a:p>
              <a:r>
                <a:rPr lang="zh-TW" altLang="en-US" sz="800" dirty="0"/>
                <a:t>外觀</a:t>
              </a:r>
            </a:p>
          </p:txBody>
        </p:sp>
        <p:sp>
          <p:nvSpPr>
            <p:cNvPr id="8" name="文字方塊 7"/>
            <p:cNvSpPr txBox="1"/>
            <p:nvPr/>
          </p:nvSpPr>
          <p:spPr>
            <a:xfrm>
              <a:off x="5544108" y="2227625"/>
              <a:ext cx="504056" cy="215444"/>
            </a:xfrm>
            <a:prstGeom prst="rect">
              <a:avLst/>
            </a:prstGeom>
            <a:solidFill>
              <a:schemeClr val="bg1"/>
            </a:solidFill>
          </p:spPr>
          <p:txBody>
            <a:bodyPr wrap="square" rtlCol="0">
              <a:spAutoFit/>
            </a:bodyPr>
            <a:lstStyle/>
            <a:p>
              <a:r>
                <a:rPr lang="zh-TW" altLang="en-US" sz="800" dirty="0">
                  <a:solidFill>
                    <a:srgbClr val="FF0000"/>
                  </a:solidFill>
                </a:rPr>
                <a:t>濁度</a:t>
              </a:r>
            </a:p>
          </p:txBody>
        </p:sp>
        <p:sp>
          <p:nvSpPr>
            <p:cNvPr id="10" name="文字方塊 9"/>
            <p:cNvSpPr txBox="1"/>
            <p:nvPr/>
          </p:nvSpPr>
          <p:spPr>
            <a:xfrm>
              <a:off x="5544108" y="2855050"/>
              <a:ext cx="504056" cy="215444"/>
            </a:xfrm>
            <a:prstGeom prst="rect">
              <a:avLst/>
            </a:prstGeom>
            <a:solidFill>
              <a:schemeClr val="bg1"/>
            </a:solidFill>
          </p:spPr>
          <p:txBody>
            <a:bodyPr wrap="square" rtlCol="0">
              <a:spAutoFit/>
            </a:bodyPr>
            <a:lstStyle/>
            <a:p>
              <a:r>
                <a:rPr lang="zh-TW" altLang="en-US" sz="800" dirty="0">
                  <a:solidFill>
                    <a:srgbClr val="FF0000"/>
                  </a:solidFill>
                </a:rPr>
                <a:t>顏色</a:t>
              </a:r>
            </a:p>
          </p:txBody>
        </p:sp>
        <p:sp>
          <p:nvSpPr>
            <p:cNvPr id="11" name="文字方塊 10"/>
            <p:cNvSpPr txBox="1"/>
            <p:nvPr/>
          </p:nvSpPr>
          <p:spPr>
            <a:xfrm>
              <a:off x="5544108" y="3493805"/>
              <a:ext cx="504056" cy="215444"/>
            </a:xfrm>
            <a:prstGeom prst="rect">
              <a:avLst/>
            </a:prstGeom>
            <a:solidFill>
              <a:schemeClr val="bg1"/>
            </a:solidFill>
          </p:spPr>
          <p:txBody>
            <a:bodyPr wrap="square" rtlCol="0">
              <a:spAutoFit/>
            </a:bodyPr>
            <a:lstStyle/>
            <a:p>
              <a:r>
                <a:rPr lang="zh-TW" altLang="en-US" sz="800" dirty="0">
                  <a:solidFill>
                    <a:srgbClr val="FF0000"/>
                  </a:solidFill>
                </a:rPr>
                <a:t>黏度</a:t>
              </a:r>
            </a:p>
          </p:txBody>
        </p:sp>
        <p:sp>
          <p:nvSpPr>
            <p:cNvPr id="12" name="文字方塊 11"/>
            <p:cNvSpPr txBox="1"/>
            <p:nvPr/>
          </p:nvSpPr>
          <p:spPr>
            <a:xfrm>
              <a:off x="5538107" y="4227268"/>
              <a:ext cx="504056" cy="215444"/>
            </a:xfrm>
            <a:prstGeom prst="rect">
              <a:avLst/>
            </a:prstGeom>
            <a:solidFill>
              <a:schemeClr val="bg1"/>
            </a:solidFill>
          </p:spPr>
          <p:txBody>
            <a:bodyPr wrap="square" rtlCol="0">
              <a:spAutoFit/>
            </a:bodyPr>
            <a:lstStyle/>
            <a:p>
              <a:r>
                <a:rPr lang="zh-TW" altLang="en-US" sz="800" dirty="0">
                  <a:solidFill>
                    <a:srgbClr val="FF0000"/>
                  </a:solidFill>
                </a:rPr>
                <a:t>甜味</a:t>
              </a:r>
            </a:p>
          </p:txBody>
        </p:sp>
        <p:sp>
          <p:nvSpPr>
            <p:cNvPr id="13" name="文字方塊 12"/>
            <p:cNvSpPr txBox="1"/>
            <p:nvPr/>
          </p:nvSpPr>
          <p:spPr>
            <a:xfrm>
              <a:off x="5538107" y="4866591"/>
              <a:ext cx="504056" cy="215444"/>
            </a:xfrm>
            <a:prstGeom prst="rect">
              <a:avLst/>
            </a:prstGeom>
            <a:solidFill>
              <a:schemeClr val="bg1"/>
            </a:solidFill>
          </p:spPr>
          <p:txBody>
            <a:bodyPr wrap="square" rtlCol="0">
              <a:spAutoFit/>
            </a:bodyPr>
            <a:lstStyle/>
            <a:p>
              <a:r>
                <a:rPr lang="zh-TW" altLang="en-US" sz="800" dirty="0">
                  <a:solidFill>
                    <a:srgbClr val="FF0000"/>
                  </a:solidFill>
                </a:rPr>
                <a:t>提子味</a:t>
              </a:r>
            </a:p>
          </p:txBody>
        </p:sp>
        <p:sp>
          <p:nvSpPr>
            <p:cNvPr id="14" name="文字方塊 13"/>
            <p:cNvSpPr txBox="1"/>
            <p:nvPr/>
          </p:nvSpPr>
          <p:spPr>
            <a:xfrm>
              <a:off x="5538107" y="5494016"/>
              <a:ext cx="504056" cy="215444"/>
            </a:xfrm>
            <a:prstGeom prst="rect">
              <a:avLst/>
            </a:prstGeom>
            <a:solidFill>
              <a:schemeClr val="bg1"/>
            </a:solidFill>
          </p:spPr>
          <p:txBody>
            <a:bodyPr wrap="square" rtlCol="0">
              <a:spAutoFit/>
            </a:bodyPr>
            <a:lstStyle/>
            <a:p>
              <a:r>
                <a:rPr lang="zh-TW" altLang="en-US" sz="800" dirty="0">
                  <a:solidFill>
                    <a:srgbClr val="FF0000"/>
                  </a:solidFill>
                </a:rPr>
                <a:t>蘋果味</a:t>
              </a:r>
            </a:p>
          </p:txBody>
        </p:sp>
        <p:sp>
          <p:nvSpPr>
            <p:cNvPr id="15" name="文字方塊 14"/>
            <p:cNvSpPr txBox="1"/>
            <p:nvPr/>
          </p:nvSpPr>
          <p:spPr>
            <a:xfrm>
              <a:off x="6364730" y="1700808"/>
              <a:ext cx="864096" cy="246221"/>
            </a:xfrm>
            <a:prstGeom prst="rect">
              <a:avLst/>
            </a:prstGeom>
            <a:solidFill>
              <a:schemeClr val="bg1"/>
            </a:solidFill>
          </p:spPr>
          <p:txBody>
            <a:bodyPr wrap="square" rtlCol="0">
              <a:spAutoFit/>
            </a:bodyPr>
            <a:lstStyle/>
            <a:p>
              <a:r>
                <a:rPr lang="zh-TW" altLang="en-US" sz="1000" dirty="0"/>
                <a:t>樣本評估表</a:t>
              </a:r>
            </a:p>
          </p:txBody>
        </p:sp>
        <p:sp>
          <p:nvSpPr>
            <p:cNvPr id="16" name="文字方塊 15"/>
            <p:cNvSpPr txBox="1"/>
            <p:nvPr/>
          </p:nvSpPr>
          <p:spPr>
            <a:xfrm>
              <a:off x="5061407" y="1849919"/>
              <a:ext cx="590714" cy="215444"/>
            </a:xfrm>
            <a:prstGeom prst="rect">
              <a:avLst/>
            </a:prstGeom>
            <a:solidFill>
              <a:schemeClr val="bg1"/>
            </a:solidFill>
          </p:spPr>
          <p:txBody>
            <a:bodyPr wrap="square" rtlCol="0">
              <a:spAutoFit/>
            </a:bodyPr>
            <a:lstStyle/>
            <a:p>
              <a:r>
                <a:rPr lang="zh-TW" altLang="en-US" sz="800" dirty="0"/>
                <a:t>樣本編唬</a:t>
              </a:r>
            </a:p>
          </p:txBody>
        </p:sp>
        <p:sp>
          <p:nvSpPr>
            <p:cNvPr id="18" name="文字方塊 17"/>
            <p:cNvSpPr txBox="1"/>
            <p:nvPr/>
          </p:nvSpPr>
          <p:spPr>
            <a:xfrm>
              <a:off x="5541736" y="2601464"/>
              <a:ext cx="398416" cy="184666"/>
            </a:xfrm>
            <a:prstGeom prst="rect">
              <a:avLst/>
            </a:prstGeom>
            <a:solidFill>
              <a:schemeClr val="bg1"/>
            </a:solidFill>
          </p:spPr>
          <p:txBody>
            <a:bodyPr wrap="square" rtlCol="0">
              <a:spAutoFit/>
            </a:bodyPr>
            <a:lstStyle/>
            <a:p>
              <a:r>
                <a:rPr lang="zh-TW" altLang="en-US" sz="600" dirty="0"/>
                <a:t>清澈</a:t>
              </a:r>
            </a:p>
          </p:txBody>
        </p:sp>
        <p:sp>
          <p:nvSpPr>
            <p:cNvPr id="19" name="文字方塊 18"/>
            <p:cNvSpPr txBox="1"/>
            <p:nvPr/>
          </p:nvSpPr>
          <p:spPr>
            <a:xfrm>
              <a:off x="8028384" y="2601464"/>
              <a:ext cx="398416" cy="184666"/>
            </a:xfrm>
            <a:prstGeom prst="rect">
              <a:avLst/>
            </a:prstGeom>
            <a:solidFill>
              <a:schemeClr val="bg1"/>
            </a:solidFill>
          </p:spPr>
          <p:txBody>
            <a:bodyPr wrap="square" rtlCol="0">
              <a:spAutoFit/>
            </a:bodyPr>
            <a:lstStyle/>
            <a:p>
              <a:r>
                <a:rPr lang="zh-TW" altLang="en-US" sz="600" dirty="0"/>
                <a:t>濛濛</a:t>
              </a:r>
            </a:p>
          </p:txBody>
        </p:sp>
        <p:sp>
          <p:nvSpPr>
            <p:cNvPr id="20" name="文字方塊 19"/>
            <p:cNvSpPr txBox="1"/>
            <p:nvPr/>
          </p:nvSpPr>
          <p:spPr>
            <a:xfrm>
              <a:off x="8030683" y="3212976"/>
              <a:ext cx="398416" cy="184666"/>
            </a:xfrm>
            <a:prstGeom prst="rect">
              <a:avLst/>
            </a:prstGeom>
            <a:solidFill>
              <a:schemeClr val="bg1"/>
            </a:solidFill>
          </p:spPr>
          <p:txBody>
            <a:bodyPr wrap="square" rtlCol="0">
              <a:spAutoFit/>
            </a:bodyPr>
            <a:lstStyle/>
            <a:p>
              <a:r>
                <a:rPr lang="zh-TW" altLang="en-US" sz="600" dirty="0"/>
                <a:t>深色</a:t>
              </a:r>
            </a:p>
          </p:txBody>
        </p:sp>
        <p:sp>
          <p:nvSpPr>
            <p:cNvPr id="21" name="文字方塊 20"/>
            <p:cNvSpPr txBox="1"/>
            <p:nvPr/>
          </p:nvSpPr>
          <p:spPr>
            <a:xfrm>
              <a:off x="5550471" y="3227078"/>
              <a:ext cx="398416" cy="184666"/>
            </a:xfrm>
            <a:prstGeom prst="rect">
              <a:avLst/>
            </a:prstGeom>
            <a:solidFill>
              <a:schemeClr val="bg1"/>
            </a:solidFill>
          </p:spPr>
          <p:txBody>
            <a:bodyPr wrap="square" rtlCol="0">
              <a:spAutoFit/>
            </a:bodyPr>
            <a:lstStyle/>
            <a:p>
              <a:r>
                <a:rPr lang="zh-TW" altLang="en-US" sz="600" dirty="0"/>
                <a:t>淡色</a:t>
              </a:r>
            </a:p>
          </p:txBody>
        </p:sp>
        <p:sp>
          <p:nvSpPr>
            <p:cNvPr id="22" name="文字方塊 21"/>
            <p:cNvSpPr txBox="1"/>
            <p:nvPr/>
          </p:nvSpPr>
          <p:spPr>
            <a:xfrm>
              <a:off x="5541736" y="3875115"/>
              <a:ext cx="398416" cy="184666"/>
            </a:xfrm>
            <a:prstGeom prst="rect">
              <a:avLst/>
            </a:prstGeom>
            <a:solidFill>
              <a:schemeClr val="bg1"/>
            </a:solidFill>
          </p:spPr>
          <p:txBody>
            <a:bodyPr wrap="square" rtlCol="0">
              <a:spAutoFit/>
            </a:bodyPr>
            <a:lstStyle/>
            <a:p>
              <a:r>
                <a:rPr lang="zh-TW" altLang="en-US" sz="600" dirty="0"/>
                <a:t>稀薄</a:t>
              </a:r>
            </a:p>
          </p:txBody>
        </p:sp>
        <p:sp>
          <p:nvSpPr>
            <p:cNvPr id="23" name="文字方塊 22"/>
            <p:cNvSpPr txBox="1"/>
            <p:nvPr/>
          </p:nvSpPr>
          <p:spPr>
            <a:xfrm>
              <a:off x="8028384" y="3858141"/>
              <a:ext cx="398416" cy="184666"/>
            </a:xfrm>
            <a:prstGeom prst="rect">
              <a:avLst/>
            </a:prstGeom>
            <a:solidFill>
              <a:schemeClr val="bg1"/>
            </a:solidFill>
          </p:spPr>
          <p:txBody>
            <a:bodyPr wrap="square" rtlCol="0">
              <a:spAutoFit/>
            </a:bodyPr>
            <a:lstStyle/>
            <a:p>
              <a:r>
                <a:rPr lang="zh-TW" altLang="en-US" sz="600" dirty="0"/>
                <a:t>濃稠</a:t>
              </a:r>
            </a:p>
          </p:txBody>
        </p:sp>
        <p:sp>
          <p:nvSpPr>
            <p:cNvPr id="24" name="文字方塊 23"/>
            <p:cNvSpPr txBox="1"/>
            <p:nvPr/>
          </p:nvSpPr>
          <p:spPr>
            <a:xfrm>
              <a:off x="5169864" y="4088683"/>
              <a:ext cx="482257" cy="215444"/>
            </a:xfrm>
            <a:prstGeom prst="rect">
              <a:avLst/>
            </a:prstGeom>
            <a:solidFill>
              <a:schemeClr val="bg1"/>
            </a:solidFill>
          </p:spPr>
          <p:txBody>
            <a:bodyPr wrap="square" rtlCol="0">
              <a:spAutoFit/>
            </a:bodyPr>
            <a:lstStyle/>
            <a:p>
              <a:r>
                <a:rPr lang="zh-TW" altLang="en-US" sz="800" dirty="0"/>
                <a:t>香味</a:t>
              </a:r>
            </a:p>
          </p:txBody>
        </p:sp>
        <p:sp>
          <p:nvSpPr>
            <p:cNvPr id="25" name="文字方塊 24"/>
            <p:cNvSpPr txBox="1"/>
            <p:nvPr/>
          </p:nvSpPr>
          <p:spPr>
            <a:xfrm>
              <a:off x="5550471" y="4554751"/>
              <a:ext cx="491692" cy="184666"/>
            </a:xfrm>
            <a:prstGeom prst="rect">
              <a:avLst/>
            </a:prstGeom>
            <a:solidFill>
              <a:schemeClr val="bg1"/>
            </a:solidFill>
          </p:spPr>
          <p:txBody>
            <a:bodyPr wrap="square" rtlCol="0">
              <a:spAutoFit/>
            </a:bodyPr>
            <a:lstStyle/>
            <a:p>
              <a:r>
                <a:rPr lang="zh-TW" altLang="en-US" sz="600"/>
                <a:t>完全沒有</a:t>
              </a:r>
              <a:endParaRPr lang="zh-TW" altLang="en-US" sz="600" dirty="0"/>
            </a:p>
          </p:txBody>
        </p:sp>
        <p:sp>
          <p:nvSpPr>
            <p:cNvPr id="26" name="文字方塊 25"/>
            <p:cNvSpPr txBox="1"/>
            <p:nvPr/>
          </p:nvSpPr>
          <p:spPr>
            <a:xfrm>
              <a:off x="5568352" y="5283574"/>
              <a:ext cx="491692" cy="184666"/>
            </a:xfrm>
            <a:prstGeom prst="rect">
              <a:avLst/>
            </a:prstGeom>
            <a:solidFill>
              <a:schemeClr val="bg1"/>
            </a:solidFill>
          </p:spPr>
          <p:txBody>
            <a:bodyPr wrap="square" rtlCol="0">
              <a:spAutoFit/>
            </a:bodyPr>
            <a:lstStyle/>
            <a:p>
              <a:r>
                <a:rPr lang="zh-TW" altLang="en-US" sz="600"/>
                <a:t>完全沒有</a:t>
              </a:r>
              <a:endParaRPr lang="zh-TW" altLang="en-US" sz="600" dirty="0"/>
            </a:p>
          </p:txBody>
        </p:sp>
        <p:sp>
          <p:nvSpPr>
            <p:cNvPr id="27" name="文字方塊 26"/>
            <p:cNvSpPr txBox="1"/>
            <p:nvPr/>
          </p:nvSpPr>
          <p:spPr>
            <a:xfrm>
              <a:off x="5568352" y="5920064"/>
              <a:ext cx="491692" cy="184666"/>
            </a:xfrm>
            <a:prstGeom prst="rect">
              <a:avLst/>
            </a:prstGeom>
            <a:solidFill>
              <a:schemeClr val="bg1"/>
            </a:solidFill>
          </p:spPr>
          <p:txBody>
            <a:bodyPr wrap="square" rtlCol="0">
              <a:spAutoFit/>
            </a:bodyPr>
            <a:lstStyle/>
            <a:p>
              <a:r>
                <a:rPr lang="zh-TW" altLang="en-US" sz="600"/>
                <a:t>完全沒有</a:t>
              </a:r>
              <a:endParaRPr lang="zh-TW" altLang="en-US" sz="600" dirty="0"/>
            </a:p>
          </p:txBody>
        </p:sp>
        <p:sp>
          <p:nvSpPr>
            <p:cNvPr id="28" name="文字方塊 27"/>
            <p:cNvSpPr txBox="1"/>
            <p:nvPr/>
          </p:nvSpPr>
          <p:spPr>
            <a:xfrm>
              <a:off x="8028384" y="4633275"/>
              <a:ext cx="360040" cy="184666"/>
            </a:xfrm>
            <a:prstGeom prst="rect">
              <a:avLst/>
            </a:prstGeom>
            <a:solidFill>
              <a:schemeClr val="bg1"/>
            </a:solidFill>
          </p:spPr>
          <p:txBody>
            <a:bodyPr wrap="square" rtlCol="0">
              <a:spAutoFit/>
            </a:bodyPr>
            <a:lstStyle/>
            <a:p>
              <a:r>
                <a:rPr lang="zh-TW" altLang="en-US" sz="600" dirty="0"/>
                <a:t>濃烈</a:t>
              </a:r>
            </a:p>
          </p:txBody>
        </p:sp>
        <p:sp>
          <p:nvSpPr>
            <p:cNvPr id="29" name="文字方塊 28"/>
            <p:cNvSpPr txBox="1"/>
            <p:nvPr/>
          </p:nvSpPr>
          <p:spPr>
            <a:xfrm>
              <a:off x="8028384" y="5241029"/>
              <a:ext cx="360040" cy="184666"/>
            </a:xfrm>
            <a:prstGeom prst="rect">
              <a:avLst/>
            </a:prstGeom>
            <a:solidFill>
              <a:schemeClr val="bg1"/>
            </a:solidFill>
          </p:spPr>
          <p:txBody>
            <a:bodyPr wrap="square" rtlCol="0">
              <a:spAutoFit/>
            </a:bodyPr>
            <a:lstStyle/>
            <a:p>
              <a:r>
                <a:rPr lang="zh-TW" altLang="en-US" sz="600" dirty="0"/>
                <a:t>濃烈</a:t>
              </a:r>
            </a:p>
          </p:txBody>
        </p:sp>
        <p:sp>
          <p:nvSpPr>
            <p:cNvPr id="30" name="文字方塊 29"/>
            <p:cNvSpPr txBox="1"/>
            <p:nvPr/>
          </p:nvSpPr>
          <p:spPr>
            <a:xfrm>
              <a:off x="8066760" y="5915977"/>
              <a:ext cx="360040" cy="184666"/>
            </a:xfrm>
            <a:prstGeom prst="rect">
              <a:avLst/>
            </a:prstGeom>
            <a:solidFill>
              <a:schemeClr val="bg1"/>
            </a:solidFill>
          </p:spPr>
          <p:txBody>
            <a:bodyPr wrap="square" rtlCol="0">
              <a:spAutoFit/>
            </a:bodyPr>
            <a:lstStyle/>
            <a:p>
              <a:r>
                <a:rPr lang="zh-TW" altLang="en-US" sz="600" dirty="0"/>
                <a:t>濃烈</a:t>
              </a:r>
            </a:p>
          </p:txBody>
        </p:sp>
      </p:grpSp>
    </p:spTree>
    <p:extLst>
      <p:ext uri="{BB962C8B-B14F-4D97-AF65-F5344CB8AC3E}">
        <p14:creationId xmlns:p14="http://schemas.microsoft.com/office/powerpoint/2010/main" val="921826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TW" altLang="en-US" dirty="0"/>
              <a:t>描述測試：</a:t>
            </a:r>
            <a:br>
              <a:rPr lang="en-US" altLang="en-US" dirty="0"/>
            </a:br>
            <a:r>
              <a:rPr lang="zh-TW" altLang="en-US" sz="3600" dirty="0"/>
              <a:t>定量描述性分析（例子）</a:t>
            </a:r>
            <a:endParaRPr lang="en-US" sz="3600" dirty="0"/>
          </a:p>
        </p:txBody>
      </p:sp>
      <p:sp>
        <p:nvSpPr>
          <p:cNvPr id="3" name="Content Placeholder 2"/>
          <p:cNvSpPr>
            <a:spLocks noGrp="1"/>
          </p:cNvSpPr>
          <p:nvPr>
            <p:ph sz="half" idx="1"/>
          </p:nvPr>
        </p:nvSpPr>
        <p:spPr/>
        <p:txBody>
          <a:bodyPr>
            <a:normAutofit fontScale="77500" lnSpcReduction="20000"/>
          </a:bodyPr>
          <a:lstStyle/>
          <a:p>
            <a:pPr marL="0" indent="0">
              <a:lnSpc>
                <a:spcPct val="150000"/>
              </a:lnSpc>
              <a:buNone/>
            </a:pPr>
            <a:r>
              <a:rPr lang="zh-TW" altLang="en-US" dirty="0"/>
              <a:t>星形</a:t>
            </a:r>
            <a:r>
              <a:rPr lang="en-US" altLang="en-US" dirty="0"/>
              <a:t> / </a:t>
            </a:r>
            <a:r>
              <a:rPr lang="zh-TW" altLang="en-US" dirty="0"/>
              <a:t>屬性概述</a:t>
            </a:r>
            <a:endParaRPr lang="en-US" altLang="en-US" dirty="0"/>
          </a:p>
          <a:p>
            <a:pPr>
              <a:lnSpc>
                <a:spcPct val="120000"/>
              </a:lnSpc>
            </a:pPr>
            <a:r>
              <a:rPr lang="zh-TW" altLang="en-US" dirty="0"/>
              <a:t>品評員在測試一件或一系列產品前訂出不同的感官屬性</a:t>
            </a:r>
            <a:endParaRPr lang="en-US" altLang="zh-HK" dirty="0"/>
          </a:p>
          <a:p>
            <a:pPr>
              <a:lnSpc>
                <a:spcPct val="120000"/>
              </a:lnSpc>
            </a:pPr>
            <a:r>
              <a:rPr lang="zh-TW" altLang="en-US" dirty="0"/>
              <a:t>品評員測試產品後，把數據繪製成圖表記錄強弱度 </a:t>
            </a:r>
            <a:r>
              <a:rPr lang="en-US" altLang="zh-TW" dirty="0"/>
              <a:t>- </a:t>
            </a:r>
            <a:r>
              <a:rPr lang="zh-TW" altLang="en-US" dirty="0"/>
              <a:t>方便比較不同樣本</a:t>
            </a:r>
            <a:endParaRPr lang="en-US" altLang="zh-TW" dirty="0"/>
          </a:p>
          <a:p>
            <a:pPr>
              <a:lnSpc>
                <a:spcPct val="120000"/>
              </a:lnSpc>
            </a:pPr>
            <a:r>
              <a:rPr lang="zh-TW" altLang="en-US" dirty="0"/>
              <a:t>例如：將海綿蛋糕、馬德拉島蛋糕及傑諾士瓦士蛋糕的樣本交給品評員，他們會根據每一種屬性的強弱度繪製成星形圖</a:t>
            </a:r>
            <a:endParaRPr lang="en-US" dirty="0"/>
          </a:p>
        </p:txBody>
      </p:sp>
      <p:sp>
        <p:nvSpPr>
          <p:cNvPr id="5" name="Slide Number Placeholder 4"/>
          <p:cNvSpPr>
            <a:spLocks noGrp="1"/>
          </p:cNvSpPr>
          <p:nvPr>
            <p:ph type="sldNum" sz="quarter" idx="12"/>
          </p:nvPr>
        </p:nvSpPr>
        <p:spPr/>
        <p:txBody>
          <a:bodyPr/>
          <a:lstStyle/>
          <a:p>
            <a:fld id="{8F4C1CA1-0FFD-4F67-9024-3E02CBF514A7}" type="slidenum">
              <a:rPr lang="en-US" smtClean="0"/>
              <a:t>21</a:t>
            </a:fld>
            <a:endParaRPr lang="en-US"/>
          </a:p>
        </p:txBody>
      </p:sp>
      <p:grpSp>
        <p:nvGrpSpPr>
          <p:cNvPr id="19" name="群組 18"/>
          <p:cNvGrpSpPr/>
          <p:nvPr/>
        </p:nvGrpSpPr>
        <p:grpSpPr>
          <a:xfrm>
            <a:off x="4539409" y="2949262"/>
            <a:ext cx="4366482" cy="2915432"/>
            <a:chOff x="4539409" y="2949262"/>
            <a:chExt cx="4366482" cy="2915432"/>
          </a:xfrm>
        </p:grpSpPr>
        <p:pic>
          <p:nvPicPr>
            <p:cNvPr id="6"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5082" r="2705"/>
            <a:stretch/>
          </p:blipFill>
          <p:spPr bwMode="auto">
            <a:xfrm>
              <a:off x="4539409" y="2949262"/>
              <a:ext cx="4366482" cy="29154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文字方塊 3"/>
            <p:cNvSpPr txBox="1"/>
            <p:nvPr/>
          </p:nvSpPr>
          <p:spPr>
            <a:xfrm>
              <a:off x="8100391" y="4725144"/>
              <a:ext cx="805500" cy="215444"/>
            </a:xfrm>
            <a:prstGeom prst="rect">
              <a:avLst/>
            </a:prstGeom>
            <a:solidFill>
              <a:schemeClr val="bg1"/>
            </a:solidFill>
          </p:spPr>
          <p:txBody>
            <a:bodyPr wrap="square" rtlCol="0">
              <a:spAutoFit/>
            </a:bodyPr>
            <a:lstStyle/>
            <a:p>
              <a:r>
                <a:rPr lang="zh-TW" altLang="en-US" sz="800" dirty="0"/>
                <a:t>海綿蛋糕</a:t>
              </a:r>
            </a:p>
          </p:txBody>
        </p:sp>
        <p:sp>
          <p:nvSpPr>
            <p:cNvPr id="7" name="矩形 6"/>
            <p:cNvSpPr/>
            <p:nvPr/>
          </p:nvSpPr>
          <p:spPr>
            <a:xfrm>
              <a:off x="8083356" y="4901919"/>
              <a:ext cx="800219" cy="215444"/>
            </a:xfrm>
            <a:prstGeom prst="rect">
              <a:avLst/>
            </a:prstGeom>
            <a:solidFill>
              <a:schemeClr val="bg1"/>
            </a:solidFill>
          </p:spPr>
          <p:txBody>
            <a:bodyPr wrap="none">
              <a:spAutoFit/>
            </a:bodyPr>
            <a:lstStyle/>
            <a:p>
              <a:r>
                <a:rPr lang="zh-TW" altLang="en-US" sz="800" dirty="0"/>
                <a:t>馬德拉島蛋糕</a:t>
              </a:r>
            </a:p>
          </p:txBody>
        </p:sp>
        <p:sp>
          <p:nvSpPr>
            <p:cNvPr id="8" name="矩形 7"/>
            <p:cNvSpPr/>
            <p:nvPr/>
          </p:nvSpPr>
          <p:spPr>
            <a:xfrm>
              <a:off x="8083356" y="5078694"/>
              <a:ext cx="822535" cy="338554"/>
            </a:xfrm>
            <a:prstGeom prst="rect">
              <a:avLst/>
            </a:prstGeom>
            <a:solidFill>
              <a:schemeClr val="bg1"/>
            </a:solidFill>
          </p:spPr>
          <p:txBody>
            <a:bodyPr wrap="square">
              <a:spAutoFit/>
            </a:bodyPr>
            <a:lstStyle/>
            <a:p>
              <a:r>
                <a:rPr lang="zh-TW" altLang="en-US" sz="800" dirty="0"/>
                <a:t>傑諾士瓦士蛋糕</a:t>
              </a:r>
            </a:p>
          </p:txBody>
        </p:sp>
        <p:sp>
          <p:nvSpPr>
            <p:cNvPr id="9" name="文字方塊 8"/>
            <p:cNvSpPr txBox="1"/>
            <p:nvPr/>
          </p:nvSpPr>
          <p:spPr>
            <a:xfrm>
              <a:off x="6373180" y="2952583"/>
              <a:ext cx="575084" cy="215444"/>
            </a:xfrm>
            <a:prstGeom prst="rect">
              <a:avLst/>
            </a:prstGeom>
            <a:solidFill>
              <a:schemeClr val="bg1"/>
            </a:solidFill>
          </p:spPr>
          <p:txBody>
            <a:bodyPr wrap="square" rtlCol="0">
              <a:spAutoFit/>
            </a:bodyPr>
            <a:lstStyle/>
            <a:p>
              <a:r>
                <a:rPr lang="zh-TW" altLang="en-US" sz="800" dirty="0"/>
                <a:t>油膩</a:t>
              </a:r>
            </a:p>
          </p:txBody>
        </p:sp>
        <p:sp>
          <p:nvSpPr>
            <p:cNvPr id="10" name="文字方塊 9"/>
            <p:cNvSpPr txBox="1"/>
            <p:nvPr/>
          </p:nvSpPr>
          <p:spPr>
            <a:xfrm>
              <a:off x="5220072" y="3140968"/>
              <a:ext cx="504056" cy="215444"/>
            </a:xfrm>
            <a:prstGeom prst="rect">
              <a:avLst/>
            </a:prstGeom>
            <a:solidFill>
              <a:schemeClr val="bg1"/>
            </a:solidFill>
          </p:spPr>
          <p:txBody>
            <a:bodyPr wrap="square" rtlCol="0">
              <a:spAutoFit/>
            </a:bodyPr>
            <a:lstStyle/>
            <a:p>
              <a:r>
                <a:rPr lang="zh-TW" altLang="en-US" sz="800" dirty="0"/>
                <a:t>燒焦味</a:t>
              </a:r>
            </a:p>
          </p:txBody>
        </p:sp>
        <p:sp>
          <p:nvSpPr>
            <p:cNvPr id="11" name="文字方塊 10"/>
            <p:cNvSpPr txBox="1"/>
            <p:nvPr/>
          </p:nvSpPr>
          <p:spPr>
            <a:xfrm>
              <a:off x="4644008" y="3863181"/>
              <a:ext cx="504056" cy="215444"/>
            </a:xfrm>
            <a:prstGeom prst="rect">
              <a:avLst/>
            </a:prstGeom>
            <a:solidFill>
              <a:schemeClr val="bg1"/>
            </a:solidFill>
          </p:spPr>
          <p:txBody>
            <a:bodyPr wrap="square" rtlCol="0">
              <a:spAutoFit/>
            </a:bodyPr>
            <a:lstStyle/>
            <a:p>
              <a:r>
                <a:rPr lang="zh-TW" altLang="en-US" sz="800" dirty="0"/>
                <a:t>焦糖味</a:t>
              </a:r>
            </a:p>
          </p:txBody>
        </p:sp>
        <p:sp>
          <p:nvSpPr>
            <p:cNvPr id="12" name="文字方塊 11"/>
            <p:cNvSpPr txBox="1"/>
            <p:nvPr/>
          </p:nvSpPr>
          <p:spPr>
            <a:xfrm>
              <a:off x="4788024" y="4794197"/>
              <a:ext cx="504056" cy="215444"/>
            </a:xfrm>
            <a:prstGeom prst="rect">
              <a:avLst/>
            </a:prstGeom>
            <a:solidFill>
              <a:schemeClr val="bg1"/>
            </a:solidFill>
          </p:spPr>
          <p:txBody>
            <a:bodyPr wrap="square" rtlCol="0">
              <a:spAutoFit/>
            </a:bodyPr>
            <a:lstStyle/>
            <a:p>
              <a:r>
                <a:rPr lang="zh-TW" altLang="en-US" sz="800" dirty="0"/>
                <a:t>牛油味</a:t>
              </a:r>
            </a:p>
          </p:txBody>
        </p:sp>
        <p:sp>
          <p:nvSpPr>
            <p:cNvPr id="13" name="文字方塊 12"/>
            <p:cNvSpPr txBox="1"/>
            <p:nvPr/>
          </p:nvSpPr>
          <p:spPr>
            <a:xfrm>
              <a:off x="5364088" y="5373216"/>
              <a:ext cx="432047" cy="215444"/>
            </a:xfrm>
            <a:prstGeom prst="rect">
              <a:avLst/>
            </a:prstGeom>
            <a:solidFill>
              <a:schemeClr val="bg1"/>
            </a:solidFill>
          </p:spPr>
          <p:txBody>
            <a:bodyPr wrap="square" rtlCol="0">
              <a:spAutoFit/>
            </a:bodyPr>
            <a:lstStyle/>
            <a:p>
              <a:r>
                <a:rPr lang="zh-TW" altLang="en-US" sz="800" dirty="0"/>
                <a:t>奶味</a:t>
              </a:r>
            </a:p>
          </p:txBody>
        </p:sp>
        <p:sp>
          <p:nvSpPr>
            <p:cNvPr id="14" name="文字方塊 13"/>
            <p:cNvSpPr txBox="1"/>
            <p:nvPr/>
          </p:nvSpPr>
          <p:spPr>
            <a:xfrm>
              <a:off x="6301172" y="5517232"/>
              <a:ext cx="504056" cy="215444"/>
            </a:xfrm>
            <a:prstGeom prst="rect">
              <a:avLst/>
            </a:prstGeom>
            <a:solidFill>
              <a:schemeClr val="bg1"/>
            </a:solidFill>
          </p:spPr>
          <p:txBody>
            <a:bodyPr wrap="square" rtlCol="0">
              <a:spAutoFit/>
            </a:bodyPr>
            <a:lstStyle/>
            <a:p>
              <a:r>
                <a:rPr lang="zh-TW" altLang="en-US" sz="800" dirty="0"/>
                <a:t>蛋味</a:t>
              </a:r>
            </a:p>
          </p:txBody>
        </p:sp>
        <p:sp>
          <p:nvSpPr>
            <p:cNvPr id="15" name="文字方塊 14"/>
            <p:cNvSpPr txBox="1"/>
            <p:nvPr/>
          </p:nvSpPr>
          <p:spPr>
            <a:xfrm>
              <a:off x="7236296" y="5373216"/>
              <a:ext cx="576064" cy="215444"/>
            </a:xfrm>
            <a:prstGeom prst="rect">
              <a:avLst/>
            </a:prstGeom>
            <a:solidFill>
              <a:schemeClr val="bg1"/>
            </a:solidFill>
          </p:spPr>
          <p:txBody>
            <a:bodyPr wrap="square" rtlCol="0">
              <a:spAutoFit/>
            </a:bodyPr>
            <a:lstStyle/>
            <a:p>
              <a:r>
                <a:rPr lang="zh-TW" altLang="en-US" sz="800" dirty="0"/>
                <a:t>未熟</a:t>
              </a:r>
            </a:p>
          </p:txBody>
        </p:sp>
        <p:sp>
          <p:nvSpPr>
            <p:cNvPr id="16" name="文字方塊 15"/>
            <p:cNvSpPr txBox="1"/>
            <p:nvPr/>
          </p:nvSpPr>
          <p:spPr>
            <a:xfrm>
              <a:off x="7620000" y="4555174"/>
              <a:ext cx="504056" cy="215444"/>
            </a:xfrm>
            <a:prstGeom prst="rect">
              <a:avLst/>
            </a:prstGeom>
            <a:solidFill>
              <a:schemeClr val="bg1"/>
            </a:solidFill>
          </p:spPr>
          <p:txBody>
            <a:bodyPr wrap="square" rtlCol="0">
              <a:spAutoFit/>
            </a:bodyPr>
            <a:lstStyle/>
            <a:p>
              <a:r>
                <a:rPr lang="zh-TW" altLang="en-US" sz="800" dirty="0"/>
                <a:t>甜味</a:t>
              </a:r>
            </a:p>
          </p:txBody>
        </p:sp>
        <p:sp>
          <p:nvSpPr>
            <p:cNvPr id="17" name="文字方塊 16"/>
            <p:cNvSpPr txBox="1"/>
            <p:nvPr/>
          </p:nvSpPr>
          <p:spPr>
            <a:xfrm>
              <a:off x="7620000" y="3801817"/>
              <a:ext cx="696416" cy="215444"/>
            </a:xfrm>
            <a:prstGeom prst="rect">
              <a:avLst/>
            </a:prstGeom>
            <a:solidFill>
              <a:schemeClr val="bg1"/>
            </a:solidFill>
          </p:spPr>
          <p:txBody>
            <a:bodyPr wrap="square" rtlCol="0">
              <a:spAutoFit/>
            </a:bodyPr>
            <a:lstStyle/>
            <a:p>
              <a:r>
                <a:rPr lang="zh-TW" altLang="en-US" sz="800" dirty="0"/>
                <a:t>雲呢拿味</a:t>
              </a:r>
            </a:p>
          </p:txBody>
        </p:sp>
        <p:sp>
          <p:nvSpPr>
            <p:cNvPr id="18" name="文字方塊 17"/>
            <p:cNvSpPr txBox="1"/>
            <p:nvPr/>
          </p:nvSpPr>
          <p:spPr>
            <a:xfrm>
              <a:off x="7236296" y="3209695"/>
              <a:ext cx="648072" cy="215444"/>
            </a:xfrm>
            <a:prstGeom prst="rect">
              <a:avLst/>
            </a:prstGeom>
            <a:solidFill>
              <a:schemeClr val="bg1"/>
            </a:solidFill>
          </p:spPr>
          <p:txBody>
            <a:bodyPr wrap="square" rtlCol="0">
              <a:spAutoFit/>
            </a:bodyPr>
            <a:lstStyle/>
            <a:p>
              <a:r>
                <a:rPr lang="zh-TW" altLang="en-US" sz="800" dirty="0"/>
                <a:t>淡而無味</a:t>
              </a:r>
            </a:p>
          </p:txBody>
        </p:sp>
      </p:grpSp>
    </p:spTree>
    <p:extLst>
      <p:ext uri="{BB962C8B-B14F-4D97-AF65-F5344CB8AC3E}">
        <p14:creationId xmlns:p14="http://schemas.microsoft.com/office/powerpoint/2010/main" val="1340615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TW" altLang="en-US" dirty="0"/>
              <a:t>情感 </a:t>
            </a:r>
            <a:r>
              <a:rPr lang="en-US" altLang="zh-TW" dirty="0"/>
              <a:t>/ </a:t>
            </a:r>
            <a:r>
              <a:rPr lang="zh-TW" altLang="en-US" dirty="0"/>
              <a:t>喜好測試：</a:t>
            </a:r>
            <a:br>
              <a:rPr lang="en-US" altLang="en-US" dirty="0"/>
            </a:br>
            <a:r>
              <a:rPr lang="zh-TW" altLang="en-US" dirty="0"/>
              <a:t>消費者接受度測試</a:t>
            </a:r>
            <a:endParaRPr lang="en-US" sz="3600" dirty="0"/>
          </a:p>
        </p:txBody>
      </p:sp>
      <p:sp>
        <p:nvSpPr>
          <p:cNvPr id="3" name="Content Placeholder 2"/>
          <p:cNvSpPr>
            <a:spLocks noGrp="1"/>
          </p:cNvSpPr>
          <p:nvPr>
            <p:ph idx="1"/>
          </p:nvPr>
        </p:nvSpPr>
        <p:spPr/>
        <p:txBody>
          <a:bodyPr>
            <a:normAutofit fontScale="70000" lnSpcReduction="20000"/>
          </a:bodyPr>
          <a:lstStyle/>
          <a:p>
            <a:pPr>
              <a:lnSpc>
                <a:spcPct val="120000"/>
              </a:lnSpc>
            </a:pPr>
            <a:r>
              <a:rPr lang="zh-TW" altLang="en-US" dirty="0"/>
              <a:t>基本問題： 喜歡產品嗎？</a:t>
            </a:r>
            <a:endParaRPr lang="en-US" dirty="0"/>
          </a:p>
          <a:p>
            <a:pPr>
              <a:lnSpc>
                <a:spcPct val="120000"/>
              </a:lnSpc>
            </a:pPr>
            <a:r>
              <a:rPr lang="zh-TW" altLang="en-US" dirty="0"/>
              <a:t>基本設置</a:t>
            </a:r>
            <a:endParaRPr lang="en-US" dirty="0"/>
          </a:p>
          <a:p>
            <a:pPr lvl="1">
              <a:lnSpc>
                <a:spcPct val="120000"/>
              </a:lnSpc>
              <a:buFontTx/>
              <a:buChar char="-"/>
            </a:pPr>
            <a:r>
              <a:rPr lang="zh-TW" altLang="en-US" dirty="0"/>
              <a:t>每個測試有</a:t>
            </a:r>
            <a:r>
              <a:rPr lang="en-US" dirty="0"/>
              <a:t>75-150</a:t>
            </a:r>
            <a:r>
              <a:rPr lang="zh-TW" altLang="en-US" dirty="0"/>
              <a:t>名消費者</a:t>
            </a:r>
            <a:endParaRPr lang="en-US" dirty="0"/>
          </a:p>
          <a:p>
            <a:pPr lvl="1">
              <a:lnSpc>
                <a:spcPct val="120000"/>
              </a:lnSpc>
              <a:buFontTx/>
              <a:buChar char="-"/>
            </a:pPr>
            <a:r>
              <a:rPr lang="zh-TW" altLang="en-US" dirty="0"/>
              <a:t>篩選使用度</a:t>
            </a:r>
            <a:r>
              <a:rPr lang="en-US" dirty="0"/>
              <a:t> </a:t>
            </a:r>
            <a:br>
              <a:rPr lang="en-US" dirty="0"/>
            </a:br>
            <a:r>
              <a:rPr lang="zh-TW" altLang="en-US" dirty="0"/>
              <a:t>（他們會購買產品嗎？多久會買一次？）</a:t>
            </a:r>
            <a:endParaRPr lang="en-US" dirty="0"/>
          </a:p>
          <a:p>
            <a:pPr lvl="1">
              <a:lnSpc>
                <a:spcPct val="120000"/>
              </a:lnSpc>
              <a:buFontTx/>
              <a:buChar char="-"/>
            </a:pPr>
            <a:r>
              <a:rPr lang="zh-TW" altLang="en-US" dirty="0"/>
              <a:t>回答喜愛程度</a:t>
            </a:r>
            <a:r>
              <a:rPr lang="en-US" dirty="0"/>
              <a:t> </a:t>
            </a:r>
            <a:br>
              <a:rPr lang="en-US" dirty="0"/>
            </a:br>
            <a:r>
              <a:rPr lang="zh-TW" altLang="en-US" dirty="0"/>
              <a:t>（他們有多喜歡這產品及</a:t>
            </a:r>
            <a:r>
              <a:rPr lang="en-US" altLang="zh-TW" dirty="0"/>
              <a:t> / </a:t>
            </a:r>
            <a:r>
              <a:rPr lang="zh-TW" altLang="en-US" dirty="0"/>
              <a:t>或有關嗜好的問題）</a:t>
            </a:r>
            <a:endParaRPr lang="en-US" dirty="0"/>
          </a:p>
          <a:p>
            <a:pPr>
              <a:lnSpc>
                <a:spcPct val="120000"/>
              </a:lnSpc>
            </a:pPr>
            <a:r>
              <a:rPr lang="zh-TW" altLang="en-US" dirty="0"/>
              <a:t>優點</a:t>
            </a:r>
            <a:endParaRPr lang="en-US" dirty="0"/>
          </a:p>
          <a:p>
            <a:pPr lvl="1">
              <a:lnSpc>
                <a:spcPct val="120000"/>
              </a:lnSpc>
              <a:buFontTx/>
              <a:buChar char="-"/>
            </a:pPr>
            <a:r>
              <a:rPr lang="zh-TW" altLang="en-US" dirty="0"/>
              <a:t>提供極重要的資料 </a:t>
            </a:r>
            <a:r>
              <a:rPr lang="en-US" altLang="zh-TW" dirty="0"/>
              <a:t>-</a:t>
            </a:r>
            <a:r>
              <a:rPr lang="en-US" dirty="0"/>
              <a:t> </a:t>
            </a:r>
            <a:r>
              <a:rPr lang="zh-TW" altLang="en-US" dirty="0"/>
              <a:t>他們喜不喜歡這個產品？</a:t>
            </a:r>
            <a:endParaRPr lang="en-US" dirty="0"/>
          </a:p>
          <a:p>
            <a:pPr>
              <a:lnSpc>
                <a:spcPct val="120000"/>
              </a:lnSpc>
            </a:pPr>
            <a:r>
              <a:rPr lang="zh-TW" altLang="en-US" dirty="0"/>
              <a:t>缺點</a:t>
            </a:r>
            <a:endParaRPr lang="en-US" dirty="0"/>
          </a:p>
          <a:p>
            <a:pPr lvl="1">
              <a:lnSpc>
                <a:spcPct val="120000"/>
              </a:lnSpc>
              <a:buFontTx/>
              <a:buChar char="-"/>
            </a:pPr>
            <a:r>
              <a:rPr lang="zh-TW" altLang="en-US" dirty="0"/>
              <a:t>可能很難找到具代表性的消費者樣本</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22</a:t>
            </a:fld>
            <a:endParaRPr lang="en-US"/>
          </a:p>
        </p:txBody>
      </p:sp>
    </p:spTree>
    <p:extLst>
      <p:ext uri="{BB962C8B-B14F-4D97-AF65-F5344CB8AC3E}">
        <p14:creationId xmlns:p14="http://schemas.microsoft.com/office/powerpoint/2010/main" val="847488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82" name="Rectangle 2"/>
          <p:cNvSpPr>
            <a:spLocks noGrp="1" noChangeArrowheads="1"/>
          </p:cNvSpPr>
          <p:nvPr>
            <p:ph type="title"/>
          </p:nvPr>
        </p:nvSpPr>
        <p:spPr>
          <a:xfrm>
            <a:off x="246364" y="299138"/>
            <a:ext cx="8646116" cy="594444"/>
          </a:xfrm>
        </p:spPr>
        <p:txBody>
          <a:bodyPr>
            <a:normAutofit/>
          </a:bodyPr>
          <a:lstStyle/>
          <a:p>
            <a:pPr algn="l"/>
            <a:r>
              <a:rPr lang="zh-TW" altLang="en-US" sz="2800" dirty="0"/>
              <a:t>情感 </a:t>
            </a:r>
            <a:r>
              <a:rPr lang="en-US" altLang="zh-TW" sz="2800" dirty="0"/>
              <a:t>/ </a:t>
            </a:r>
            <a:r>
              <a:rPr lang="zh-TW" altLang="en-US" sz="2800" dirty="0"/>
              <a:t>喜好測試：消費者接受度測試</a:t>
            </a:r>
            <a:endParaRPr lang="en-US" altLang="en-US" sz="2800" dirty="0"/>
          </a:p>
        </p:txBody>
      </p:sp>
      <p:sp>
        <p:nvSpPr>
          <p:cNvPr id="737283" name="Rectangle 3"/>
          <p:cNvSpPr>
            <a:spLocks noGrp="1" noChangeArrowheads="1"/>
          </p:cNvSpPr>
          <p:nvPr>
            <p:ph type="body" sz="half" idx="1"/>
          </p:nvPr>
        </p:nvSpPr>
        <p:spPr>
          <a:xfrm>
            <a:off x="246364" y="779453"/>
            <a:ext cx="8784976" cy="3179335"/>
          </a:xfrm>
        </p:spPr>
        <p:txBody>
          <a:bodyPr>
            <a:normAutofit/>
          </a:bodyPr>
          <a:lstStyle/>
          <a:p>
            <a:pPr marL="342900" lvl="1" indent="-342900">
              <a:buFont typeface="Arial" panose="020B0604020202020204" pitchFamily="34" charset="0"/>
              <a:buChar char="•"/>
            </a:pPr>
            <a:r>
              <a:rPr lang="zh-TW" altLang="en-US" sz="1800" dirty="0"/>
              <a:t>用來量度人們有多喜歡一個產品</a:t>
            </a:r>
            <a:r>
              <a:rPr lang="en-US" altLang="en-US" sz="1800" dirty="0"/>
              <a:t>   </a:t>
            </a:r>
          </a:p>
          <a:p>
            <a:pPr marL="342900" lvl="1" indent="-342900">
              <a:buFont typeface="Arial" panose="020B0604020202020204" pitchFamily="34" charset="0"/>
              <a:buChar char="•"/>
            </a:pPr>
            <a:r>
              <a:rPr lang="zh-TW" altLang="en-US" sz="1800" dirty="0"/>
              <a:t>有多種類型的量度方法</a:t>
            </a:r>
            <a:endParaRPr lang="en-US" altLang="en-US" sz="1800" dirty="0"/>
          </a:p>
        </p:txBody>
      </p:sp>
      <p:sp>
        <p:nvSpPr>
          <p:cNvPr id="36" name="Slide Number Placeholder 6"/>
          <p:cNvSpPr>
            <a:spLocks noGrp="1"/>
          </p:cNvSpPr>
          <p:nvPr>
            <p:ph type="sldNum" sz="quarter" idx="12"/>
          </p:nvPr>
        </p:nvSpPr>
        <p:spPr/>
        <p:txBody>
          <a:bodyPr/>
          <a:lstStyle/>
          <a:p>
            <a:fld id="{3931FC11-E75F-45C5-9CA5-115A50E0C2D2}" type="slidenum">
              <a:rPr lang="en-US" altLang="en-US"/>
              <a:pPr/>
              <a:t>23</a:t>
            </a:fld>
            <a:endParaRPr lang="en-US" altLang="en-US"/>
          </a:p>
        </p:txBody>
      </p:sp>
      <p:sp>
        <p:nvSpPr>
          <p:cNvPr id="737324" name="Line 44"/>
          <p:cNvSpPr>
            <a:spLocks noChangeShapeType="1"/>
          </p:cNvSpPr>
          <p:nvPr/>
        </p:nvSpPr>
        <p:spPr bwMode="ltGray">
          <a:xfrm>
            <a:off x="1257300" y="4135438"/>
            <a:ext cx="279717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bg2"/>
                </a:solidFill>
                <a:round/>
                <a:headEnd/>
                <a:tailEnd/>
              </a14:hiddenLine>
            </a:ext>
            <a:ext uri="{AF507438-7753-43E0-B8FC-AC1667EBCBE1}">
              <a14:hiddenEffects xmlns:a14="http://schemas.microsoft.com/office/drawing/2010/main">
                <a:effectLst>
                  <a:outerShdw dist="17961" dir="2700000" algn="ctr" rotWithShape="0">
                    <a:schemeClr val="tx1"/>
                  </a:outerShdw>
                </a:effectLst>
              </a14:hiddenEffects>
            </a:ext>
          </a:extLst>
        </p:spPr>
        <p:txBody>
          <a:bodyPr wrap="none" anchor="ctr"/>
          <a:lstStyle/>
          <a:p>
            <a:endParaRPr lang="en-US"/>
          </a:p>
        </p:txBody>
      </p:sp>
      <p:sp>
        <p:nvSpPr>
          <p:cNvPr id="737325" name="Line 45"/>
          <p:cNvSpPr>
            <a:spLocks noChangeShapeType="1"/>
          </p:cNvSpPr>
          <p:nvPr/>
        </p:nvSpPr>
        <p:spPr bwMode="ltGray">
          <a:xfrm>
            <a:off x="1257300" y="6592888"/>
            <a:ext cx="279717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bg2"/>
                </a:solidFill>
                <a:round/>
                <a:headEnd/>
                <a:tailEnd/>
              </a14:hiddenLine>
            </a:ext>
            <a:ext uri="{AF507438-7753-43E0-B8FC-AC1667EBCBE1}">
              <a14:hiddenEffects xmlns:a14="http://schemas.microsoft.com/office/drawing/2010/main">
                <a:effectLst>
                  <a:outerShdw dist="17961" dir="2700000" algn="ctr" rotWithShape="0">
                    <a:schemeClr val="tx1"/>
                  </a:outerShdw>
                </a:effectLst>
              </a14:hiddenEffects>
            </a:ext>
          </a:extLst>
        </p:spPr>
        <p:txBody>
          <a:bodyPr wrap="none" anchor="ctr"/>
          <a:lstStyle/>
          <a:p>
            <a:endParaRPr lang="en-US"/>
          </a:p>
        </p:txBody>
      </p:sp>
      <p:sp>
        <p:nvSpPr>
          <p:cNvPr id="737326" name="Line 46"/>
          <p:cNvSpPr>
            <a:spLocks noChangeShapeType="1"/>
          </p:cNvSpPr>
          <p:nvPr/>
        </p:nvSpPr>
        <p:spPr bwMode="ltGray">
          <a:xfrm>
            <a:off x="1257300" y="4135438"/>
            <a:ext cx="0" cy="24574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bg2"/>
                </a:solidFill>
                <a:round/>
                <a:headEnd/>
                <a:tailEnd/>
              </a14:hiddenLine>
            </a:ext>
            <a:ext uri="{AF507438-7753-43E0-B8FC-AC1667EBCBE1}">
              <a14:hiddenEffects xmlns:a14="http://schemas.microsoft.com/office/drawing/2010/main">
                <a:effectLst>
                  <a:outerShdw dist="17961" dir="2700000" algn="ctr" rotWithShape="0">
                    <a:schemeClr val="tx1"/>
                  </a:outerShdw>
                </a:effectLst>
              </a14:hiddenEffects>
            </a:ext>
          </a:extLst>
        </p:spPr>
        <p:txBody>
          <a:bodyPr wrap="none" anchor="ctr"/>
          <a:lstStyle/>
          <a:p>
            <a:endParaRPr lang="en-US"/>
          </a:p>
        </p:txBody>
      </p:sp>
      <p:sp>
        <p:nvSpPr>
          <p:cNvPr id="737327" name="Line 47"/>
          <p:cNvSpPr>
            <a:spLocks noChangeShapeType="1"/>
          </p:cNvSpPr>
          <p:nvPr/>
        </p:nvSpPr>
        <p:spPr bwMode="ltGray">
          <a:xfrm>
            <a:off x="4054475" y="4135438"/>
            <a:ext cx="0" cy="24574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bg2"/>
                </a:solidFill>
                <a:round/>
                <a:headEnd/>
                <a:tailEnd/>
              </a14:hiddenLine>
            </a:ext>
            <a:ext uri="{AF507438-7753-43E0-B8FC-AC1667EBCBE1}">
              <a14:hiddenEffects xmlns:a14="http://schemas.microsoft.com/office/drawing/2010/main">
                <a:effectLst>
                  <a:outerShdw dist="17961" dir="2700000" algn="ctr" rotWithShape="0">
                    <a:schemeClr val="tx1"/>
                  </a:outerShdw>
                </a:effectLst>
              </a14:hiddenEffects>
            </a:ext>
          </a:extLst>
        </p:spPr>
        <p:txBody>
          <a:bodyPr wrap="none" anchor="ctr"/>
          <a:lstStyle/>
          <a:p>
            <a:endParaRPr lang="en-US"/>
          </a:p>
        </p:txBody>
      </p:sp>
      <p:sp>
        <p:nvSpPr>
          <p:cNvPr id="4" name="Rounded Rectangle 3"/>
          <p:cNvSpPr/>
          <p:nvPr/>
        </p:nvSpPr>
        <p:spPr>
          <a:xfrm>
            <a:off x="246364" y="1609858"/>
            <a:ext cx="8537028" cy="498302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40" name="Rectangle 64"/>
          <p:cNvSpPr>
            <a:spLocks noChangeArrowheads="1"/>
          </p:cNvSpPr>
          <p:nvPr/>
        </p:nvSpPr>
        <p:spPr bwMode="ltGray">
          <a:xfrm>
            <a:off x="610345" y="1661570"/>
            <a:ext cx="7920881" cy="941796"/>
          </a:xfrm>
          <a:prstGeom prst="rect">
            <a:avLst/>
          </a:prstGeom>
          <a:noFill/>
          <a:ln>
            <a:noFill/>
          </a:ln>
          <a:effectLst/>
          <a:extLst>
            <a:ext uri="{909E8E84-426E-40DD-AFC4-6F175D3DCCD1}">
              <a14:hiddenFill xmlns:a14="http://schemas.microsoft.com/office/drawing/2010/main">
                <a:solidFill>
                  <a:srgbClr val="90ABB8"/>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17961" dir="2700000" algn="ctr" rotWithShape="0">
                    <a:schemeClr val="tx1"/>
                  </a:outerShdw>
                </a:effectLst>
              </a14:hiddenEffects>
            </a:ext>
          </a:extLst>
        </p:spPr>
        <p:txBody>
          <a:bodyPr wrap="square">
            <a:spAutoFit/>
          </a:bodyPr>
          <a:lstStyle/>
          <a:p>
            <a:r>
              <a:rPr lang="zh-TW" altLang="en-US" b="1" dirty="0"/>
              <a:t>樣本評估表</a:t>
            </a:r>
            <a:endParaRPr lang="en-US" altLang="en-US" b="1" dirty="0"/>
          </a:p>
          <a:p>
            <a:pPr lvl="1" indent="-457200" eaLnBrk="0" hangingPunct="0">
              <a:lnSpc>
                <a:spcPct val="120000"/>
              </a:lnSpc>
              <a:buClr>
                <a:schemeClr val="tx1"/>
              </a:buClr>
              <a:buSzPct val="95000"/>
              <a:buFont typeface="Symbol" pitchFamily="18" charset="2"/>
              <a:buNone/>
            </a:pPr>
            <a:r>
              <a:rPr lang="zh-TW" altLang="en-US" sz="1600" b="1" dirty="0"/>
              <a:t>按照所列的次序品嚐每一個產品。圈出你對產品的喜愛程度。</a:t>
            </a:r>
            <a:endParaRPr lang="en-US" altLang="en-US" sz="1600" b="1" dirty="0"/>
          </a:p>
          <a:p>
            <a:endParaRPr lang="en-US" altLang="en-US" b="1" dirty="0"/>
          </a:p>
        </p:txBody>
      </p:sp>
      <p:sp>
        <p:nvSpPr>
          <p:cNvPr id="41" name="Content Placeholder 27"/>
          <p:cNvSpPr>
            <a:spLocks noGrp="1"/>
          </p:cNvSpPr>
          <p:nvPr>
            <p:ph sz="half" idx="1"/>
          </p:nvPr>
        </p:nvSpPr>
        <p:spPr>
          <a:xfrm>
            <a:off x="610345" y="2474990"/>
            <a:ext cx="5216709" cy="3906338"/>
          </a:xfrm>
        </p:spPr>
        <p:txBody>
          <a:bodyPr>
            <a:noAutofit/>
          </a:bodyPr>
          <a:lstStyle/>
          <a:p>
            <a:r>
              <a:rPr lang="zh-TW" altLang="en-US" sz="1600" b="1" dirty="0"/>
              <a:t>九分制評分表</a:t>
            </a:r>
            <a:r>
              <a:rPr lang="en-GB" sz="1600" dirty="0"/>
              <a:t> [</a:t>
            </a:r>
            <a:r>
              <a:rPr lang="zh-TW" altLang="en-US" sz="1600" dirty="0"/>
              <a:t>最常用的</a:t>
            </a:r>
            <a:r>
              <a:rPr lang="en-GB" sz="1600" dirty="0"/>
              <a:t>]</a:t>
            </a:r>
          </a:p>
          <a:p>
            <a:endParaRPr lang="en-GB" sz="1600" dirty="0"/>
          </a:p>
          <a:p>
            <a:pPr marL="90488" indent="990600">
              <a:buNone/>
            </a:pPr>
            <a:r>
              <a:rPr lang="en-GB" sz="1800" cap="small" dirty="0"/>
              <a:t>9  </a:t>
            </a:r>
            <a:r>
              <a:rPr lang="zh-TW" altLang="en-US" sz="1800" cap="small" dirty="0"/>
              <a:t>非常喜歡</a:t>
            </a:r>
            <a:endParaRPr lang="en-GB" sz="1800" cap="small" dirty="0"/>
          </a:p>
          <a:p>
            <a:pPr marL="90488" indent="990600">
              <a:buNone/>
            </a:pPr>
            <a:r>
              <a:rPr lang="en-GB" sz="1800" cap="small" dirty="0"/>
              <a:t>8  </a:t>
            </a:r>
            <a:r>
              <a:rPr lang="zh-TW" altLang="en-US" sz="1800" cap="small" dirty="0"/>
              <a:t>很喜歡</a:t>
            </a:r>
            <a:endParaRPr lang="en-GB" sz="1800" cap="small" dirty="0"/>
          </a:p>
          <a:p>
            <a:pPr marL="90488" indent="990600">
              <a:buNone/>
            </a:pPr>
            <a:r>
              <a:rPr lang="en-GB" sz="1800" cap="small" dirty="0"/>
              <a:t>7  </a:t>
            </a:r>
            <a:r>
              <a:rPr lang="zh-TW" altLang="en-US" sz="1800" cap="small" dirty="0"/>
              <a:t>中度喜歡</a:t>
            </a:r>
            <a:endParaRPr lang="en-GB" sz="1800" cap="small" dirty="0"/>
          </a:p>
          <a:p>
            <a:pPr marL="90488" indent="990600">
              <a:buNone/>
            </a:pPr>
            <a:r>
              <a:rPr lang="en-GB" sz="1800" cap="small" dirty="0"/>
              <a:t>6  </a:t>
            </a:r>
            <a:r>
              <a:rPr lang="zh-TW" altLang="en-US" sz="1800" cap="small" dirty="0"/>
              <a:t>略微喜歡</a:t>
            </a:r>
            <a:endParaRPr lang="en-GB" sz="1800" cap="small" dirty="0"/>
          </a:p>
          <a:p>
            <a:pPr marL="90488" indent="990600">
              <a:buNone/>
            </a:pPr>
            <a:r>
              <a:rPr lang="en-GB" sz="1800" cap="small" dirty="0"/>
              <a:t>5  </a:t>
            </a:r>
            <a:r>
              <a:rPr lang="zh-TW" altLang="en-US" sz="1800" cap="small" dirty="0"/>
              <a:t>既不是喜歡也不是不喜歡</a:t>
            </a:r>
            <a:endParaRPr lang="en-GB" sz="1800" cap="small" dirty="0"/>
          </a:p>
          <a:p>
            <a:pPr marL="90488" indent="990600">
              <a:buNone/>
            </a:pPr>
            <a:r>
              <a:rPr lang="en-GB" sz="1800" cap="small" dirty="0"/>
              <a:t>4  </a:t>
            </a:r>
            <a:r>
              <a:rPr lang="zh-TW" altLang="en-US" sz="1800" cap="small" dirty="0"/>
              <a:t>略微不喜歡</a:t>
            </a:r>
            <a:endParaRPr lang="en-GB" sz="1800" cap="small" dirty="0"/>
          </a:p>
          <a:p>
            <a:pPr marL="90488" indent="990600">
              <a:buNone/>
            </a:pPr>
            <a:r>
              <a:rPr lang="en-GB" sz="1800" cap="small" dirty="0"/>
              <a:t>3  </a:t>
            </a:r>
            <a:r>
              <a:rPr lang="zh-TW" altLang="en-US" sz="1800" cap="small" dirty="0"/>
              <a:t>中度不喜歡</a:t>
            </a:r>
            <a:endParaRPr lang="en-GB" sz="1800" cap="small" dirty="0"/>
          </a:p>
          <a:p>
            <a:pPr marL="90488" indent="990600">
              <a:buNone/>
            </a:pPr>
            <a:r>
              <a:rPr lang="en-GB" sz="1800" cap="small" dirty="0"/>
              <a:t>2  </a:t>
            </a:r>
            <a:r>
              <a:rPr lang="zh-TW" altLang="en-US" sz="1800" cap="small" dirty="0"/>
              <a:t>很不喜歡</a:t>
            </a:r>
            <a:endParaRPr lang="en-US" altLang="zh-TW" sz="1800" cap="small" dirty="0"/>
          </a:p>
          <a:p>
            <a:pPr marL="90488" indent="990600">
              <a:buNone/>
            </a:pPr>
            <a:r>
              <a:rPr lang="en-GB" sz="1800" cap="small" dirty="0"/>
              <a:t>1  </a:t>
            </a:r>
            <a:r>
              <a:rPr lang="zh-TW" altLang="en-US" sz="1800" cap="small" dirty="0"/>
              <a:t>非常不喜歡</a:t>
            </a:r>
            <a:endParaRPr lang="en-US" sz="1800" cap="small" dirty="0"/>
          </a:p>
        </p:txBody>
      </p:sp>
      <p:sp>
        <p:nvSpPr>
          <p:cNvPr id="42" name="Content Placeholder 28"/>
          <p:cNvSpPr>
            <a:spLocks noGrp="1"/>
          </p:cNvSpPr>
          <p:nvPr>
            <p:ph sz="half" idx="2"/>
          </p:nvPr>
        </p:nvSpPr>
        <p:spPr>
          <a:xfrm>
            <a:off x="5338608" y="2425637"/>
            <a:ext cx="2820474" cy="3419601"/>
          </a:xfrm>
        </p:spPr>
        <p:txBody>
          <a:bodyPr>
            <a:normAutofit/>
          </a:bodyPr>
          <a:lstStyle/>
          <a:p>
            <a:r>
              <a:rPr lang="zh-TW" altLang="en-US" sz="1800" b="1" dirty="0"/>
              <a:t>笑臉評分表</a:t>
            </a:r>
            <a:endParaRPr lang="en-GB" altLang="zh-TW" sz="1800" b="1" dirty="0"/>
          </a:p>
          <a:p>
            <a:pPr marL="361950" indent="0">
              <a:buNone/>
            </a:pPr>
            <a:r>
              <a:rPr lang="zh-TW" altLang="en-US" sz="1800" b="1" dirty="0"/>
              <a:t>（與小孩一起使用）</a:t>
            </a:r>
            <a:endParaRPr lang="en-US" sz="1800" dirty="0"/>
          </a:p>
        </p:txBody>
      </p:sp>
      <p:grpSp>
        <p:nvGrpSpPr>
          <p:cNvPr id="8" name="群組 7"/>
          <p:cNvGrpSpPr/>
          <p:nvPr/>
        </p:nvGrpSpPr>
        <p:grpSpPr>
          <a:xfrm>
            <a:off x="5480488" y="3151941"/>
            <a:ext cx="2715004" cy="3296110"/>
            <a:chOff x="5480488" y="3151941"/>
            <a:chExt cx="2715004" cy="3296110"/>
          </a:xfrm>
        </p:grpSpPr>
        <p:pic>
          <p:nvPicPr>
            <p:cNvPr id="5" name="圖片 4"/>
            <p:cNvPicPr>
              <a:picLocks noChangeAspect="1"/>
            </p:cNvPicPr>
            <p:nvPr/>
          </p:nvPicPr>
          <p:blipFill>
            <a:blip r:embed="rId2"/>
            <a:stretch>
              <a:fillRect/>
            </a:stretch>
          </p:blipFill>
          <p:spPr>
            <a:xfrm>
              <a:off x="5480488" y="3151941"/>
              <a:ext cx="2715004" cy="3296110"/>
            </a:xfrm>
            <a:prstGeom prst="rect">
              <a:avLst/>
            </a:prstGeom>
          </p:spPr>
        </p:pic>
        <p:sp>
          <p:nvSpPr>
            <p:cNvPr id="6" name="文字方塊 5"/>
            <p:cNvSpPr txBox="1"/>
            <p:nvPr/>
          </p:nvSpPr>
          <p:spPr>
            <a:xfrm>
              <a:off x="7509012" y="3244322"/>
              <a:ext cx="445517" cy="246221"/>
            </a:xfrm>
            <a:prstGeom prst="rect">
              <a:avLst/>
            </a:prstGeom>
            <a:noFill/>
          </p:spPr>
          <p:txBody>
            <a:bodyPr wrap="square" rtlCol="0">
              <a:spAutoFit/>
            </a:bodyPr>
            <a:lstStyle/>
            <a:p>
              <a:r>
                <a:rPr lang="zh-TW" altLang="en-US" sz="1000" dirty="0"/>
                <a:t>好</a:t>
              </a:r>
            </a:p>
          </p:txBody>
        </p:sp>
        <p:sp>
          <p:nvSpPr>
            <p:cNvPr id="18" name="文字方塊 17"/>
            <p:cNvSpPr txBox="1"/>
            <p:nvPr/>
          </p:nvSpPr>
          <p:spPr>
            <a:xfrm>
              <a:off x="6547550" y="3240912"/>
              <a:ext cx="445517" cy="246221"/>
            </a:xfrm>
            <a:prstGeom prst="rect">
              <a:avLst/>
            </a:prstGeom>
            <a:noFill/>
          </p:spPr>
          <p:txBody>
            <a:bodyPr wrap="square" rtlCol="0">
              <a:spAutoFit/>
            </a:bodyPr>
            <a:lstStyle/>
            <a:p>
              <a:r>
                <a:rPr lang="zh-TW" altLang="en-US" sz="1000" dirty="0"/>
                <a:t>很好</a:t>
              </a:r>
            </a:p>
          </p:txBody>
        </p:sp>
        <p:sp>
          <p:nvSpPr>
            <p:cNvPr id="19" name="文字方塊 18"/>
            <p:cNvSpPr txBox="1"/>
            <p:nvPr/>
          </p:nvSpPr>
          <p:spPr>
            <a:xfrm>
              <a:off x="5644522" y="3244322"/>
              <a:ext cx="569618" cy="246221"/>
            </a:xfrm>
            <a:prstGeom prst="rect">
              <a:avLst/>
            </a:prstGeom>
            <a:noFill/>
          </p:spPr>
          <p:txBody>
            <a:bodyPr wrap="square" rtlCol="0">
              <a:spAutoFit/>
            </a:bodyPr>
            <a:lstStyle/>
            <a:p>
              <a:r>
                <a:rPr lang="zh-TW" altLang="en-US" sz="1000" dirty="0"/>
                <a:t>非常好</a:t>
              </a:r>
            </a:p>
          </p:txBody>
        </p:sp>
        <p:sp>
          <p:nvSpPr>
            <p:cNvPr id="20" name="文字方塊 19"/>
            <p:cNvSpPr txBox="1"/>
            <p:nvPr/>
          </p:nvSpPr>
          <p:spPr>
            <a:xfrm>
              <a:off x="7162152" y="4522997"/>
              <a:ext cx="650208" cy="553998"/>
            </a:xfrm>
            <a:prstGeom prst="rect">
              <a:avLst/>
            </a:prstGeom>
            <a:noFill/>
          </p:spPr>
          <p:txBody>
            <a:bodyPr wrap="square" rtlCol="0">
              <a:spAutoFit/>
            </a:bodyPr>
            <a:lstStyle/>
            <a:p>
              <a:r>
                <a:rPr lang="zh-TW" altLang="en-US" sz="1000" dirty="0"/>
                <a:t>既不是好也不是差</a:t>
              </a:r>
            </a:p>
          </p:txBody>
        </p:sp>
        <p:sp>
          <p:nvSpPr>
            <p:cNvPr id="21" name="文字方塊 20"/>
            <p:cNvSpPr txBox="1"/>
            <p:nvPr/>
          </p:nvSpPr>
          <p:spPr>
            <a:xfrm>
              <a:off x="5772314" y="6078720"/>
              <a:ext cx="391903" cy="246221"/>
            </a:xfrm>
            <a:prstGeom prst="rect">
              <a:avLst/>
            </a:prstGeom>
            <a:noFill/>
          </p:spPr>
          <p:txBody>
            <a:bodyPr wrap="square" rtlCol="0">
              <a:spAutoFit/>
            </a:bodyPr>
            <a:lstStyle/>
            <a:p>
              <a:r>
                <a:rPr lang="zh-TW" altLang="en-US" sz="1000" dirty="0"/>
                <a:t>差</a:t>
              </a:r>
            </a:p>
          </p:txBody>
        </p:sp>
        <p:sp>
          <p:nvSpPr>
            <p:cNvPr id="23" name="文字方塊 22"/>
            <p:cNvSpPr txBox="1"/>
            <p:nvPr/>
          </p:nvSpPr>
          <p:spPr>
            <a:xfrm>
              <a:off x="6581912" y="6058955"/>
              <a:ext cx="495356" cy="246221"/>
            </a:xfrm>
            <a:prstGeom prst="rect">
              <a:avLst/>
            </a:prstGeom>
            <a:noFill/>
          </p:spPr>
          <p:txBody>
            <a:bodyPr wrap="square" rtlCol="0">
              <a:spAutoFit/>
            </a:bodyPr>
            <a:lstStyle/>
            <a:p>
              <a:r>
                <a:rPr lang="zh-TW" altLang="en-US" sz="1000" dirty="0"/>
                <a:t>很差</a:t>
              </a:r>
            </a:p>
          </p:txBody>
        </p:sp>
        <p:sp>
          <p:nvSpPr>
            <p:cNvPr id="24" name="文字方塊 23"/>
            <p:cNvSpPr txBox="1"/>
            <p:nvPr/>
          </p:nvSpPr>
          <p:spPr>
            <a:xfrm>
              <a:off x="7402720" y="6058955"/>
              <a:ext cx="570052" cy="246221"/>
            </a:xfrm>
            <a:prstGeom prst="rect">
              <a:avLst/>
            </a:prstGeom>
            <a:noFill/>
          </p:spPr>
          <p:txBody>
            <a:bodyPr wrap="square" rtlCol="0">
              <a:spAutoFit/>
            </a:bodyPr>
            <a:lstStyle/>
            <a:p>
              <a:r>
                <a:rPr lang="zh-TW" altLang="en-US" sz="1000" dirty="0"/>
                <a:t>非常差</a:t>
              </a:r>
            </a:p>
          </p:txBody>
        </p:sp>
      </p:grpSp>
    </p:spTree>
    <p:extLst>
      <p:ext uri="{BB962C8B-B14F-4D97-AF65-F5344CB8AC3E}">
        <p14:creationId xmlns:p14="http://schemas.microsoft.com/office/powerpoint/2010/main" val="306552479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TW" altLang="en-US" dirty="0"/>
              <a:t>情感 </a:t>
            </a:r>
            <a:r>
              <a:rPr lang="en-US" altLang="zh-TW" dirty="0"/>
              <a:t>/ </a:t>
            </a:r>
            <a:r>
              <a:rPr lang="zh-TW" altLang="en-US" dirty="0"/>
              <a:t>喜好測試：</a:t>
            </a:r>
            <a:br>
              <a:rPr lang="en-US" altLang="en-US" dirty="0"/>
            </a:br>
            <a:r>
              <a:rPr lang="zh-TW" altLang="en-US" dirty="0"/>
              <a:t>消費者接受度測試</a:t>
            </a:r>
            <a:endParaRPr lang="en-US" sz="3600" dirty="0"/>
          </a:p>
        </p:txBody>
      </p:sp>
      <p:sp>
        <p:nvSpPr>
          <p:cNvPr id="3" name="Content Placeholder 2"/>
          <p:cNvSpPr>
            <a:spLocks noGrp="1"/>
          </p:cNvSpPr>
          <p:nvPr>
            <p:ph idx="1"/>
          </p:nvPr>
        </p:nvSpPr>
        <p:spPr>
          <a:xfrm>
            <a:off x="457200" y="1600201"/>
            <a:ext cx="8229600" cy="2116832"/>
          </a:xfrm>
        </p:spPr>
        <p:txBody>
          <a:bodyPr>
            <a:normAutofit fontScale="85000" lnSpcReduction="10000"/>
          </a:bodyPr>
          <a:lstStyle/>
          <a:p>
            <a:pPr algn="just">
              <a:lnSpc>
                <a:spcPct val="120000"/>
              </a:lnSpc>
            </a:pPr>
            <a:r>
              <a:rPr lang="zh-TW" altLang="en-US" dirty="0"/>
              <a:t>嗜好測試</a:t>
            </a:r>
            <a:endParaRPr lang="en-US" dirty="0"/>
          </a:p>
          <a:p>
            <a:pPr algn="just">
              <a:lnSpc>
                <a:spcPct val="120000"/>
              </a:lnSpc>
            </a:pPr>
            <a:r>
              <a:rPr lang="zh-TW" altLang="en-US" dirty="0"/>
              <a:t>市場研究常常使用“百事可樂挑戰”類型的測試</a:t>
            </a:r>
            <a:endParaRPr lang="en-US" dirty="0"/>
          </a:p>
          <a:p>
            <a:pPr algn="just">
              <a:lnSpc>
                <a:spcPct val="120000"/>
              </a:lnSpc>
            </a:pPr>
            <a:r>
              <a:rPr lang="zh-TW" altLang="en-US" dirty="0"/>
              <a:t>用於決定哪個產品較受人們喜歡，雖然他們可以選擇“沒有偏好”</a:t>
            </a:r>
            <a:endParaRPr lang="en-US" dirty="0"/>
          </a:p>
          <a:p>
            <a:pPr>
              <a:lnSpc>
                <a:spcPct val="120000"/>
              </a:lnSpc>
            </a:pP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24</a:t>
            </a:fld>
            <a:endParaRPr lang="en-US" dirty="0"/>
          </a:p>
        </p:txBody>
      </p:sp>
      <p:grpSp>
        <p:nvGrpSpPr>
          <p:cNvPr id="8" name="群組 7"/>
          <p:cNvGrpSpPr/>
          <p:nvPr/>
        </p:nvGrpSpPr>
        <p:grpSpPr>
          <a:xfrm>
            <a:off x="539552" y="4056955"/>
            <a:ext cx="7992888" cy="2215991"/>
            <a:chOff x="539552" y="4056955"/>
            <a:chExt cx="7992888" cy="2215991"/>
          </a:xfrm>
        </p:grpSpPr>
        <p:sp>
          <p:nvSpPr>
            <p:cNvPr id="6" name="文字方塊 5"/>
            <p:cNvSpPr txBox="1"/>
            <p:nvPr/>
          </p:nvSpPr>
          <p:spPr>
            <a:xfrm>
              <a:off x="539552" y="4056955"/>
              <a:ext cx="7992888" cy="2215991"/>
            </a:xfrm>
            <a:prstGeom prst="rect">
              <a:avLst/>
            </a:prstGeom>
            <a:solidFill>
              <a:schemeClr val="accent1">
                <a:lumMod val="20000"/>
                <a:lumOff val="80000"/>
              </a:schemeClr>
            </a:solidFill>
            <a:ln>
              <a:solidFill>
                <a:srgbClr val="0000CC"/>
              </a:solidFill>
            </a:ln>
          </p:spPr>
          <p:txBody>
            <a:bodyPr wrap="square" rtlCol="0">
              <a:spAutoFit/>
            </a:bodyPr>
            <a:lstStyle/>
            <a:p>
              <a:r>
                <a:rPr lang="zh-TW" altLang="en-US" b="1" dirty="0"/>
                <a:t>樣本評估表</a:t>
              </a:r>
              <a:endParaRPr lang="en-US" altLang="zh-TW" b="1" dirty="0"/>
            </a:p>
            <a:p>
              <a:endParaRPr lang="en-US" altLang="zh-TW" dirty="0"/>
            </a:p>
            <a:p>
              <a:pPr marL="0" lvl="1" algn="ctr"/>
              <a:r>
                <a:rPr lang="zh-TW" altLang="en-US" dirty="0"/>
                <a:t>按照所列的次序品嚐每一個產品。圈出你較喜歡的產品的編號。</a:t>
              </a:r>
              <a:endParaRPr lang="en-US" altLang="zh-TW" dirty="0"/>
            </a:p>
            <a:p>
              <a:pPr marL="0" lvl="1"/>
              <a:endParaRPr lang="en-US" altLang="en-US" sz="1600" b="1" dirty="0"/>
            </a:p>
            <a:p>
              <a:pPr marL="0" lvl="1"/>
              <a:r>
                <a:rPr lang="en-US" altLang="en-US" sz="1600" b="1" dirty="0"/>
                <a:t>	</a:t>
              </a:r>
            </a:p>
            <a:p>
              <a:pPr marL="0" lvl="1"/>
              <a:r>
                <a:rPr lang="en-US" altLang="zh-TW" sz="1600" b="1" dirty="0"/>
                <a:t>		470		193</a:t>
              </a:r>
              <a:r>
                <a:rPr lang="zh-TW" altLang="en-US" sz="1600" b="1" dirty="0"/>
                <a:t> </a:t>
              </a:r>
              <a:r>
                <a:rPr lang="en-US" altLang="zh-TW" sz="1600" b="1" dirty="0"/>
                <a:t>		</a:t>
              </a:r>
              <a:r>
                <a:rPr lang="zh-TW" altLang="en-US" sz="1600" b="1" dirty="0"/>
                <a:t>沒有偏好</a:t>
              </a:r>
              <a:endParaRPr lang="en-US" altLang="en-US" sz="1600" b="1" dirty="0"/>
            </a:p>
            <a:p>
              <a:endParaRPr lang="en-US" altLang="zh-TW" dirty="0"/>
            </a:p>
            <a:p>
              <a:endParaRPr lang="zh-TW" altLang="en-US" dirty="0"/>
            </a:p>
          </p:txBody>
        </p:sp>
        <p:sp>
          <p:nvSpPr>
            <p:cNvPr id="7" name="橢圓 6"/>
            <p:cNvSpPr/>
            <p:nvPr/>
          </p:nvSpPr>
          <p:spPr>
            <a:xfrm>
              <a:off x="3995936" y="5256232"/>
              <a:ext cx="936104" cy="621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Tree>
    <p:extLst>
      <p:ext uri="{BB962C8B-B14F-4D97-AF65-F5344CB8AC3E}">
        <p14:creationId xmlns:p14="http://schemas.microsoft.com/office/powerpoint/2010/main" val="40835911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進行感官評價的步驟 </a:t>
            </a:r>
            <a:r>
              <a:rPr lang="en-US" altLang="zh-TW" dirty="0"/>
              <a:t>/ </a:t>
            </a:r>
            <a:r>
              <a:rPr lang="zh-TW" altLang="en-US" dirty="0"/>
              <a:t>程序</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8F4C1CA1-0FFD-4F67-9024-3E02CBF514A7}" type="slidenum">
              <a:rPr lang="en-US" smtClean="0"/>
              <a:t>25</a:t>
            </a:fld>
            <a:endParaRPr lang="en-US"/>
          </a:p>
        </p:txBody>
      </p:sp>
    </p:spTree>
    <p:extLst>
      <p:ext uri="{BB962C8B-B14F-4D97-AF65-F5344CB8AC3E}">
        <p14:creationId xmlns:p14="http://schemas.microsoft.com/office/powerpoint/2010/main" val="3317514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16CA7-B9B9-4398-AE43-C8B584BCCEA9}"/>
              </a:ext>
            </a:extLst>
          </p:cNvPr>
          <p:cNvSpPr>
            <a:spLocks noGrp="1"/>
          </p:cNvSpPr>
          <p:nvPr>
            <p:ph type="title"/>
          </p:nvPr>
        </p:nvSpPr>
        <p:spPr/>
        <p:txBody>
          <a:bodyPr>
            <a:normAutofit/>
          </a:bodyPr>
          <a:lstStyle/>
          <a:p>
            <a:r>
              <a:rPr lang="zh-TW" altLang="en-US" dirty="0"/>
              <a:t>感官評價的良好規範</a:t>
            </a:r>
            <a:endParaRPr lang="en-HK" dirty="0"/>
          </a:p>
        </p:txBody>
      </p:sp>
      <p:sp>
        <p:nvSpPr>
          <p:cNvPr id="3" name="Content Placeholder 2">
            <a:extLst>
              <a:ext uri="{FF2B5EF4-FFF2-40B4-BE49-F238E27FC236}">
                <a16:creationId xmlns:a16="http://schemas.microsoft.com/office/drawing/2014/main" id="{7BBF45AA-E7DC-4743-8BCF-BB947256BA11}"/>
              </a:ext>
            </a:extLst>
          </p:cNvPr>
          <p:cNvSpPr>
            <a:spLocks noGrp="1"/>
          </p:cNvSpPr>
          <p:nvPr>
            <p:ph idx="1"/>
          </p:nvPr>
        </p:nvSpPr>
        <p:spPr/>
        <p:txBody>
          <a:bodyPr/>
          <a:lstStyle/>
          <a:p>
            <a:pPr>
              <a:lnSpc>
                <a:spcPct val="110000"/>
              </a:lnSpc>
            </a:pPr>
            <a:r>
              <a:rPr lang="zh-TW" altLang="en-US" sz="2800" dirty="0"/>
              <a:t>設施應該要有良好的設計</a:t>
            </a:r>
            <a:endParaRPr lang="en-US" altLang="zh-TW" sz="2800" dirty="0"/>
          </a:p>
          <a:p>
            <a:pPr lvl="1">
              <a:lnSpc>
                <a:spcPct val="110000"/>
              </a:lnSpc>
            </a:pPr>
            <a:r>
              <a:rPr lang="zh-TW" altLang="en-US" dirty="0"/>
              <a:t>白色或灰白色</a:t>
            </a:r>
          </a:p>
          <a:p>
            <a:pPr lvl="1">
              <a:lnSpc>
                <a:spcPct val="110000"/>
              </a:lnSpc>
            </a:pPr>
            <a:r>
              <a:rPr lang="zh-TW" altLang="en-US" dirty="0"/>
              <a:t>要控制照明</a:t>
            </a:r>
            <a:endParaRPr lang="en-US" altLang="zh-TW" dirty="0"/>
          </a:p>
          <a:p>
            <a:pPr lvl="1">
              <a:lnSpc>
                <a:spcPct val="110000"/>
              </a:lnSpc>
            </a:pPr>
            <a:r>
              <a:rPr lang="zh-TW" altLang="en-US" dirty="0"/>
              <a:t>應該要有良好的通風</a:t>
            </a:r>
            <a:endParaRPr lang="en-US" altLang="en-US" sz="2400" dirty="0"/>
          </a:p>
        </p:txBody>
      </p:sp>
      <p:sp>
        <p:nvSpPr>
          <p:cNvPr id="4" name="Slide Number Placeholder 3">
            <a:extLst>
              <a:ext uri="{FF2B5EF4-FFF2-40B4-BE49-F238E27FC236}">
                <a16:creationId xmlns:a16="http://schemas.microsoft.com/office/drawing/2014/main" id="{1790B502-3358-4337-8B7A-F0C3992DEC3E}"/>
              </a:ext>
            </a:extLst>
          </p:cNvPr>
          <p:cNvSpPr>
            <a:spLocks noGrp="1"/>
          </p:cNvSpPr>
          <p:nvPr>
            <p:ph type="sldNum" sz="quarter" idx="12"/>
          </p:nvPr>
        </p:nvSpPr>
        <p:spPr/>
        <p:txBody>
          <a:bodyPr/>
          <a:lstStyle/>
          <a:p>
            <a:fld id="{8F4C1CA1-0FFD-4F67-9024-3E02CBF514A7}" type="slidenum">
              <a:rPr lang="en-US" smtClean="0"/>
              <a:t>26</a:t>
            </a:fld>
            <a:endParaRPr lang="en-US"/>
          </a:p>
        </p:txBody>
      </p:sp>
    </p:spTree>
    <p:extLst>
      <p:ext uri="{BB962C8B-B14F-4D97-AF65-F5344CB8AC3E}">
        <p14:creationId xmlns:p14="http://schemas.microsoft.com/office/powerpoint/2010/main" val="26887866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感官評價的良好規範</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27</a:t>
            </a:fld>
            <a:endParaRPr lang="en-US"/>
          </a:p>
        </p:txBody>
      </p:sp>
      <p:pic>
        <p:nvPicPr>
          <p:cNvPr id="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681604"/>
            <a:ext cx="8229600" cy="4363155"/>
          </a:xfrm>
          <a:prstGeom prst="rect">
            <a:avLst/>
          </a:prstGeom>
          <a:solidFill>
            <a:schemeClr val="bg1"/>
          </a:solidFill>
          <a:ln>
            <a:noFill/>
          </a:ln>
          <a:effectLst/>
        </p:spPr>
      </p:pic>
      <p:sp>
        <p:nvSpPr>
          <p:cNvPr id="6" name="Rectangle 5"/>
          <p:cNvSpPr/>
          <p:nvPr/>
        </p:nvSpPr>
        <p:spPr>
          <a:xfrm>
            <a:off x="6156176" y="5705856"/>
            <a:ext cx="2088232"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491880" y="3950208"/>
            <a:ext cx="1650013" cy="246221"/>
          </a:xfrm>
          <a:prstGeom prst="rect">
            <a:avLst/>
          </a:prstGeom>
          <a:solidFill>
            <a:schemeClr val="bg1"/>
          </a:solidFill>
        </p:spPr>
        <p:txBody>
          <a:bodyPr wrap="square" tIns="0" bIns="0">
            <a:spAutoFit/>
          </a:bodyPr>
          <a:lstStyle/>
          <a:p>
            <a:pPr algn="ctr"/>
            <a:r>
              <a:rPr lang="zh-TW" altLang="en-US" sz="1600" b="1" dirty="0"/>
              <a:t>測試展位</a:t>
            </a:r>
            <a:endParaRPr lang="en-GB" sz="1600" b="1" dirty="0"/>
          </a:p>
        </p:txBody>
      </p:sp>
      <p:sp>
        <p:nvSpPr>
          <p:cNvPr id="11" name="Rectangle 10"/>
          <p:cNvSpPr/>
          <p:nvPr/>
        </p:nvSpPr>
        <p:spPr>
          <a:xfrm>
            <a:off x="727542" y="1737360"/>
            <a:ext cx="1540202" cy="369332"/>
          </a:xfrm>
          <a:prstGeom prst="rect">
            <a:avLst/>
          </a:prstGeom>
          <a:solidFill>
            <a:schemeClr val="bg1"/>
          </a:solidFill>
        </p:spPr>
        <p:txBody>
          <a:bodyPr wrap="square">
            <a:spAutoFit/>
          </a:bodyPr>
          <a:lstStyle/>
          <a:p>
            <a:pPr algn="ctr"/>
            <a:r>
              <a:rPr lang="zh-TW" altLang="en-US" b="1" dirty="0"/>
              <a:t>簡報室</a:t>
            </a:r>
            <a:endParaRPr lang="en-GB" b="1" dirty="0"/>
          </a:p>
        </p:txBody>
      </p:sp>
      <p:sp>
        <p:nvSpPr>
          <p:cNvPr id="12" name="Rectangle 11"/>
          <p:cNvSpPr/>
          <p:nvPr/>
        </p:nvSpPr>
        <p:spPr>
          <a:xfrm>
            <a:off x="3470602" y="1737360"/>
            <a:ext cx="1540202" cy="369332"/>
          </a:xfrm>
          <a:prstGeom prst="rect">
            <a:avLst/>
          </a:prstGeom>
          <a:solidFill>
            <a:schemeClr val="bg1"/>
          </a:solidFill>
        </p:spPr>
        <p:txBody>
          <a:bodyPr wrap="square">
            <a:spAutoFit/>
          </a:bodyPr>
          <a:lstStyle/>
          <a:p>
            <a:pPr algn="ctr"/>
            <a:r>
              <a:rPr lang="zh-TW" altLang="en-US" b="1" dirty="0"/>
              <a:t>測試室</a:t>
            </a:r>
            <a:endParaRPr lang="en-GB" b="1" dirty="0"/>
          </a:p>
        </p:txBody>
      </p:sp>
      <p:sp>
        <p:nvSpPr>
          <p:cNvPr id="13" name="Rectangle 12"/>
          <p:cNvSpPr/>
          <p:nvPr/>
        </p:nvSpPr>
        <p:spPr>
          <a:xfrm>
            <a:off x="6300192" y="1737360"/>
            <a:ext cx="2016224" cy="369332"/>
          </a:xfrm>
          <a:prstGeom prst="rect">
            <a:avLst/>
          </a:prstGeom>
          <a:solidFill>
            <a:schemeClr val="bg1"/>
          </a:solidFill>
        </p:spPr>
        <p:txBody>
          <a:bodyPr wrap="square">
            <a:spAutoFit/>
          </a:bodyPr>
          <a:lstStyle/>
          <a:p>
            <a:pPr algn="ctr"/>
            <a:r>
              <a:rPr lang="zh-TW" altLang="en-US" b="1" dirty="0"/>
              <a:t>準備室</a:t>
            </a:r>
            <a:endParaRPr lang="en-GB" b="1" dirty="0"/>
          </a:p>
        </p:txBody>
      </p:sp>
    </p:spTree>
    <p:extLst>
      <p:ext uri="{BB962C8B-B14F-4D97-AF65-F5344CB8AC3E}">
        <p14:creationId xmlns:p14="http://schemas.microsoft.com/office/powerpoint/2010/main" val="14081259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E1489-26E3-477E-BC56-E64D48EEF5F6}"/>
              </a:ext>
            </a:extLst>
          </p:cNvPr>
          <p:cNvSpPr>
            <a:spLocks noGrp="1"/>
          </p:cNvSpPr>
          <p:nvPr>
            <p:ph type="title"/>
          </p:nvPr>
        </p:nvSpPr>
        <p:spPr/>
        <p:txBody>
          <a:bodyPr/>
          <a:lstStyle/>
          <a:p>
            <a:r>
              <a:rPr lang="zh-TW" altLang="en-US" dirty="0"/>
              <a:t>感官評價的良好規範</a:t>
            </a:r>
            <a:endParaRPr lang="en-HK" dirty="0"/>
          </a:p>
        </p:txBody>
      </p:sp>
      <p:sp>
        <p:nvSpPr>
          <p:cNvPr id="3" name="Content Placeholder 2">
            <a:extLst>
              <a:ext uri="{FF2B5EF4-FFF2-40B4-BE49-F238E27FC236}">
                <a16:creationId xmlns:a16="http://schemas.microsoft.com/office/drawing/2014/main" id="{5FE8CA21-29B7-4EB4-A244-AC3DEA4F16C7}"/>
              </a:ext>
            </a:extLst>
          </p:cNvPr>
          <p:cNvSpPr>
            <a:spLocks noGrp="1"/>
          </p:cNvSpPr>
          <p:nvPr>
            <p:ph idx="1"/>
          </p:nvPr>
        </p:nvSpPr>
        <p:spPr/>
        <p:txBody>
          <a:bodyPr/>
          <a:lstStyle/>
          <a:p>
            <a:pPr lvl="0">
              <a:lnSpc>
                <a:spcPct val="110000"/>
              </a:lnSpc>
              <a:buClr>
                <a:srgbClr val="5B63B7"/>
              </a:buClr>
            </a:pPr>
            <a:r>
              <a:rPr lang="zh-TW" altLang="en-US" sz="2800" dirty="0">
                <a:solidFill>
                  <a:prstClr val="black"/>
                </a:solidFill>
              </a:rPr>
              <a:t>樣本應準備妥當</a:t>
            </a:r>
            <a:endParaRPr lang="en-US" altLang="zh-TW" sz="2800" dirty="0">
              <a:solidFill>
                <a:prstClr val="black"/>
              </a:solidFill>
            </a:endParaRPr>
          </a:p>
          <a:p>
            <a:pPr lvl="1">
              <a:lnSpc>
                <a:spcPct val="110000"/>
              </a:lnSpc>
              <a:buClr>
                <a:srgbClr val="5B63B7"/>
              </a:buClr>
            </a:pPr>
            <a:r>
              <a:rPr lang="zh-TW" altLang="en-US" sz="2400" dirty="0">
                <a:solidFill>
                  <a:prstClr val="black"/>
                </a:solidFill>
              </a:rPr>
              <a:t>要控制溫度，而且所有樣本要有相同溫度</a:t>
            </a:r>
            <a:endParaRPr lang="en-US" altLang="zh-TW" sz="2400" dirty="0">
              <a:solidFill>
                <a:prstClr val="black"/>
              </a:solidFill>
            </a:endParaRPr>
          </a:p>
          <a:p>
            <a:pPr lvl="1">
              <a:lnSpc>
                <a:spcPct val="110000"/>
              </a:lnSpc>
              <a:buClr>
                <a:srgbClr val="5B63B7"/>
              </a:buClr>
            </a:pPr>
            <a:r>
              <a:rPr lang="zh-TW" altLang="en-US" sz="2400" dirty="0">
                <a:solidFill>
                  <a:prstClr val="black"/>
                </a:solidFill>
              </a:rPr>
              <a:t>所有樣本的體積應相等</a:t>
            </a:r>
            <a:endParaRPr lang="en-US" altLang="zh-TW" sz="2400" dirty="0">
              <a:solidFill>
                <a:prstClr val="black"/>
              </a:solidFill>
            </a:endParaRPr>
          </a:p>
          <a:p>
            <a:pPr lvl="1">
              <a:lnSpc>
                <a:spcPct val="110000"/>
              </a:lnSpc>
              <a:buClr>
                <a:srgbClr val="5B63B7"/>
              </a:buClr>
            </a:pPr>
            <a:r>
              <a:rPr lang="zh-TW" altLang="en-US" sz="2400" dirty="0">
                <a:solidFill>
                  <a:prstClr val="black"/>
                </a:solidFill>
              </a:rPr>
              <a:t>測試樣本應有相同的保質期，或在烹調 </a:t>
            </a:r>
            <a:r>
              <a:rPr lang="en-US" altLang="zh-TW" sz="2400" dirty="0">
                <a:solidFill>
                  <a:prstClr val="black"/>
                </a:solidFill>
              </a:rPr>
              <a:t>/ </a:t>
            </a:r>
            <a:r>
              <a:rPr lang="zh-TW" altLang="en-US" sz="2400" dirty="0">
                <a:solidFill>
                  <a:prstClr val="black"/>
                </a:solidFill>
              </a:rPr>
              <a:t>製作後相同時間內進行測試</a:t>
            </a:r>
            <a:endParaRPr lang="en-US" altLang="zh-TW" sz="2400" dirty="0">
              <a:solidFill>
                <a:prstClr val="black"/>
              </a:solidFill>
            </a:endParaRPr>
          </a:p>
        </p:txBody>
      </p:sp>
      <p:sp>
        <p:nvSpPr>
          <p:cNvPr id="4" name="Slide Number Placeholder 3">
            <a:extLst>
              <a:ext uri="{FF2B5EF4-FFF2-40B4-BE49-F238E27FC236}">
                <a16:creationId xmlns:a16="http://schemas.microsoft.com/office/drawing/2014/main" id="{2E77B20C-1C98-4924-B795-324E2A3BE8D4}"/>
              </a:ext>
            </a:extLst>
          </p:cNvPr>
          <p:cNvSpPr>
            <a:spLocks noGrp="1"/>
          </p:cNvSpPr>
          <p:nvPr>
            <p:ph type="sldNum" sz="quarter" idx="12"/>
          </p:nvPr>
        </p:nvSpPr>
        <p:spPr/>
        <p:txBody>
          <a:bodyPr/>
          <a:lstStyle/>
          <a:p>
            <a:fld id="{8F4C1CA1-0FFD-4F67-9024-3E02CBF514A7}" type="slidenum">
              <a:rPr lang="en-US" smtClean="0"/>
              <a:t>28</a:t>
            </a:fld>
            <a:endParaRPr lang="en-US"/>
          </a:p>
        </p:txBody>
      </p:sp>
    </p:spTree>
    <p:extLst>
      <p:ext uri="{BB962C8B-B14F-4D97-AF65-F5344CB8AC3E}">
        <p14:creationId xmlns:p14="http://schemas.microsoft.com/office/powerpoint/2010/main" val="13539162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感官評價的良好規範</a:t>
            </a:r>
            <a:endParaRPr lang="en-US" dirty="0"/>
          </a:p>
        </p:txBody>
      </p:sp>
      <p:sp>
        <p:nvSpPr>
          <p:cNvPr id="3" name="Content Placeholder 2"/>
          <p:cNvSpPr>
            <a:spLocks noGrp="1"/>
          </p:cNvSpPr>
          <p:nvPr>
            <p:ph idx="1"/>
          </p:nvPr>
        </p:nvSpPr>
        <p:spPr/>
        <p:txBody>
          <a:bodyPr/>
          <a:lstStyle/>
          <a:p>
            <a:pPr>
              <a:lnSpc>
                <a:spcPct val="110000"/>
              </a:lnSpc>
            </a:pPr>
            <a:r>
              <a:rPr lang="zh-TW" altLang="en-US" dirty="0"/>
              <a:t>實驗設計的注意事項</a:t>
            </a:r>
            <a:endParaRPr lang="en-US" altLang="zh-TW" dirty="0"/>
          </a:p>
          <a:p>
            <a:pPr lvl="1">
              <a:lnSpc>
                <a:spcPct val="110000"/>
              </a:lnSpc>
            </a:pPr>
            <a:r>
              <a:rPr lang="zh-TW" altLang="en-US" sz="2400" dirty="0"/>
              <a:t>樣本應以隨機</a:t>
            </a:r>
            <a:r>
              <a:rPr lang="en-US" altLang="zh-TW" sz="2400" dirty="0"/>
              <a:t>3</a:t>
            </a:r>
            <a:r>
              <a:rPr lang="zh-TW" altLang="en-US" sz="2400" dirty="0"/>
              <a:t>位數代碼標示，以避免偏差</a:t>
            </a:r>
            <a:endParaRPr lang="en-US" altLang="zh-TW" sz="2400" dirty="0"/>
          </a:p>
          <a:p>
            <a:pPr lvl="1">
              <a:lnSpc>
                <a:spcPct val="110000"/>
              </a:lnSpc>
            </a:pPr>
            <a:r>
              <a:rPr lang="zh-TW" altLang="en-US" dirty="0"/>
              <a:t>樣本應以隨機或抗衡的次序提供</a:t>
            </a:r>
            <a:endParaRPr lang="en-US" altLang="zh-TW" dirty="0"/>
          </a:p>
          <a:p>
            <a:pPr lvl="2">
              <a:lnSpc>
                <a:spcPct val="110000"/>
              </a:lnSpc>
            </a:pPr>
            <a:r>
              <a:rPr lang="zh-TW" altLang="en-US" sz="2000" dirty="0"/>
              <a:t>抗衡次序的意思是如果要提供</a:t>
            </a:r>
            <a:r>
              <a:rPr lang="en-US" altLang="zh-TW" sz="2000" dirty="0"/>
              <a:t>2</a:t>
            </a:r>
            <a:r>
              <a:rPr lang="zh-TW" altLang="en-US" sz="2000" dirty="0"/>
              <a:t>個樣本，一半參加者會先接收其中一個樣本，而其餘一半參加者會先接收另一個樣本</a:t>
            </a:r>
            <a:endParaRPr lang="en-US" altLang="zh-TW" sz="2000" dirty="0"/>
          </a:p>
          <a:p>
            <a:pPr lvl="2">
              <a:lnSpc>
                <a:spcPct val="110000"/>
              </a:lnSpc>
            </a:pPr>
            <a:r>
              <a:rPr lang="zh-TW" altLang="en-US" sz="2000" dirty="0"/>
              <a:t>進行抗衡要考慮到次序的影響</a:t>
            </a:r>
            <a:endParaRPr lang="en-US" sz="4800" dirty="0"/>
          </a:p>
        </p:txBody>
      </p:sp>
      <p:sp>
        <p:nvSpPr>
          <p:cNvPr id="4" name="Slide Number Placeholder 3"/>
          <p:cNvSpPr>
            <a:spLocks noGrp="1"/>
          </p:cNvSpPr>
          <p:nvPr>
            <p:ph type="sldNum" sz="quarter" idx="12"/>
          </p:nvPr>
        </p:nvSpPr>
        <p:spPr/>
        <p:txBody>
          <a:bodyPr/>
          <a:lstStyle/>
          <a:p>
            <a:fld id="{8F4C1CA1-0FFD-4F67-9024-3E02CBF514A7}" type="slidenum">
              <a:rPr lang="en-US" smtClean="0"/>
              <a:t>29</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4653136"/>
            <a:ext cx="3517900" cy="123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8276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簡介</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8F4C1CA1-0FFD-4F67-9024-3E02CBF514A7}" type="slidenum">
              <a:rPr lang="en-US" smtClean="0"/>
              <a:t>3</a:t>
            </a:fld>
            <a:endParaRPr lang="en-US"/>
          </a:p>
        </p:txBody>
      </p:sp>
    </p:spTree>
    <p:extLst>
      <p:ext uri="{BB962C8B-B14F-4D97-AF65-F5344CB8AC3E}">
        <p14:creationId xmlns:p14="http://schemas.microsoft.com/office/powerpoint/2010/main" val="30916656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感官評價的良好規範</a:t>
            </a:r>
            <a:endParaRPr lang="en-US" dirty="0"/>
          </a:p>
        </p:txBody>
      </p:sp>
      <p:sp>
        <p:nvSpPr>
          <p:cNvPr id="3" name="Content Placeholder 2"/>
          <p:cNvSpPr>
            <a:spLocks noGrp="1"/>
          </p:cNvSpPr>
          <p:nvPr>
            <p:ph idx="1"/>
          </p:nvPr>
        </p:nvSpPr>
        <p:spPr/>
        <p:txBody>
          <a:bodyPr>
            <a:normAutofit/>
          </a:bodyPr>
          <a:lstStyle/>
          <a:p>
            <a:pPr marL="0" indent="0">
              <a:buNone/>
            </a:pPr>
            <a:r>
              <a:rPr lang="zh-TW" altLang="en-US" sz="3000" dirty="0"/>
              <a:t>載體</a:t>
            </a:r>
            <a:endParaRPr lang="en-US" sz="3000" dirty="0"/>
          </a:p>
          <a:p>
            <a:r>
              <a:rPr lang="zh-TW" altLang="en-US" sz="2600" dirty="0"/>
              <a:t>通常是指造成被測試食物的底座或盛載被測試食物的物料，但亦可泛指作食用被測試食品時會一起進食（品嚐）的其他食物。</a:t>
            </a:r>
            <a:endParaRPr lang="en-US" altLang="zh-TW" sz="2600" dirty="0"/>
          </a:p>
          <a:p>
            <a:endParaRPr lang="en-US" sz="2600" dirty="0"/>
          </a:p>
          <a:p>
            <a:r>
              <a:rPr lang="zh-TW" altLang="en-US" sz="2600" i="1" u="sng" dirty="0"/>
              <a:t>載體的例子</a:t>
            </a:r>
            <a:r>
              <a:rPr lang="en-US" sz="2600" dirty="0"/>
              <a:t>		</a:t>
            </a:r>
            <a:r>
              <a:rPr lang="zh-TW" altLang="en-US" sz="2600" i="1" u="sng" dirty="0"/>
              <a:t>被測試的食物</a:t>
            </a:r>
            <a:br>
              <a:rPr lang="en-US" sz="2600" dirty="0"/>
            </a:br>
            <a:r>
              <a:rPr lang="zh-TW" altLang="en-US" sz="2600" dirty="0"/>
              <a:t>米飯</a:t>
            </a:r>
            <a:r>
              <a:rPr lang="en-US" sz="2600" dirty="0"/>
              <a:t>			</a:t>
            </a:r>
            <a:r>
              <a:rPr lang="zh-TW" altLang="en-US" sz="2600" dirty="0"/>
              <a:t>咖喱汁</a:t>
            </a:r>
            <a:br>
              <a:rPr lang="en-US" sz="2600" dirty="0"/>
            </a:br>
            <a:r>
              <a:rPr lang="zh-TW" altLang="en-US" sz="2600" dirty="0"/>
              <a:t>麵包</a:t>
            </a:r>
            <a:r>
              <a:rPr lang="en-US" sz="2600" dirty="0"/>
              <a:t>			</a:t>
            </a:r>
            <a:r>
              <a:rPr lang="zh-TW" altLang="en-US" sz="2600" dirty="0"/>
              <a:t>牛油</a:t>
            </a:r>
            <a:br>
              <a:rPr lang="en-US" sz="2600" dirty="0"/>
            </a:br>
            <a:r>
              <a:rPr lang="zh-TW" altLang="en-US" sz="2600" dirty="0"/>
              <a:t>薄脆餅乾</a:t>
            </a:r>
            <a:r>
              <a:rPr lang="en-US" sz="2600" dirty="0"/>
              <a:t>			</a:t>
            </a:r>
            <a:r>
              <a:rPr lang="zh-TW" altLang="en-US" sz="2600" dirty="0"/>
              <a:t>芝士</a:t>
            </a:r>
            <a:endParaRPr lang="en-US" sz="2600" dirty="0"/>
          </a:p>
        </p:txBody>
      </p:sp>
      <p:sp>
        <p:nvSpPr>
          <p:cNvPr id="4" name="Slide Number Placeholder 3"/>
          <p:cNvSpPr>
            <a:spLocks noGrp="1"/>
          </p:cNvSpPr>
          <p:nvPr>
            <p:ph type="sldNum" sz="quarter" idx="12"/>
          </p:nvPr>
        </p:nvSpPr>
        <p:spPr/>
        <p:txBody>
          <a:bodyPr/>
          <a:lstStyle/>
          <a:p>
            <a:fld id="{8F4C1CA1-0FFD-4F67-9024-3E02CBF514A7}" type="slidenum">
              <a:rPr lang="en-US" smtClean="0"/>
              <a:t>30</a:t>
            </a:fld>
            <a:endParaRPr lang="en-US"/>
          </a:p>
        </p:txBody>
      </p:sp>
    </p:spTree>
    <p:extLst>
      <p:ext uri="{BB962C8B-B14F-4D97-AF65-F5344CB8AC3E}">
        <p14:creationId xmlns:p14="http://schemas.microsoft.com/office/powerpoint/2010/main" val="25240461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感官評價的良好規範</a:t>
            </a:r>
            <a:endParaRPr lang="en-US" dirty="0"/>
          </a:p>
        </p:txBody>
      </p:sp>
      <p:sp>
        <p:nvSpPr>
          <p:cNvPr id="3" name="Content Placeholder 2"/>
          <p:cNvSpPr>
            <a:spLocks noGrp="1"/>
          </p:cNvSpPr>
          <p:nvPr>
            <p:ph idx="1"/>
          </p:nvPr>
        </p:nvSpPr>
        <p:spPr/>
        <p:txBody>
          <a:bodyPr/>
          <a:lstStyle/>
          <a:p>
            <a:pPr marL="0" indent="0">
              <a:buNone/>
            </a:pPr>
            <a:r>
              <a:rPr lang="zh-TW" altLang="en-US" dirty="0"/>
              <a:t>口感清潔劑</a:t>
            </a:r>
            <a:endParaRPr lang="en-US" dirty="0"/>
          </a:p>
          <a:p>
            <a:r>
              <a:rPr lang="zh-TW" altLang="en-US" dirty="0"/>
              <a:t>使用口感清潔劑的目的是幫助除去前一個樣本的殘留物質</a:t>
            </a:r>
            <a:endParaRPr lang="en-US" dirty="0"/>
          </a:p>
          <a:p>
            <a:r>
              <a:rPr lang="zh-TW" altLang="en-US" dirty="0"/>
              <a:t>口感清潔劑的例子：朱古力、果膠溶液、薄脆餅乾、溫水、清水及全脂奶</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31</a:t>
            </a:fld>
            <a:endParaRPr lang="en-US"/>
          </a:p>
        </p:txBody>
      </p:sp>
    </p:spTree>
    <p:extLst>
      <p:ext uri="{BB962C8B-B14F-4D97-AF65-F5344CB8AC3E}">
        <p14:creationId xmlns:p14="http://schemas.microsoft.com/office/powerpoint/2010/main" val="21142188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感官評價的良好規範</a:t>
            </a:r>
            <a:endParaRPr lang="en-US" dirty="0"/>
          </a:p>
        </p:txBody>
      </p:sp>
      <p:sp>
        <p:nvSpPr>
          <p:cNvPr id="3" name="Content Placeholder 2"/>
          <p:cNvSpPr>
            <a:spLocks noGrp="1"/>
          </p:cNvSpPr>
          <p:nvPr>
            <p:ph idx="1"/>
          </p:nvPr>
        </p:nvSpPr>
        <p:spPr/>
        <p:txBody>
          <a:bodyPr>
            <a:normAutofit/>
          </a:bodyPr>
          <a:lstStyle/>
          <a:p>
            <a:pPr marL="0" indent="0">
              <a:buNone/>
            </a:pPr>
            <a:r>
              <a:rPr lang="zh-TW" altLang="en-US" dirty="0"/>
              <a:t>吞下或吐出？</a:t>
            </a:r>
            <a:endParaRPr lang="en-US" dirty="0"/>
          </a:p>
          <a:p>
            <a:r>
              <a:rPr lang="zh-TW" altLang="en-US" dirty="0"/>
              <a:t>大多數的感官評價都會避免吞下樣本並會吐出樣本，預計這樣做可減少一個產品為下一個產品帶來的殘留物或不必要的影響</a:t>
            </a:r>
            <a:r>
              <a:rPr lang="en-US" dirty="0"/>
              <a:t> </a:t>
            </a:r>
          </a:p>
          <a:p>
            <a:r>
              <a:rPr lang="zh-TW" altLang="en-US" dirty="0"/>
              <a:t>消費者測試要測量可接受性，吞下及攝取後的效果會影響消費者對產品的看法</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32</a:t>
            </a:fld>
            <a:endParaRPr lang="en-US"/>
          </a:p>
        </p:txBody>
      </p:sp>
    </p:spTree>
    <p:extLst>
      <p:ext uri="{BB962C8B-B14F-4D97-AF65-F5344CB8AC3E}">
        <p14:creationId xmlns:p14="http://schemas.microsoft.com/office/powerpoint/2010/main" val="21142188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感官評價的良好規範</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zh-TW" altLang="en-US" dirty="0"/>
              <a:t>放在托盤上供品評員使用的物件：</a:t>
            </a:r>
            <a:endParaRPr lang="en-US" dirty="0"/>
          </a:p>
          <a:p>
            <a:r>
              <a:rPr lang="zh-TW" altLang="en-US" dirty="0"/>
              <a:t>食物樣本</a:t>
            </a:r>
            <a:endParaRPr lang="en-US" dirty="0"/>
          </a:p>
          <a:p>
            <a:r>
              <a:rPr lang="zh-TW" altLang="en-US" dirty="0"/>
              <a:t>樣本評估表</a:t>
            </a:r>
            <a:endParaRPr lang="en-US" dirty="0"/>
          </a:p>
          <a:p>
            <a:r>
              <a:rPr lang="zh-TW" altLang="en-US" dirty="0"/>
              <a:t>筆</a:t>
            </a:r>
            <a:r>
              <a:rPr lang="en-US" altLang="zh-TW" dirty="0"/>
              <a:t> / </a:t>
            </a:r>
            <a:r>
              <a:rPr lang="zh-TW" altLang="en-US" dirty="0"/>
              <a:t>鉛筆</a:t>
            </a:r>
            <a:endParaRPr lang="en-US" dirty="0"/>
          </a:p>
          <a:p>
            <a:r>
              <a:rPr lang="zh-TW" altLang="en-US" dirty="0"/>
              <a:t>食具</a:t>
            </a:r>
            <a:endParaRPr lang="en-US" dirty="0"/>
          </a:p>
          <a:p>
            <a:r>
              <a:rPr lang="zh-TW" altLang="en-US" dirty="0"/>
              <a:t>餐巾紙</a:t>
            </a:r>
            <a:endParaRPr lang="en-US" altLang="zh-TW" dirty="0"/>
          </a:p>
          <a:p>
            <a:r>
              <a:rPr lang="zh-TW" altLang="en-US" dirty="0"/>
              <a:t>載體</a:t>
            </a:r>
            <a:endParaRPr lang="en-US" dirty="0"/>
          </a:p>
          <a:p>
            <a:r>
              <a:rPr lang="zh-TW" altLang="en-US" dirty="0"/>
              <a:t>口感清潔劑</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33</a:t>
            </a:fld>
            <a:endParaRPr lang="en-US"/>
          </a:p>
        </p:txBody>
      </p:sp>
    </p:spTree>
    <p:extLst>
      <p:ext uri="{BB962C8B-B14F-4D97-AF65-F5344CB8AC3E}">
        <p14:creationId xmlns:p14="http://schemas.microsoft.com/office/powerpoint/2010/main" val="6482261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進行感官評價的步驟</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2958498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34</a:t>
            </a:fld>
            <a:endParaRPr lang="en-US"/>
          </a:p>
        </p:txBody>
      </p:sp>
    </p:spTree>
    <p:extLst>
      <p:ext uri="{BB962C8B-B14F-4D97-AF65-F5344CB8AC3E}">
        <p14:creationId xmlns:p14="http://schemas.microsoft.com/office/powerpoint/2010/main" val="27680924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參考資料</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a:t>Fehners</a:t>
            </a:r>
            <a:r>
              <a:rPr lang="en-US" dirty="0"/>
              <a:t>, V., Simpson, M., &amp; Monks, B. (2011). </a:t>
            </a:r>
            <a:r>
              <a:rPr lang="en-US" i="1" dirty="0"/>
              <a:t>Food technology.</a:t>
            </a:r>
            <a:r>
              <a:rPr lang="en-US" dirty="0"/>
              <a:t> London: </a:t>
            </a:r>
            <a:r>
              <a:rPr lang="en-US" dirty="0" err="1"/>
              <a:t>Hodder</a:t>
            </a:r>
            <a:r>
              <a:rPr lang="en-US" dirty="0"/>
              <a:t> Education.</a:t>
            </a:r>
          </a:p>
          <a:p>
            <a:r>
              <a:rPr lang="en-US" dirty="0"/>
              <a:t>Lawless, H. T., &amp; </a:t>
            </a:r>
            <a:r>
              <a:rPr lang="en-US" dirty="0" err="1"/>
              <a:t>Heymann</a:t>
            </a:r>
            <a:r>
              <a:rPr lang="en-US" dirty="0"/>
              <a:t>, H. (2010). </a:t>
            </a:r>
            <a:r>
              <a:rPr lang="en-US" i="1" dirty="0"/>
              <a:t>Sensory evaluation of food: principles and practices.</a:t>
            </a:r>
            <a:r>
              <a:rPr lang="en-US" dirty="0"/>
              <a:t> New York: Springer.</a:t>
            </a:r>
          </a:p>
          <a:p>
            <a:r>
              <a:rPr lang="en-US" dirty="0" err="1"/>
              <a:t>Rigewell</a:t>
            </a:r>
            <a:r>
              <a:rPr lang="en-US" dirty="0"/>
              <a:t>, J. (2009). </a:t>
            </a:r>
            <a:r>
              <a:rPr lang="en-US" i="1" dirty="0"/>
              <a:t>Examining Food and Nutrition for </a:t>
            </a:r>
            <a:r>
              <a:rPr lang="en-US" i="1" dirty="0" err="1"/>
              <a:t>Gcse</a:t>
            </a:r>
            <a:r>
              <a:rPr lang="en-US" dirty="0"/>
              <a:t>. </a:t>
            </a:r>
            <a:r>
              <a:rPr lang="en-US" dirty="0" err="1"/>
              <a:t>Gardners</a:t>
            </a:r>
            <a:r>
              <a:rPr lang="en-US" dirty="0"/>
              <a:t> Books.</a:t>
            </a:r>
          </a:p>
          <a:p>
            <a:r>
              <a:rPr lang="en-HK" dirty="0"/>
              <a:t>Stone, H., &amp; </a:t>
            </a:r>
            <a:r>
              <a:rPr lang="en-HK" dirty="0" err="1"/>
              <a:t>Sidel</a:t>
            </a:r>
            <a:r>
              <a:rPr lang="en-HK" dirty="0"/>
              <a:t>, J. L. (2004). Introduction to Sensory Evaluation. </a:t>
            </a:r>
            <a:r>
              <a:rPr lang="en-HK" i="1" dirty="0"/>
              <a:t>Sensory Evaluation Practices</a:t>
            </a:r>
            <a:r>
              <a:rPr lang="en-HK" dirty="0"/>
              <a:t>, 1–19. </a:t>
            </a:r>
            <a:r>
              <a:rPr lang="en-HK" dirty="0" err="1"/>
              <a:t>doi</a:t>
            </a:r>
            <a:r>
              <a:rPr lang="en-HK" dirty="0"/>
              <a:t>: 10.1016/b978-012672690-9/50005-6</a:t>
            </a:r>
          </a:p>
          <a:p>
            <a:r>
              <a:rPr lang="en-US" dirty="0" err="1"/>
              <a:t>Tull</a:t>
            </a:r>
            <a:r>
              <a:rPr lang="en-US" dirty="0"/>
              <a:t>, A. (2000). </a:t>
            </a:r>
            <a:r>
              <a:rPr lang="en-US" i="1" dirty="0"/>
              <a:t>Food technology to </a:t>
            </a:r>
            <a:r>
              <a:rPr lang="en-US" i="1" dirty="0" err="1"/>
              <a:t>Gcse</a:t>
            </a:r>
            <a:r>
              <a:rPr lang="en-US" dirty="0"/>
              <a:t>. Oxford: Oxford University Press.</a:t>
            </a:r>
            <a:endParaRPr lang="en-US" dirty="0">
              <a:highlight>
                <a:srgbClr val="FFFF00"/>
              </a:highlight>
            </a:endParaRPr>
          </a:p>
          <a:p>
            <a:r>
              <a:rPr lang="en-US" dirty="0"/>
              <a:t>Woods, L. (2005). </a:t>
            </a:r>
            <a:r>
              <a:rPr lang="en-US" i="1" dirty="0"/>
              <a:t>Food Technology: </a:t>
            </a:r>
            <a:r>
              <a:rPr lang="en-US" i="1" dirty="0" err="1"/>
              <a:t>Gcse</a:t>
            </a:r>
            <a:r>
              <a:rPr lang="en-US" i="1" dirty="0"/>
              <a:t> design &amp; technology for </a:t>
            </a:r>
            <a:r>
              <a:rPr lang="en-US" i="1" dirty="0" err="1"/>
              <a:t>Aqa</a:t>
            </a:r>
            <a:r>
              <a:rPr lang="en-US" dirty="0"/>
              <a:t>. Place of publication not identified: Heinemann.</a:t>
            </a:r>
          </a:p>
        </p:txBody>
      </p:sp>
      <p:sp>
        <p:nvSpPr>
          <p:cNvPr id="4" name="Slide Number Placeholder 3">
            <a:extLst>
              <a:ext uri="{FF2B5EF4-FFF2-40B4-BE49-F238E27FC236}">
                <a16:creationId xmlns:a16="http://schemas.microsoft.com/office/drawing/2014/main" id="{E3A74638-45D0-40BC-9411-BC029C68E8DF}"/>
              </a:ext>
            </a:extLst>
          </p:cNvPr>
          <p:cNvSpPr>
            <a:spLocks noGrp="1"/>
          </p:cNvSpPr>
          <p:nvPr>
            <p:ph type="sldNum" sz="quarter" idx="12"/>
          </p:nvPr>
        </p:nvSpPr>
        <p:spPr/>
        <p:txBody>
          <a:bodyPr/>
          <a:lstStyle/>
          <a:p>
            <a:fld id="{8F4C1CA1-0FFD-4F67-9024-3E02CBF514A7}" type="slidenum">
              <a:rPr lang="en-US" smtClean="0"/>
              <a:t>35</a:t>
            </a:fld>
            <a:endParaRPr lang="en-US"/>
          </a:p>
        </p:txBody>
      </p:sp>
    </p:spTree>
    <p:extLst>
      <p:ext uri="{BB962C8B-B14F-4D97-AF65-F5344CB8AC3E}">
        <p14:creationId xmlns:p14="http://schemas.microsoft.com/office/powerpoint/2010/main" val="1727423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D952C-65F2-4B11-994F-D9EB44073713}"/>
              </a:ext>
            </a:extLst>
          </p:cNvPr>
          <p:cNvSpPr>
            <a:spLocks noGrp="1"/>
          </p:cNvSpPr>
          <p:nvPr>
            <p:ph type="title"/>
          </p:nvPr>
        </p:nvSpPr>
        <p:spPr>
          <a:xfrm>
            <a:off x="466325" y="0"/>
            <a:ext cx="8229600" cy="1143000"/>
          </a:xfrm>
        </p:spPr>
        <p:txBody>
          <a:bodyPr/>
          <a:lstStyle/>
          <a:p>
            <a:r>
              <a:rPr lang="zh-TW" altLang="en-US" dirty="0"/>
              <a:t>簡介</a:t>
            </a:r>
            <a:endParaRPr lang="en-HK" dirty="0"/>
          </a:p>
        </p:txBody>
      </p:sp>
      <p:sp>
        <p:nvSpPr>
          <p:cNvPr id="3" name="Content Placeholder 2">
            <a:extLst>
              <a:ext uri="{FF2B5EF4-FFF2-40B4-BE49-F238E27FC236}">
                <a16:creationId xmlns:a16="http://schemas.microsoft.com/office/drawing/2014/main" id="{DB822DF6-38DC-40D8-9A96-0754995FA518}"/>
              </a:ext>
            </a:extLst>
          </p:cNvPr>
          <p:cNvSpPr>
            <a:spLocks noGrp="1"/>
          </p:cNvSpPr>
          <p:nvPr>
            <p:ph idx="1"/>
          </p:nvPr>
        </p:nvSpPr>
        <p:spPr>
          <a:xfrm>
            <a:off x="251520" y="1143000"/>
            <a:ext cx="8435280" cy="5578475"/>
          </a:xfrm>
        </p:spPr>
        <p:txBody>
          <a:bodyPr>
            <a:normAutofit fontScale="77500" lnSpcReduction="20000"/>
          </a:bodyPr>
          <a:lstStyle/>
          <a:p>
            <a:pPr marL="0" indent="0">
              <a:spcAft>
                <a:spcPts val="600"/>
              </a:spcAft>
              <a:buNone/>
            </a:pPr>
            <a:r>
              <a:rPr lang="en-HK" altLang="zh-TW" sz="2800" dirty="0"/>
              <a:t>“Sensory evaluation is a scientific discipline that is used to measure, </a:t>
            </a:r>
            <a:r>
              <a:rPr lang="en-HK" altLang="zh-TW" sz="2800" dirty="0" err="1"/>
              <a:t>analyze</a:t>
            </a:r>
            <a:r>
              <a:rPr lang="en-HK" altLang="zh-TW" sz="2800" dirty="0"/>
              <a:t>, evoke, and interpret the reactions to those characteristics of foods and materials as they are perceived by the senses of sight, smell, taste, touch, and hearing. </a:t>
            </a:r>
          </a:p>
          <a:p>
            <a:pPr marL="0" indent="0">
              <a:spcAft>
                <a:spcPts val="600"/>
              </a:spcAft>
              <a:buNone/>
            </a:pPr>
            <a:r>
              <a:rPr lang="en-HK" altLang="zh-TW" sz="2800" dirty="0"/>
              <a:t>Sensory evaluation involves the measurement and evaluation of the sensory properties of foods and other materials. </a:t>
            </a:r>
          </a:p>
          <a:p>
            <a:pPr marL="0" indent="0">
              <a:buNone/>
            </a:pPr>
            <a:r>
              <a:rPr lang="en-HK" altLang="zh-TW" sz="2800" dirty="0"/>
              <a:t>Sensory evaluation also involves the analysis and the interpretation of the responses by the sensory professionals.”</a:t>
            </a:r>
          </a:p>
          <a:p>
            <a:pPr marL="0" indent="0" algn="r">
              <a:buNone/>
            </a:pPr>
            <a:endParaRPr lang="en-HK" altLang="zh-TW" sz="2800" dirty="0"/>
          </a:p>
          <a:p>
            <a:pPr marL="0" indent="0" algn="r">
              <a:buNone/>
            </a:pPr>
            <a:r>
              <a:rPr lang="en-HK" altLang="zh-TW" sz="2000" dirty="0"/>
              <a:t>Stone, H., &amp; </a:t>
            </a:r>
            <a:r>
              <a:rPr lang="en-HK" altLang="zh-TW" sz="2000" dirty="0" err="1"/>
              <a:t>Sidel</a:t>
            </a:r>
            <a:r>
              <a:rPr lang="en-HK" altLang="zh-TW" sz="2000" dirty="0"/>
              <a:t>, J. L. (2004). Introduction to Sensory Evaluation. </a:t>
            </a:r>
            <a:r>
              <a:rPr lang="en-HK" altLang="zh-TW" sz="2000" i="1" dirty="0"/>
              <a:t>Sensory Evaluation Practices</a:t>
            </a:r>
            <a:r>
              <a:rPr lang="en-HK" altLang="zh-TW" sz="2000" dirty="0"/>
              <a:t>, 1–19. </a:t>
            </a:r>
            <a:r>
              <a:rPr lang="en-HK" altLang="zh-TW" sz="2000" dirty="0" err="1"/>
              <a:t>doi</a:t>
            </a:r>
            <a:r>
              <a:rPr lang="en-HK" altLang="zh-TW" sz="2000" dirty="0"/>
              <a:t>: 10.1016/b978-012672690-9/50005-6</a:t>
            </a:r>
          </a:p>
          <a:p>
            <a:pPr marL="0" indent="0">
              <a:lnSpc>
                <a:spcPct val="120000"/>
              </a:lnSpc>
              <a:buNone/>
            </a:pPr>
            <a:endParaRPr lang="en-HK" sz="2900" dirty="0"/>
          </a:p>
          <a:p>
            <a:pPr marL="0" indent="0">
              <a:buNone/>
            </a:pPr>
            <a:r>
              <a:rPr lang="zh-TW" altLang="en-US" sz="2100" dirty="0"/>
              <a:t>翻譯</a:t>
            </a:r>
            <a:endParaRPr lang="en-US" altLang="zh-TW" sz="2100" dirty="0"/>
          </a:p>
          <a:p>
            <a:pPr marL="0" indent="0">
              <a:lnSpc>
                <a:spcPct val="120000"/>
              </a:lnSpc>
              <a:spcAft>
                <a:spcPts val="600"/>
              </a:spcAft>
              <a:buNone/>
            </a:pPr>
            <a:r>
              <a:rPr lang="zh-TW" altLang="en-US" sz="2400" dirty="0"/>
              <a:t>「感官評價是一門科學學科，用來測量、分析、誘發和傳釋透過視覺、嗅覺、味道、觸覺和聽覺感知食物和材料特徵帶來的反應。</a:t>
            </a:r>
            <a:endParaRPr lang="en-HK" altLang="zh-TW" sz="2400" dirty="0"/>
          </a:p>
          <a:p>
            <a:pPr marL="0" indent="0">
              <a:lnSpc>
                <a:spcPct val="120000"/>
              </a:lnSpc>
              <a:spcAft>
                <a:spcPts val="600"/>
              </a:spcAft>
              <a:buNone/>
            </a:pPr>
            <a:r>
              <a:rPr lang="zh-TW" altLang="en-US" sz="2400" dirty="0"/>
              <a:t>感官評價包括對食物和其他材料的感官特性的測量和評估。</a:t>
            </a:r>
            <a:endParaRPr lang="en-HK" altLang="zh-TW" sz="2400" dirty="0"/>
          </a:p>
          <a:p>
            <a:pPr marL="0" indent="0">
              <a:lnSpc>
                <a:spcPct val="120000"/>
              </a:lnSpc>
              <a:buNone/>
            </a:pPr>
            <a:r>
              <a:rPr lang="zh-TW" altLang="en-US" sz="2400" dirty="0"/>
              <a:t>感官評價還涉及專業品評員對反應的分析和傳釋。」</a:t>
            </a:r>
            <a:endParaRPr lang="en-HK" altLang="zh-TW" sz="2400" dirty="0"/>
          </a:p>
          <a:p>
            <a:pPr marL="0" indent="0">
              <a:buNone/>
            </a:pPr>
            <a:endParaRPr lang="en-US" altLang="zh-TW" sz="2100" dirty="0"/>
          </a:p>
        </p:txBody>
      </p:sp>
      <p:sp>
        <p:nvSpPr>
          <p:cNvPr id="4" name="Slide Number Placeholder 3">
            <a:extLst>
              <a:ext uri="{FF2B5EF4-FFF2-40B4-BE49-F238E27FC236}">
                <a16:creationId xmlns:a16="http://schemas.microsoft.com/office/drawing/2014/main" id="{20A6CEAF-1A55-4B5E-86B5-36F64DCE9749}"/>
              </a:ext>
            </a:extLst>
          </p:cNvPr>
          <p:cNvSpPr>
            <a:spLocks noGrp="1"/>
          </p:cNvSpPr>
          <p:nvPr>
            <p:ph type="sldNum" sz="quarter" idx="12"/>
          </p:nvPr>
        </p:nvSpPr>
        <p:spPr/>
        <p:txBody>
          <a:bodyPr/>
          <a:lstStyle/>
          <a:p>
            <a:fld id="{8F4C1CA1-0FFD-4F67-9024-3E02CBF514A7}" type="slidenum">
              <a:rPr lang="en-US" smtClean="0"/>
              <a:t>4</a:t>
            </a:fld>
            <a:endParaRPr lang="en-US"/>
          </a:p>
        </p:txBody>
      </p:sp>
    </p:spTree>
    <p:extLst>
      <p:ext uri="{BB962C8B-B14F-4D97-AF65-F5344CB8AC3E}">
        <p14:creationId xmlns:p14="http://schemas.microsoft.com/office/powerpoint/2010/main" val="562216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感官評價</a:t>
            </a:r>
            <a:endParaRPr lang="en-US" dirty="0"/>
          </a:p>
        </p:txBody>
      </p:sp>
      <p:sp>
        <p:nvSpPr>
          <p:cNvPr id="3" name="Content Placeholder 2"/>
          <p:cNvSpPr>
            <a:spLocks noGrp="1"/>
          </p:cNvSpPr>
          <p:nvPr>
            <p:ph idx="1"/>
          </p:nvPr>
        </p:nvSpPr>
        <p:spPr/>
        <p:txBody>
          <a:bodyPr>
            <a:normAutofit/>
          </a:bodyPr>
          <a:lstStyle/>
          <a:p>
            <a:r>
              <a:rPr lang="zh-TW" altLang="en-US" dirty="0"/>
              <a:t>影響我們感覺器官的食物特性稱為感官特性</a:t>
            </a:r>
            <a:endParaRPr lang="en-US" dirty="0"/>
          </a:p>
          <a:p>
            <a:r>
              <a:rPr lang="zh-TW" altLang="en-US" dirty="0"/>
              <a:t>感官評價是通過品嚐食物，找出這些特性</a:t>
            </a:r>
            <a:endParaRPr lang="en-US" altLang="zh-TW" dirty="0"/>
          </a:p>
          <a:p>
            <a:r>
              <a:rPr lang="zh-TW" altLang="en-US" dirty="0"/>
              <a:t>有三種主要測試方法：</a:t>
            </a:r>
            <a:endParaRPr lang="en-US" dirty="0"/>
          </a:p>
          <a:p>
            <a:pPr lvl="1"/>
            <a:r>
              <a:rPr lang="zh-TW" altLang="en-US" dirty="0"/>
              <a:t>區別性</a:t>
            </a:r>
            <a:endParaRPr lang="en-US" altLang="zh-TW" dirty="0"/>
          </a:p>
          <a:p>
            <a:pPr lvl="1"/>
            <a:r>
              <a:rPr lang="zh-TW" altLang="en-US" dirty="0"/>
              <a:t>描述性</a:t>
            </a:r>
            <a:endParaRPr lang="en-US" altLang="zh-TW" dirty="0"/>
          </a:p>
          <a:p>
            <a:pPr lvl="1"/>
            <a:r>
              <a:rPr lang="zh-TW" altLang="en-US" dirty="0"/>
              <a:t>情感 </a:t>
            </a:r>
            <a:r>
              <a:rPr lang="en-US" altLang="zh-TW" dirty="0"/>
              <a:t>/ </a:t>
            </a:r>
            <a:r>
              <a:rPr lang="zh-TW" altLang="en-US" dirty="0"/>
              <a:t>喜好性</a:t>
            </a:r>
            <a:endParaRPr lang="en-US" altLang="zh-TW" dirty="0"/>
          </a:p>
        </p:txBody>
      </p:sp>
      <p:sp>
        <p:nvSpPr>
          <p:cNvPr id="4" name="Slide Number Placeholder 3"/>
          <p:cNvSpPr>
            <a:spLocks noGrp="1"/>
          </p:cNvSpPr>
          <p:nvPr>
            <p:ph type="sldNum" sz="quarter" idx="12"/>
          </p:nvPr>
        </p:nvSpPr>
        <p:spPr/>
        <p:txBody>
          <a:bodyPr/>
          <a:lstStyle/>
          <a:p>
            <a:fld id="{8F4C1CA1-0FFD-4F67-9024-3E02CBF514A7}" type="slidenum">
              <a:rPr lang="en-US" smtClean="0"/>
              <a:t>5</a:t>
            </a:fld>
            <a:endParaRPr lang="en-US"/>
          </a:p>
        </p:txBody>
      </p:sp>
    </p:spTree>
    <p:extLst>
      <p:ext uri="{BB962C8B-B14F-4D97-AF65-F5344CB8AC3E}">
        <p14:creationId xmlns:p14="http://schemas.microsoft.com/office/powerpoint/2010/main" val="435096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三種主要感官測試方法</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5297332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6</a:t>
            </a:fld>
            <a:endParaRPr lang="en-US"/>
          </a:p>
        </p:txBody>
      </p:sp>
    </p:spTree>
    <p:extLst>
      <p:ext uri="{BB962C8B-B14F-4D97-AF65-F5344CB8AC3E}">
        <p14:creationId xmlns:p14="http://schemas.microsoft.com/office/powerpoint/2010/main" val="1130319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食物的感官特性</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7</a:t>
            </a:fld>
            <a:endParaRPr lang="en-US"/>
          </a:p>
        </p:txBody>
      </p:sp>
    </p:spTree>
    <p:extLst>
      <p:ext uri="{BB962C8B-B14F-4D97-AF65-F5344CB8AC3E}">
        <p14:creationId xmlns:p14="http://schemas.microsoft.com/office/powerpoint/2010/main" val="169720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B88F2-F3DD-4DC5-98B2-D131804D893F}"/>
              </a:ext>
            </a:extLst>
          </p:cNvPr>
          <p:cNvSpPr>
            <a:spLocks noGrp="1"/>
          </p:cNvSpPr>
          <p:nvPr>
            <p:ph type="title"/>
          </p:nvPr>
        </p:nvSpPr>
        <p:spPr/>
        <p:txBody>
          <a:bodyPr/>
          <a:lstStyle/>
          <a:p>
            <a:r>
              <a:rPr lang="zh-TW" altLang="en-US" dirty="0"/>
              <a:t>感官</a:t>
            </a:r>
            <a:endParaRPr lang="en-HK" dirty="0"/>
          </a:p>
        </p:txBody>
      </p:sp>
      <p:sp>
        <p:nvSpPr>
          <p:cNvPr id="3" name="Content Placeholder 2">
            <a:extLst>
              <a:ext uri="{FF2B5EF4-FFF2-40B4-BE49-F238E27FC236}">
                <a16:creationId xmlns:a16="http://schemas.microsoft.com/office/drawing/2014/main" id="{1A99C406-B4C1-4A4B-B310-79A8310B18E4}"/>
              </a:ext>
            </a:extLst>
          </p:cNvPr>
          <p:cNvSpPr>
            <a:spLocks noGrp="1"/>
          </p:cNvSpPr>
          <p:nvPr>
            <p:ph idx="1"/>
          </p:nvPr>
        </p:nvSpPr>
        <p:spPr/>
        <p:txBody>
          <a:bodyPr/>
          <a:lstStyle/>
          <a:p>
            <a:r>
              <a:rPr lang="zh-TW" altLang="en-US" dirty="0"/>
              <a:t>進食時我們會使用五種感覺器官（眼睛看見、鼻子嗅到、舌頭嚐到、皮膚觸到、耳朵聽到）</a:t>
            </a:r>
            <a:endParaRPr lang="en-HK" altLang="zh-TW" dirty="0"/>
          </a:p>
          <a:p>
            <a:r>
              <a:rPr lang="zh-TW" altLang="en-US" dirty="0"/>
              <a:t>感官為我們提供所吃的食物的資料</a:t>
            </a:r>
            <a:endParaRPr lang="en-HK" dirty="0"/>
          </a:p>
        </p:txBody>
      </p:sp>
      <p:sp>
        <p:nvSpPr>
          <p:cNvPr id="4" name="Slide Number Placeholder 3">
            <a:extLst>
              <a:ext uri="{FF2B5EF4-FFF2-40B4-BE49-F238E27FC236}">
                <a16:creationId xmlns:a16="http://schemas.microsoft.com/office/drawing/2014/main" id="{34C11FDC-C21C-4216-BBA0-F90A0AFF6265}"/>
              </a:ext>
            </a:extLst>
          </p:cNvPr>
          <p:cNvSpPr>
            <a:spLocks noGrp="1"/>
          </p:cNvSpPr>
          <p:nvPr>
            <p:ph type="sldNum" sz="quarter" idx="12"/>
          </p:nvPr>
        </p:nvSpPr>
        <p:spPr/>
        <p:txBody>
          <a:bodyPr/>
          <a:lstStyle/>
          <a:p>
            <a:fld id="{8F4C1CA1-0FFD-4F67-9024-3E02CBF514A7}" type="slidenum">
              <a:rPr lang="en-US" smtClean="0"/>
              <a:t>8</a:t>
            </a:fld>
            <a:endParaRPr lang="en-US"/>
          </a:p>
        </p:txBody>
      </p:sp>
    </p:spTree>
    <p:extLst>
      <p:ext uri="{BB962C8B-B14F-4D97-AF65-F5344CB8AC3E}">
        <p14:creationId xmlns:p14="http://schemas.microsoft.com/office/powerpoint/2010/main" val="3886579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2AB30-D092-4358-AB4C-0B11ED6576C3}"/>
              </a:ext>
            </a:extLst>
          </p:cNvPr>
          <p:cNvSpPr>
            <a:spLocks noGrp="1"/>
          </p:cNvSpPr>
          <p:nvPr>
            <p:ph type="title"/>
          </p:nvPr>
        </p:nvSpPr>
        <p:spPr/>
        <p:txBody>
          <a:bodyPr/>
          <a:lstStyle/>
          <a:p>
            <a:r>
              <a:rPr lang="zh-TW" altLang="en-US" dirty="0"/>
              <a:t>感官</a:t>
            </a:r>
            <a:endParaRPr lang="en-HK" dirty="0"/>
          </a:p>
        </p:txBody>
      </p:sp>
      <p:graphicFrame>
        <p:nvGraphicFramePr>
          <p:cNvPr id="7" name="Content Placeholder 6">
            <a:extLst>
              <a:ext uri="{FF2B5EF4-FFF2-40B4-BE49-F238E27FC236}">
                <a16:creationId xmlns:a16="http://schemas.microsoft.com/office/drawing/2014/main" id="{95A22299-DCB7-4A3A-9E44-1E8FF33FD163}"/>
              </a:ext>
            </a:extLst>
          </p:cNvPr>
          <p:cNvGraphicFramePr>
            <a:graphicFrameLocks noGrp="1"/>
          </p:cNvGraphicFramePr>
          <p:nvPr>
            <p:ph idx="1"/>
            <p:extLst>
              <p:ext uri="{D42A27DB-BD31-4B8C-83A1-F6EECF244321}">
                <p14:modId xmlns:p14="http://schemas.microsoft.com/office/powerpoint/2010/main" val="109375441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307A4A2D-06CF-43FD-9348-D1122DAF9EE6}"/>
              </a:ext>
            </a:extLst>
          </p:cNvPr>
          <p:cNvSpPr>
            <a:spLocks noGrp="1"/>
          </p:cNvSpPr>
          <p:nvPr>
            <p:ph type="sldNum" sz="quarter" idx="12"/>
          </p:nvPr>
        </p:nvSpPr>
        <p:spPr/>
        <p:txBody>
          <a:bodyPr/>
          <a:lstStyle/>
          <a:p>
            <a:fld id="{8F4C1CA1-0FFD-4F67-9024-3E02CBF514A7}" type="slidenum">
              <a:rPr lang="en-US" smtClean="0"/>
              <a:t>9</a:t>
            </a:fld>
            <a:endParaRPr lang="en-US"/>
          </a:p>
        </p:txBody>
      </p:sp>
    </p:spTree>
    <p:extLst>
      <p:ext uri="{BB962C8B-B14F-4D97-AF65-F5344CB8AC3E}">
        <p14:creationId xmlns:p14="http://schemas.microsoft.com/office/powerpoint/2010/main" val="37496952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4446</TotalTime>
  <Words>2209</Words>
  <Application>Microsoft Office PowerPoint</Application>
  <PresentationFormat>如螢幕大小 (4:3)</PresentationFormat>
  <Paragraphs>369</Paragraphs>
  <Slides>35</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35</vt:i4>
      </vt:variant>
    </vt:vector>
  </HeadingPairs>
  <TitlesOfParts>
    <vt:vector size="39" baseType="lpstr">
      <vt:lpstr>Arial</vt:lpstr>
      <vt:lpstr>Calibri</vt:lpstr>
      <vt:lpstr>Symbol</vt:lpstr>
      <vt:lpstr>Office Theme</vt:lpstr>
      <vt:lpstr>食品研究與開發</vt:lpstr>
      <vt:lpstr>課題</vt:lpstr>
      <vt:lpstr>簡介</vt:lpstr>
      <vt:lpstr>簡介</vt:lpstr>
      <vt:lpstr>感官評價</vt:lpstr>
      <vt:lpstr>三種主要感官測試方法</vt:lpstr>
      <vt:lpstr>食物的感官特性</vt:lpstr>
      <vt:lpstr>感官</vt:lpstr>
      <vt:lpstr>感官</vt:lpstr>
      <vt:lpstr>感官描述語</vt:lpstr>
      <vt:lpstr>感官評價的方法</vt:lpstr>
      <vt:lpstr>感官評價的方法</vt:lpstr>
      <vt:lpstr>區別測試</vt:lpstr>
      <vt:lpstr>區別測試：三角測試</vt:lpstr>
      <vt:lpstr> 區別測試：二對三測試</vt:lpstr>
      <vt:lpstr>區別測試：配對差異測試</vt:lpstr>
      <vt:lpstr>區別測試</vt:lpstr>
      <vt:lpstr>描述測試</vt:lpstr>
      <vt:lpstr>描述測試</vt:lpstr>
      <vt:lpstr>描述測試：  定量描述性分析（例子）</vt:lpstr>
      <vt:lpstr>描述測試： 定量描述性分析（例子）</vt:lpstr>
      <vt:lpstr>情感 / 喜好測試： 消費者接受度測試</vt:lpstr>
      <vt:lpstr>情感 / 喜好測試：消費者接受度測試</vt:lpstr>
      <vt:lpstr>情感 / 喜好測試： 消費者接受度測試</vt:lpstr>
      <vt:lpstr>進行感官評價的步驟 / 程序</vt:lpstr>
      <vt:lpstr>感官評價的良好規範</vt:lpstr>
      <vt:lpstr>感官評價的良好規範</vt:lpstr>
      <vt:lpstr>感官評價的良好規範</vt:lpstr>
      <vt:lpstr>感官評價的良好規範</vt:lpstr>
      <vt:lpstr>感官評價的良好規範</vt:lpstr>
      <vt:lpstr>感官評價的良好規範</vt:lpstr>
      <vt:lpstr>感官評價的良好規範</vt:lpstr>
      <vt:lpstr>感官評價的良好規範</vt:lpstr>
      <vt:lpstr>進行感官評價的步驟</vt:lpstr>
      <vt:lpstr>參考資料</vt:lpstr>
    </vt:vector>
  </TitlesOfParts>
  <Company>HKU SPACE Po Leung Kuk Stanley Ho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dc:title>
  <dc:creator>Ng Yu Ching Ivy</dc:creator>
  <cp:lastModifiedBy>CP</cp:lastModifiedBy>
  <cp:revision>452</cp:revision>
  <cp:lastPrinted>2018-11-09T04:21:52Z</cp:lastPrinted>
  <dcterms:created xsi:type="dcterms:W3CDTF">2018-10-08T07:48:39Z</dcterms:created>
  <dcterms:modified xsi:type="dcterms:W3CDTF">2020-02-24T01:53:20Z</dcterms:modified>
</cp:coreProperties>
</file>