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272" r:id="rId7"/>
    <p:sldId id="273" r:id="rId8"/>
    <p:sldId id="303" r:id="rId9"/>
    <p:sldId id="310" r:id="rId10"/>
    <p:sldId id="287" r:id="rId11"/>
    <p:sldId id="288" r:id="rId12"/>
    <p:sldId id="289" r:id="rId13"/>
    <p:sldId id="304" r:id="rId14"/>
    <p:sldId id="291" r:id="rId15"/>
    <p:sldId id="290" r:id="rId16"/>
    <p:sldId id="276" r:id="rId17"/>
    <p:sldId id="292" r:id="rId18"/>
    <p:sldId id="293" r:id="rId19"/>
    <p:sldId id="305" r:id="rId20"/>
    <p:sldId id="277" r:id="rId21"/>
    <p:sldId id="295" r:id="rId22"/>
    <p:sldId id="311" r:id="rId23"/>
    <p:sldId id="301" r:id="rId24"/>
    <p:sldId id="296" r:id="rId25"/>
    <p:sldId id="299" r:id="rId26"/>
    <p:sldId id="306" r:id="rId27"/>
    <p:sldId id="302" r:id="rId28"/>
    <p:sldId id="278" r:id="rId29"/>
    <p:sldId id="309" r:id="rId30"/>
    <p:sldId id="308" r:id="rId31"/>
    <p:sldId id="307" r:id="rId32"/>
    <p:sldId id="279" r:id="rId33"/>
    <p:sldId id="294" r:id="rId34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548" autoAdjust="0"/>
  </p:normalViewPr>
  <p:slideViewPr>
    <p:cSldViewPr>
      <p:cViewPr varScale="1">
        <p:scale>
          <a:sx n="60" d="100"/>
          <a:sy n="60" d="100"/>
        </p:scale>
        <p:origin x="6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/>
              <a:t>全蛋中的營養素（以重量計）的百分比</a:t>
            </a:r>
            <a:endParaRPr lang="en-HK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Nutrient (By Weight) in a Whole Egg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水</c:v>
                </c:pt>
                <c:pt idx="1">
                  <c:v>蛋白質</c:v>
                </c:pt>
                <c:pt idx="2">
                  <c:v>總脂肪</c:v>
                </c:pt>
                <c:pt idx="3">
                  <c:v>碳水化合物</c:v>
                </c:pt>
                <c:pt idx="4">
                  <c:v>維生素</c:v>
                </c:pt>
                <c:pt idx="5">
                  <c:v>礦物質</c:v>
                </c:pt>
                <c:pt idx="6">
                  <c:v>膽固醇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0.75800000000000001</c:v>
                </c:pt>
                <c:pt idx="1">
                  <c:v>0.125</c:v>
                </c:pt>
                <c:pt idx="2">
                  <c:v>9.5000000000000001E-2</c:v>
                </c:pt>
                <c:pt idx="3">
                  <c:v>1.0999999999999999E-2</c:v>
                </c:pt>
                <c:pt idx="4">
                  <c:v>3.0000000000000001E-3</c:v>
                </c:pt>
                <c:pt idx="5">
                  <c:v>5.0000000000000001E-3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8-415E-8D2E-9196A77F2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26720"/>
        <c:axId val="43728256"/>
      </c:barChart>
      <c:catAx>
        <c:axId val="437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3728256"/>
        <c:crosses val="autoZero"/>
        <c:auto val="1"/>
        <c:lblAlgn val="ctr"/>
        <c:lblOffset val="100"/>
        <c:noMultiLvlLbl val="0"/>
      </c:catAx>
      <c:valAx>
        <c:axId val="43728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37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dirty="0"/>
              <a:t>蛋白和蛋黃中的成分百分比（以重量計）</a:t>
            </a:r>
            <a:endParaRPr lang="en-US" dirty="0"/>
          </a:p>
        </c:rich>
      </c:tx>
      <c:layout>
        <c:manualLayout>
          <c:xMode val="edge"/>
          <c:yMode val="edge"/>
          <c:x val="0.218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蛋白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總脂肪</c:v>
                </c:pt>
                <c:pt idx="1">
                  <c:v>膽固醇</c:v>
                </c:pt>
                <c:pt idx="2">
                  <c:v>水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1.2999999999999999E-2</c:v>
                </c:pt>
                <c:pt idx="1">
                  <c:v>0</c:v>
                </c:pt>
                <c:pt idx="2" formatCode="0.00%">
                  <c:v>0.76500000000000001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9-4733-816A-2142ED8E6A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蛋黃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總脂肪</c:v>
                </c:pt>
                <c:pt idx="1">
                  <c:v>膽固醇</c:v>
                </c:pt>
                <c:pt idx="2">
                  <c:v>水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0.00%">
                  <c:v>0.98699999999999999</c:v>
                </c:pt>
                <c:pt idx="1">
                  <c:v>1</c:v>
                </c:pt>
                <c:pt idx="2" formatCode="0.00%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9-4733-816A-2142ED8E6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885696"/>
        <c:axId val="105887232"/>
      </c:barChart>
      <c:catAx>
        <c:axId val="1058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887232"/>
        <c:crosses val="autoZero"/>
        <c:auto val="1"/>
        <c:lblAlgn val="ctr"/>
        <c:lblOffset val="100"/>
        <c:noMultiLvlLbl val="0"/>
      </c:catAx>
      <c:valAx>
        <c:axId val="1058872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88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10/28/2019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3T17:39:17.649"/>
    </inkml:context>
    <inkml:brush xml:id="br0">
      <inkml:brushProperty name="width" value="0.06667" units="cm"/>
      <inkml:brushProperty name="height" value="0.06667" units="cm"/>
      <inkml:brushProperty name="color" value="#F6630D"/>
      <inkml:brushProperty name="ignorePressure" value="1"/>
    </inkml:brush>
    <inkml:brush xml:id="br1">
      <inkml:brushProperty name="width" value="0.06667" units="cm"/>
      <inkml:brushProperty name="height" value="0.06667" units="cm"/>
      <inkml:brushProperty name="color" value="#FDD180"/>
      <inkml:brushProperty name="ignorePressure" value="1"/>
    </inkml:brush>
    <inkml:brush xml:id="br2">
      <inkml:brushProperty name="width" value="0.06667" units="cm"/>
      <inkml:brushProperty name="height" value="0.06667" units="cm"/>
      <inkml:brushProperty name="color" value="#FFCC99"/>
      <inkml:brushProperty name="ignorePressure" value="1"/>
    </inkml:brush>
  </inkml:definitions>
  <inkml:trace contextRef="#ctx0" brushRef="#br0">3513 10771,'0'5,"0"-4,0-1,0-1,0-1,0 6,0 1,0 0,-5-5,-1-3,-5-1,-4 0,-10 1,-10-3,-18-11,-13-12,-10-9,-11-14,-5-6,-1-4,7 0,-2-3,1-6,-9-8,-7-15,-4-11,2-9,-1-11,0-6,-5-10,1-4,1-10,0-12,5-5,6-2,0-4,8 0,1-3,0 2,3-7,1-4,0-3,7-7,-3-1,2 0,2 2,-1-3,4-1,4 3,6-4,8 1,10 3,12-8,7 4,8-2,8-3,5 2,4 2,7-5,3-5,9 1,16-5,16-3,14-2,11 5,6 3,9 8,12 8,8 5,14 7,4 12,5 13,3 11,2 2,1 8,5 10,2 9,0 15,3 12,0 13,3 12,4 8,4 10,3 9,-3 8,0 10,1 9,7 7,7 11,7 10,10 7,6 5,2 4,0 2,-1 5,-1 7,-6 9,-12 3,-4 9,-7 14,-10 8,-9 4,0 10,-2 7,-8 10,-4 8,-6 2,-6 4,-11 2,-9 4,-4 1,-4 7,-5 1,-8 10,-8 2,-4-2,-8 1,-5 2,-8 3,-8 7,-1 3,-2 6,-9 0,-4 0,-10-3,-9-3,0-1,-6-2,-3-1,-6 0,-10-1,-7 5,-9 6,-2 0,-5 1,0-4,-2 3,-3-1,-3-6,-2-9,-2-8,4-7,0-3,1 1,-2 0,-2-1,0-1,-6 4,-7 1,-6 3,-5 0,-4-2,3-7,1-8,-2-4,0-4,3-5,1 1,-1-11,3-4,-1-3,-1-3,3 0,0-3,-3 1,3-7,-1-4,-2-3,2-6,0-2,2-5,5-9,-1-1,-4-1,2-6,3-3,3-5,3-6,2-4,2-4,-4-2,4-2,2 0,-5-5,0-2,4-3,2-1,2-3,-2 1,5-2,1-2,-1-4,-2-2,3-3,0 4,-1 1,3 0,-1-7,3-2,5-1,-2 0,2 1,3 0,2-3,-2-1,0-4,-4 0,-4 2,0-2,3 0,-1-2,6 1,10 2</inkml:trace>
  <inkml:trace contextRef="#ctx0" brushRef="#br1" timeOffset="1">3540 10606,'0'5,"0"-4,0-1,0-1,0 0,0 4,0 2,0 0,-4-5,-2-3,-4-1,-5 0,-8 2,-10-5,-16-9,-14-12,-8-10,-11-11,-4-8,-1-3,6 1,-1-5,0-4,-8-9,-7-15,-3-9,1-10,0-9,-1-8,-5-8,2-4,1-11,0-10,4-7,6 0,1-5,6 0,1-2,1 2,2-7,1-5,1-2,5-6,-2-2,3 1,0 0,0-2,3 0,5 2,4-3,9 0,9 3,11-8,6 4,9-1,7-3,4 1,4 2,7-5,2-4,9 0,15-4,15-3,13-1,10 4,7 1,7 10,12 8,8 3,12 8,4 12,5 12,2 10,3 3,1 8,4 9,-57 60</inkml:trace>
  <inkml:trace contextRef="#ctx0" brushRef="#br1" timeOffset="2">1791 805,'55'-49,"80"-56,5 13,-1 11,2 12,5 8,3 9,3 10,-2 7,-1 10,1 8,6 8,8 10,6 9,9 8,6 5,2 3,0 2,-1 5,-2 6,-4 10,-12 2,-4 9,-7 14,-8 7,-8 4,-2 10,-2 7,-7 9,-102-85</inkml:trace>
  <inkml:trace contextRef="#ctx0" brushRef="#br1" timeOffset="3">6293 1085,'2'2</inkml:trace>
  <inkml:trace contextRef="#ctx0" brushRef="#br1" timeOffset="4">6300 1092,'3'2</inkml:trace>
  <inkml:trace contextRef="#ctx0" brushRef="#br1" timeOffset="5">6307 1099,'3'2</inkml:trace>
  <inkml:trace contextRef="#ctx0" brushRef="#br1" timeOffset="6">6314 1105,'5'4</inkml:trace>
  <inkml:trace contextRef="#ctx0" brushRef="#br1" timeOffset="7">6322 1113,'65'61,"56"60,-5 4,-10 2,-10 4,-3 1,-4 6,-5 2,-6 9,-10 2,-1-1,-9 0,-5 2,-7 3,-7 7,-1 2,-3 7,-8 0,-3-1,-11-2,-7-3,0-2,-6-1,-3-1,-5 0,-10-1,-7 4,-7 7,-3 0,-5 0,1-3,-2 3,-3-2,-3-5,-2-9,-2-8,4-6,1-4,-1 2,-1-1,-1 0,-1-1,-6 4,-5-1,-7 5,-4 0,-4-3,3-6,0-9,0-2,-2-5,4-5,0 1,0-10,2-5,0-1,0-4,1-1,0-2,-3 1,3-6,0-5,-3-2,3-7,-1-1,3-5,4-9,-1-1,-3-1,1-6,3-2,3-6,2-4,3-6,1-2,-3-3,3-2,2 0,-3-5,-2-1,5-5,1 1,2-3,-1 1,4-2,0-3,0-3,-2-3,3-1,0 3,-1 1,2-1,0-6,3-2,4-1,-1 0,1 1,3 1,2-4,-2-1,0-3,-3-1,-4 2,-1-2,4 1,-2-3,7 1,8 3</inkml:trace>
  <inkml:trace contextRef="#ctx0" brushRef="#br1" timeOffset="8">3567 10355,'0'4,"0"-2,0-3,0 0,0 0,0 4,0 2,0 0,-4-5,-2-3,-3-1,-5 1,-8 0,-9-3,-16-10,-12-10,-8-10,-10-12,-4-7,-1-2,5 0,0-4,-1-5,-6-8,-7-13,-4-10,2-10,-1-9,0-6,-5-9,2-4,0-9,2-11,3-6,5 0,0-5,8 0,0-2,1 1,1-6,2-4,0-2,6-6,-3-2,2 0,2 1,-1-2,3 0,5 1,4-2,7 0,9 3,11-7,6 2,8 0,6-3,5 1,3 3,7-6,1-4,9 1,14-5,15-3,12 0,9 3,6 2,8 10,10 6,8 4,12 7,3 12,5 11,2 10,2 3,-115 132</inkml:trace>
  <inkml:trace contextRef="#ctx0" brushRef="#br1" timeOffset="9">6321 1373,'44'45,"65"74,-9 4,-9 2,-3 2,-5 5,-3 3,-7 8,-8 2,-3-2,-7 1,-5 3,-7 1,-6 7,-1 4,-3 4,-7 2,-4-2,-9-2,-8-3,0-1,-5-1,-2-2,-6 0,-9 0,-6 4,-7 6,-4 1,-3-2,0-2,-2 3,-2-1,-3-7,-3-7,0-7,2-7,1-4,0 2,-1 1,-1-2,-1-1,-6 4,-5 0,-6 4,-4 0,-3-2,2-7,0-7,0-4,-1-4,3-5,0 2,0-10,3-5,-1-1,-1-5,2 1,-1-3,-1 2,2-7,-1-4,-1-3,1-6,1-1,1-4,4-10,0 0,-3-1,1-6,2-3,3-4,3-5,2-4,1-5,-3-1,3-1,2-2,-3-3,-2-2,5-4,1 0,1-3,0 1,4-1,0-4,-1-2,-1-2,3-3,-1 4,-1 0,3 0,0-5,2-3,4-1,-1 0,1 1,3 1,2-3,-2-2,0-3,-3 0,-5 1,2-1,1 0,0-2,5 0,8 3</inkml:trace>
  <inkml:trace contextRef="#ctx0" brushRef="#br2" timeOffset="10">1650 1267,'0'-1,"0"0,0-1,0 1,0 0,0 1,0-1,0 2,0 1,0 0,0-1,0 0,0-1,0 1,0-1,0 0,0 0,0 0,0 0,0 1,0 0,1 1,1 0,-1 0,1 0,-2 1,2 0,0 0,1 0,1 0,1 2,1 0,0 0,1 0,0 0,0 1,0-1,2 0,-1 0,1 0,-1-1,1 1,1 1,1-1,2-1,0 2,2-1,-1 1,0 1,1 0,0 0,0 0,1 0,0 0,0 0,2-1,-1 1,1 2,1-1,1 0,0 0,1-1,1-1,0 0,1-1,-1 0,-1 0,2 0,-1 1,2-1,0-1,1 0,-1-1,0 1,2 2,0-1,1 1,-2 0,1-1,-1-1,2 1,-1 0,2 0,-1 1,-1-1,0 1,2-2,0 1,1 1,1 0,0 0,-1 0,1-1,0 0,0-1,-2 0,2-1,0 1,-1 0,1 0,0 1,1-1,-1 1,0-1,0 1,-2 0,-1-2,2 0,0 2,0-2,2 0,0-1,0-1,1 1,1 1,-1 0,0 0,1 0,-1-1,-1 1,-1-2,0 0,0-1,0 1,0-1,1-1,1 0,0-1,0 1,-1 0,1 0,0 0,0 1,0-1,-1-1,0 1,-1-1,1 2,-2-1,0 1,1-1,-1-2,0 0,-1 0,-1 1,-1 1,1-1,1-1,0-1,1-1,-1 2,0 1,-1-1,0-1,2 1,-1 0,0 0,-1 0,-1 0,1-1,-1-1,1 0,-1 0,0 0,-2 0,1 2,-1-2,1 1,-1-1,0 1,1 0,-1 0,1 1,0 0,0 0,0-1,0 0,0 1,-1-1,1-1,-1 1,-1 1,1-2,-1 1,1-1,-2 1,1 1,-1-1,0 2,1-2,0 1,-1 0,0 0,0 0,-1 1,0-2,1 0,-1 0,-1 1,1-1,-1 0,0 1,-1-2,0 1,1 0,-1-1,0-1,1-1,0-1,1 0,-1 1,-1-1,0 1,0-1,-1 2,-1 0,0 2,-3-1,0 1,-3 0,0-1,-1 2,-2 0,-1 1,-1 1,-1 1,-1 0,0 0,-1 0,1 0,-2 1,-1-1,1 0,0 0,0 0,-1 0,0 0,-1 0,1 0,1 0,-1-1,2-1,0 1,2-2,4 0,4-2,5-2,-1 0,-3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10/28/2019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1" y="1135746"/>
            <a:ext cx="1217066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BFD5-1B0A-4C88-AFAE-FC5F768F13BF}" type="datetime1">
              <a:rPr lang="en-US" smtClean="0"/>
              <a:t>10/28/2019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A303-6BB7-404B-8200-93EAEECC920F}" type="datetime1">
              <a:rPr lang="en-US" smtClean="0"/>
              <a:t>10/28/2019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99320"/>
            <a:ext cx="1063300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20"/>
            <a:ext cx="9144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7"/>
            <a:ext cx="1371600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7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3752-0DF0-4821-8FCF-6A974B5345CB}" type="datetime1">
              <a:rPr lang="en-US" smtClean="0"/>
              <a:t>10/28/2019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EE52-EFC6-4358-8BC8-A54CEEDE8DCC}" type="datetime1">
              <a:rPr lang="en-US" smtClean="0"/>
              <a:t>10/28/2019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1" y="3124415"/>
            <a:ext cx="1217066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21"/>
            <a:ext cx="6858000" cy="2105367"/>
          </a:xfrm>
        </p:spPr>
        <p:txBody>
          <a:bodyPr anchor="b">
            <a:normAutofit/>
          </a:bodyPr>
          <a:lstStyle>
            <a:lvl1pPr algn="l">
              <a:defRPr sz="45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7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C906-0E93-43EE-B449-B4B02C9C438E}" type="datetime1">
              <a:rPr lang="en-US" smtClean="0"/>
              <a:t>10/28/2019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282" y="1600200"/>
            <a:ext cx="3657600" cy="457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4B65-4851-4C1B-B8CA-A1DB26CFE8B7}" type="datetime1">
              <a:rPr lang="en-US" smtClean="0"/>
              <a:t>10/28/2019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282" y="152400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282" y="2413003"/>
            <a:ext cx="3657600" cy="375919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3"/>
            <a:ext cx="3657600" cy="375919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CB13-7711-4CF5-8EE0-0A876F4AB455}" type="datetime1">
              <a:rPr lang="en-US" smtClean="0"/>
              <a:t>10/28/2019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9F70-7C88-4218-B04A-8F9FE3B3E63D}" type="datetime1">
              <a:rPr lang="en-US" smtClean="0"/>
              <a:t>10/28/2019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739-593C-4796-9625-D5B4E8BF4569}" type="datetime1">
              <a:rPr lang="en-US" smtClean="0"/>
              <a:t>10/28/2019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18D3-5CB5-4B6F-B9FF-67638936040D}" type="datetime1">
              <a:rPr lang="en-US" smtClean="0"/>
              <a:t>10/28/2019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914404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077A-74A2-481D-B7DF-EC65CDA50BC6}" type="datetime1">
              <a:rPr lang="en-US" smtClean="0"/>
              <a:t>10/28/2019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2" y="800554"/>
            <a:ext cx="797475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5AE2FA9-BE3D-4E39-8BB3-930CE0CFCF71}" type="datetime1">
              <a:rPr lang="en-US" smtClean="0"/>
              <a:t>10/28/2019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24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4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66829" indent="-228560" algn="l" defTabSz="91424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98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67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635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904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173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6442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4710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認識材料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蛋類</a:t>
            </a:r>
            <a:endParaRPr lang="en-US" dirty="0">
              <a:solidFill>
                <a:srgbClr val="FF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蛋類的營養價值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B195F-E3A5-4853-9129-12726FF5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387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蛋類的營養價值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060236"/>
              </p:ext>
            </p:extLst>
          </p:nvPr>
        </p:nvGraphicFramePr>
        <p:xfrm>
          <a:off x="914400" y="2057400"/>
          <a:ext cx="7315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營養素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單位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重量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百分比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熱量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千卡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蛋白質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總脂肪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碳水化合物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膳食纖維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維生素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毫克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礦物質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毫克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膽固醇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毫克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1600200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/>
              <a:t>一隻大的蛋（</a:t>
            </a:r>
            <a:r>
              <a:rPr lang="en-US" altLang="zh-TW" sz="2000" dirty="0"/>
              <a:t>50</a:t>
            </a:r>
            <a:r>
              <a:rPr lang="zh-TW" altLang="en-US" sz="2000" dirty="0"/>
              <a:t>克）提供：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943600"/>
            <a:ext cx="747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數據節錄自</a:t>
            </a:r>
            <a:r>
              <a:rPr lang="en-US" sz="1400" dirty="0"/>
              <a:t>: USDA National Nutrient Database for Standard Reference, Release 28 (May 2016).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80E21-9DF5-481D-A848-6D1BEDBE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817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蛋類的營養價值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592250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78B31-FAFD-4FE2-9592-258D7E79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978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蛋類的營養價值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動物蛋白的良好來源</a:t>
            </a:r>
            <a:endParaRPr lang="en-US" dirty="0"/>
          </a:p>
          <a:p>
            <a:r>
              <a:rPr lang="zh-TW" altLang="en-US" dirty="0"/>
              <a:t>完整蛋白質的生物價值為 </a:t>
            </a:r>
            <a:r>
              <a:rPr lang="en-US" altLang="zh-TW" dirty="0"/>
              <a:t>100</a:t>
            </a:r>
            <a:r>
              <a:rPr lang="zh-TW" altLang="en-US" dirty="0"/>
              <a:t>（高生物價值），這表明所有的蛋白質都被身體吸收</a:t>
            </a:r>
            <a:endParaRPr lang="en-US" strike="sngStrike" dirty="0"/>
          </a:p>
          <a:p>
            <a:r>
              <a:rPr lang="zh-TW" altLang="en-US" dirty="0"/>
              <a:t>蛋素主義者可以使用蛋來補充他們的蛋白質需求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含有礦物質</a:t>
            </a:r>
            <a:endParaRPr lang="en-US" dirty="0"/>
          </a:p>
          <a:p>
            <a:r>
              <a:rPr lang="zh-TW" altLang="en-US" dirty="0"/>
              <a:t>蛋黃提供鈣、鐵、磷和鋅</a:t>
            </a:r>
            <a:endParaRPr lang="en-US" dirty="0"/>
          </a:p>
          <a:p>
            <a:r>
              <a:rPr lang="zh-TW" altLang="en-US" dirty="0"/>
              <a:t>蛋白提供鎂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1B202-754C-49B5-A541-1286E94D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3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蛋類的營養價值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提供維生素</a:t>
            </a:r>
            <a:endParaRPr lang="en-US" dirty="0"/>
          </a:p>
          <a:p>
            <a:r>
              <a:rPr lang="zh-TW" altLang="en-US" dirty="0"/>
              <a:t>蛋黃提供水溶性維生素</a:t>
            </a:r>
            <a:r>
              <a:rPr lang="en-US" altLang="zh-TW" dirty="0"/>
              <a:t>B</a:t>
            </a:r>
            <a:r>
              <a:rPr lang="en-US" altLang="zh-TW" baseline="-25000" dirty="0"/>
              <a:t>1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en-US" altLang="zh-TW" baseline="-25000" dirty="0"/>
              <a:t>6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en-US" altLang="zh-TW" baseline="-25000" dirty="0"/>
              <a:t>12</a:t>
            </a:r>
            <a:r>
              <a:rPr lang="zh-TW" altLang="en-US" dirty="0"/>
              <a:t>、葉酸及脂溶性維生素</a:t>
            </a:r>
            <a:r>
              <a:rPr lang="en-US" altLang="zh-TW" dirty="0"/>
              <a:t>A</a:t>
            </a:r>
            <a:r>
              <a:rPr lang="zh-TW" altLang="en-US" dirty="0"/>
              <a:t> 、 </a:t>
            </a:r>
            <a:r>
              <a:rPr lang="en-US" altLang="zh-TW" dirty="0"/>
              <a:t>D</a:t>
            </a:r>
            <a:r>
              <a:rPr lang="zh-TW" altLang="en-US" dirty="0"/>
              <a:t> 、 </a:t>
            </a:r>
            <a:r>
              <a:rPr lang="en-US" altLang="zh-TW" dirty="0"/>
              <a:t>E</a:t>
            </a:r>
            <a:r>
              <a:rPr lang="zh-TW" altLang="en-US" dirty="0"/>
              <a:t>和</a:t>
            </a:r>
            <a:r>
              <a:rPr lang="en-US" altLang="zh-TW" dirty="0"/>
              <a:t>K</a:t>
            </a:r>
            <a:endParaRPr lang="en-US" dirty="0"/>
          </a:p>
          <a:p>
            <a:r>
              <a:rPr lang="zh-TW" altLang="en-US" dirty="0"/>
              <a:t>蛋白提供菸鹼酸（維生素</a:t>
            </a:r>
            <a:r>
              <a:rPr lang="en-US" altLang="zh-TW" dirty="0"/>
              <a:t>B</a:t>
            </a:r>
            <a:r>
              <a:rPr lang="en-US" altLang="zh-TW" baseline="-25000" dirty="0"/>
              <a:t>3</a:t>
            </a:r>
            <a:r>
              <a:rPr lang="zh-TW" altLang="en-US" dirty="0"/>
              <a:t>）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蛋含有少量脂肪，但膽固醇水平相當高</a:t>
            </a:r>
            <a:endParaRPr lang="en-US" dirty="0"/>
          </a:p>
          <a:p>
            <a:r>
              <a:rPr lang="zh-TW" altLang="en-US" dirty="0"/>
              <a:t>在全蛋中，脂肪主要來自蛋黃，而蛋白只含有不到 </a:t>
            </a:r>
            <a:r>
              <a:rPr lang="en-US" altLang="zh-TW" dirty="0"/>
              <a:t>2</a:t>
            </a:r>
            <a:r>
              <a:rPr lang="zh-TW" altLang="en-US" dirty="0"/>
              <a:t>％的脂質</a:t>
            </a:r>
            <a:endParaRPr lang="en-US" dirty="0"/>
          </a:p>
          <a:p>
            <a:r>
              <a:rPr lang="zh-TW" altLang="en-US" dirty="0"/>
              <a:t>膽固醇只存在於蛋黃中，在蛋白中並不存在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蛋含有高比例的水</a:t>
            </a:r>
            <a:endParaRPr lang="en-US" dirty="0"/>
          </a:p>
          <a:p>
            <a:r>
              <a:rPr lang="zh-TW" altLang="en-US" dirty="0"/>
              <a:t>在全蛋中，約 </a:t>
            </a:r>
            <a:r>
              <a:rPr lang="en-US" altLang="zh-TW" dirty="0"/>
              <a:t>75</a:t>
            </a:r>
            <a:r>
              <a:rPr lang="zh-TW" altLang="en-US" dirty="0"/>
              <a:t>％ 的水來自蛋白，</a:t>
            </a:r>
            <a:r>
              <a:rPr lang="en-US" altLang="zh-TW" dirty="0"/>
              <a:t>25</a:t>
            </a:r>
            <a:r>
              <a:rPr lang="zh-TW" altLang="en-US" dirty="0"/>
              <a:t>％ 的水來自蛋黃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F2B70-BEA8-468B-911A-2F20EFD3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731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蛋類的營養價值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545150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8D4B5-6B7C-41F4-AA88-FAFAAE6D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100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蛋類的選擇及貯藏</a:t>
            </a:r>
            <a:endParaRPr lang="zh-TW" altLang="en-US" strike="sngStrik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2B1E1-3AD9-477F-B86D-633D665E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027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蛋類的選擇及貯藏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選擇蛋</a:t>
            </a:r>
            <a:endParaRPr lang="en-US" dirty="0"/>
          </a:p>
          <a:p>
            <a:r>
              <a:rPr lang="zh-TW" altLang="en-US" dirty="0"/>
              <a:t>蛋殼應該有點粗糙，既不骯髒，也沒損壞</a:t>
            </a:r>
            <a:endParaRPr lang="en-US" dirty="0"/>
          </a:p>
          <a:p>
            <a:r>
              <a:rPr lang="zh-TW" altLang="en-US" dirty="0"/>
              <a:t>把蛋放在明亮的燈光前，燈光應該能穿透它，不應該有任何黑點</a:t>
            </a:r>
            <a:endParaRPr lang="en-US" dirty="0"/>
          </a:p>
          <a:p>
            <a:r>
              <a:rPr lang="zh-TW" altLang="en-US" dirty="0"/>
              <a:t>因為蛋裡的水沒有變乾，所以感覺很重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835A9-5B57-42C5-9034-D19078DB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820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蛋類的選擇及貯藏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測試新鮮度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鹽水測試</a:t>
            </a:r>
            <a:endParaRPr lang="en-US" dirty="0"/>
          </a:p>
          <a:p>
            <a:pPr lvl="1"/>
            <a:r>
              <a:rPr lang="zh-TW" altLang="en-US" dirty="0"/>
              <a:t>將</a:t>
            </a:r>
            <a:r>
              <a:rPr lang="en-US" altLang="zh-TW" dirty="0"/>
              <a:t>25</a:t>
            </a:r>
            <a:r>
              <a:rPr lang="zh-TW" altLang="en-US" dirty="0"/>
              <a:t>克鹽放入盛有</a:t>
            </a:r>
            <a:r>
              <a:rPr lang="en-HK" altLang="zh-TW" dirty="0"/>
              <a:t/>
            </a:r>
            <a:br>
              <a:rPr lang="en-HK" altLang="zh-TW" dirty="0"/>
            </a:br>
            <a:r>
              <a:rPr lang="en-US" altLang="zh-TW" dirty="0"/>
              <a:t>250</a:t>
            </a:r>
            <a:r>
              <a:rPr lang="zh-TW" altLang="en-US" dirty="0"/>
              <a:t>毫升水的玻璃</a:t>
            </a:r>
            <a:r>
              <a:rPr lang="en-HK" altLang="zh-TW" dirty="0"/>
              <a:t/>
            </a:r>
            <a:br>
              <a:rPr lang="en-HK" altLang="zh-TW" dirty="0"/>
            </a:br>
            <a:r>
              <a:rPr lang="zh-TW" altLang="en-US" dirty="0"/>
              <a:t>杯中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5562600"/>
            <a:ext cx="2743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800" dirty="0">
                <a:solidFill>
                  <a:schemeClr val="tx1"/>
                </a:solidFill>
              </a:rPr>
              <a:t>新鮮的蛋下沉，不新鮮的蛋向上浮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4572000" cy="4572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BD1ED-FDB8-4FB1-AE22-6C8CD7C1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516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donut, doughnut, table&#10;&#10;Description generated with very high confidence">
            <a:extLst>
              <a:ext uri="{FF2B5EF4-FFF2-40B4-BE49-F238E27FC236}">
                <a16:creationId xmlns:a16="http://schemas.microsoft.com/office/drawing/2014/main" id="{E1AC48D3-264B-4A2D-ABB6-19A72DC66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87719"/>
            <a:ext cx="2971800" cy="2228850"/>
          </a:xfrm>
          <a:prstGeom prst="rect">
            <a:avLst/>
          </a:prstGeom>
        </p:spPr>
      </p:pic>
      <p:pic>
        <p:nvPicPr>
          <p:cNvPr id="14" name="Picture 13" descr="A close up of a tiled wall&#10;&#10;Description generated with high confidence">
            <a:extLst>
              <a:ext uri="{FF2B5EF4-FFF2-40B4-BE49-F238E27FC236}">
                <a16:creationId xmlns:a16="http://schemas.microsoft.com/office/drawing/2014/main" id="{37043A51-31EB-4E38-A6F1-E8793C679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6038"/>
          <a:stretch/>
        </p:blipFill>
        <p:spPr>
          <a:xfrm>
            <a:off x="914400" y="2487719"/>
            <a:ext cx="3578672" cy="2710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蛋類的選擇及貯藏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測試新鮮度</a:t>
            </a: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zh-TW" altLang="en-US" dirty="0"/>
              <a:t>平面測試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2487719"/>
            <a:ext cx="90281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新鮮的蛋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5341" y="2487719"/>
            <a:ext cx="110773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不新鮮的蛋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791200"/>
            <a:ext cx="7315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solidFill>
                  <a:schemeClr val="tx1"/>
                </a:solidFill>
              </a:rPr>
              <a:t>不新鮮的蛋比新鮮的蛋散開得更闊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944A9-7121-4D86-B293-8221C509795D}"/>
              </a:ext>
            </a:extLst>
          </p:cNvPr>
          <p:cNvSpPr txBox="1"/>
          <p:nvPr/>
        </p:nvSpPr>
        <p:spPr>
          <a:xfrm>
            <a:off x="5257800" y="47244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sym typeface="Wingdings" panose="05000000000000000000" pitchFamily="2" charset="2"/>
              </a:rPr>
              <a:t> </a:t>
            </a:r>
            <a:r>
              <a:rPr lang="zh-TW" altLang="en-US" sz="1400" dirty="0"/>
              <a:t>厚蛋白較厚、不會散開</a:t>
            </a:r>
            <a:endParaRPr lang="en-HK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A7F375-636C-4EE2-869C-804A11D27190}"/>
              </a:ext>
            </a:extLst>
          </p:cNvPr>
          <p:cNvSpPr txBox="1"/>
          <p:nvPr/>
        </p:nvSpPr>
        <p:spPr>
          <a:xfrm>
            <a:off x="914400" y="5198024"/>
            <a:ext cx="357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>
                <a:sym typeface="Wingdings" panose="05000000000000000000" pitchFamily="2" charset="2"/>
              </a:rPr>
              <a:t> </a:t>
            </a:r>
            <a:r>
              <a:rPr lang="zh-TW" altLang="en-US" sz="1400" dirty="0"/>
              <a:t>厚蛋白變得稀薄，並與薄蛋白沒有區別</a:t>
            </a:r>
            <a:endParaRPr lang="en-HK" sz="1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26D2A17-5000-4FEF-AF2A-1FB5D6AB7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598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課題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蛋類的種類</a:t>
            </a:r>
            <a:endParaRPr lang="en-US" dirty="0"/>
          </a:p>
          <a:p>
            <a:r>
              <a:rPr lang="zh-TW" altLang="en-US" dirty="0"/>
              <a:t>蛋類的結構</a:t>
            </a:r>
            <a:endParaRPr lang="en-US" dirty="0"/>
          </a:p>
          <a:p>
            <a:r>
              <a:rPr lang="zh-TW" altLang="en-US" dirty="0"/>
              <a:t>蛋類的營養價值</a:t>
            </a:r>
            <a:endParaRPr lang="en-HK" altLang="zh-TW" dirty="0"/>
          </a:p>
          <a:p>
            <a:r>
              <a:rPr lang="zh-TW" altLang="en-US" dirty="0"/>
              <a:t>蛋類的選擇及貯藏</a:t>
            </a:r>
            <a:endParaRPr lang="en-US" strike="sngStrike" dirty="0"/>
          </a:p>
          <a:p>
            <a:r>
              <a:rPr lang="zh-TW" altLang="en-US" dirty="0"/>
              <a:t>蛋類在烹調</a:t>
            </a:r>
            <a:r>
              <a:rPr lang="en-US" altLang="zh-TW" dirty="0"/>
              <a:t>/</a:t>
            </a:r>
            <a:r>
              <a:rPr lang="zh-TW" altLang="en-US" dirty="0"/>
              <a:t>飲食的用途</a:t>
            </a:r>
            <a:endParaRPr lang="en-US" dirty="0"/>
          </a:p>
          <a:p>
            <a:r>
              <a:rPr lang="zh-TW" altLang="en-US" dirty="0"/>
              <a:t>蛋類的</a:t>
            </a:r>
            <a:r>
              <a:rPr lang="zh-TW" altLang="en-US" dirty="0" smtClean="0"/>
              <a:t>食物及營養</a:t>
            </a:r>
            <a:r>
              <a:rPr lang="zh-TW" altLang="en-US" dirty="0"/>
              <a:t>標籤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629C5-A3B4-4003-B5DE-90C07A6C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蛋類的選擇及貯藏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測試的基本原理</a:t>
            </a:r>
            <a:endParaRPr lang="en-US" strike="sngStrike" dirty="0"/>
          </a:p>
          <a:p>
            <a:pPr marL="0" indent="0">
              <a:buNone/>
            </a:pPr>
            <a:r>
              <a:rPr lang="zh-TW" altLang="en-US" dirty="0"/>
              <a:t>當蛋新鮮生出來時，蛋中的二氧化碳溶解在蛋白和蛋黃中</a:t>
            </a:r>
            <a:endParaRPr lang="en-US" dirty="0"/>
          </a:p>
          <a:p>
            <a:r>
              <a:rPr lang="zh-TW" altLang="en-US" dirty="0"/>
              <a:t>由於蛋白含有 </a:t>
            </a:r>
            <a:r>
              <a:rPr lang="en-US" altLang="zh-TW" dirty="0"/>
              <a:t>90</a:t>
            </a:r>
            <a:r>
              <a:rPr lang="zh-TW" altLang="en-US" dirty="0"/>
              <a:t>％ 水，二氧化碳以碳酸的形式溶解，因此水是酸性的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隨著蛋老化，溶解在</a:t>
            </a:r>
            <a:r>
              <a:rPr lang="zh-TW" altLang="en-US" dirty="0" smtClean="0"/>
              <a:t>蛋白和</a:t>
            </a:r>
            <a:r>
              <a:rPr lang="zh-TW" altLang="en-US" dirty="0"/>
              <a:t>蛋黃中的二氧化碳逐漸從殼中的孔隙中滲出</a:t>
            </a:r>
            <a:endParaRPr lang="en-US" dirty="0"/>
          </a:p>
          <a:p>
            <a:r>
              <a:rPr lang="zh-TW" altLang="en-US" dirty="0"/>
              <a:t>碳酸基本上是二氧化碳和水</a:t>
            </a:r>
            <a:endParaRPr lang="en-US" dirty="0"/>
          </a:p>
          <a:p>
            <a:r>
              <a:rPr lang="zh-TW" altLang="en-US" dirty="0"/>
              <a:t>當二氧化碳離開蛋時，更多的液體變成氣體</a:t>
            </a:r>
            <a:endParaRPr lang="en-US" dirty="0"/>
          </a:p>
          <a:p>
            <a:pPr lvl="1"/>
            <a:r>
              <a:rPr lang="zh-TW" altLang="en-US" dirty="0"/>
              <a:t>氣室變得更大，不新鮮的蛋浮起來</a:t>
            </a:r>
            <a:endParaRPr lang="en-US" dirty="0"/>
          </a:p>
          <a:p>
            <a:pPr lvl="1"/>
            <a:r>
              <a:rPr lang="zh-TW" altLang="en-US" dirty="0"/>
              <a:t>蛋白和蛋黃變得更加鹼性，結果蛋白更加稀薄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C242B-EF93-449D-84AA-728BD0B0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387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蛋類的選擇及及貯藏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貯藏蛋</a:t>
            </a:r>
            <a:endParaRPr lang="en-US" dirty="0"/>
          </a:p>
          <a:p>
            <a:r>
              <a:rPr lang="zh-TW" altLang="en-US" dirty="0"/>
              <a:t>貯藏前不要將蛋清洗，清洗後蛋冷郤時，細菌可以因壓力的改變通過孔隙進入殼內</a:t>
            </a:r>
            <a:endParaRPr lang="en-US" dirty="0"/>
          </a:p>
          <a:p>
            <a:r>
              <a:rPr lang="zh-TW" altLang="en-US" dirty="0"/>
              <a:t>必要時用濕布清潔外殼</a:t>
            </a:r>
            <a:endParaRPr lang="en-US" dirty="0"/>
          </a:p>
          <a:p>
            <a:r>
              <a:rPr lang="zh-TW" altLang="en-US" dirty="0"/>
              <a:t>將蛋放在較少溫度變動的雪櫃蛋架上，蛋的大末端向上</a:t>
            </a:r>
            <a:endParaRPr lang="en-US" dirty="0"/>
          </a:p>
          <a:p>
            <a:r>
              <a:rPr lang="zh-TW" altLang="en-US" dirty="0"/>
              <a:t>把蛋存放在遠離帶有強烈氣味的食物，如：洋蔥</a:t>
            </a:r>
            <a:endParaRPr lang="en-US" dirty="0"/>
          </a:p>
          <a:p>
            <a:r>
              <a:rPr lang="zh-TW" altLang="en-US" dirty="0" smtClean="0"/>
              <a:t>不要保存已超過</a:t>
            </a:r>
            <a:r>
              <a:rPr lang="zh-TW" altLang="en-US" dirty="0"/>
              <a:t>「此日期前最佳」的</a:t>
            </a:r>
            <a:r>
              <a:rPr lang="zh-TW" altLang="en-US" dirty="0" smtClean="0"/>
              <a:t>日期的蛋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24D36-D881-419F-B0CB-7F091A0B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19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蛋類的選擇及貯藏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貯藏蛋</a:t>
            </a:r>
            <a:endParaRPr lang="en-US" dirty="0"/>
          </a:p>
          <a:p>
            <a:r>
              <a:rPr lang="zh-TW" altLang="en-US" dirty="0"/>
              <a:t>如果蛋殼破碎或有裂縫，卵白素、溶菌酶及伴清蛋白的成分可能失去它們天然的能力，不能保護蛋免受細菌入侵，因此必須盡快食用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04BF9-08F1-4E39-AC54-78593581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154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蛋類在烹調</a:t>
            </a:r>
            <a:r>
              <a:rPr lang="en-US" altLang="zh-TW" dirty="0"/>
              <a:t>/</a:t>
            </a:r>
            <a:r>
              <a:rPr lang="zh-TW" altLang="en-US" dirty="0"/>
              <a:t>飲食的用途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AFFCD-E23E-4525-B624-223A6B89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883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蛋類在烹調的用途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蛋</a:t>
            </a:r>
            <a:r>
              <a:rPr lang="zh-TW" altLang="en-US" dirty="0"/>
              <a:t>在食物烹調有很重要的功能，而且有很多用途，下面是一些例子：</a:t>
            </a:r>
            <a:endParaRPr lang="en-HK" altLang="zh-HK" dirty="0"/>
          </a:p>
          <a:p>
            <a:r>
              <a:rPr lang="zh-TW" altLang="en-US" dirty="0" smtClean="0"/>
              <a:t>蛋</a:t>
            </a:r>
            <a:r>
              <a:rPr lang="zh-TW" altLang="en-US" dirty="0"/>
              <a:t>是菜式的主要材料，可提供蛋白質，如：浸熟</a:t>
            </a:r>
            <a:r>
              <a:rPr lang="en-US" altLang="zh-TW" dirty="0"/>
              <a:t>/</a:t>
            </a:r>
            <a:r>
              <a:rPr lang="zh-TW" altLang="en-US" dirty="0"/>
              <a:t>烚</a:t>
            </a:r>
            <a:r>
              <a:rPr lang="en-US" altLang="zh-TW" dirty="0"/>
              <a:t>/</a:t>
            </a:r>
            <a:r>
              <a:rPr lang="zh-TW" altLang="en-US" dirty="0"/>
              <a:t>煎</a:t>
            </a:r>
            <a:r>
              <a:rPr lang="en-US" altLang="zh-TW" dirty="0"/>
              <a:t>/</a:t>
            </a:r>
            <a:r>
              <a:rPr lang="zh-TW" altLang="en-US" dirty="0"/>
              <a:t>炒蛋、奄列、雞蛋沙律</a:t>
            </a:r>
            <a:endParaRPr lang="en-HK" dirty="0"/>
          </a:p>
          <a:p>
            <a:r>
              <a:rPr lang="zh-TW" altLang="en-US" dirty="0"/>
              <a:t>雞蛋有黏性，而且在凝固時成固體或半固體狀態；因此，可將肉餅或炸薯蓉肉餅中的成分黏合在一起</a:t>
            </a:r>
            <a:endParaRPr lang="en-HK" dirty="0"/>
          </a:p>
          <a:p>
            <a:r>
              <a:rPr lang="zh-TW" altLang="en-US" dirty="0"/>
              <a:t>蛋黃含有磷脂乳化劑，包括卵磷脂，乳化劑允許兩種通常不混溶的液體混和，如：製作蛋黃醬</a:t>
            </a:r>
            <a:endParaRPr lang="en-HK" dirty="0"/>
          </a:p>
          <a:p>
            <a:r>
              <a:rPr lang="zh-TW" altLang="en-US" dirty="0"/>
              <a:t>把蛋白打成泡沫時，體積增加六至八倍，蛋白泡沫被加熱時，氣泡周圍的蛋白質會凝結，幫助保持穩定的泡沫結構，如：天使蛋糕和蛋白酥中的蛋白</a:t>
            </a:r>
            <a:endParaRPr lang="en-HK" dirty="0"/>
          </a:p>
          <a:p>
            <a:r>
              <a:rPr lang="zh-TW" altLang="en-US" dirty="0"/>
              <a:t>蛋凝固時形成凝膠，如：燉蛋</a:t>
            </a:r>
            <a:endParaRPr lang="en-HK" strike="sngStrik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07B04-2B43-400B-A677-CFF9B126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718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蛋類在烹調的用途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蛋在食物烹調有很重要的功能，而且有很多用途，下面是一些例子：</a:t>
            </a:r>
            <a:endParaRPr lang="en-HK" dirty="0" smtClean="0"/>
          </a:p>
          <a:p>
            <a:r>
              <a:rPr lang="zh-TW" altLang="en-US" dirty="0" smtClean="0"/>
              <a:t>蛋</a:t>
            </a:r>
            <a:r>
              <a:rPr lang="zh-TW" altLang="en-US" dirty="0"/>
              <a:t>使混合物凝結和變得濃稠，如：蛋奶醬和荷蘭醬</a:t>
            </a:r>
            <a:endParaRPr lang="en-HK" dirty="0"/>
          </a:p>
          <a:p>
            <a:r>
              <a:rPr lang="zh-TW" altLang="en-US" dirty="0"/>
              <a:t>蛋黃的胡蘿蔔素為烤製食品添加淡黃色；烘焙食品掃上蛋汁可改善它們的外觀</a:t>
            </a:r>
            <a:endParaRPr lang="en-HK" dirty="0"/>
          </a:p>
          <a:p>
            <a:r>
              <a:rPr lang="zh-TW" altLang="en-US" dirty="0"/>
              <a:t>來自蛋黃的脂肪提供味道，抑製糖類中的晶體形成，並抑制老化</a:t>
            </a:r>
            <a:endParaRPr lang="en-HK" dirty="0"/>
          </a:p>
          <a:p>
            <a:r>
              <a:rPr lang="zh-TW" altLang="en-US" dirty="0"/>
              <a:t>蛋在煮熟或烘焙的食物混合物中提供營養</a:t>
            </a:r>
            <a:endParaRPr lang="en-US" strike="sngStrike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0351F-1FCF-4EEA-990A-AA397E7D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347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蛋類在烹調的用途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蛋的功能特性一覽：</a:t>
            </a:r>
            <a:endParaRPr lang="en-HK" dirty="0"/>
          </a:p>
          <a:p>
            <a:r>
              <a:rPr lang="zh-TW" altLang="en-US" dirty="0"/>
              <a:t>凝結</a:t>
            </a:r>
            <a:endParaRPr lang="en-HK" dirty="0"/>
          </a:p>
          <a:p>
            <a:r>
              <a:rPr lang="zh-TW" altLang="en-US" dirty="0"/>
              <a:t>乳化</a:t>
            </a:r>
          </a:p>
          <a:p>
            <a:r>
              <a:rPr lang="zh-TW" altLang="en-US" dirty="0"/>
              <a:t>起泡</a:t>
            </a:r>
          </a:p>
          <a:p>
            <a:r>
              <a:rPr lang="zh-TW" altLang="en-US" dirty="0"/>
              <a:t>黏合</a:t>
            </a:r>
            <a:endParaRPr lang="en-HK" altLang="zh-TW" dirty="0"/>
          </a:p>
          <a:p>
            <a:r>
              <a:rPr lang="zh-TW" altLang="en-US" dirty="0"/>
              <a:t>蘸</a:t>
            </a:r>
            <a:endParaRPr lang="en-HK" altLang="zh-TW" dirty="0"/>
          </a:p>
          <a:p>
            <a:r>
              <a:rPr lang="zh-TW" altLang="en-US" dirty="0"/>
              <a:t>潤澤</a:t>
            </a:r>
            <a:endParaRPr lang="en-HK" altLang="zh-TW" dirty="0"/>
          </a:p>
          <a:p>
            <a:r>
              <a:rPr lang="zh-TW" altLang="en-US" dirty="0"/>
              <a:t>增稠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DFAD9-46BF-47C5-99F8-B0DEFB2B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430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蛋類在烹調的用途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蛋可以有不同的使用方式：</a:t>
            </a:r>
            <a:endParaRPr lang="en-HK" dirty="0"/>
          </a:p>
          <a:p>
            <a:r>
              <a:rPr lang="zh-TW" altLang="en-US" dirty="0"/>
              <a:t>早餐 </a:t>
            </a:r>
            <a:r>
              <a:rPr lang="en-US" altLang="zh-TW" dirty="0"/>
              <a:t>- </a:t>
            </a:r>
            <a:r>
              <a:rPr lang="zh-TW" altLang="en-US" dirty="0"/>
              <a:t>如：浸熟</a:t>
            </a:r>
            <a:r>
              <a:rPr lang="en-US" altLang="zh-TW" dirty="0"/>
              <a:t>/</a:t>
            </a:r>
            <a:r>
              <a:rPr lang="zh-TW" altLang="en-US" dirty="0"/>
              <a:t>炒</a:t>
            </a:r>
            <a:r>
              <a:rPr lang="en-US" altLang="zh-TW" dirty="0"/>
              <a:t>/</a:t>
            </a:r>
            <a:r>
              <a:rPr lang="zh-TW" altLang="en-US" dirty="0"/>
              <a:t>烚熟</a:t>
            </a:r>
            <a:r>
              <a:rPr lang="en-US" altLang="zh-TW" dirty="0"/>
              <a:t>/</a:t>
            </a:r>
            <a:r>
              <a:rPr lang="zh-TW" altLang="en-US" dirty="0"/>
              <a:t>煎蛋、太陽蛋、火腿蛋鬆餅</a:t>
            </a:r>
            <a:endParaRPr lang="en-US" strike="sngStrike" dirty="0"/>
          </a:p>
          <a:p>
            <a:r>
              <a:rPr lang="zh-TW" altLang="en-US" smtClean="0"/>
              <a:t>餐前小食</a:t>
            </a:r>
            <a:r>
              <a:rPr lang="en-US" altLang="zh-TW" smtClean="0"/>
              <a:t>/</a:t>
            </a:r>
            <a:r>
              <a:rPr lang="zh-TW" altLang="en-US" dirty="0"/>
              <a:t>湯 </a:t>
            </a:r>
            <a:r>
              <a:rPr lang="en-US" altLang="zh-TW" dirty="0"/>
              <a:t>-</a:t>
            </a:r>
            <a:r>
              <a:rPr lang="zh-TW" altLang="en-US" dirty="0"/>
              <a:t>如：燻雞蛋、魔鬼蛋、中式蛋花湯</a:t>
            </a:r>
            <a:endParaRPr lang="en-US" dirty="0"/>
          </a:p>
          <a:p>
            <a:r>
              <a:rPr lang="zh-TW" altLang="en-US" dirty="0"/>
              <a:t>主菜 </a:t>
            </a:r>
            <a:r>
              <a:rPr lang="en-US" altLang="zh-TW" dirty="0"/>
              <a:t>-</a:t>
            </a:r>
            <a:r>
              <a:rPr lang="zh-TW" altLang="en-US" dirty="0"/>
              <a:t> 如：奄列、蒸蛋、鹹味蛋批、蘇格蘭蛋、雞蛋炸肉餅、火腿炒雞蛋、咖哩雞蛋</a:t>
            </a:r>
            <a:endParaRPr lang="en-US" dirty="0"/>
          </a:p>
          <a:p>
            <a:r>
              <a:rPr lang="zh-TW" altLang="en-US" dirty="0"/>
              <a:t>甜點 </a:t>
            </a:r>
            <a:r>
              <a:rPr lang="en-US" altLang="zh-TW" dirty="0"/>
              <a:t>-</a:t>
            </a:r>
            <a:r>
              <a:rPr lang="zh-TW" altLang="en-US" dirty="0"/>
              <a:t> 如：蛋白酥、雪糕、布丁、冷甜點、梳乎厘、蛋撻、燉蛋</a:t>
            </a:r>
            <a:endParaRPr lang="en-US" dirty="0"/>
          </a:p>
          <a:p>
            <a:r>
              <a:rPr lang="zh-TW" altLang="en-US" dirty="0"/>
              <a:t>小吃 </a:t>
            </a:r>
            <a:r>
              <a:rPr lang="en-US" altLang="zh-TW" dirty="0"/>
              <a:t>- </a:t>
            </a:r>
            <a:r>
              <a:rPr lang="zh-TW" altLang="en-US" dirty="0"/>
              <a:t>如：三文治、雞蛋泡芙、西多士、茶葉蛋</a:t>
            </a:r>
            <a:endParaRPr lang="en-US" dirty="0"/>
          </a:p>
          <a:p>
            <a:r>
              <a:rPr lang="zh-TW" altLang="en-US" dirty="0"/>
              <a:t>烘焙食品 </a:t>
            </a:r>
            <a:r>
              <a:rPr lang="en-US" altLang="zh-TW" dirty="0"/>
              <a:t>- </a:t>
            </a:r>
            <a:r>
              <a:rPr lang="zh-TW" altLang="en-US" dirty="0"/>
              <a:t>如：蛋糕、餅乾和麵包</a:t>
            </a:r>
            <a:endParaRPr lang="en-US" dirty="0"/>
          </a:p>
          <a:p>
            <a:r>
              <a:rPr lang="zh-TW" altLang="en-US" dirty="0"/>
              <a:t>醬料</a:t>
            </a:r>
            <a:r>
              <a:rPr lang="en-US" altLang="zh-TW" dirty="0"/>
              <a:t>/</a:t>
            </a:r>
            <a:r>
              <a:rPr lang="zh-TW" altLang="en-US" dirty="0"/>
              <a:t>塗料 </a:t>
            </a:r>
            <a:r>
              <a:rPr lang="en-US" altLang="zh-TW" dirty="0"/>
              <a:t>- </a:t>
            </a:r>
            <a:r>
              <a:rPr lang="zh-TW" altLang="en-US" dirty="0"/>
              <a:t>如：蛋奶醬、咖吔、蛋黃醬</a:t>
            </a:r>
            <a:endParaRPr lang="en-US" dirty="0"/>
          </a:p>
          <a:p>
            <a:r>
              <a:rPr lang="zh-TW" altLang="en-US" dirty="0"/>
              <a:t>麵條和意大</a:t>
            </a:r>
            <a:r>
              <a:rPr lang="zh-TW" altLang="en-US" dirty="0" smtClean="0"/>
              <a:t>利粉 </a:t>
            </a:r>
            <a:r>
              <a:rPr lang="en-US" altLang="zh-TW" dirty="0"/>
              <a:t>- </a:t>
            </a:r>
            <a:r>
              <a:rPr lang="zh-TW" altLang="en-US" dirty="0"/>
              <a:t>如：蛋麵、鮮蛋意大利粉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36F15-1492-4291-A9AF-3DA4EAFB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793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</a:t>
            </a:r>
            <a:r>
              <a:rPr lang="zh-TW" altLang="en-US" dirty="0" smtClean="0"/>
              <a:t>食物及營養</a:t>
            </a:r>
            <a:r>
              <a:rPr lang="zh-TW" altLang="en-US" dirty="0"/>
              <a:t>標籤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98090-CFF5-4933-A38E-3AAB4850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597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蛋類的食物和營養標籤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在香港，不作為預先包裝產品出售的蛋類，不一定要遵循香港的營養標籤規定</a:t>
            </a:r>
            <a:endParaRPr lang="en-US" dirty="0"/>
          </a:p>
          <a:p>
            <a:r>
              <a:rPr lang="zh-TW" altLang="en-US" dirty="0"/>
              <a:t>以瓦楞紙盒出售的蛋類通常載有大小、原產地和種類等信息</a:t>
            </a:r>
            <a:endParaRPr lang="en-US" dirty="0"/>
          </a:p>
          <a:p>
            <a:r>
              <a:rPr lang="zh-TW" altLang="en-US" dirty="0"/>
              <a:t>在香港，蛋類大小一般分為小、中、大、特大，分類不受法律約束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C0198-3818-46A7-9B31-D9B8C862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29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727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蛋類的種類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76D1C-10F4-4A20-98BD-A3257808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38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Provost, J., Kelly, B., </a:t>
            </a:r>
            <a:r>
              <a:rPr lang="en-US" dirty="0" err="1"/>
              <a:t>Bodwin</a:t>
            </a:r>
            <a:r>
              <a:rPr lang="en-US" dirty="0"/>
              <a:t>, J., &amp; </a:t>
            </a:r>
            <a:r>
              <a:rPr lang="en-US" dirty="0" err="1"/>
              <a:t>Wallert</a:t>
            </a:r>
            <a:r>
              <a:rPr lang="en-US" dirty="0"/>
              <a:t>, M. (2016). </a:t>
            </a:r>
            <a:r>
              <a:rPr lang="en-US" i="1" dirty="0"/>
              <a:t>The Science of Cooking.</a:t>
            </a:r>
            <a:r>
              <a:rPr lang="en-US" dirty="0"/>
              <a:t> John Wiley &amp; Sons.</a:t>
            </a:r>
          </a:p>
          <a:p>
            <a:r>
              <a:rPr lang="en-US" dirty="0"/>
              <a:t>Vickie A. </a:t>
            </a:r>
            <a:r>
              <a:rPr lang="en-US" dirty="0" err="1"/>
              <a:t>Vaclavik</a:t>
            </a:r>
            <a:r>
              <a:rPr lang="en-US" dirty="0"/>
              <a:t>, Elizabeth W. Christian. </a:t>
            </a:r>
            <a:r>
              <a:rPr lang="en-US" i="1" dirty="0"/>
              <a:t>Essentials of food science.</a:t>
            </a:r>
            <a:r>
              <a:rPr lang="en-US" dirty="0"/>
              <a:t> New York, NY: Springer, c2008.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E8A4E-DCF8-4023-BEFA-418E3B44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30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39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蛋類的種類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我們在飲食中常用的蛋類：</a:t>
            </a:r>
            <a:endParaRPr lang="en-US" dirty="0"/>
          </a:p>
          <a:p>
            <a:r>
              <a:rPr lang="zh-TW" altLang="en-US" dirty="0"/>
              <a:t>雞蛋，通常被稱為蛋</a:t>
            </a:r>
            <a:endParaRPr lang="en-US" dirty="0"/>
          </a:p>
          <a:p>
            <a:r>
              <a:rPr lang="zh-TW" altLang="en-US" dirty="0"/>
              <a:t>鴨蛋</a:t>
            </a:r>
            <a:endParaRPr lang="en-HK" altLang="zh-TW" dirty="0"/>
          </a:p>
          <a:p>
            <a:r>
              <a:rPr lang="zh-TW" altLang="en-US" dirty="0"/>
              <a:t>鵪鶉蛋</a:t>
            </a:r>
            <a:endParaRPr lang="en-HK" altLang="zh-TW" dirty="0"/>
          </a:p>
          <a:p>
            <a:r>
              <a:rPr lang="zh-TW" altLang="en-US" dirty="0"/>
              <a:t>白鴿蛋</a:t>
            </a:r>
            <a:endParaRPr lang="en-US" dirty="0"/>
          </a:p>
          <a:p>
            <a:r>
              <a:rPr lang="zh-TW" altLang="en-US" dirty="0"/>
              <a:t>皮蛋</a:t>
            </a:r>
            <a:endParaRPr lang="en-US" dirty="0"/>
          </a:p>
          <a:p>
            <a:r>
              <a:rPr lang="zh-TW" altLang="en-US" dirty="0"/>
              <a:t>鹹蛋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9B45E-5F03-4048-906F-B019866A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022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蛋類的結構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2BF7D-6B6D-4F5B-B5BF-872831A6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28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蛋類的結構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68473" y="127629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/>
              <a:t>外殼 </a:t>
            </a:r>
            <a:r>
              <a:rPr lang="en-US" altLang="zh-TW" sz="1800" dirty="0" smtClean="0"/>
              <a:t>(</a:t>
            </a:r>
            <a:r>
              <a:rPr lang="en-US" sz="1800" dirty="0" smtClean="0"/>
              <a:t>Shell)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5754453" y="4636261"/>
            <a:ext cx="130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/>
              <a:t>蛋黃 </a:t>
            </a:r>
            <a:r>
              <a:rPr lang="en-US" altLang="zh-TW" sz="1800" dirty="0" smtClean="0"/>
              <a:t>(</a:t>
            </a:r>
            <a:r>
              <a:rPr lang="en-US" sz="1800" dirty="0" smtClean="0"/>
              <a:t>Yolk)</a:t>
            </a:r>
            <a:endParaRPr lang="en-US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6235246" y="2373397"/>
            <a:ext cx="220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外殼</a:t>
            </a:r>
            <a:r>
              <a:rPr lang="zh-TW" altLang="en-US" sz="1800" dirty="0" smtClean="0"/>
              <a:t>膜</a:t>
            </a:r>
            <a:endParaRPr lang="en-US" altLang="zh-TW" sz="1800" dirty="0" smtClean="0"/>
          </a:p>
          <a:p>
            <a:r>
              <a:rPr lang="en-US" altLang="zh-TW" sz="1800" dirty="0" smtClean="0"/>
              <a:t>(</a:t>
            </a:r>
            <a:r>
              <a:rPr lang="en-US" sz="1800" dirty="0" smtClean="0"/>
              <a:t>Outer membrane)</a:t>
            </a:r>
            <a:endParaRPr lang="en-US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5618883" y="5168141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繫</a:t>
            </a:r>
            <a:r>
              <a:rPr lang="zh-TW" altLang="en-US" sz="1800" dirty="0" smtClean="0"/>
              <a:t>帶 </a:t>
            </a:r>
            <a:r>
              <a:rPr lang="en-US" altLang="zh-TW" sz="1800" dirty="0" smtClean="0"/>
              <a:t>(</a:t>
            </a:r>
            <a:r>
              <a:rPr lang="en-US" sz="1800" dirty="0" smtClean="0"/>
              <a:t>Chalaza)</a:t>
            </a:r>
            <a:endParaRPr lang="en-US" sz="1800" dirty="0"/>
          </a:p>
        </p:txBody>
      </p:sp>
      <p:sp>
        <p:nvSpPr>
          <p:cNvPr id="50" name="TextBox 49"/>
          <p:cNvSpPr txBox="1"/>
          <p:nvPr/>
        </p:nvSpPr>
        <p:spPr>
          <a:xfrm>
            <a:off x="1539605" y="1580118"/>
            <a:ext cx="182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氣</a:t>
            </a:r>
            <a:r>
              <a:rPr lang="zh-TW" altLang="en-US" sz="1800" dirty="0" smtClean="0"/>
              <a:t>室</a:t>
            </a:r>
            <a:r>
              <a:rPr lang="en-US" sz="1800" dirty="0" smtClean="0"/>
              <a:t> (</a:t>
            </a:r>
            <a:r>
              <a:rPr lang="en-US" altLang="zh-TW" sz="1800" dirty="0"/>
              <a:t>Air space )</a:t>
            </a:r>
            <a:endParaRPr lang="en-US" sz="1800" dirty="0"/>
          </a:p>
        </p:txBody>
      </p:sp>
      <p:sp>
        <p:nvSpPr>
          <p:cNvPr id="51" name="TextBox 50"/>
          <p:cNvSpPr txBox="1"/>
          <p:nvPr/>
        </p:nvSpPr>
        <p:spPr>
          <a:xfrm>
            <a:off x="365437" y="5195276"/>
            <a:ext cx="184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/>
              <a:t>蛋白 </a:t>
            </a:r>
            <a:r>
              <a:rPr lang="en-US" altLang="zh-TW" sz="1800" dirty="0" smtClean="0"/>
              <a:t>(</a:t>
            </a:r>
            <a:r>
              <a:rPr lang="en-US" sz="1800" dirty="0" smtClean="0"/>
              <a:t>Egg white)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9526" y="3259918"/>
            <a:ext cx="1853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厚</a:t>
            </a:r>
            <a:r>
              <a:rPr lang="zh-TW" altLang="en-US" sz="1800" dirty="0" smtClean="0"/>
              <a:t>蛋白</a:t>
            </a:r>
            <a:endParaRPr lang="en-US" altLang="zh-TW" sz="1800" dirty="0" smtClean="0"/>
          </a:p>
          <a:p>
            <a:pPr algn="ctr"/>
            <a:r>
              <a:rPr lang="en-US" altLang="zh-TW" sz="1800" dirty="0" smtClean="0"/>
              <a:t>(</a:t>
            </a:r>
            <a:r>
              <a:rPr lang="en-US" sz="1800" dirty="0" smtClean="0"/>
              <a:t>Thick albumen)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40362" y="4170697"/>
            <a:ext cx="1757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薄</a:t>
            </a:r>
            <a:r>
              <a:rPr lang="zh-TW" altLang="en-US" sz="1800" dirty="0" smtClean="0"/>
              <a:t>蛋白</a:t>
            </a:r>
            <a:endParaRPr lang="en-US" altLang="zh-TW" sz="1800" dirty="0" smtClean="0"/>
          </a:p>
          <a:p>
            <a:pPr algn="r"/>
            <a:r>
              <a:rPr lang="en-US" altLang="zh-TW" sz="1800" dirty="0" smtClean="0"/>
              <a:t>(</a:t>
            </a:r>
            <a:r>
              <a:rPr lang="en-US" sz="1800" dirty="0" smtClean="0"/>
              <a:t>Thin albumen)</a:t>
            </a:r>
            <a:endParaRPr lang="en-US" sz="1800" dirty="0"/>
          </a:p>
        </p:txBody>
      </p:sp>
      <p:sp>
        <p:nvSpPr>
          <p:cNvPr id="55" name="TextBox 54"/>
          <p:cNvSpPr txBox="1"/>
          <p:nvPr/>
        </p:nvSpPr>
        <p:spPr>
          <a:xfrm>
            <a:off x="1021828" y="241663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1800" dirty="0"/>
              <a:t>繫</a:t>
            </a:r>
            <a:r>
              <a:rPr lang="zh-TW" altLang="en-US" sz="1800" dirty="0" smtClean="0"/>
              <a:t>帶 </a:t>
            </a:r>
            <a:r>
              <a:rPr lang="en-US" altLang="zh-TW" sz="1800" dirty="0" smtClean="0"/>
              <a:t>(</a:t>
            </a:r>
            <a:r>
              <a:rPr lang="en-US" sz="1800" dirty="0" smtClean="0"/>
              <a:t>Chalazae)</a:t>
            </a:r>
            <a:endParaRPr lang="en-US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CECCD3-C9BF-47D2-BB9B-6BBDF97EE45C}"/>
              </a:ext>
            </a:extLst>
          </p:cNvPr>
          <p:cNvGrpSpPr/>
          <p:nvPr/>
        </p:nvGrpSpPr>
        <p:grpSpPr>
          <a:xfrm>
            <a:off x="2936447" y="1936471"/>
            <a:ext cx="2841600" cy="3914640"/>
            <a:chOff x="3187774" y="1936471"/>
            <a:chExt cx="2841600" cy="39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C196BD-7A2E-4951-8B0E-DB5A006F5928}"/>
                    </a:ext>
                  </a:extLst>
                </p14:cNvPr>
                <p14:cNvContentPartPr/>
                <p14:nvPr/>
              </p14:nvContentPartPr>
              <p14:xfrm>
                <a:off x="3187774" y="1936471"/>
                <a:ext cx="2841600" cy="3914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C196BD-7A2E-4951-8B0E-DB5A006F59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75897" y="1924591"/>
                  <a:ext cx="2864995" cy="39384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77D5EC-C212-4427-BDCB-7E4CA27DA124}"/>
                </a:ext>
              </a:extLst>
            </p:cNvPr>
            <p:cNvSpPr/>
            <p:nvPr/>
          </p:nvSpPr>
          <p:spPr>
            <a:xfrm>
              <a:off x="3694174" y="2788891"/>
              <a:ext cx="1828800" cy="2209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1A35064-5376-4AB1-A83D-0B824D950C73}"/>
                </a:ext>
              </a:extLst>
            </p:cNvPr>
            <p:cNvSpPr/>
            <p:nvPr/>
          </p:nvSpPr>
          <p:spPr>
            <a:xfrm>
              <a:off x="4114800" y="3429000"/>
              <a:ext cx="990600" cy="990600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1" name="Double Wave 20">
              <a:extLst>
                <a:ext uri="{FF2B5EF4-FFF2-40B4-BE49-F238E27FC236}">
                  <a16:creationId xmlns:a16="http://schemas.microsoft.com/office/drawing/2014/main" id="{0819D795-34F3-4C80-A4CE-4708F07FF819}"/>
                </a:ext>
              </a:extLst>
            </p:cNvPr>
            <p:cNvSpPr/>
            <p:nvPr/>
          </p:nvSpPr>
          <p:spPr>
            <a:xfrm rot="16200000">
              <a:off x="4221990" y="2926590"/>
              <a:ext cx="852420" cy="152400"/>
            </a:xfrm>
            <a:prstGeom prst="doubleWave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2" name="Double Wave 21">
              <a:extLst>
                <a:ext uri="{FF2B5EF4-FFF2-40B4-BE49-F238E27FC236}">
                  <a16:creationId xmlns:a16="http://schemas.microsoft.com/office/drawing/2014/main" id="{1CC9DDCA-BD10-449B-BF11-F2D1BC25465C}"/>
                </a:ext>
              </a:extLst>
            </p:cNvPr>
            <p:cNvSpPr/>
            <p:nvPr/>
          </p:nvSpPr>
          <p:spPr>
            <a:xfrm rot="16200000">
              <a:off x="3967904" y="4975200"/>
              <a:ext cx="1260000" cy="151200"/>
            </a:xfrm>
            <a:prstGeom prst="doubleWave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B7E432-C5FE-4DE0-A491-4BE64EB8C090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3365682" y="1764784"/>
            <a:ext cx="905295" cy="4755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352DF66-B51F-4779-9D11-1639E32591EE}"/>
              </a:ext>
            </a:extLst>
          </p:cNvPr>
          <p:cNvCxnSpPr>
            <a:cxnSpLocks/>
          </p:cNvCxnSpPr>
          <p:nvPr/>
        </p:nvCxnSpPr>
        <p:spPr>
          <a:xfrm>
            <a:off x="2796355" y="2656944"/>
            <a:ext cx="1524318" cy="392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2CE074-24F2-4EF9-811F-460BF57914B6}"/>
              </a:ext>
            </a:extLst>
          </p:cNvPr>
          <p:cNvCxnSpPr>
            <a:cxnSpLocks/>
          </p:cNvCxnSpPr>
          <p:nvPr/>
        </p:nvCxnSpPr>
        <p:spPr>
          <a:xfrm>
            <a:off x="2705463" y="3564470"/>
            <a:ext cx="777010" cy="849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45F77FD-9284-404C-941C-4F02E0864725}"/>
              </a:ext>
            </a:extLst>
          </p:cNvPr>
          <p:cNvCxnSpPr>
            <a:cxnSpLocks/>
          </p:cNvCxnSpPr>
          <p:nvPr/>
        </p:nvCxnSpPr>
        <p:spPr>
          <a:xfrm flipV="1">
            <a:off x="2796355" y="4419601"/>
            <a:ext cx="646492" cy="822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43A3149-E4F3-4EB6-9395-2280FBEEB3A0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4854073" y="1460956"/>
            <a:ext cx="914400" cy="544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CE1AFC-77E1-47AB-A5EE-29D015712F34}"/>
              </a:ext>
            </a:extLst>
          </p:cNvPr>
          <p:cNvCxnSpPr>
            <a:cxnSpLocks/>
          </p:cNvCxnSpPr>
          <p:nvPr/>
        </p:nvCxnSpPr>
        <p:spPr>
          <a:xfrm flipH="1">
            <a:off x="5662574" y="2727340"/>
            <a:ext cx="572673" cy="3789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502833B-BD3A-4E54-970A-A23DFBB5A146}"/>
              </a:ext>
            </a:extLst>
          </p:cNvPr>
          <p:cNvCxnSpPr>
            <a:cxnSpLocks/>
          </p:cNvCxnSpPr>
          <p:nvPr/>
        </p:nvCxnSpPr>
        <p:spPr>
          <a:xfrm flipH="1" flipV="1">
            <a:off x="4829681" y="4151218"/>
            <a:ext cx="948366" cy="6167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9883A2F-8D4C-42F7-8060-4F0079288228}"/>
              </a:ext>
            </a:extLst>
          </p:cNvPr>
          <p:cNvCxnSpPr>
            <a:cxnSpLocks/>
            <a:stCxn id="49" idx="1"/>
          </p:cNvCxnSpPr>
          <p:nvPr/>
        </p:nvCxnSpPr>
        <p:spPr>
          <a:xfrm flipH="1" flipV="1">
            <a:off x="4423485" y="5195277"/>
            <a:ext cx="1195398" cy="15753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3203F2-4B5B-4E5A-B7BC-AC93B678F417}"/>
              </a:ext>
            </a:extLst>
          </p:cNvPr>
          <p:cNvCxnSpPr>
            <a:cxnSpLocks/>
          </p:cNvCxnSpPr>
          <p:nvPr/>
        </p:nvCxnSpPr>
        <p:spPr>
          <a:xfrm flipH="1">
            <a:off x="5580629" y="3614594"/>
            <a:ext cx="689745" cy="205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DA8CCA9-23DC-46F6-B164-8F690369230C}"/>
              </a:ext>
            </a:extLst>
          </p:cNvPr>
          <p:cNvSpPr txBox="1"/>
          <p:nvPr/>
        </p:nvSpPr>
        <p:spPr>
          <a:xfrm>
            <a:off x="6290704" y="3298994"/>
            <a:ext cx="214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內殼</a:t>
            </a:r>
            <a:r>
              <a:rPr lang="zh-TW" altLang="en-US" sz="1800" dirty="0" smtClean="0"/>
              <a:t>膜</a:t>
            </a:r>
            <a:endParaRPr lang="en-US" altLang="zh-TW" sz="1800" dirty="0" smtClean="0"/>
          </a:p>
          <a:p>
            <a:r>
              <a:rPr lang="en-US" altLang="zh-TW" sz="1800" dirty="0" smtClean="0"/>
              <a:t>(</a:t>
            </a:r>
            <a:r>
              <a:rPr lang="en-US" sz="1800" dirty="0" smtClean="0"/>
              <a:t>Inner membrane)</a:t>
            </a:r>
            <a:endParaRPr lang="en-US" sz="1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958D898-97B4-459E-A945-E2D337D098F6}"/>
              </a:ext>
            </a:extLst>
          </p:cNvPr>
          <p:cNvSpPr txBox="1"/>
          <p:nvPr/>
        </p:nvSpPr>
        <p:spPr>
          <a:xfrm>
            <a:off x="6477000" y="4185655"/>
            <a:ext cx="1957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內</a:t>
            </a:r>
            <a:r>
              <a:rPr lang="zh-TW" altLang="en-US" sz="1800" dirty="0" smtClean="0"/>
              <a:t>膜 </a:t>
            </a:r>
            <a:r>
              <a:rPr lang="en-US" altLang="zh-TW" sz="1800" dirty="0" smtClean="0"/>
              <a:t>(</a:t>
            </a:r>
            <a:r>
              <a:rPr lang="en-US" sz="1800" dirty="0" smtClean="0"/>
              <a:t>Membrane)</a:t>
            </a:r>
            <a:endParaRPr lang="en-US" sz="1800" dirty="0"/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BD01BC32-B5B7-4EA4-A23D-3DD26AFA27FD}"/>
              </a:ext>
            </a:extLst>
          </p:cNvPr>
          <p:cNvCxnSpPr/>
          <p:nvPr/>
        </p:nvCxnSpPr>
        <p:spPr>
          <a:xfrm rot="10800000" flipH="1" flipV="1">
            <a:off x="1005729" y="3583083"/>
            <a:ext cx="130836" cy="910779"/>
          </a:xfrm>
          <a:prstGeom prst="bentConnector3">
            <a:avLst>
              <a:gd name="adj1" fmla="val -383164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05ADF6E-B651-47E3-913F-176CF38FAA6A}"/>
              </a:ext>
            </a:extLst>
          </p:cNvPr>
          <p:cNvCxnSpPr/>
          <p:nvPr/>
        </p:nvCxnSpPr>
        <p:spPr>
          <a:xfrm>
            <a:off x="1027471" y="449386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48376E17-59BE-4188-A815-F517388359D8}"/>
              </a:ext>
            </a:extLst>
          </p:cNvPr>
          <p:cNvCxnSpPr>
            <a:cxnSpLocks/>
            <a:endCxn id="51" idx="1"/>
          </p:cNvCxnSpPr>
          <p:nvPr/>
        </p:nvCxnSpPr>
        <p:spPr>
          <a:xfrm rot="5400000">
            <a:off x="-249419" y="4653329"/>
            <a:ext cx="1341470" cy="111757"/>
          </a:xfrm>
          <a:prstGeom prst="bentConnector4">
            <a:avLst>
              <a:gd name="adj1" fmla="val -1130"/>
              <a:gd name="adj2" fmla="val 304551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B396DFB1-5714-4442-BB59-D8A7AAE57855}"/>
              </a:ext>
            </a:extLst>
          </p:cNvPr>
          <p:cNvCxnSpPr>
            <a:cxnSpLocks/>
            <a:stCxn id="48" idx="3"/>
            <a:endCxn id="56" idx="3"/>
          </p:cNvCxnSpPr>
          <p:nvPr/>
        </p:nvCxnSpPr>
        <p:spPr>
          <a:xfrm flipH="1">
            <a:off x="8434139" y="2696563"/>
            <a:ext cx="7058" cy="925597"/>
          </a:xfrm>
          <a:prstGeom prst="bentConnector3">
            <a:avLst>
              <a:gd name="adj1" fmla="val -3238878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6C53B966-DBC3-43FB-9C03-ADFA0ACB186A}"/>
              </a:ext>
            </a:extLst>
          </p:cNvPr>
          <p:cNvCxnSpPr>
            <a:cxnSpLocks/>
            <a:stCxn id="57" idx="3"/>
          </p:cNvCxnSpPr>
          <p:nvPr/>
        </p:nvCxnSpPr>
        <p:spPr>
          <a:xfrm flipV="1">
            <a:off x="8434139" y="3200401"/>
            <a:ext cx="7059" cy="1169920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65C61-2377-4E4A-ADA3-A24BC7A0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824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蛋類的結構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氣室</a:t>
            </a:r>
            <a:endParaRPr lang="en-US" dirty="0"/>
          </a:p>
          <a:p>
            <a:r>
              <a:rPr lang="zh-TW" altLang="en-US" dirty="0" smtClean="0"/>
              <a:t>在蛋</a:t>
            </a:r>
            <a:r>
              <a:rPr lang="zh-TW" altLang="en-US" dirty="0"/>
              <a:t>大末端形成的氣袋</a:t>
            </a:r>
            <a:endParaRPr lang="en-HK" altLang="zh-TW" dirty="0"/>
          </a:p>
          <a:p>
            <a:r>
              <a:rPr lang="zh-TW" altLang="en-US" dirty="0"/>
              <a:t>體積隨著</a:t>
            </a:r>
            <a:r>
              <a:rPr lang="zh-TW" altLang="en-US" dirty="0" smtClean="0"/>
              <a:t>蛋的老化</a:t>
            </a:r>
            <a:r>
              <a:rPr lang="zh-TW" altLang="en-US" dirty="0"/>
              <a:t>而增大</a:t>
            </a:r>
            <a:endParaRPr lang="en-US" strike="sngStrike" dirty="0"/>
          </a:p>
          <a:p>
            <a:pPr marL="0" indent="0">
              <a:buNone/>
            </a:pPr>
            <a:r>
              <a:rPr lang="zh-TW" altLang="en-US" dirty="0"/>
              <a:t>繫帶</a:t>
            </a:r>
            <a:endParaRPr lang="en-US" dirty="0"/>
          </a:p>
          <a:p>
            <a:r>
              <a:rPr lang="zh-TW" altLang="en-US" dirty="0"/>
              <a:t>扭曲的、繩狀的蛋白</a:t>
            </a:r>
            <a:endParaRPr lang="en-US" dirty="0"/>
          </a:p>
          <a:p>
            <a:r>
              <a:rPr lang="zh-TW" altLang="en-US" dirty="0"/>
              <a:t>把蛋黃繫在蛋中心</a:t>
            </a:r>
            <a:endParaRPr lang="en-US" dirty="0"/>
          </a:p>
          <a:p>
            <a:r>
              <a:rPr lang="zh-TW" altLang="en-US" dirty="0"/>
              <a:t>明顯的繫帶代表新鮮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外殼</a:t>
            </a:r>
            <a:endParaRPr lang="en-US" dirty="0"/>
          </a:p>
          <a:p>
            <a:r>
              <a:rPr lang="zh-TW" altLang="en-US" dirty="0"/>
              <a:t>蛋的外殼，主要由碳酸鈣組成</a:t>
            </a:r>
            <a:endParaRPr lang="en-US" dirty="0"/>
          </a:p>
          <a:p>
            <a:r>
              <a:rPr lang="zh-TW" altLang="en-US" dirty="0"/>
              <a:t>顏色取決於母雞的品種，可以是白色或棕色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4ACAC-FA09-4DB0-8C31-5947F411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100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蛋類的結構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內膜</a:t>
            </a:r>
            <a:endParaRPr lang="en-US" dirty="0"/>
          </a:p>
          <a:p>
            <a:r>
              <a:rPr lang="zh-TW" altLang="en-US" dirty="0"/>
              <a:t>蛋白質周圍的內外殼膜</a:t>
            </a:r>
            <a:endParaRPr lang="en-US" dirty="0"/>
          </a:p>
          <a:p>
            <a:r>
              <a:rPr lang="zh-TW" altLang="en-US" dirty="0"/>
              <a:t>這兩層膜之間形成氣室</a:t>
            </a:r>
            <a:endParaRPr lang="en-US" dirty="0"/>
          </a:p>
          <a:p>
            <a:r>
              <a:rPr lang="zh-TW" altLang="en-US" dirty="0"/>
              <a:t>提供防止細菌滲透的保護屏障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厚蛋白</a:t>
            </a:r>
            <a:endParaRPr lang="en-US" dirty="0"/>
          </a:p>
          <a:p>
            <a:r>
              <a:rPr lang="zh-TW" altLang="en-US" dirty="0"/>
              <a:t>核黃素和蛋白質的來源</a:t>
            </a:r>
            <a:endParaRPr lang="en-US" dirty="0"/>
          </a:p>
          <a:p>
            <a:r>
              <a:rPr lang="zh-TW" altLang="en-US" dirty="0"/>
              <a:t>在品質較高的蛋中較厚、不會散開</a:t>
            </a:r>
            <a:endParaRPr lang="en-US" strike="sngStrike" dirty="0"/>
          </a:p>
          <a:p>
            <a:r>
              <a:rPr lang="zh-TW" altLang="en-US" dirty="0"/>
              <a:t>在品質較低的蛋中，會變得稀薄，並與薄蛋白沒有區別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22210-F3CA-4755-8921-04C7ABB2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985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蛋類的結構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薄蛋白</a:t>
            </a:r>
            <a:endParaRPr lang="en-US" dirty="0"/>
          </a:p>
          <a:p>
            <a:r>
              <a:rPr lang="zh-TW" altLang="en-US" dirty="0"/>
              <a:t>最接近外殼</a:t>
            </a:r>
          </a:p>
          <a:p>
            <a:r>
              <a:rPr lang="zh-TW" altLang="en-US" dirty="0"/>
              <a:t>在品質較高的蛋中，散佈在厚蛋白周圍</a:t>
            </a:r>
            <a:endParaRPr lang="en-US" dirty="0"/>
          </a:p>
          <a:p>
            <a:pPr marL="0" indent="0">
              <a:buNone/>
            </a:pPr>
            <a:r>
              <a:rPr lang="zh-TW" altLang="en-US" dirty="0"/>
              <a:t>蛋黃</a:t>
            </a:r>
            <a:endParaRPr lang="en-US" dirty="0"/>
          </a:p>
          <a:p>
            <a:r>
              <a:rPr lang="zh-TW" altLang="en-US" dirty="0"/>
              <a:t>蛋的黃色部分</a:t>
            </a:r>
            <a:endParaRPr lang="en-US" dirty="0"/>
          </a:p>
          <a:p>
            <a:r>
              <a:rPr lang="zh-TW" altLang="en-US" dirty="0"/>
              <a:t>蛋的顏色示乎母雞的飼料，但不代表營養成分</a:t>
            </a:r>
            <a:endParaRPr lang="en-US" dirty="0"/>
          </a:p>
          <a:p>
            <a:r>
              <a:rPr lang="zh-TW" altLang="en-US" dirty="0"/>
              <a:t>蛋的維生素、礦物質和脂肪的來源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A3462-94BA-40E4-8C10-7285AC39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124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2050</TotalTime>
  <Words>1576</Words>
  <Application>Microsoft Office PowerPoint</Application>
  <PresentationFormat>如螢幕大小 (4:3)</PresentationFormat>
  <Paragraphs>235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微軟正黑體</vt:lpstr>
      <vt:lpstr>Arial</vt:lpstr>
      <vt:lpstr>Constantia</vt:lpstr>
      <vt:lpstr>Wingdings</vt:lpstr>
      <vt:lpstr>Cooking 16x9</vt:lpstr>
      <vt:lpstr>認識材料</vt:lpstr>
      <vt:lpstr>課題</vt:lpstr>
      <vt:lpstr>蛋類的種類</vt:lpstr>
      <vt:lpstr>蛋類的種類</vt:lpstr>
      <vt:lpstr>蛋類的結構</vt:lpstr>
      <vt:lpstr>蛋類的結構</vt:lpstr>
      <vt:lpstr>蛋類的結構</vt:lpstr>
      <vt:lpstr>蛋類的結構</vt:lpstr>
      <vt:lpstr>蛋類的結構</vt:lpstr>
      <vt:lpstr>蛋類的營養價值</vt:lpstr>
      <vt:lpstr>蛋類的營養價值</vt:lpstr>
      <vt:lpstr>蛋類的營養價值</vt:lpstr>
      <vt:lpstr>蛋類的營養價值</vt:lpstr>
      <vt:lpstr>蛋類的營養價值</vt:lpstr>
      <vt:lpstr>蛋類的營養價值</vt:lpstr>
      <vt:lpstr>蛋類的選擇及貯藏</vt:lpstr>
      <vt:lpstr>蛋類的選擇及貯藏</vt:lpstr>
      <vt:lpstr>蛋類的選擇及貯藏</vt:lpstr>
      <vt:lpstr>蛋類的選擇及貯藏</vt:lpstr>
      <vt:lpstr>蛋類的選擇及貯藏</vt:lpstr>
      <vt:lpstr>蛋類的選擇及及貯藏</vt:lpstr>
      <vt:lpstr>蛋類的選擇及貯藏</vt:lpstr>
      <vt:lpstr>蛋類在烹調/飲食的用途</vt:lpstr>
      <vt:lpstr>蛋類在烹調的用途</vt:lpstr>
      <vt:lpstr>蛋類在烹調的用途</vt:lpstr>
      <vt:lpstr>蛋類在烹調的用途</vt:lpstr>
      <vt:lpstr>蛋類在烹調的用途</vt:lpstr>
      <vt:lpstr>蛋類的食物及營養標籤</vt:lpstr>
      <vt:lpstr>蛋類的食物和營養標籤</vt:lpstr>
      <vt:lpstr>參考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tuunc06-p04</dc:creator>
  <cp:lastModifiedBy>LOK, Kwan-wai</cp:lastModifiedBy>
  <cp:revision>170</cp:revision>
  <dcterms:created xsi:type="dcterms:W3CDTF">2017-09-14T05:33:51Z</dcterms:created>
  <dcterms:modified xsi:type="dcterms:W3CDTF">2019-10-28T04:40:46Z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