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332" r:id="rId5"/>
    <p:sldId id="258" r:id="rId6"/>
    <p:sldId id="295" r:id="rId7"/>
    <p:sldId id="319" r:id="rId8"/>
    <p:sldId id="326" r:id="rId9"/>
    <p:sldId id="328" r:id="rId10"/>
    <p:sldId id="325" r:id="rId11"/>
    <p:sldId id="327" r:id="rId12"/>
    <p:sldId id="352" r:id="rId13"/>
    <p:sldId id="335" r:id="rId14"/>
    <p:sldId id="336" r:id="rId15"/>
    <p:sldId id="342" r:id="rId16"/>
    <p:sldId id="344" r:id="rId17"/>
    <p:sldId id="346" r:id="rId18"/>
    <p:sldId id="316" r:id="rId19"/>
    <p:sldId id="321" r:id="rId20"/>
    <p:sldId id="329" r:id="rId21"/>
    <p:sldId id="330" r:id="rId22"/>
    <p:sldId id="331" r:id="rId23"/>
    <p:sldId id="317" r:id="rId24"/>
    <p:sldId id="355" r:id="rId25"/>
    <p:sldId id="356" r:id="rId26"/>
    <p:sldId id="357" r:id="rId27"/>
    <p:sldId id="358" r:id="rId28"/>
    <p:sldId id="351" r:id="rId29"/>
    <p:sldId id="318" r:id="rId30"/>
    <p:sldId id="323" r:id="rId31"/>
    <p:sldId id="359" r:id="rId32"/>
    <p:sldId id="360" r:id="rId33"/>
    <p:sldId id="274" r:id="rId34"/>
    <p:sldId id="348" r:id="rId35"/>
    <p:sldId id="350" r:id="rId36"/>
    <p:sldId id="294" r:id="rId37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41" autoAdjust="0"/>
    <p:restoredTop sz="94492" autoAdjust="0"/>
  </p:normalViewPr>
  <p:slideViewPr>
    <p:cSldViewPr>
      <p:cViewPr varScale="1">
        <p:scale>
          <a:sx n="86" d="100"/>
          <a:sy n="86" d="100"/>
        </p:scale>
        <p:origin x="102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9/16/2021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9/16/2021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70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79F-5C4B-488C-8554-4E3B3CD0E2E1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D476-2058-41E1-834F-7CEEC406C496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481F-BAE4-4A7D-8089-7A72BC19E862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88BA-89BE-4E69-B6BD-84A8CBE84A2D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571F-F92A-471E-8490-D94ACE3F725C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F4ED-E0D6-415B-AFB8-8283FE0B8001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CD8-7954-400D-97AA-ADF449553F24}" type="datetime1">
              <a:rPr lang="en-US" smtClean="0"/>
              <a:t>9/16/2021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7294-7FCF-42AB-9FCA-32BA6534695F}" type="datetime1">
              <a:rPr lang="en-US" smtClean="0"/>
              <a:t>9/16/2021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FA1A-AC0A-45D6-BEE0-57AA9B482454}" type="datetime1">
              <a:rPr lang="en-US" smtClean="0"/>
              <a:t>9/16/2021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070B-7E56-47B4-B378-B966CB477AFB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8410-CF65-47CF-ABF3-3687F16411AE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08BD5C5-09F0-4BF3-82B9-96B7A5D872E9}" type="datetime1">
              <a:rPr lang="en-US" smtClean="0"/>
              <a:t>9/16/2021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認識材料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9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豆腐</a:t>
            </a:r>
            <a:endParaRPr lang="en-HK" dirty="0"/>
          </a:p>
          <a:p>
            <a:r>
              <a:rPr lang="zh-TW" altLang="zh-HK" dirty="0"/>
              <a:t>豆腐</a:t>
            </a:r>
            <a:r>
              <a:rPr lang="zh-TW" altLang="zh-HK" dirty="0" smtClean="0"/>
              <a:t>是</a:t>
            </a:r>
            <a:r>
              <a:rPr lang="zh-TW" altLang="en-US" dirty="0" smtClean="0"/>
              <a:t>在</a:t>
            </a:r>
            <a:r>
              <a:rPr lang="zh-TW" altLang="zh-HK" dirty="0"/>
              <a:t>新鮮熱豆</a:t>
            </a:r>
            <a:r>
              <a:rPr lang="zh-TW" altLang="en-US" dirty="0"/>
              <a:t>奶中加入固化劑</a:t>
            </a:r>
            <a:r>
              <a:rPr lang="zh-TW" altLang="zh-HK" dirty="0"/>
              <a:t>凝結</a:t>
            </a:r>
            <a:r>
              <a:rPr lang="zh-TW" altLang="en-US" dirty="0"/>
              <a:t>而成</a:t>
            </a:r>
            <a:endParaRPr lang="en-HK" dirty="0"/>
          </a:p>
          <a:p>
            <a:r>
              <a:rPr lang="zh-TW" altLang="zh-HK" dirty="0"/>
              <a:t>傳統上</a:t>
            </a:r>
            <a:r>
              <a:rPr lang="zh-TW" altLang="en-US" dirty="0"/>
              <a:t>是</a:t>
            </a:r>
            <a:r>
              <a:rPr lang="zh-TW" altLang="zh-HK" dirty="0"/>
              <a:t>用硫酸鈣</a:t>
            </a:r>
            <a:r>
              <a:rPr lang="zh-TW" altLang="en-US" dirty="0"/>
              <a:t>作為固化劑</a:t>
            </a:r>
            <a:r>
              <a:rPr lang="zh-TW" altLang="zh-HK" dirty="0"/>
              <a:t>製造豆腐</a:t>
            </a:r>
            <a:r>
              <a:rPr lang="zh-TW" altLang="en-US" dirty="0"/>
              <a:t>，它</a:t>
            </a:r>
            <a:r>
              <a:rPr lang="zh-TW" altLang="zh-HK" dirty="0"/>
              <a:t>是天然存在</a:t>
            </a:r>
            <a:r>
              <a:rPr lang="zh-TW" altLang="en-US" dirty="0"/>
              <a:t>於</a:t>
            </a:r>
            <a:r>
              <a:rPr lang="zh-TW" altLang="zh-HK" dirty="0"/>
              <a:t>海水中的礦物質</a:t>
            </a:r>
            <a:endParaRPr lang="en-HK" dirty="0"/>
          </a:p>
          <a:p>
            <a:r>
              <a:rPr lang="zh-TW" altLang="zh-HK" dirty="0" smtClean="0"/>
              <a:t>液態</a:t>
            </a:r>
            <a:r>
              <a:rPr lang="zh-TW" altLang="en-US" dirty="0" smtClean="0"/>
              <a:t>豆</a:t>
            </a:r>
            <a:r>
              <a:rPr lang="zh-TW" altLang="zh-HK" dirty="0" smtClean="0"/>
              <a:t>奶</a:t>
            </a:r>
            <a:r>
              <a:rPr lang="zh-TW" altLang="en-US" dirty="0"/>
              <a:t>凝結後，凝塊被切開成為</a:t>
            </a:r>
            <a:r>
              <a:rPr lang="zh-TW" altLang="zh-HK" dirty="0"/>
              <a:t>豆腐</a:t>
            </a:r>
            <a:endParaRPr lang="en-HK" dirty="0"/>
          </a:p>
          <a:p>
            <a:r>
              <a:rPr lang="zh-TW" altLang="en-US" dirty="0"/>
              <a:t>豆腐種類：</a:t>
            </a:r>
            <a:endParaRPr lang="en-HK" dirty="0"/>
          </a:p>
          <a:p>
            <a:pPr lvl="1"/>
            <a:r>
              <a:rPr lang="zh-TW" altLang="en-US" dirty="0"/>
              <a:t>軟</a:t>
            </a:r>
            <a:r>
              <a:rPr lang="en-HK" dirty="0"/>
              <a:t> / </a:t>
            </a:r>
            <a:r>
              <a:rPr lang="zh-TW" altLang="en-US" dirty="0"/>
              <a:t>實或硬</a:t>
            </a:r>
            <a:r>
              <a:rPr lang="en-HK" dirty="0"/>
              <a:t> /</a:t>
            </a:r>
            <a:r>
              <a:rPr lang="zh-TW" altLang="en-US" dirty="0"/>
              <a:t> 布包</a:t>
            </a:r>
            <a:r>
              <a:rPr lang="en-HK" dirty="0"/>
              <a:t> / </a:t>
            </a:r>
            <a:r>
              <a:rPr lang="zh-TW" altLang="en-US" dirty="0"/>
              <a:t>盒裝豆腐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10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7618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豆腐（續）</a:t>
            </a:r>
            <a:endParaRPr lang="en-HK" dirty="0"/>
          </a:p>
          <a:p>
            <a:r>
              <a:rPr lang="zh-TW" altLang="en-US" dirty="0"/>
              <a:t>軟</a:t>
            </a:r>
            <a:r>
              <a:rPr lang="en-HK" altLang="zh-HK" dirty="0"/>
              <a:t> / </a:t>
            </a:r>
            <a:r>
              <a:rPr lang="zh-TW" altLang="en-US" dirty="0"/>
              <a:t>實或硬</a:t>
            </a:r>
            <a:r>
              <a:rPr lang="en-HK" altLang="zh-HK" dirty="0"/>
              <a:t> /</a:t>
            </a:r>
            <a:r>
              <a:rPr lang="zh-TW" altLang="en-US" dirty="0"/>
              <a:t> 布包</a:t>
            </a:r>
            <a:r>
              <a:rPr lang="en-HK" altLang="zh-HK" dirty="0"/>
              <a:t> / </a:t>
            </a:r>
            <a:r>
              <a:rPr lang="zh-TW" altLang="en-US" dirty="0"/>
              <a:t>盒裝豆腐</a:t>
            </a:r>
            <a:endParaRPr lang="en-HK" altLang="zh-HK" dirty="0"/>
          </a:p>
          <a:p>
            <a:pPr lvl="1"/>
            <a:r>
              <a:rPr lang="zh-TW" altLang="en-US" dirty="0"/>
              <a:t>嫩</a:t>
            </a:r>
            <a:r>
              <a:rPr lang="zh-TW" altLang="zh-HK" dirty="0"/>
              <a:t>滑的凝</a:t>
            </a:r>
            <a:r>
              <a:rPr lang="zh-TW" altLang="en-US" dirty="0"/>
              <a:t>塊</a:t>
            </a:r>
            <a:endParaRPr lang="en-HK" dirty="0"/>
          </a:p>
          <a:p>
            <a:r>
              <a:rPr lang="zh-TW" altLang="en-US" dirty="0"/>
              <a:t>豆腐乾</a:t>
            </a:r>
            <a:endParaRPr lang="en-HK" dirty="0"/>
          </a:p>
          <a:p>
            <a:pPr lvl="1"/>
            <a:r>
              <a:rPr lang="zh-TW" altLang="en-US" dirty="0"/>
              <a:t>製作</a:t>
            </a:r>
            <a:r>
              <a:rPr lang="zh-TW" altLang="en-US" dirty="0" smtClean="0"/>
              <a:t>豆腐乾的方法與</a:t>
            </a:r>
            <a:r>
              <a:rPr lang="zh-TW" altLang="en-US" dirty="0"/>
              <a:t>豆腐相似</a:t>
            </a:r>
            <a:endParaRPr lang="en-HK" dirty="0"/>
          </a:p>
          <a:p>
            <a:pPr lvl="1"/>
            <a:r>
              <a:rPr lang="zh-TW" altLang="en-US" dirty="0"/>
              <a:t>豆腐被</a:t>
            </a:r>
            <a:r>
              <a:rPr lang="zh-TW" altLang="en-US" dirty="0" smtClean="0"/>
              <a:t>加壓後</a:t>
            </a:r>
            <a:r>
              <a:rPr lang="zh-TW" altLang="en-US" dirty="0"/>
              <a:t>，</a:t>
            </a:r>
            <a:r>
              <a:rPr lang="zh-TW" altLang="en-US" dirty="0" smtClean="0"/>
              <a:t>所有</a:t>
            </a:r>
            <a:r>
              <a:rPr lang="zh-TW" altLang="en-US" dirty="0"/>
              <a:t>的液體被擠出，質地比軟的豆腐硬</a:t>
            </a:r>
            <a:endParaRPr lang="en-HK" dirty="0"/>
          </a:p>
          <a:p>
            <a:pPr lvl="1"/>
            <a:r>
              <a:rPr lang="zh-TW" altLang="en-US" dirty="0"/>
              <a:t>有原味及調味的豆腐乾</a:t>
            </a:r>
            <a:endParaRPr lang="en-HK" dirty="0"/>
          </a:p>
          <a:p>
            <a:r>
              <a:rPr lang="zh-TW" altLang="en-US" dirty="0"/>
              <a:t>豆腐花</a:t>
            </a:r>
            <a:endParaRPr lang="en-HK" dirty="0"/>
          </a:p>
          <a:p>
            <a:pPr lvl="1"/>
            <a:r>
              <a:rPr lang="zh-TW" altLang="en-US" dirty="0"/>
              <a:t>質地嫩</a:t>
            </a:r>
            <a:r>
              <a:rPr lang="zh-TW" altLang="zh-HK" dirty="0"/>
              <a:t>滑</a:t>
            </a:r>
            <a:endParaRPr lang="en-HK" dirty="0"/>
          </a:p>
          <a:p>
            <a:pPr lvl="1"/>
            <a:r>
              <a:rPr lang="zh-TW" altLang="en-US" dirty="0"/>
              <a:t>添加的硫酸鈣用量比豆腐的少</a:t>
            </a:r>
          </a:p>
          <a:p>
            <a:pPr lvl="1"/>
            <a:r>
              <a:rPr lang="zh-TW" altLang="en-US" dirty="0"/>
              <a:t>可熱食或凍食，甜或鹹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51593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腐皮</a:t>
            </a:r>
            <a:endParaRPr lang="en-HK" dirty="0"/>
          </a:p>
          <a:p>
            <a:r>
              <a:rPr lang="zh-TW" altLang="zh-HK" dirty="0"/>
              <a:t>當豆</a:t>
            </a:r>
            <a:r>
              <a:rPr lang="zh-TW" altLang="en-US" dirty="0"/>
              <a:t>奶</a:t>
            </a:r>
            <a:r>
              <a:rPr lang="zh-TW" altLang="zh-HK" dirty="0"/>
              <a:t>煮沸時，大豆蛋白變性並在</a:t>
            </a:r>
            <a:r>
              <a:rPr lang="zh-TW" altLang="zh-HK" dirty="0" smtClean="0"/>
              <a:t>表面形成</a:t>
            </a:r>
            <a:r>
              <a:rPr lang="zh-TW" altLang="en-US" dirty="0"/>
              <a:t>薄膜</a:t>
            </a:r>
            <a:endParaRPr lang="en-HK" dirty="0"/>
          </a:p>
          <a:p>
            <a:pPr marL="0" indent="0">
              <a:buNone/>
            </a:pPr>
            <a:endParaRPr lang="en-HK" altLang="zh-TW" dirty="0"/>
          </a:p>
          <a:p>
            <a:pPr marL="0" indent="0">
              <a:buNone/>
            </a:pPr>
            <a:r>
              <a:rPr lang="zh-TW" altLang="en-US" dirty="0"/>
              <a:t>炸豆腐及豆腐泡</a:t>
            </a:r>
            <a:endParaRPr lang="en-HK" dirty="0"/>
          </a:p>
          <a:p>
            <a:r>
              <a:rPr lang="zh-TW" altLang="en-US" dirty="0"/>
              <a:t>油炸的豆腐</a:t>
            </a:r>
            <a:endParaRPr lang="en-HK" altLang="zh-TW" dirty="0"/>
          </a:p>
          <a:p>
            <a:pPr marL="0" indent="0">
              <a:buNone/>
            </a:pPr>
            <a:endParaRPr lang="en-HK" dirty="0"/>
          </a:p>
          <a:p>
            <a:pPr marL="0" indent="0">
              <a:buNone/>
            </a:pPr>
            <a:r>
              <a:rPr lang="zh-TW" altLang="en-US" dirty="0"/>
              <a:t>腐乳</a:t>
            </a:r>
            <a:endParaRPr lang="en-HK" dirty="0"/>
          </a:p>
          <a:p>
            <a:r>
              <a:rPr lang="zh-TW" altLang="zh-HK" dirty="0"/>
              <a:t>發酵過的豆腐</a:t>
            </a:r>
            <a:endParaRPr lang="en-HK" dirty="0"/>
          </a:p>
          <a:p>
            <a:r>
              <a:rPr lang="zh-TW" altLang="en-US" dirty="0"/>
              <a:t>可用作調味料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6699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大豆粉</a:t>
            </a:r>
            <a:endParaRPr lang="en-HK" dirty="0"/>
          </a:p>
          <a:p>
            <a:r>
              <a:rPr lang="zh-TW" altLang="zh-HK" dirty="0"/>
              <a:t>將大豆磨成粉末狀而製成的</a:t>
            </a:r>
            <a:endParaRPr lang="en-HK" dirty="0"/>
          </a:p>
          <a:p>
            <a:r>
              <a:rPr lang="zh-TW" altLang="en-US" dirty="0"/>
              <a:t>可把</a:t>
            </a:r>
            <a:r>
              <a:rPr lang="zh-TW" altLang="zh-HK" dirty="0"/>
              <a:t>大豆粉添加到蛋糕</a:t>
            </a:r>
            <a:r>
              <a:rPr lang="zh-TW" altLang="en-US" dirty="0"/>
              <a:t>，</a:t>
            </a:r>
            <a:r>
              <a:rPr lang="zh-TW" altLang="zh-HK" dirty="0" smtClean="0"/>
              <a:t>餅乾</a:t>
            </a:r>
            <a:r>
              <a:rPr lang="zh-TW" altLang="en-US" dirty="0" smtClean="0"/>
              <a:t>及</a:t>
            </a:r>
            <a:r>
              <a:rPr lang="zh-TW" altLang="zh-HK" dirty="0" smtClean="0"/>
              <a:t>麵</a:t>
            </a:r>
            <a:r>
              <a:rPr lang="zh-TW" altLang="zh-HK" dirty="0"/>
              <a:t>包</a:t>
            </a:r>
            <a:r>
              <a:rPr lang="zh-TW" altLang="en-US" dirty="0"/>
              <a:t>來</a:t>
            </a:r>
            <a:r>
              <a:rPr lang="zh-TW" altLang="zh-HK" dirty="0"/>
              <a:t>增加蛋白質</a:t>
            </a:r>
            <a:r>
              <a:rPr lang="zh-TW" altLang="en-US" dirty="0"/>
              <a:t>的</a:t>
            </a:r>
            <a:r>
              <a:rPr lang="zh-TW" altLang="zh-HK" dirty="0"/>
              <a:t>含量</a:t>
            </a:r>
            <a:endParaRPr lang="en-HK" dirty="0"/>
          </a:p>
          <a:p>
            <a:r>
              <a:rPr lang="zh-TW" altLang="zh-HK" dirty="0"/>
              <a:t>也用於肉</a:t>
            </a:r>
            <a:r>
              <a:rPr lang="zh-TW" altLang="en-US" dirty="0"/>
              <a:t>醬、</a:t>
            </a:r>
            <a:r>
              <a:rPr lang="zh-TW" altLang="zh-HK" dirty="0"/>
              <a:t>魚醬</a:t>
            </a:r>
            <a:r>
              <a:rPr lang="zh-TW" altLang="en-US" dirty="0"/>
              <a:t>及</a:t>
            </a:r>
            <a:r>
              <a:rPr lang="zh-TW" altLang="zh-HK" dirty="0"/>
              <a:t>素肉</a:t>
            </a:r>
            <a:endParaRPr lang="en-HK" altLang="zh-TW" dirty="0"/>
          </a:p>
          <a:p>
            <a:pPr marL="0" indent="0">
              <a:buNone/>
            </a:pPr>
            <a:endParaRPr lang="en-HK" dirty="0"/>
          </a:p>
          <a:p>
            <a:pPr marL="0" indent="0">
              <a:buNone/>
            </a:pPr>
            <a:r>
              <a:rPr lang="zh-TW" altLang="en-US" dirty="0"/>
              <a:t>豉油</a:t>
            </a:r>
            <a:endParaRPr lang="en-HK" dirty="0"/>
          </a:p>
          <a:p>
            <a:r>
              <a:rPr lang="zh-TW" altLang="zh-HK" dirty="0"/>
              <a:t>由發酵大豆製成的調料</a:t>
            </a:r>
            <a:r>
              <a:rPr lang="zh-TW" altLang="en-US" dirty="0"/>
              <a:t>味</a:t>
            </a:r>
            <a:endParaRPr lang="en-HK" dirty="0"/>
          </a:p>
          <a:p>
            <a:r>
              <a:rPr lang="zh-TW" altLang="en-US" dirty="0"/>
              <a:t>用作鹹味菜式的調味料，如：鹵水</a:t>
            </a:r>
            <a:r>
              <a:rPr lang="zh-TW" altLang="en-US" dirty="0" smtClean="0"/>
              <a:t>蛋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8894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34E-491A-40F7-B7F1-B8F6B4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54C-3534-4E4A-B1C8-137E6A5F3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dirty="0"/>
              <a:t>植物紡纖蛋白</a:t>
            </a:r>
            <a:r>
              <a:rPr lang="zh-TW" altLang="en-US" dirty="0"/>
              <a:t>（素肉）</a:t>
            </a:r>
            <a:endParaRPr lang="en-HK" dirty="0"/>
          </a:p>
          <a:p>
            <a:r>
              <a:rPr lang="zh-TW" altLang="en-US" dirty="0"/>
              <a:t>近年來</a:t>
            </a:r>
            <a:r>
              <a:rPr lang="en-US" altLang="zh-TW" dirty="0"/>
              <a:t>, </a:t>
            </a:r>
            <a:r>
              <a:rPr lang="zh-TW" altLang="en-US" dirty="0"/>
              <a:t>大豆已被加工成許多類似肉類的產品，被稱為「人造肉」，如：</a:t>
            </a:r>
            <a:r>
              <a:rPr lang="zh-TW" altLang="zh-HK" dirty="0"/>
              <a:t>植物紡纖蛋白</a:t>
            </a:r>
            <a:r>
              <a:rPr lang="zh-TW" altLang="en-US" dirty="0"/>
              <a:t>（素肉）</a:t>
            </a:r>
            <a:endParaRPr lang="en-US" altLang="zh-TW" dirty="0"/>
          </a:p>
          <a:p>
            <a:r>
              <a:rPr lang="zh-TW" altLang="en-US" dirty="0"/>
              <a:t>它們是原發性氨基酸的好來源，特別是素食者</a:t>
            </a:r>
          </a:p>
          <a:p>
            <a:r>
              <a:rPr lang="zh-TW" altLang="en-US" dirty="0"/>
              <a:t>大豆</a:t>
            </a:r>
            <a:r>
              <a:rPr lang="zh-TW" altLang="zh-HK" dirty="0"/>
              <a:t>紡纖蛋白</a:t>
            </a:r>
            <a:r>
              <a:rPr lang="zh-TW" altLang="en-US" dirty="0"/>
              <a:t>的成分是很多樣化的，取決於製造過程及使用的材料</a:t>
            </a:r>
            <a:endParaRPr lang="en-HK" dirty="0"/>
          </a:p>
          <a:p>
            <a:r>
              <a:rPr lang="zh-TW" altLang="zh-HK" dirty="0"/>
              <a:t>它們</a:t>
            </a:r>
            <a:r>
              <a:rPr lang="zh-TW" altLang="en-US" dirty="0"/>
              <a:t>的</a:t>
            </a:r>
            <a:r>
              <a:rPr lang="zh-TW" altLang="zh-HK" dirty="0"/>
              <a:t>脂肪含量極低，蛋白質豐富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62F37-D3A9-4AF9-8F15-5BE0E2DF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1492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製品的營養價值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0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豆類</a:t>
            </a:r>
            <a:r>
              <a:rPr lang="zh-TW" altLang="en-US" dirty="0"/>
              <a:t>的</a:t>
            </a:r>
            <a:r>
              <a:rPr lang="zh-TW" altLang="zh-HK" dirty="0"/>
              <a:t>蛋白質含量高</a:t>
            </a:r>
            <a:endParaRPr lang="en-US" dirty="0"/>
          </a:p>
          <a:p>
            <a:r>
              <a:rPr lang="zh-TW" altLang="zh-HK" dirty="0"/>
              <a:t>豆</a:t>
            </a:r>
            <a:r>
              <a:rPr lang="zh-TW" altLang="en-US" dirty="0"/>
              <a:t>類</a:t>
            </a:r>
            <a:r>
              <a:rPr lang="zh-TW" altLang="zh-HK" dirty="0"/>
              <a:t>有大量的纖維</a:t>
            </a:r>
            <a:r>
              <a:rPr lang="zh-TW" altLang="en-US" dirty="0"/>
              <a:t>素</a:t>
            </a:r>
            <a:endParaRPr lang="en-US" dirty="0"/>
          </a:p>
          <a:p>
            <a:r>
              <a:rPr lang="zh-TW" altLang="zh-HK" dirty="0"/>
              <a:t>豆類含</a:t>
            </a:r>
            <a:r>
              <a:rPr lang="zh-TW" altLang="en-US" dirty="0"/>
              <a:t>豐</a:t>
            </a:r>
            <a:r>
              <a:rPr lang="zh-TW" altLang="zh-HK" dirty="0"/>
              <a:t>富葉酸</a:t>
            </a:r>
            <a:endParaRPr lang="en-US" dirty="0"/>
          </a:p>
          <a:p>
            <a:r>
              <a:rPr lang="zh-TW" altLang="zh-HK" dirty="0"/>
              <a:t>豆類含鐵量高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堅果類</a:t>
            </a:r>
            <a:endParaRPr lang="en-US" dirty="0"/>
          </a:p>
          <a:p>
            <a:r>
              <a:rPr lang="zh-TW" altLang="zh-HK" dirty="0"/>
              <a:t>堅果</a:t>
            </a:r>
            <a:r>
              <a:rPr lang="zh-TW" altLang="en-US" dirty="0"/>
              <a:t>類</a:t>
            </a:r>
            <a:r>
              <a:rPr lang="zh-TW" altLang="zh-HK" dirty="0"/>
              <a:t>含低生物價值蛋白質</a:t>
            </a:r>
            <a:endParaRPr lang="en-US" dirty="0"/>
          </a:p>
          <a:p>
            <a:r>
              <a:rPr lang="zh-TW" altLang="zh-HK" dirty="0"/>
              <a:t>堅果</a:t>
            </a:r>
            <a:r>
              <a:rPr lang="zh-TW" altLang="en-US" dirty="0"/>
              <a:t>類</a:t>
            </a:r>
            <a:r>
              <a:rPr lang="zh-TW" altLang="zh-HK" dirty="0"/>
              <a:t>比</a:t>
            </a:r>
            <a:r>
              <a:rPr lang="zh-TW" altLang="en-US" dirty="0"/>
              <a:t>豆子類</a:t>
            </a:r>
            <a:r>
              <a:rPr lang="zh-TW" altLang="zh-HK" dirty="0"/>
              <a:t>有更高的能量值</a:t>
            </a:r>
            <a:endParaRPr lang="en-US" dirty="0"/>
          </a:p>
          <a:p>
            <a:r>
              <a:rPr lang="zh-TW" altLang="zh-HK" dirty="0"/>
              <a:t>所有堅果</a:t>
            </a:r>
            <a:r>
              <a:rPr lang="zh-TW" altLang="en-US" dirty="0"/>
              <a:t>類都</a:t>
            </a:r>
            <a:r>
              <a:rPr lang="zh-TW" altLang="zh-HK" dirty="0"/>
              <a:t>含有膳食纖維</a:t>
            </a:r>
            <a:r>
              <a:rPr lang="zh-TW" altLang="en-US" dirty="0" smtClean="0"/>
              <a:t>、</a:t>
            </a:r>
            <a:r>
              <a:rPr lang="zh-TW" altLang="zh-HK" dirty="0" smtClean="0"/>
              <a:t>維生素</a:t>
            </a:r>
            <a:r>
              <a:rPr lang="zh-TW" altLang="en-US" dirty="0"/>
              <a:t>群</a:t>
            </a:r>
            <a:r>
              <a:rPr lang="zh-TW" altLang="en-US" dirty="0" smtClean="0"/>
              <a:t>、</a:t>
            </a:r>
            <a:r>
              <a:rPr lang="zh-TW" altLang="zh-HK" dirty="0"/>
              <a:t>鐵</a:t>
            </a:r>
            <a:r>
              <a:rPr lang="zh-TW" altLang="en-US" dirty="0"/>
              <a:t>及</a:t>
            </a:r>
            <a:r>
              <a:rPr lang="zh-TW" altLang="zh-HK" dirty="0"/>
              <a:t>鈣</a:t>
            </a:r>
            <a:endParaRPr lang="en-US" dirty="0"/>
          </a:p>
          <a:p>
            <a:r>
              <a:rPr lang="zh-TW" altLang="zh-HK" dirty="0"/>
              <a:t>不同</a:t>
            </a:r>
            <a:r>
              <a:rPr lang="zh-TW" altLang="en-US" dirty="0"/>
              <a:t>種類</a:t>
            </a:r>
            <a:r>
              <a:rPr lang="zh-TW" altLang="zh-HK" dirty="0"/>
              <a:t>的堅</a:t>
            </a:r>
            <a:r>
              <a:rPr lang="zh-TW" altLang="zh-HK" dirty="0" smtClean="0"/>
              <a:t>果有不同的蛋白質</a:t>
            </a:r>
            <a:r>
              <a:rPr lang="zh-TW" altLang="en-US" dirty="0"/>
              <a:t>含</a:t>
            </a:r>
            <a:r>
              <a:rPr lang="zh-TW" altLang="zh-HK" dirty="0"/>
              <a:t>量，如</a:t>
            </a:r>
            <a:r>
              <a:rPr lang="zh-TW" altLang="en-US" dirty="0"/>
              <a:t>：</a:t>
            </a:r>
            <a:r>
              <a:rPr lang="zh-TW" altLang="zh-HK" dirty="0"/>
              <a:t>100克杏仁含有17克植物蛋白，但100克栗子只含有2克植物蛋白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豆子類</a:t>
            </a:r>
            <a:endParaRPr lang="en-US" dirty="0"/>
          </a:p>
          <a:p>
            <a:r>
              <a:rPr lang="zh-TW" altLang="en-US" dirty="0"/>
              <a:t>豆子類含豐富蛋白質，但蛋白質的生物價值低</a:t>
            </a:r>
            <a:endParaRPr lang="en-US" dirty="0"/>
          </a:p>
          <a:p>
            <a:r>
              <a:rPr lang="zh-TW" altLang="en-US" dirty="0"/>
              <a:t>豆子類的纖維含量高</a:t>
            </a:r>
            <a:endParaRPr lang="en-US" dirty="0"/>
          </a:p>
          <a:p>
            <a:r>
              <a:rPr lang="zh-TW" altLang="zh-HK" dirty="0"/>
              <a:t>豆</a:t>
            </a:r>
            <a:r>
              <a:rPr lang="zh-TW" altLang="en-US" dirty="0"/>
              <a:t>子</a:t>
            </a:r>
            <a:r>
              <a:rPr lang="zh-TW" altLang="zh-HK" dirty="0"/>
              <a:t>類比其他蔬菜有更高的能</a:t>
            </a:r>
            <a:r>
              <a:rPr lang="zh-TW" altLang="zh-HK" dirty="0" smtClean="0"/>
              <a:t>量值</a:t>
            </a:r>
            <a:r>
              <a:rPr lang="zh-TW" altLang="en-US" dirty="0"/>
              <a:t>及更多的</a:t>
            </a:r>
            <a:r>
              <a:rPr lang="zh-TW" altLang="zh-HK" dirty="0"/>
              <a:t>膳食纖維</a:t>
            </a:r>
            <a:endParaRPr lang="en-US" dirty="0"/>
          </a:p>
          <a:p>
            <a:r>
              <a:rPr lang="zh-TW" altLang="en-US" dirty="0"/>
              <a:t>豆子類脂肪含量低</a:t>
            </a:r>
            <a:endParaRPr lang="en-US" altLang="zh-TW" dirty="0"/>
          </a:p>
          <a:p>
            <a:r>
              <a:rPr lang="zh-TW" altLang="en-US" dirty="0"/>
              <a:t>豆子類有高含量的礦物質，如：鐵、鋅和磷</a:t>
            </a:r>
            <a:endParaRPr lang="en-US" dirty="0"/>
          </a:p>
          <a:p>
            <a:r>
              <a:rPr lang="zh-TW" altLang="zh-HK" dirty="0"/>
              <a:t>豆</a:t>
            </a:r>
            <a:r>
              <a:rPr lang="zh-TW" altLang="en-US" dirty="0"/>
              <a:t>子</a:t>
            </a:r>
            <a:r>
              <a:rPr lang="zh-TW" altLang="zh-HK" dirty="0"/>
              <a:t>類含</a:t>
            </a:r>
            <a:r>
              <a:rPr lang="zh-TW" altLang="en-US" dirty="0"/>
              <a:t>豐富</a:t>
            </a:r>
            <a:r>
              <a:rPr lang="zh-TW" altLang="zh-HK" dirty="0"/>
              <a:t>的葉酸和其他維生素B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4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大豆製品</a:t>
            </a:r>
            <a:endParaRPr lang="en-US" dirty="0"/>
          </a:p>
          <a:p>
            <a:r>
              <a:rPr lang="zh-TW" altLang="zh-HK" dirty="0"/>
              <a:t>大豆含豐富的植物蛋白，但蛋白質的生物價值較低</a:t>
            </a:r>
            <a:endParaRPr lang="en-US" dirty="0"/>
          </a:p>
          <a:p>
            <a:r>
              <a:rPr lang="zh-TW" altLang="zh-HK" dirty="0"/>
              <a:t>大豆</a:t>
            </a:r>
            <a:r>
              <a:rPr lang="zh-TW" altLang="en-US" dirty="0"/>
              <a:t>提</a:t>
            </a:r>
            <a:r>
              <a:rPr lang="zh-TW" altLang="zh-HK" dirty="0"/>
              <a:t>供碳水化合物</a:t>
            </a:r>
            <a:endParaRPr lang="en-US" dirty="0"/>
          </a:p>
          <a:p>
            <a:r>
              <a:rPr lang="zh-TW" altLang="en-US" dirty="0"/>
              <a:t>大豆的飽和脂肪含量低，不含膽固醇</a:t>
            </a:r>
            <a:endParaRPr lang="en-US" dirty="0"/>
          </a:p>
          <a:p>
            <a:r>
              <a:rPr lang="zh-TW" altLang="zh-HK" dirty="0"/>
              <a:t>大豆</a:t>
            </a:r>
            <a:r>
              <a:rPr lang="zh-TW" altLang="zh-HK" dirty="0" smtClean="0"/>
              <a:t>是維</a:t>
            </a:r>
            <a:r>
              <a:rPr lang="zh-TW" altLang="zh-HK" dirty="0"/>
              <a:t>生素</a:t>
            </a:r>
            <a:r>
              <a:rPr lang="zh-TW" altLang="zh-HK" dirty="0" smtClean="0"/>
              <a:t>B</a:t>
            </a:r>
            <a:r>
              <a:rPr lang="zh-TW" altLang="en-US" dirty="0" smtClean="0"/>
              <a:t>群</a:t>
            </a:r>
            <a:r>
              <a:rPr lang="zh-TW" altLang="zh-HK" dirty="0" smtClean="0"/>
              <a:t>的</a:t>
            </a:r>
            <a:r>
              <a:rPr lang="zh-TW" altLang="zh-HK" dirty="0"/>
              <a:t>好來源</a:t>
            </a:r>
            <a:endParaRPr lang="en-US" dirty="0"/>
          </a:p>
          <a:p>
            <a:r>
              <a:rPr lang="zh-TW" altLang="zh-HK" dirty="0"/>
              <a:t>大豆含</a:t>
            </a:r>
            <a:r>
              <a:rPr lang="zh-TW" altLang="en-US" dirty="0"/>
              <a:t>豐</a:t>
            </a:r>
            <a:r>
              <a:rPr lang="zh-TW" altLang="zh-HK" dirty="0"/>
              <a:t>富鈣，磷和鐵</a:t>
            </a:r>
            <a:endParaRPr lang="en-US" dirty="0"/>
          </a:p>
          <a:p>
            <a:r>
              <a:rPr lang="zh-TW" altLang="zh-HK" dirty="0"/>
              <a:t>當用來製作豆腐的</a:t>
            </a:r>
            <a:r>
              <a:rPr lang="zh-TW" altLang="en-US" dirty="0"/>
              <a:t>固化</a:t>
            </a:r>
            <a:r>
              <a:rPr lang="zh-TW" altLang="zh-HK" dirty="0"/>
              <a:t>劑是硫酸鈣時，豆腐</a:t>
            </a:r>
            <a:r>
              <a:rPr lang="zh-TW" altLang="en-US" dirty="0"/>
              <a:t>成為</a:t>
            </a:r>
            <a:r>
              <a:rPr lang="zh-TW" altLang="zh-HK" dirty="0"/>
              <a:t>鈣的極好來源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7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981200"/>
            <a:ext cx="7315200" cy="3810000"/>
          </a:xfrm>
        </p:spPr>
        <p:txBody>
          <a:bodyPr/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US" dirty="0"/>
          </a:p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製品的結構</a:t>
            </a:r>
            <a:endParaRPr lang="en-US" dirty="0"/>
          </a:p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製品的營養價值</a:t>
            </a:r>
            <a:endParaRPr lang="en-US" dirty="0"/>
          </a:p>
          <a:p>
            <a:r>
              <a:rPr lang="zh-TW" altLang="en-US" dirty="0" smtClean="0"/>
              <a:t>豆類</a:t>
            </a:r>
            <a:r>
              <a:rPr lang="zh-TW" altLang="en-US" dirty="0"/>
              <a:t>、堅果類、豆子</a:t>
            </a:r>
            <a:r>
              <a:rPr lang="zh-TW" altLang="en-US" dirty="0" smtClean="0"/>
              <a:t>類和大豆製品的選擇</a:t>
            </a:r>
            <a:r>
              <a:rPr lang="zh-TW" altLang="en-US" dirty="0"/>
              <a:t>及貯藏</a:t>
            </a:r>
            <a:endParaRPr lang="en-US" altLang="zh-TW" dirty="0"/>
          </a:p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製品的食物及營養標籤</a:t>
            </a:r>
            <a:endParaRPr lang="en-US" altLang="zh-HK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豆類</a:t>
            </a:r>
            <a:r>
              <a:rPr lang="zh-TW" altLang="en-US" dirty="0"/>
              <a:t>、堅果類、豆子</a:t>
            </a:r>
            <a:r>
              <a:rPr lang="zh-TW" altLang="en-US" dirty="0" smtClean="0"/>
              <a:t>類和大豆製品的選擇</a:t>
            </a:r>
            <a:r>
              <a:rPr lang="zh-TW" altLang="en-US" dirty="0"/>
              <a:t>及貯藏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3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620000" cy="12954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豆類</a:t>
            </a:r>
            <a:r>
              <a:rPr lang="zh-TW" altLang="en-US" dirty="0"/>
              <a:t>、堅果類、豆子</a:t>
            </a:r>
            <a:r>
              <a:rPr lang="zh-TW" altLang="en-US" dirty="0" smtClean="0"/>
              <a:t>類和大豆製品的選擇</a:t>
            </a:r>
            <a:r>
              <a:rPr lang="zh-TW" altLang="en-US" dirty="0"/>
              <a:t>及貯藏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選擇豆子類及堅果類</a:t>
            </a:r>
            <a:endParaRPr lang="en-US" dirty="0"/>
          </a:p>
          <a:p>
            <a:r>
              <a:rPr lang="zh-TW" altLang="en-US" dirty="0"/>
              <a:t>豆子類及堅果類的顏色要好</a:t>
            </a:r>
            <a:endParaRPr lang="en-US" dirty="0"/>
          </a:p>
          <a:p>
            <a:r>
              <a:rPr lang="zh-TW" altLang="en-US" dirty="0"/>
              <a:t>應該是完整的、沒有昆蟲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/>
              <a:t>貯藏豆子類及堅果類</a:t>
            </a:r>
            <a:endParaRPr lang="en-US" dirty="0"/>
          </a:p>
          <a:p>
            <a:r>
              <a:rPr lang="zh-TW" altLang="en-US" dirty="0"/>
              <a:t>把豆子類及堅果類貯藏在密封的容器中，置於乾燥通爽的地方</a:t>
            </a:r>
            <a:endParaRPr lang="en-US" dirty="0"/>
          </a:p>
          <a:p>
            <a:r>
              <a:rPr lang="zh-TW" altLang="zh-HK" dirty="0"/>
              <a:t>如果儲存得當，可以保存幾個月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543800" cy="12954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豆類</a:t>
            </a:r>
            <a:r>
              <a:rPr lang="zh-TW" altLang="en-US" dirty="0"/>
              <a:t>、堅果類、豆子</a:t>
            </a:r>
            <a:r>
              <a:rPr lang="zh-TW" altLang="en-US" dirty="0" smtClean="0"/>
              <a:t>類和大豆製品</a:t>
            </a:r>
            <a:r>
              <a:rPr lang="zh-TW" altLang="en-US" dirty="0"/>
              <a:t>的選擇及貯藏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選擇豆奶及其他包裝產品</a:t>
            </a:r>
            <a:endParaRPr lang="en-US" dirty="0"/>
          </a:p>
          <a:p>
            <a:r>
              <a:rPr lang="zh-TW" altLang="en-US" dirty="0"/>
              <a:t>包裝要</a:t>
            </a:r>
            <a:r>
              <a:rPr lang="zh-TW" altLang="en-US" dirty="0" smtClean="0"/>
              <a:t>完好</a:t>
            </a:r>
            <a:endParaRPr lang="en-US" dirty="0"/>
          </a:p>
          <a:p>
            <a:r>
              <a:rPr lang="zh-TW" altLang="en-US" dirty="0"/>
              <a:t>檢查食用日期</a:t>
            </a:r>
            <a:endParaRPr lang="en-US" dirty="0"/>
          </a:p>
          <a:p>
            <a:r>
              <a:rPr lang="zh-TW" altLang="zh-HK" dirty="0"/>
              <a:t>不應該有凝結物質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zh-TW" altLang="en-US" dirty="0"/>
              <a:t>貯藏豆奶及其他包裝產品</a:t>
            </a:r>
            <a:endParaRPr lang="en-US" dirty="0"/>
          </a:p>
          <a:p>
            <a:r>
              <a:rPr lang="zh-TW" altLang="en-US" dirty="0"/>
              <a:t>貯藏在雪櫃</a:t>
            </a:r>
            <a:endParaRPr lang="en-US" altLang="zh-TW" dirty="0"/>
          </a:p>
          <a:p>
            <a:r>
              <a:rPr lang="zh-TW" altLang="en-US" dirty="0"/>
              <a:t>根據標籤上的日期使用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8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696200" cy="12954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豆類</a:t>
            </a:r>
            <a:r>
              <a:rPr lang="zh-TW" altLang="en-US" dirty="0"/>
              <a:t>、堅果類、豆子</a:t>
            </a:r>
            <a:r>
              <a:rPr lang="zh-TW" altLang="en-US" dirty="0" smtClean="0"/>
              <a:t>類和大豆製品</a:t>
            </a:r>
            <a:r>
              <a:rPr lang="zh-TW" altLang="en-US" dirty="0"/>
              <a:t>的選擇及貯藏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選擇新鮮豆腐</a:t>
            </a:r>
            <a:endParaRPr lang="en-US" dirty="0"/>
          </a:p>
          <a:p>
            <a:r>
              <a:rPr lang="zh-TW" altLang="zh-HK" dirty="0"/>
              <a:t>顏色應該是乳白色的</a:t>
            </a:r>
            <a:endParaRPr lang="en-US" dirty="0"/>
          </a:p>
          <a:p>
            <a:r>
              <a:rPr lang="zh-HK" altLang="en-US" dirty="0"/>
              <a:t>豆腐不應該</a:t>
            </a:r>
            <a:r>
              <a:rPr lang="zh-TW" altLang="en-US" dirty="0"/>
              <a:t>碎裂</a:t>
            </a:r>
            <a:endParaRPr lang="en-US" dirty="0"/>
          </a:p>
          <a:p>
            <a:r>
              <a:rPr lang="zh-TW" altLang="en-US" dirty="0"/>
              <a:t>沒有</a:t>
            </a:r>
            <a:r>
              <a:rPr lang="zh-TW" altLang="zh-HK" dirty="0"/>
              <a:t>難聞的氣味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zh-TW" altLang="en-US" dirty="0"/>
              <a:t>貯藏新鮮豆腐</a:t>
            </a:r>
            <a:endParaRPr lang="en-US" dirty="0"/>
          </a:p>
          <a:p>
            <a:r>
              <a:rPr lang="zh-TW" altLang="en-US" dirty="0"/>
              <a:t>浸泡在水中貯存</a:t>
            </a:r>
          </a:p>
          <a:p>
            <a:r>
              <a:rPr lang="zh-TW" altLang="zh-HK" dirty="0"/>
              <a:t>存放</a:t>
            </a:r>
            <a:r>
              <a:rPr lang="zh-TW" altLang="en-US" dirty="0"/>
              <a:t>在雪櫃，</a:t>
            </a:r>
            <a:r>
              <a:rPr lang="zh-TW" altLang="zh-HK" dirty="0"/>
              <a:t>並在購買當天</a:t>
            </a:r>
            <a:r>
              <a:rPr lang="zh-TW" altLang="en-US" dirty="0"/>
              <a:t>食</a:t>
            </a:r>
            <a:r>
              <a:rPr lang="zh-TW" altLang="zh-HK" dirty="0"/>
              <a:t>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543800" cy="12954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豆類</a:t>
            </a:r>
            <a:r>
              <a:rPr lang="zh-TW" altLang="en-US" dirty="0"/>
              <a:t>、堅果類、豆子</a:t>
            </a:r>
            <a:r>
              <a:rPr lang="zh-TW" altLang="en-US" dirty="0" smtClean="0"/>
              <a:t>類和大豆製品</a:t>
            </a:r>
            <a:r>
              <a:rPr lang="zh-TW" altLang="en-US" dirty="0"/>
              <a:t>的選擇及貯藏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選擇盒裝豆腐</a:t>
            </a:r>
            <a:endParaRPr lang="en-US" dirty="0"/>
          </a:p>
          <a:p>
            <a:r>
              <a:rPr lang="zh-TW" altLang="zh-HK" dirty="0"/>
              <a:t>顏色應該是乳白色的</a:t>
            </a:r>
            <a:endParaRPr lang="en-US" altLang="zh-HK" dirty="0"/>
          </a:p>
          <a:p>
            <a:r>
              <a:rPr lang="zh-HK" altLang="en-US" dirty="0"/>
              <a:t>豆腐不應該</a:t>
            </a:r>
            <a:r>
              <a:rPr lang="zh-TW" altLang="en-US" dirty="0"/>
              <a:t>碎裂</a:t>
            </a:r>
            <a:endParaRPr lang="en-US" altLang="zh-HK" dirty="0"/>
          </a:p>
          <a:p>
            <a:r>
              <a:rPr lang="zh-TW" altLang="en-US" dirty="0"/>
              <a:t>檢查食用日期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zh-TW" altLang="en-US" dirty="0"/>
              <a:t>貯藏盒裝豆腐</a:t>
            </a:r>
            <a:endParaRPr lang="en-US" dirty="0"/>
          </a:p>
          <a:p>
            <a:r>
              <a:rPr lang="zh-TW" altLang="en-US" dirty="0"/>
              <a:t>貯藏在雪櫃</a:t>
            </a:r>
            <a:endParaRPr lang="en-US" altLang="zh-TW" dirty="0"/>
          </a:p>
          <a:p>
            <a:r>
              <a:rPr lang="zh-TW" altLang="en-US" dirty="0"/>
              <a:t>根據標籤上的日期使用</a:t>
            </a:r>
            <a:endParaRPr lang="en-US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4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467600" cy="12954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豆類</a:t>
            </a:r>
            <a:r>
              <a:rPr lang="zh-TW" altLang="en-US" dirty="0"/>
              <a:t>、堅果類、豆子</a:t>
            </a:r>
            <a:r>
              <a:rPr lang="zh-TW" altLang="en-US" dirty="0" smtClean="0"/>
              <a:t>類和大豆製品</a:t>
            </a:r>
            <a:r>
              <a:rPr lang="zh-TW" altLang="en-US" dirty="0"/>
              <a:t>的選擇及貯藏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選擇其他大豆製品</a:t>
            </a:r>
            <a:endParaRPr lang="en-US" dirty="0"/>
          </a:p>
          <a:p>
            <a:r>
              <a:rPr lang="zh-TW" altLang="zh-HK" dirty="0"/>
              <a:t>大豆芽應浸泡在水中，並在購買</a:t>
            </a:r>
            <a:r>
              <a:rPr lang="zh-TW" altLang="zh-HK" dirty="0" smtClean="0"/>
              <a:t>當天</a:t>
            </a:r>
            <a:r>
              <a:rPr lang="zh-TW" altLang="en-US" dirty="0" smtClean="0"/>
              <a:t>食用</a:t>
            </a:r>
            <a:endParaRPr lang="en-US" dirty="0"/>
          </a:p>
          <a:p>
            <a:r>
              <a:rPr lang="zh-TW" altLang="zh-HK" dirty="0"/>
              <a:t>豆</a:t>
            </a:r>
            <a:r>
              <a:rPr lang="zh-TW" altLang="en-US" dirty="0"/>
              <a:t>奶開封後</a:t>
            </a:r>
            <a:r>
              <a:rPr lang="zh-TW" altLang="zh-HK" dirty="0"/>
              <a:t>應放入</a:t>
            </a:r>
            <a:r>
              <a:rPr lang="zh-TW" altLang="en-US" dirty="0"/>
              <a:t>雪櫃</a:t>
            </a:r>
            <a:endParaRPr lang="en-US" dirty="0"/>
          </a:p>
          <a:p>
            <a:r>
              <a:rPr lang="zh-TW" altLang="zh-HK" dirty="0"/>
              <a:t>豆腐</a:t>
            </a:r>
            <a:r>
              <a:rPr lang="zh-TW" altLang="en-US" dirty="0"/>
              <a:t>花</a:t>
            </a:r>
            <a:r>
              <a:rPr lang="zh-TW" altLang="zh-HK" dirty="0"/>
              <a:t>應放在</a:t>
            </a:r>
            <a:r>
              <a:rPr lang="zh-TW" altLang="en-US" dirty="0"/>
              <a:t>雪櫃</a:t>
            </a:r>
            <a:r>
              <a:rPr lang="zh-TW" altLang="zh-HK" dirty="0"/>
              <a:t>內，1</a:t>
            </a:r>
            <a:r>
              <a:rPr lang="zh-TW" altLang="en-US" dirty="0"/>
              <a:t>至</a:t>
            </a:r>
            <a:r>
              <a:rPr lang="zh-TW" altLang="zh-HK" dirty="0"/>
              <a:t>2天內食用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8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9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豆類及豆子類菜式的例子：</a:t>
            </a:r>
            <a:endParaRPr lang="en-US" dirty="0"/>
          </a:p>
          <a:p>
            <a:r>
              <a:rPr lang="zh-TW" altLang="zh-HK" dirty="0"/>
              <a:t>豌</a:t>
            </a:r>
            <a:r>
              <a:rPr lang="zh-TW" altLang="en-US" dirty="0"/>
              <a:t>豆湯</a:t>
            </a:r>
            <a:endParaRPr lang="en-US" dirty="0"/>
          </a:p>
          <a:p>
            <a:r>
              <a:rPr lang="zh-TW" altLang="en-US" dirty="0"/>
              <a:t>青豆沙律</a:t>
            </a:r>
            <a:endParaRPr lang="en-US" dirty="0"/>
          </a:p>
          <a:p>
            <a:r>
              <a:rPr lang="zh-TW" altLang="en-US" dirty="0"/>
              <a:t>辣豆肉醬</a:t>
            </a:r>
            <a:endParaRPr lang="en-US" dirty="0"/>
          </a:p>
          <a:p>
            <a:r>
              <a:rPr lang="zh-TW" altLang="en-US" dirty="0"/>
              <a:t>焗豆</a:t>
            </a:r>
            <a:endParaRPr lang="en-US" dirty="0"/>
          </a:p>
          <a:p>
            <a:r>
              <a:rPr lang="zh-TW" altLang="en-US" dirty="0"/>
              <a:t>鹰嘴豆泥</a:t>
            </a:r>
            <a:endParaRPr lang="en-US" dirty="0"/>
          </a:p>
          <a:p>
            <a:r>
              <a:rPr lang="zh-TW" altLang="en-US" dirty="0"/>
              <a:t>花生糖</a:t>
            </a:r>
            <a:endParaRPr lang="en-US" dirty="0"/>
          </a:p>
          <a:p>
            <a:r>
              <a:rPr lang="zh-TW" altLang="en-US" dirty="0"/>
              <a:t>紅豆粥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堅果的例子：</a:t>
            </a:r>
            <a:endParaRPr lang="en-US" dirty="0"/>
          </a:p>
          <a:p>
            <a:r>
              <a:rPr lang="zh-TW" altLang="en-US" dirty="0"/>
              <a:t>小食（能量條）</a:t>
            </a:r>
            <a:endParaRPr lang="en-US" altLang="zh-TW" dirty="0"/>
          </a:p>
          <a:p>
            <a:r>
              <a:rPr lang="zh-TW" altLang="en-US" dirty="0"/>
              <a:t>烘焙食品的頂飾或材料 </a:t>
            </a:r>
            <a:r>
              <a:rPr lang="en-US" altLang="zh-TW" dirty="0"/>
              <a:t>(</a:t>
            </a:r>
            <a:r>
              <a:rPr lang="zh-TW" altLang="en-US" dirty="0"/>
              <a:t>如：合桃曲奇、鬆餅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主菜的材料（栗子炆雞）</a:t>
            </a:r>
            <a:endParaRPr lang="en-US" altLang="zh-TW" dirty="0"/>
          </a:p>
          <a:p>
            <a:r>
              <a:rPr lang="zh-TW" altLang="en-US" dirty="0"/>
              <a:t>醬汁的材料（香草醬）</a:t>
            </a:r>
            <a:endParaRPr lang="en-HK" dirty="0"/>
          </a:p>
          <a:p>
            <a:r>
              <a:rPr lang="zh-TW" altLang="en-US" dirty="0"/>
              <a:t>甜品的材料（杏仁露）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9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豆腐的例子：</a:t>
            </a:r>
            <a:endParaRPr lang="en-US" dirty="0"/>
          </a:p>
          <a:p>
            <a:r>
              <a:rPr lang="zh-TW" altLang="en-US" dirty="0"/>
              <a:t>鹵水豆腐</a:t>
            </a:r>
            <a:endParaRPr lang="en-HK" altLang="zh-TW" dirty="0"/>
          </a:p>
          <a:p>
            <a:r>
              <a:rPr lang="zh-TW" altLang="en-US" dirty="0"/>
              <a:t>魚頭豆腐湯</a:t>
            </a:r>
            <a:endParaRPr lang="en-HK" altLang="zh-TW" dirty="0"/>
          </a:p>
          <a:p>
            <a:r>
              <a:rPr lang="zh-TW" altLang="en-US" dirty="0"/>
              <a:t>肉餅蒸豆腐</a:t>
            </a:r>
            <a:endParaRPr lang="en-HK" altLang="zh-TW" dirty="0"/>
          </a:p>
          <a:p>
            <a:r>
              <a:rPr lang="zh-TW" altLang="en-US" dirty="0"/>
              <a:t>紅燒豆腐</a:t>
            </a:r>
            <a:endParaRPr lang="en-HK" altLang="zh-TW" dirty="0"/>
          </a:p>
          <a:p>
            <a:r>
              <a:rPr lang="zh-TW" altLang="en-US" dirty="0"/>
              <a:t>麻婆豆腐</a:t>
            </a:r>
            <a:endParaRPr lang="en-HK" altLang="zh-TW" dirty="0"/>
          </a:p>
          <a:p>
            <a:r>
              <a:rPr lang="zh-TW" altLang="en-US" dirty="0"/>
              <a:t>煎釀豆腐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2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9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製品的食物及營養標籤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5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製品的食物及營養標籤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dirty="0"/>
              <a:t>香港法例管制</a:t>
            </a:r>
            <a:r>
              <a:rPr lang="zh-TW" altLang="en-US" dirty="0"/>
              <a:t>簡</a:t>
            </a:r>
            <a:r>
              <a:rPr lang="zh-TW" altLang="zh-HK" dirty="0"/>
              <a:t>便/加工食品的標籤</a:t>
            </a:r>
            <a:r>
              <a:rPr lang="zh-TW" altLang="en-US" dirty="0"/>
              <a:t>：</a:t>
            </a:r>
            <a:endParaRPr lang="en-US" dirty="0"/>
          </a:p>
          <a:p>
            <a:r>
              <a:rPr lang="zh-TW" altLang="en-US" dirty="0"/>
              <a:t>配料表</a:t>
            </a:r>
            <a:endParaRPr lang="en-HK" altLang="zh-TW" dirty="0"/>
          </a:p>
          <a:p>
            <a:pPr lvl="1"/>
            <a:r>
              <a:rPr lang="zh-TW" altLang="en-US" dirty="0"/>
              <a:t>預先包裝食物須加上可閱的標記或標籤，用以表列食物的配料</a:t>
            </a:r>
            <a:endParaRPr lang="en-HK" dirty="0"/>
          </a:p>
          <a:p>
            <a:r>
              <a:rPr lang="zh-TW" altLang="en-US" dirty="0"/>
              <a:t>致敏物質表</a:t>
            </a:r>
            <a:endParaRPr lang="en-HK" dirty="0"/>
          </a:p>
          <a:p>
            <a:pPr marL="566738" lvl="1" indent="-227013"/>
            <a:r>
              <a:rPr lang="zh-TW" altLang="en-US" dirty="0"/>
              <a:t>如食物由下列任何物質組成，或含有下列任何物質 </a:t>
            </a:r>
            <a:r>
              <a:rPr lang="en-US" altLang="zh-TW" dirty="0"/>
              <a:t>——</a:t>
            </a:r>
          </a:p>
          <a:p>
            <a:pPr lvl="2"/>
            <a:r>
              <a:rPr lang="zh-TW" altLang="en-US" dirty="0"/>
              <a:t>花生、大豆及它們的製品；</a:t>
            </a:r>
          </a:p>
          <a:p>
            <a:pPr lvl="2"/>
            <a:r>
              <a:rPr lang="zh-TW" altLang="en-US" dirty="0"/>
              <a:t>木本堅果及堅果製品；</a:t>
            </a:r>
            <a:endParaRPr lang="en-HK" altLang="zh-TW" dirty="0"/>
          </a:p>
          <a:p>
            <a:pPr marL="541338" lvl="1" indent="0">
              <a:buNone/>
            </a:pPr>
            <a:r>
              <a:rPr lang="zh-TW" altLang="en-US" dirty="0"/>
              <a:t>該等物質的名稱須在配料表中指明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4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製品的食物及營養標籤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dirty="0"/>
              <a:t>香港法例管制</a:t>
            </a:r>
            <a:r>
              <a:rPr lang="zh-TW" altLang="en-US" dirty="0"/>
              <a:t>簡</a:t>
            </a:r>
            <a:r>
              <a:rPr lang="zh-TW" altLang="zh-HK" dirty="0"/>
              <a:t>便/加工食品的標籤</a:t>
            </a:r>
            <a:r>
              <a:rPr lang="zh-TW" altLang="en-US" dirty="0"/>
              <a:t>：</a:t>
            </a:r>
            <a:endParaRPr lang="en-US" altLang="zh-HK" dirty="0"/>
          </a:p>
          <a:p>
            <a:r>
              <a:rPr lang="zh-TW" altLang="en-US"/>
              <a:t>適當</a:t>
            </a:r>
            <a:r>
              <a:rPr lang="zh-TW" altLang="en-US" dirty="0"/>
              <a:t>保質期</a:t>
            </a:r>
            <a:endParaRPr lang="en-HK" altLang="zh-TW" dirty="0"/>
          </a:p>
          <a:p>
            <a:pPr lvl="1"/>
            <a:r>
              <a:rPr lang="zh-TW" altLang="en-US" dirty="0"/>
              <a:t>“此日期前最佳”或“此日期或之前食用”日期的說明</a:t>
            </a:r>
            <a:endParaRPr lang="en-HK" dirty="0"/>
          </a:p>
          <a:p>
            <a:r>
              <a:rPr lang="zh-TW" altLang="en-US" dirty="0"/>
              <a:t>營養標籤</a:t>
            </a:r>
            <a:endParaRPr lang="en-HK" dirty="0"/>
          </a:p>
          <a:p>
            <a:pPr lvl="1"/>
            <a:r>
              <a:rPr lang="zh-TW" altLang="en-US" dirty="0"/>
              <a:t>預先包裝食物須加上標明其能量值及營養素含量的標記或標籤</a:t>
            </a:r>
            <a:endParaRPr lang="en-HK" dirty="0"/>
          </a:p>
          <a:p>
            <a:r>
              <a:rPr lang="zh-TW" altLang="en-US" dirty="0"/>
              <a:t>營養聲稱</a:t>
            </a:r>
            <a:endParaRPr lang="en-HK" altLang="zh-TW" dirty="0"/>
          </a:p>
          <a:p>
            <a:pPr lvl="1"/>
            <a:r>
              <a:rPr lang="zh-TW" altLang="en-US" dirty="0"/>
              <a:t>如任何標籤上或宣傳品中，有作出任何營養聲稱， 則有關營養素的含量須加上標明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2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參考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 err="1"/>
              <a:t>Conforti</a:t>
            </a:r>
            <a:r>
              <a:rPr lang="en-HK" dirty="0"/>
              <a:t>, F. D. (2008). </a:t>
            </a:r>
            <a:r>
              <a:rPr lang="en-HK" i="1" dirty="0"/>
              <a:t>Food selection and preparation: a laboratory manual.</a:t>
            </a:r>
            <a:r>
              <a:rPr lang="en-HK" dirty="0"/>
              <a:t> Ames, IA: Wiley-Blackwell.</a:t>
            </a:r>
          </a:p>
          <a:p>
            <a:r>
              <a:rPr lang="en-HK" altLang="zh-TW" dirty="0" err="1"/>
              <a:t>Garlough</a:t>
            </a:r>
            <a:r>
              <a:rPr lang="en-HK" altLang="zh-TW" dirty="0"/>
              <a:t>, R. (2011). </a:t>
            </a:r>
            <a:r>
              <a:rPr lang="en-HK" altLang="zh-TW" i="1" dirty="0"/>
              <a:t>Modern food service purchasing. </a:t>
            </a:r>
            <a:r>
              <a:rPr lang="en-HK" altLang="zh-TW" dirty="0"/>
              <a:t>Clifton Park, N.Y.: Delmar Cengage Learning.</a:t>
            </a:r>
            <a:endParaRPr lang="en-US" altLang="zh-TW" dirty="0"/>
          </a:p>
          <a:p>
            <a:r>
              <a:rPr lang="en-US" dirty="0"/>
              <a:t>Vickie A. </a:t>
            </a:r>
            <a:r>
              <a:rPr lang="en-US" dirty="0" err="1"/>
              <a:t>Vaclavik</a:t>
            </a:r>
            <a:r>
              <a:rPr lang="en-US" dirty="0"/>
              <a:t>, Elizabeth W. Christian. </a:t>
            </a:r>
            <a:r>
              <a:rPr lang="en-US" i="1" dirty="0"/>
              <a:t>Essentials of food science.</a:t>
            </a:r>
            <a:r>
              <a:rPr lang="en-US" dirty="0"/>
              <a:t> New York, NY: Springer, c2008.</a:t>
            </a:r>
          </a:p>
          <a:p>
            <a:r>
              <a:rPr lang="en-US" dirty="0"/>
              <a:t>Pulse Canada. (</a:t>
            </a:r>
            <a:r>
              <a:rPr lang="en-US" dirty="0" err="1"/>
              <a:t>n.d</a:t>
            </a:r>
            <a:r>
              <a:rPr lang="en-US" dirty="0" err="1" smtClean="0"/>
              <a:t>.</a:t>
            </a:r>
            <a:r>
              <a:rPr lang="en-US" smtClean="0"/>
              <a:t>).</a:t>
            </a:r>
            <a:endParaRPr lang="en-US" dirty="0"/>
          </a:p>
          <a:p>
            <a:r>
              <a:rPr lang="en-US" altLang="zh-TW" dirty="0" err="1"/>
              <a:t>Siddiq</a:t>
            </a:r>
            <a:r>
              <a:rPr lang="en-US" altLang="zh-TW" dirty="0"/>
              <a:t>, M., &amp; </a:t>
            </a:r>
            <a:r>
              <a:rPr lang="en-US" altLang="zh-TW" dirty="0" err="1"/>
              <a:t>Uebersax</a:t>
            </a:r>
            <a:r>
              <a:rPr lang="en-US" altLang="zh-TW" dirty="0"/>
              <a:t>, M. A. (2013). </a:t>
            </a:r>
            <a:r>
              <a:rPr lang="en-US" altLang="zh-TW" i="1" dirty="0"/>
              <a:t>Dry beans and pulses production, processing, and nutrition</a:t>
            </a:r>
            <a:r>
              <a:rPr lang="en-US" altLang="zh-TW" dirty="0"/>
              <a:t>. Ames, IA, USA: Wiley-Blackwell.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「</a:t>
            </a:r>
            <a:r>
              <a:rPr lang="zh-TW" altLang="zh-HK" dirty="0"/>
              <a:t>豆</a:t>
            </a:r>
            <a:r>
              <a:rPr lang="zh-TW" altLang="en-US" dirty="0"/>
              <a:t>科植物」</a:t>
            </a:r>
            <a:r>
              <a:rPr lang="zh-TW" altLang="zh-HK" dirty="0"/>
              <a:t>是指果實被封在</a:t>
            </a:r>
            <a:r>
              <a:rPr lang="zh-TW" altLang="en-US" dirty="0"/>
              <a:t>豆</a:t>
            </a:r>
            <a:r>
              <a:rPr lang="zh-TW" altLang="zh-HK" dirty="0"/>
              <a:t>莢中的植物</a:t>
            </a:r>
            <a:endParaRPr lang="en-US" dirty="0"/>
          </a:p>
          <a:p>
            <a:r>
              <a:rPr lang="zh-TW" altLang="zh-HK" dirty="0"/>
              <a:t>種植時，豆科植物將氮固定到土壤中，減少了對化肥的需求</a:t>
            </a:r>
            <a:endParaRPr lang="en-US" dirty="0"/>
          </a:p>
          <a:p>
            <a:r>
              <a:rPr lang="zh-TW" altLang="zh-HK" dirty="0"/>
              <a:t>豆</a:t>
            </a:r>
            <a:r>
              <a:rPr lang="zh-TW" altLang="en-US" dirty="0"/>
              <a:t>科植物的果實</a:t>
            </a:r>
            <a:r>
              <a:rPr lang="zh-TW" altLang="zh-HK" dirty="0"/>
              <a:t>是一種簡單的</a:t>
            </a:r>
            <a:r>
              <a:rPr lang="zh-TW" altLang="en-US" dirty="0"/>
              <a:t>乾</a:t>
            </a:r>
            <a:r>
              <a:rPr lang="zh-TW" altLang="zh-HK" dirty="0"/>
              <a:t>果</a:t>
            </a:r>
            <a:endParaRPr lang="en-US" dirty="0"/>
          </a:p>
          <a:p>
            <a:r>
              <a:rPr lang="zh-TW" altLang="zh-HK" dirty="0"/>
              <a:t>這種果</a:t>
            </a:r>
            <a:r>
              <a:rPr lang="zh-TW" altLang="en-US" dirty="0"/>
              <a:t>實</a:t>
            </a:r>
            <a:r>
              <a:rPr lang="zh-TW" altLang="zh-HK" dirty="0"/>
              <a:t>的通用名稱是豆莢</a:t>
            </a:r>
            <a:endParaRPr lang="en-US" dirty="0"/>
          </a:p>
          <a:p>
            <a:r>
              <a:rPr lang="zh-TW" altLang="en-US" dirty="0" smtClean="0"/>
              <a:t>為人熟悉</a:t>
            </a:r>
            <a:r>
              <a:rPr lang="zh-TW" altLang="zh-HK" dirty="0" smtClean="0"/>
              <a:t>的</a:t>
            </a:r>
            <a:r>
              <a:rPr lang="zh-TW" altLang="zh-HK" dirty="0"/>
              <a:t>豆</a:t>
            </a:r>
            <a:r>
              <a:rPr lang="zh-TW" altLang="en-US" dirty="0"/>
              <a:t>科植物</a:t>
            </a:r>
            <a:r>
              <a:rPr lang="zh-TW" altLang="zh-HK" dirty="0"/>
              <a:t>包括苜蓿</a:t>
            </a:r>
            <a:r>
              <a:rPr lang="zh-TW" altLang="en-US" dirty="0"/>
              <a:t>、</a:t>
            </a:r>
            <a:r>
              <a:rPr lang="zh-TW" altLang="zh-HK" dirty="0"/>
              <a:t>鮮豌豆</a:t>
            </a:r>
            <a:r>
              <a:rPr lang="zh-TW" altLang="en-US" dirty="0"/>
              <a:t>、</a:t>
            </a:r>
            <a:r>
              <a:rPr lang="zh-TW" altLang="zh-HK" dirty="0"/>
              <a:t>大豆和花生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0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豆類</a:t>
            </a:r>
            <a:endParaRPr lang="en-US" dirty="0"/>
          </a:p>
          <a:p>
            <a:r>
              <a:rPr lang="zh-TW" altLang="en-US" dirty="0"/>
              <a:t>豆類是豆科植物的可食用有營養的種子，特別</a:t>
            </a:r>
            <a:r>
              <a:rPr lang="zh-TW" altLang="en-US" dirty="0" smtClean="0"/>
              <a:t>是指</a:t>
            </a:r>
            <a:r>
              <a:rPr lang="zh-TW" altLang="en-US" dirty="0"/>
              <a:t>菜豆屬</a:t>
            </a:r>
            <a:endParaRPr lang="en-US" i="1" dirty="0"/>
          </a:p>
          <a:p>
            <a:r>
              <a:rPr lang="zh-TW" altLang="en-US" dirty="0"/>
              <a:t>豆類例子包括：</a:t>
            </a:r>
            <a:endParaRPr lang="en-US" dirty="0"/>
          </a:p>
          <a:p>
            <a:pPr lvl="1"/>
            <a:r>
              <a:rPr lang="zh-TW" altLang="en-US" dirty="0"/>
              <a:t>蠶豆</a:t>
            </a:r>
            <a:endParaRPr lang="en-US" altLang="zh-TW" dirty="0"/>
          </a:p>
          <a:p>
            <a:pPr lvl="1"/>
            <a:r>
              <a:rPr lang="zh-TW" altLang="en-US" dirty="0"/>
              <a:t>大豆</a:t>
            </a:r>
            <a:endParaRPr lang="en-HK" dirty="0"/>
          </a:p>
          <a:p>
            <a:pPr lvl="1"/>
            <a:r>
              <a:rPr lang="zh-TW" altLang="en-US" dirty="0"/>
              <a:t>菜豆，包括腰豆、黑豆、四季豆、玉豆、豆角等</a:t>
            </a:r>
            <a:endParaRPr lang="en-HK" dirty="0"/>
          </a:p>
          <a:p>
            <a:pPr lvl="1"/>
            <a:r>
              <a:rPr lang="zh-TW" altLang="en-US" dirty="0"/>
              <a:t>赤豆</a:t>
            </a:r>
            <a:endParaRPr lang="en-US" dirty="0"/>
          </a:p>
          <a:p>
            <a:pPr lvl="1"/>
            <a:r>
              <a:rPr lang="zh-TW" altLang="en-US" dirty="0"/>
              <a:t>綠豆</a:t>
            </a:r>
            <a:endParaRPr lang="en-US" dirty="0"/>
          </a:p>
          <a:p>
            <a:pPr lvl="1"/>
            <a:r>
              <a:rPr lang="zh-TW" altLang="en-US" dirty="0" smtClean="0"/>
              <a:t>豇豆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6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堅果類</a:t>
            </a:r>
            <a:endParaRPr lang="en-US" dirty="0"/>
          </a:p>
          <a:p>
            <a:r>
              <a:rPr lang="zh-TW" altLang="zh-HK" dirty="0"/>
              <a:t>堅果</a:t>
            </a:r>
            <a:r>
              <a:rPr lang="zh-TW" altLang="en-US" dirty="0"/>
              <a:t>在</a:t>
            </a:r>
            <a:r>
              <a:rPr lang="zh-TW" altLang="zh-HK" dirty="0"/>
              <a:t>硬殼內</a:t>
            </a:r>
            <a:r>
              <a:rPr lang="zh-TW" altLang="en-US" dirty="0"/>
              <a:t>有果仁</a:t>
            </a:r>
            <a:endParaRPr lang="en-US" dirty="0"/>
          </a:p>
          <a:p>
            <a:r>
              <a:rPr lang="zh-TW" altLang="en-US" dirty="0"/>
              <a:t>果仁是我們</a:t>
            </a:r>
            <a:r>
              <a:rPr lang="zh-TW" altLang="en-US" dirty="0" smtClean="0"/>
              <a:t>進食的</a:t>
            </a:r>
            <a:r>
              <a:rPr lang="zh-TW" altLang="en-US" dirty="0"/>
              <a:t>部分</a:t>
            </a:r>
          </a:p>
          <a:p>
            <a:r>
              <a:rPr lang="zh-TW" altLang="en-US" dirty="0"/>
              <a:t>花生是豆</a:t>
            </a:r>
            <a:r>
              <a:rPr lang="zh-TW" altLang="zh-HK" dirty="0"/>
              <a:t>莢</a:t>
            </a:r>
            <a:r>
              <a:rPr lang="zh-TW" altLang="en-US" dirty="0"/>
              <a:t>類，它們是豆莢裡的種子，但通常被當作堅果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3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豆子類</a:t>
            </a:r>
            <a:endParaRPr lang="en-US" dirty="0"/>
          </a:p>
          <a:p>
            <a:r>
              <a:rPr lang="zh-TW" altLang="en-US" dirty="0"/>
              <a:t>豆子類</a:t>
            </a:r>
            <a:r>
              <a:rPr lang="zh-TW" altLang="zh-HK" dirty="0"/>
              <a:t>是豆</a:t>
            </a:r>
            <a:r>
              <a:rPr lang="zh-TW" altLang="en-US" dirty="0"/>
              <a:t>科</a:t>
            </a:r>
            <a:r>
              <a:rPr lang="zh-TW" altLang="zh-HK" dirty="0"/>
              <a:t>的一部分</a:t>
            </a:r>
            <a:r>
              <a:rPr lang="zh-TW" altLang="en-US" dirty="0"/>
              <a:t>，</a:t>
            </a:r>
            <a:r>
              <a:rPr lang="zh-TW" altLang="zh-HK" dirty="0"/>
              <a:t>但</a:t>
            </a:r>
            <a:r>
              <a:rPr lang="zh-TW" altLang="en-US" dirty="0"/>
              <a:t>「豆子」</a:t>
            </a:r>
            <a:r>
              <a:rPr lang="zh-TW" altLang="zh-HK" dirty="0"/>
              <a:t>僅指乾燥的種子</a:t>
            </a:r>
            <a:endParaRPr lang="en-US" dirty="0"/>
          </a:p>
          <a:p>
            <a:r>
              <a:rPr lang="zh-TW" altLang="zh-HK" dirty="0"/>
              <a:t>豌豆</a:t>
            </a:r>
            <a:r>
              <a:rPr lang="zh-TW" altLang="en-US" dirty="0"/>
              <a:t>、</a:t>
            </a:r>
            <a:r>
              <a:rPr lang="zh-TW" altLang="zh-HK" dirty="0"/>
              <a:t>扁豆和鷹嘴豆是最常見的豆</a:t>
            </a:r>
            <a:r>
              <a:rPr lang="zh-TW" altLang="en-US" dirty="0"/>
              <a:t>子</a:t>
            </a:r>
            <a:r>
              <a:rPr lang="zh-TW" altLang="zh-HK" dirty="0"/>
              <a:t>類品種</a:t>
            </a:r>
            <a:endParaRPr lang="en-US" dirty="0"/>
          </a:p>
          <a:p>
            <a:r>
              <a:rPr lang="zh-TW" altLang="en-US" dirty="0"/>
              <a:t>豆子有</a:t>
            </a:r>
            <a:r>
              <a:rPr lang="zh-TW" altLang="zh-HK" dirty="0"/>
              <a:t>各種形狀</a:t>
            </a:r>
            <a:r>
              <a:rPr lang="zh-TW" altLang="en-US" dirty="0"/>
              <a:t>、</a:t>
            </a:r>
            <a:r>
              <a:rPr lang="zh-TW" altLang="zh-HK" dirty="0"/>
              <a:t>大小</a:t>
            </a:r>
            <a:r>
              <a:rPr lang="zh-TW" altLang="en-US" dirty="0"/>
              <a:t>及</a:t>
            </a:r>
            <a:r>
              <a:rPr lang="zh-TW" altLang="zh-HK" dirty="0"/>
              <a:t>顏色</a:t>
            </a:r>
            <a:endParaRPr lang="en-US" dirty="0"/>
          </a:p>
          <a:p>
            <a:r>
              <a:rPr lang="zh-TW" altLang="en-US" dirty="0" smtClean="0"/>
              <a:t>食用的</a:t>
            </a:r>
            <a:r>
              <a:rPr lang="zh-TW" altLang="zh-HK" dirty="0" smtClean="0"/>
              <a:t>豆</a:t>
            </a:r>
            <a:r>
              <a:rPr lang="zh-TW" altLang="en-US" dirty="0" smtClean="0"/>
              <a:t>子</a:t>
            </a:r>
            <a:r>
              <a:rPr lang="zh-TW" altLang="zh-HK" dirty="0"/>
              <a:t>類</a:t>
            </a:r>
            <a:r>
              <a:rPr lang="zh-TW" altLang="en-US" dirty="0"/>
              <a:t>有</a:t>
            </a:r>
            <a:r>
              <a:rPr lang="zh-TW" altLang="zh-HK" dirty="0"/>
              <a:t>多種形</a:t>
            </a:r>
            <a:r>
              <a:rPr lang="zh-TW" altLang="en-US" dirty="0"/>
              <a:t>狀，包括</a:t>
            </a:r>
            <a:r>
              <a:rPr lang="zh-TW" altLang="zh-HK" dirty="0" smtClean="0"/>
              <a:t>整</a:t>
            </a:r>
            <a:r>
              <a:rPr lang="zh-TW" altLang="en-US" dirty="0" smtClean="0"/>
              <a:t>粒</a:t>
            </a:r>
            <a:r>
              <a:rPr lang="zh-TW" altLang="zh-HK" dirty="0" smtClean="0"/>
              <a:t>或</a:t>
            </a:r>
            <a:r>
              <a:rPr lang="zh-TW" altLang="en-US" dirty="0"/>
              <a:t>半粒</a:t>
            </a:r>
            <a:r>
              <a:rPr lang="zh-TW" altLang="zh-HK" dirty="0"/>
              <a:t>，</a:t>
            </a:r>
            <a:r>
              <a:rPr lang="zh-TW" altLang="en-US" dirty="0"/>
              <a:t>被</a:t>
            </a:r>
            <a:r>
              <a:rPr lang="zh-TW" altLang="zh-HK" dirty="0"/>
              <a:t>磨成粉</a:t>
            </a:r>
            <a:r>
              <a:rPr lang="zh-TW" altLang="en-US" dirty="0"/>
              <a:t>狀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3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/>
              <a:t>大豆製品</a:t>
            </a:r>
            <a:endParaRPr lang="en-US" dirty="0"/>
          </a:p>
          <a:p>
            <a:r>
              <a:rPr lang="zh-TW" altLang="zh-HK" dirty="0" smtClean="0"/>
              <a:t>大豆</a:t>
            </a:r>
            <a:r>
              <a:rPr lang="zh-TW" altLang="en-US" dirty="0" smtClean="0"/>
              <a:t>製</a:t>
            </a:r>
            <a:r>
              <a:rPr lang="zh-TW" altLang="zh-HK" dirty="0" smtClean="0"/>
              <a:t>品</a:t>
            </a:r>
            <a:r>
              <a:rPr lang="zh-TW" altLang="en-US" dirty="0"/>
              <a:t>是</a:t>
            </a:r>
            <a:r>
              <a:rPr lang="zh-TW" altLang="zh-HK" dirty="0"/>
              <a:t>含</a:t>
            </a:r>
            <a:r>
              <a:rPr lang="zh-TW" altLang="en-US" dirty="0"/>
              <a:t>豐富</a:t>
            </a:r>
            <a:r>
              <a:rPr lang="zh-TW" altLang="zh-HK" dirty="0"/>
              <a:t>蛋白質的植物性食物</a:t>
            </a:r>
            <a:r>
              <a:rPr lang="zh-TW" altLang="en-US" dirty="0"/>
              <a:t>，在素食中</a:t>
            </a:r>
            <a:r>
              <a:rPr lang="zh-TW" altLang="zh-HK" dirty="0" smtClean="0"/>
              <a:t>常</a:t>
            </a:r>
            <a:r>
              <a:rPr lang="zh-TW" altLang="zh-HK" dirty="0"/>
              <a:t>被</a:t>
            </a:r>
            <a:r>
              <a:rPr lang="zh-TW" altLang="zh-HK" dirty="0" smtClean="0"/>
              <a:t>用來取代</a:t>
            </a:r>
            <a:r>
              <a:rPr lang="zh-TW" altLang="en-US" dirty="0"/>
              <a:t>肉</a:t>
            </a:r>
            <a:r>
              <a:rPr lang="zh-TW" altLang="zh-HK" dirty="0"/>
              <a:t>類</a:t>
            </a:r>
            <a:endParaRPr lang="en-US" dirty="0"/>
          </a:p>
          <a:p>
            <a:r>
              <a:rPr lang="zh-TW" altLang="zh-HK" dirty="0"/>
              <a:t>大豆</a:t>
            </a:r>
            <a:r>
              <a:rPr lang="zh-TW" altLang="en-US" dirty="0"/>
              <a:t>可被製成不同的產品：</a:t>
            </a:r>
            <a:endParaRPr lang="en-US" dirty="0"/>
          </a:p>
          <a:p>
            <a:pPr lvl="1"/>
            <a:r>
              <a:rPr lang="zh-TW" altLang="en-US" dirty="0"/>
              <a:t>大豆芽菜</a:t>
            </a:r>
            <a:endParaRPr lang="en-US" dirty="0"/>
          </a:p>
          <a:p>
            <a:pPr lvl="1"/>
            <a:r>
              <a:rPr lang="zh-TW" altLang="en-US" dirty="0"/>
              <a:t>豆奶</a:t>
            </a:r>
            <a:endParaRPr lang="en-US" dirty="0"/>
          </a:p>
          <a:p>
            <a:pPr lvl="1"/>
            <a:r>
              <a:rPr lang="zh-TW" altLang="en-US" dirty="0"/>
              <a:t>豆腐</a:t>
            </a:r>
            <a:endParaRPr lang="en-US" dirty="0"/>
          </a:p>
          <a:p>
            <a:pPr lvl="1"/>
            <a:r>
              <a:rPr lang="zh-TW" altLang="en-US" dirty="0"/>
              <a:t>腐皮，腐竹，枝竹及甜竹</a:t>
            </a:r>
            <a:endParaRPr lang="en-US" dirty="0"/>
          </a:p>
          <a:p>
            <a:pPr lvl="1"/>
            <a:r>
              <a:rPr lang="zh-TW" altLang="en-US" dirty="0"/>
              <a:t>炸豆腐及豆腐泡</a:t>
            </a:r>
            <a:endParaRPr lang="en-US" dirty="0"/>
          </a:p>
          <a:p>
            <a:pPr lvl="1"/>
            <a:r>
              <a:rPr lang="zh-TW" altLang="en-US" dirty="0"/>
              <a:t>腐乳</a:t>
            </a:r>
            <a:endParaRPr lang="en-US" dirty="0"/>
          </a:p>
          <a:p>
            <a:pPr lvl="1"/>
            <a:r>
              <a:rPr lang="zh-TW" altLang="en-US" dirty="0"/>
              <a:t>大豆油</a:t>
            </a:r>
            <a:endParaRPr lang="en-US" dirty="0"/>
          </a:p>
          <a:p>
            <a:pPr lvl="1"/>
            <a:r>
              <a:rPr lang="zh-TW" altLang="en-US" dirty="0"/>
              <a:t>大豆粉</a:t>
            </a:r>
            <a:endParaRPr lang="en-US" dirty="0"/>
          </a:p>
          <a:p>
            <a:pPr lvl="1"/>
            <a:r>
              <a:rPr lang="zh-TW" altLang="en-US" dirty="0"/>
              <a:t>豉油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9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147E1-88E6-43FF-9736-220BB3BB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豆類、堅果類、豆子</a:t>
            </a:r>
            <a:r>
              <a:rPr lang="zh-TW" altLang="en-US" dirty="0" smtClean="0"/>
              <a:t>類和大豆</a:t>
            </a:r>
            <a:r>
              <a:rPr lang="zh-TW" altLang="en-US" dirty="0"/>
              <a:t>製品的種類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2471D-3E4A-4D04-9673-ED471FDD45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大豆芽菜</a:t>
            </a:r>
            <a:endParaRPr lang="en-US" dirty="0"/>
          </a:p>
          <a:p>
            <a:r>
              <a:rPr lang="zh-TW" altLang="zh-HK" dirty="0"/>
              <a:t>作蔬菜</a:t>
            </a:r>
            <a:r>
              <a:rPr lang="zh-TW" altLang="en-US" dirty="0"/>
              <a:t>用</a:t>
            </a:r>
            <a:endParaRPr lang="en-HK" dirty="0"/>
          </a:p>
          <a:p>
            <a:endParaRPr lang="en-H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53CC1-3080-468E-B05D-BCC1F92028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豆奶</a:t>
            </a:r>
            <a:endParaRPr lang="en-HK" dirty="0"/>
          </a:p>
          <a:p>
            <a:r>
              <a:rPr lang="zh-TW" altLang="zh-HK" dirty="0"/>
              <a:t>市</a:t>
            </a:r>
            <a:r>
              <a:rPr lang="zh-TW" altLang="en-US" dirty="0"/>
              <a:t>面</a:t>
            </a:r>
            <a:r>
              <a:rPr lang="zh-TW" altLang="zh-HK" dirty="0"/>
              <a:t>上的豆</a:t>
            </a:r>
            <a:r>
              <a:rPr lang="zh-TW" altLang="en-US" dirty="0"/>
              <a:t>奶有原味</a:t>
            </a:r>
            <a:r>
              <a:rPr lang="zh-TW" altLang="zh-HK" dirty="0"/>
              <a:t>的，加糖的，調味的，用礦物質或維生素</a:t>
            </a:r>
            <a:r>
              <a:rPr lang="zh-TW" altLang="en-US" dirty="0"/>
              <a:t>營養</a:t>
            </a:r>
            <a:r>
              <a:rPr lang="zh-TW" altLang="zh-HK" dirty="0"/>
              <a:t>強化的</a:t>
            </a:r>
            <a:endParaRPr lang="en-HK" dirty="0"/>
          </a:p>
          <a:p>
            <a:r>
              <a:rPr lang="zh-TW" altLang="zh-HK" dirty="0"/>
              <a:t>與牛奶</a:t>
            </a:r>
            <a:r>
              <a:rPr lang="zh-TW" altLang="zh-HK" dirty="0" smtClean="0"/>
              <a:t>的</a:t>
            </a:r>
            <a:r>
              <a:rPr lang="zh-TW" altLang="en-US" dirty="0" smtClean="0"/>
              <a:t>營養</a:t>
            </a:r>
            <a:r>
              <a:rPr lang="zh-TW" altLang="zh-HK" dirty="0" smtClean="0"/>
              <a:t>價</a:t>
            </a:r>
            <a:r>
              <a:rPr lang="zh-TW" altLang="zh-HK" dirty="0"/>
              <a:t>值</a:t>
            </a:r>
            <a:r>
              <a:rPr lang="zh-TW" altLang="zh-HK" dirty="0" smtClean="0"/>
              <a:t>相似</a:t>
            </a:r>
            <a:endParaRPr lang="en-H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9E32AB-9E6D-4248-ABCE-9FC9C6F4A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9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1837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700CCB-20BA-4760-AB9F-AC3B63ED32E0}">
  <ds:schemaRefs>
    <ds:schemaRef ds:uri="http://purl.org/dc/elements/1.1/"/>
    <ds:schemaRef ds:uri="http://schemas.microsoft.com/office/2006/metadata/properties"/>
    <ds:schemaRef ds:uri="a4f35948-e619-41b3-aa29-22878b09cfd2"/>
    <ds:schemaRef ds:uri="http://schemas.microsoft.com/office/infopath/2007/PartnerControls"/>
    <ds:schemaRef ds:uri="http://purl.org/dc/terms/"/>
    <ds:schemaRef ds:uri="40262f94-9f35-4ac3-9a90-690165a166b7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2679</TotalTime>
  <Words>1873</Words>
  <Application>Microsoft Office PowerPoint</Application>
  <PresentationFormat>如螢幕大小 (4:3)</PresentationFormat>
  <Paragraphs>251</Paragraphs>
  <Slides>33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7" baseType="lpstr">
      <vt:lpstr>微軟正黑體</vt:lpstr>
      <vt:lpstr>Arial</vt:lpstr>
      <vt:lpstr>Constantia</vt:lpstr>
      <vt:lpstr>Cooking 16x9</vt:lpstr>
      <vt:lpstr>認識材料</vt:lpstr>
      <vt:lpstr>課題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豆類、堅果類、豆子類和大豆製品的種類</vt:lpstr>
      <vt:lpstr>豆類、堅果類、豆子類和大豆製品的營養價值</vt:lpstr>
      <vt:lpstr>豆類、堅果類、豆子類和大豆製品的營養價值</vt:lpstr>
      <vt:lpstr>豆類、堅果類、豆子類和大豆製品的營養價值</vt:lpstr>
      <vt:lpstr>豆類、堅果類、豆子類和大豆製品的營養價值</vt:lpstr>
      <vt:lpstr>豆類、堅果類、豆子類和大豆製品的營養價值</vt:lpstr>
      <vt:lpstr>豆類、堅果類、豆子類和大豆製品的選擇及貯藏</vt:lpstr>
      <vt:lpstr>豆類、堅果類、豆子類和大豆製品的選擇及貯藏</vt:lpstr>
      <vt:lpstr>豆類、堅果類、豆子類和大豆製品的選擇及貯藏</vt:lpstr>
      <vt:lpstr>豆類、堅果類、豆子類和大豆製品的選擇及貯藏</vt:lpstr>
      <vt:lpstr>豆類、堅果類、豆子類和大豆製品的選擇及貯藏</vt:lpstr>
      <vt:lpstr>豆類、堅果類、豆子類和大豆製品的選擇及貯藏</vt:lpstr>
      <vt:lpstr>豆類、堅果類、豆子類和大豆製品在烹調/飲食的用途</vt:lpstr>
      <vt:lpstr>豆類、堅果類、豆子類和大豆製品在烹調/飲食的用途</vt:lpstr>
      <vt:lpstr>豆類、堅果類、豆子類和大豆製品在烹調/飲食的用途</vt:lpstr>
      <vt:lpstr>豆類、堅果類、豆子類和大豆製品在烹調/飲食的用途</vt:lpstr>
      <vt:lpstr>豆類、堅果類、豆子類和大豆製品的食物及營養標籤</vt:lpstr>
      <vt:lpstr>豆類、堅果類、豆子類和大豆製品的食物及營養標籤</vt:lpstr>
      <vt:lpstr>豆類、堅果類、豆子類和大豆製品的食物及營養標籤</vt:lpstr>
      <vt:lpstr>參考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POON, Suk-mei Cindy</cp:lastModifiedBy>
  <cp:revision>303</cp:revision>
  <dcterms:created xsi:type="dcterms:W3CDTF">2017-09-14T05:33:51Z</dcterms:created>
  <dcterms:modified xsi:type="dcterms:W3CDTF">2021-09-16T08:43:30Z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