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5"/>
  </p:notesMasterIdLst>
  <p:sldIdLst>
    <p:sldId id="257" r:id="rId2"/>
    <p:sldId id="439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2" r:id="rId23"/>
    <p:sldId id="423" r:id="rId24"/>
    <p:sldId id="395" r:id="rId25"/>
    <p:sldId id="396" r:id="rId26"/>
    <p:sldId id="399" r:id="rId27"/>
    <p:sldId id="397" r:id="rId28"/>
    <p:sldId id="424" r:id="rId29"/>
    <p:sldId id="426" r:id="rId30"/>
    <p:sldId id="425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2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597"/>
  </p:normalViewPr>
  <p:slideViewPr>
    <p:cSldViewPr snapToGrid="0" snapToObjects="1">
      <p:cViewPr varScale="1">
        <p:scale>
          <a:sx n="65" d="100"/>
          <a:sy n="6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9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A5%B3%E8%A3%9D%E4%B8%8A%E8%BA%AB%E7%B4%99%E6%A8%A3%EF%BC%88%E4%BA%8C%EF%BC%89/1_xoya9jme/295650742" TargetMode="External"/><Relationship Id="rId2" Type="http://schemas.openxmlformats.org/officeDocument/2006/relationships/hyperlink" Target="https://emm.edcity.hk/media/%E7%B4%99%E6%A8%A3%E5%8F%8A%E8%A1%A3%E6%9C%8D%E8%A3%BD%E4%BD%9C%E2%94%80%E2%94%80%E5%A5%B3%E8%A3%9D%E4%B8%8A%E8%BA%AB%E7%B4%99%E6%A8%A3%EF%BC%88%E4%B8%80%EF%BC%89/1_pwy3y1td/2956507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7%94%B7%E8%A3%9D%E4%B8%8A%E8%BA%AB%E7%B4%99%E6%A8%A3/1_30cky9xq/29565074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431" y="2087716"/>
            <a:ext cx="8665036" cy="3360092"/>
          </a:xfrm>
        </p:spPr>
        <p:txBody>
          <a:bodyPr anchor="ctr">
            <a:normAutofit/>
          </a:bodyPr>
          <a:lstStyle/>
          <a:p>
            <a:r>
              <a:rPr lang="en-HK" sz="5400" dirty="0" err="1" smtClean="0"/>
              <a:t>上身</a:t>
            </a:r>
            <a:r>
              <a:rPr lang="en-HK" altLang="zh-TW" sz="5400" dirty="0" err="1" smtClean="0"/>
              <a:t>基</a:t>
            </a:r>
            <a:r>
              <a:rPr lang="zh-TW" altLang="en-US" sz="5400" dirty="0" smtClean="0"/>
              <a:t>本</a:t>
            </a:r>
            <a:r>
              <a:rPr lang="en-HK" altLang="zh-TW" sz="5400" dirty="0" err="1" smtClean="0"/>
              <a:t>紙樣</a:t>
            </a:r>
            <a:r>
              <a:rPr lang="en-HK" sz="5400" dirty="0"/>
              <a:t/>
            </a:r>
            <a:br>
              <a:rPr lang="en-HK" sz="5400" dirty="0"/>
            </a:br>
            <a:endParaRPr lang="en-H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7F2958-FF45-413E-97FE-55774F54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59" y="834770"/>
            <a:ext cx="5372641" cy="6011880"/>
          </a:xfrm>
        </p:spPr>
        <p:txBody>
          <a:bodyPr>
            <a:noAutofit/>
          </a:bodyPr>
          <a:lstStyle/>
          <a:p>
            <a:r>
              <a:rPr lang="en-HK" sz="3200" b="0" dirty="0" smtClean="0"/>
              <a:t>由</a:t>
            </a:r>
            <a:r>
              <a:rPr lang="en-HK" sz="3200" dirty="0" smtClean="0"/>
              <a:t>(15)</a:t>
            </a:r>
            <a:r>
              <a:rPr lang="en-HK" sz="3200" b="0" dirty="0" smtClean="0"/>
              <a:t>至</a:t>
            </a:r>
            <a:r>
              <a:rPr lang="en-HK" sz="3200" dirty="0" smtClean="0"/>
              <a:t>(5)=</a:t>
            </a:r>
            <a:r>
              <a:rPr lang="en-HK" sz="3200" b="0" dirty="0" smtClean="0"/>
              <a:t>6</a:t>
            </a:r>
            <a:r>
              <a:rPr lang="en-HK" sz="3200" b="0" dirty="0"/>
              <a:t>厘米</a:t>
            </a:r>
            <a:r>
              <a:rPr lang="en-HK" sz="3200" b="0" dirty="0" smtClean="0"/>
              <a:t>（全部碼數</a:t>
            </a:r>
            <a:r>
              <a:rPr lang="en-HK" sz="3200" b="0" dirty="0"/>
              <a:t>）</a:t>
            </a:r>
            <a:r>
              <a:rPr lang="en-HK" sz="3200" b="0" dirty="0" smtClean="0"/>
              <a:t>直出</a:t>
            </a:r>
            <a:r>
              <a:rPr lang="en-HK" sz="3200" dirty="0" smtClean="0"/>
              <a:t>(15)</a:t>
            </a:r>
            <a:r>
              <a:rPr lang="en-HK" sz="3200" b="0" dirty="0" smtClean="0"/>
              <a:t>至</a:t>
            </a:r>
            <a:r>
              <a:rPr lang="en-HK" sz="3200" dirty="0" smtClean="0"/>
              <a:t>(16)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dirty="0" smtClean="0"/>
              <a:t>(16)</a:t>
            </a:r>
            <a:r>
              <a:rPr lang="en-HK" sz="3200" b="0" dirty="0" err="1" smtClean="0"/>
              <a:t>拉至後中水平位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dirty="0" smtClean="0"/>
              <a:t>(0)</a:t>
            </a:r>
            <a:r>
              <a:rPr lang="en-HK" sz="3200" b="0" dirty="0" smtClean="0"/>
              <a:t>至</a:t>
            </a:r>
            <a:r>
              <a:rPr lang="en-HK" sz="3200" dirty="0" smtClean="0"/>
              <a:t>(7)=</a:t>
            </a:r>
            <a:r>
              <a:rPr lang="en-HK" sz="3200" b="0" dirty="0" err="1" smtClean="0"/>
              <a:t>前領點高度</a:t>
            </a:r>
            <a:r>
              <a:rPr lang="zh-TW" altLang="en-US" sz="3200" b="0" dirty="0"/>
              <a:t>（</a:t>
            </a:r>
            <a:r>
              <a:rPr lang="en-HK" sz="3200" b="0" dirty="0" smtClean="0"/>
              <a:t>2.3厘米</a:t>
            </a:r>
            <a:r>
              <a:rPr lang="zh-TW" altLang="en-US" sz="3200" b="0" dirty="0" smtClean="0"/>
              <a:t>）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7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直出至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US" altLang="zh-HK" sz="3200" b="0" cap="none" dirty="0"/>
              <a:t/>
            </a:r>
            <a:br>
              <a:rPr lang="en-US" altLang="zh-HK" sz="3200" b="0" cap="none" dirty="0"/>
            </a:br>
            <a:r>
              <a:rPr lang="en-US" altLang="zh-HK" sz="2000" b="0" cap="none" dirty="0"/>
              <a:t>     </a:t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33" y="506717"/>
            <a:ext cx="5219048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8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B792F9-1FE2-4645-B398-56533E8B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64" y="1662545"/>
            <a:ext cx="4898268" cy="264948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17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是</a:t>
            </a:r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0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7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下</a:t>
            </a:r>
            <a:r>
              <a:rPr lang="en-HK" b="0" dirty="0" smtClean="0"/>
              <a:t>5</a:t>
            </a:r>
            <a:r>
              <a:rPr lang="en-HK" b="0" dirty="0"/>
              <a:t>厘米</a:t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18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/>
              <a:t>(</a:t>
            </a:r>
            <a:r>
              <a:rPr lang="en-HK" dirty="0" smtClean="0"/>
              <a:t>16</a:t>
            </a:r>
            <a:r>
              <a:rPr lang="en-US" altLang="zh-TW" dirty="0" smtClean="0"/>
              <a:t>)</a:t>
            </a:r>
            <a:r>
              <a:rPr lang="en-HK" b="0" dirty="0" smtClean="0"/>
              <a:t>，</a:t>
            </a:r>
            <a:r>
              <a:rPr lang="en-US" altLang="zh-TW" dirty="0" smtClean="0"/>
              <a:t>(</a:t>
            </a:r>
            <a:r>
              <a:rPr lang="en-HK" dirty="0" smtClean="0"/>
              <a:t>9</a:t>
            </a:r>
            <a:r>
              <a:rPr lang="en-US" altLang="zh-TW" dirty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11</a:t>
            </a:r>
            <a:r>
              <a:rPr lang="en-US" dirty="0"/>
              <a:t>)</a:t>
            </a:r>
            <a:r>
              <a:rPr lang="en-HK" b="0" dirty="0" smtClean="0"/>
              <a:t>減0.3厘米（</a:t>
            </a:r>
            <a:r>
              <a:rPr lang="en-HK" b="0" dirty="0"/>
              <a:t>前肩長度）</a:t>
            </a:r>
            <a:br>
              <a:rPr lang="en-HK" b="0" dirty="0"/>
            </a:br>
            <a:endParaRPr lang="zh-HK" altLang="en-US" sz="20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00" y="117331"/>
            <a:ext cx="5676190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54692-1040-4781-B2C4-54AF3701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86" y="1797458"/>
            <a:ext cx="4826014" cy="3168869"/>
          </a:xfrm>
        </p:spPr>
        <p:txBody>
          <a:bodyPr>
            <a:noAutofit/>
          </a:bodyPr>
          <a:lstStyle/>
          <a:p>
            <a:r>
              <a:rPr lang="en-HK" sz="3200" b="0" dirty="0" smtClean="0"/>
              <a:t>前夾彎是5</a:t>
            </a:r>
            <a:r>
              <a:rPr lang="en-HK" sz="3200" b="0" dirty="0"/>
              <a:t>厘米</a:t>
            </a:r>
            <a:r>
              <a:rPr lang="en-HK" sz="3200" b="0" dirty="0" smtClean="0"/>
              <a:t>（全部碼數</a:t>
            </a:r>
            <a:r>
              <a:rPr lang="en-HK" sz="3200" b="0" dirty="0"/>
              <a:t>）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聯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至</a:t>
            </a:r>
            <a:r>
              <a:rPr lang="en-HK" sz="3200" dirty="0" smtClean="0"/>
              <a:t>(18)</a:t>
            </a:r>
            <a:br>
              <a:rPr lang="en-HK" sz="3200" dirty="0" smtClean="0"/>
            </a:br>
            <a:r>
              <a:rPr lang="en-HK" sz="3200" dirty="0"/>
              <a:t/>
            </a:r>
            <a:br>
              <a:rPr lang="en-HK" sz="3200" dirty="0"/>
            </a:br>
            <a:r>
              <a:rPr lang="en-HK" sz="3200" dirty="0" smtClean="0"/>
              <a:t>(19)</a:t>
            </a:r>
            <a:r>
              <a:rPr lang="zh-TW" altLang="en-US" sz="3200" b="0" dirty="0" smtClean="0"/>
              <a:t>是</a:t>
            </a:r>
            <a:r>
              <a:rPr lang="en-HK" sz="3200" b="0" dirty="0" err="1" smtClean="0"/>
              <a:t>分中點</a:t>
            </a:r>
            <a:r>
              <a:rPr lang="en-HK" sz="3200" b="0" dirty="0"/>
              <a:t/>
            </a:r>
            <a:br>
              <a:rPr lang="en-HK" sz="3200" b="0" dirty="0"/>
            </a:br>
            <a:endParaRPr lang="zh-HK" altLang="en-US" sz="32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81892"/>
            <a:ext cx="5742857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91157-B866-49B8-9972-E382E42B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6" y="2475565"/>
            <a:ext cx="4624156" cy="3292897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(</a:t>
            </a:r>
            <a:r>
              <a:rPr lang="en-HK" sz="3200" dirty="0" smtClean="0"/>
              <a:t>20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上</a:t>
            </a:r>
            <a:r>
              <a:rPr lang="en-HK" sz="3200" b="0" dirty="0"/>
              <a:t>2厘米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US" altLang="zh-TW" sz="3200" dirty="0" smtClean="0"/>
              <a:t>(</a:t>
            </a:r>
            <a:r>
              <a:rPr lang="en-HK" sz="3200" dirty="0" smtClean="0"/>
              <a:t>19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挖入約</a:t>
            </a:r>
            <a:r>
              <a:rPr lang="en-HK" sz="3200" b="0" dirty="0"/>
              <a:t>1厘米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err="1" smtClean="0"/>
              <a:t>畫前夾彎由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18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12</a:t>
            </a:r>
            <a:r>
              <a:rPr lang="en-US" altLang="zh-TW" sz="3200" dirty="0" smtClean="0"/>
              <a:t>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596"/>
            <a:ext cx="5819048" cy="6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06F7C7-489B-477A-B0E9-02AC779F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2" y="1811656"/>
            <a:ext cx="5443703" cy="4783698"/>
          </a:xfrm>
        </p:spPr>
        <p:txBody>
          <a:bodyPr>
            <a:noAutofit/>
          </a:bodyPr>
          <a:lstStyle/>
          <a:p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22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)=</a:t>
            </a:r>
            <a:r>
              <a:rPr lang="en-HK" sz="3200" b="0" dirty="0" err="1" smtClean="0"/>
              <a:t>前領濶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6.1厘米</a:t>
            </a:r>
            <a:r>
              <a:rPr lang="zh-TW" altLang="en-US" sz="3200" b="0" dirty="0" smtClean="0"/>
              <a:t>）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23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)=</a:t>
            </a:r>
            <a:r>
              <a:rPr lang="en-HK" sz="3200" b="0" dirty="0" err="1" smtClean="0"/>
              <a:t>前領深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7厘米</a:t>
            </a:r>
            <a:r>
              <a:rPr lang="zh-TW" altLang="en-US" sz="3200" b="0" dirty="0" smtClean="0"/>
              <a:t>）</a:t>
            </a:r>
            <a:r>
              <a:rPr lang="en-HK" sz="3200" b="0" dirty="0" smtClean="0"/>
              <a:t>，</a:t>
            </a:r>
            <a:r>
              <a:rPr lang="en-HK" sz="3200" b="0" dirty="0" err="1" smtClean="0"/>
              <a:t>聯線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22)</a:t>
            </a:r>
            <a:r>
              <a:rPr lang="en-HK" sz="3200" b="0" dirty="0" smtClean="0"/>
              <a:t>至</a:t>
            </a:r>
            <a:r>
              <a:rPr lang="en-HK" sz="3200" dirty="0" smtClean="0"/>
              <a:t>(23)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US" altLang="zh-TW" sz="3200" dirty="0" smtClean="0"/>
              <a:t>(</a:t>
            </a:r>
            <a:r>
              <a:rPr lang="en-HK" sz="3200" dirty="0" smtClean="0"/>
              <a:t>24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挖入</a:t>
            </a:r>
            <a:r>
              <a:rPr lang="en-HK" sz="3200" b="0" dirty="0"/>
              <a:t>2厘米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err="1" smtClean="0"/>
              <a:t>畫前領彎線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22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23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為</a:t>
            </a:r>
            <a:r>
              <a:rPr lang="zh-TW" altLang="en-US" sz="3200" b="0" dirty="0" smtClean="0"/>
              <a:t>曲</a:t>
            </a:r>
            <a:r>
              <a:rPr lang="en-HK" sz="3200" b="0" dirty="0" smtClean="0"/>
              <a:t>線</a:t>
            </a:r>
            <a:r>
              <a:rPr lang="en-HK" sz="3200" dirty="0"/>
              <a:t/>
            </a:r>
            <a:br>
              <a:rPr lang="en-HK" sz="3200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95" y="283124"/>
            <a:ext cx="6361905" cy="6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0282E-2C22-4534-B40F-AC48ACE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53" y="1448971"/>
            <a:ext cx="4284216" cy="360215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(</a:t>
            </a:r>
            <a:r>
              <a:rPr lang="en-HK" sz="3200" dirty="0" smtClean="0"/>
              <a:t>25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是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6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的中位</a:t>
            </a:r>
            <a:r>
              <a:rPr lang="en-HK" sz="3200" b="0" dirty="0" err="1"/>
              <a:t>，</a:t>
            </a:r>
            <a:r>
              <a:rPr lang="en-HK" sz="3200" b="0" dirty="0" err="1" smtClean="0"/>
              <a:t>直出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B</a:t>
            </a:r>
            <a:r>
              <a:rPr lang="en-US" altLang="zh-TW" sz="3200" dirty="0" smtClean="0"/>
              <a:t>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26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22</a:t>
            </a:r>
            <a:r>
              <a:rPr lang="en-US" altLang="zh-TW" sz="3200" dirty="0" smtClean="0"/>
              <a:t>)=</a:t>
            </a:r>
            <a:r>
              <a:rPr lang="en-HK" sz="3200" b="0" dirty="0" err="1" smtClean="0"/>
              <a:t>領至胸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，沿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B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線加上</a:t>
            </a: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02" y="152809"/>
            <a:ext cx="6619048" cy="655238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16200000">
            <a:off x="5710590" y="2010736"/>
            <a:ext cx="216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領至胸線（</a:t>
            </a:r>
            <a:r>
              <a:rPr lang="en-US" altLang="zh-TW" sz="1600" dirty="0" smtClean="0"/>
              <a:t>26</a:t>
            </a:r>
            <a:r>
              <a:rPr lang="zh-TW" altLang="en-US" sz="1600" dirty="0" smtClean="0"/>
              <a:t>厘米）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8571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279" y="0"/>
            <a:ext cx="7174523" cy="685800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B610282E-2C22-4534-B40F-AC48ACE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722120"/>
            <a:ext cx="2987040" cy="2239741"/>
          </a:xfrm>
        </p:spPr>
        <p:txBody>
          <a:bodyPr>
            <a:noAutofit/>
          </a:bodyPr>
          <a:lstStyle/>
          <a:p>
            <a:r>
              <a:rPr lang="en-HK" sz="3200" b="0" dirty="0"/>
              <a:t>畫</a:t>
            </a:r>
            <a:r>
              <a:rPr lang="zh-TW" altLang="en-US" sz="3200" b="0" dirty="0"/>
              <a:t>前</a:t>
            </a:r>
            <a:r>
              <a:rPr lang="en-HK" sz="3200" b="0" dirty="0" err="1" smtClean="0"/>
              <a:t>胸褶</a:t>
            </a:r>
            <a:r>
              <a:rPr lang="en-US" altLang="zh-HK" sz="3200" b="0" cap="none" dirty="0"/>
              <a:t/>
            </a:r>
            <a:br>
              <a:rPr lang="en-US" altLang="zh-HK" sz="3200" b="0" cap="none" dirty="0"/>
            </a:br>
            <a:r>
              <a:rPr lang="en-US" altLang="zh-HK" sz="3200" b="0" cap="none" dirty="0"/>
              <a:t/>
            </a:r>
            <a:br>
              <a:rPr lang="en-US" altLang="zh-HK" sz="3200" b="0" cap="none" dirty="0"/>
            </a:br>
            <a:endParaRPr lang="zh-HK" alt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3366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60" y="0"/>
            <a:ext cx="6276975" cy="67341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53DC86-69A2-4D68-9611-FD55CA5F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5" y="2280872"/>
            <a:ext cx="4498900" cy="2904474"/>
          </a:xfrm>
        </p:spPr>
        <p:txBody>
          <a:bodyPr>
            <a:normAutofit fontScale="90000"/>
          </a:bodyPr>
          <a:lstStyle/>
          <a:p>
            <a:r>
              <a:rPr lang="en-HK" b="0" dirty="0" err="1" smtClean="0"/>
              <a:t>找出後背中</a:t>
            </a:r>
            <a:r>
              <a:rPr lang="en-US" altLang="zh-TW" dirty="0" smtClean="0"/>
              <a:t>(</a:t>
            </a:r>
            <a:r>
              <a:rPr lang="en-HK" dirty="0" smtClean="0"/>
              <a:t>3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的中位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US" altLang="zh-TW" dirty="0" smtClean="0"/>
              <a:t>(</a:t>
            </a:r>
            <a:r>
              <a:rPr lang="en-HK" dirty="0" smtClean="0"/>
              <a:t>27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是</a:t>
            </a:r>
            <a:r>
              <a:rPr lang="en-HK" b="0" dirty="0" smtClean="0"/>
              <a:t>分中之後向夾圈移出</a:t>
            </a:r>
            <a:r>
              <a:rPr lang="en-HK" b="0" dirty="0"/>
              <a:t>2厘米</a:t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err="1" smtClean="0"/>
              <a:t>直出</a:t>
            </a:r>
            <a:r>
              <a:rPr lang="en-US" altLang="zh-TW" dirty="0" smtClean="0"/>
              <a:t>(</a:t>
            </a:r>
            <a:r>
              <a:rPr lang="en-HK" dirty="0" smtClean="0"/>
              <a:t>27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A</a:t>
            </a:r>
            <a:r>
              <a:rPr lang="en-US" altLang="zh-TW" dirty="0" smtClean="0"/>
              <a:t>)</a:t>
            </a:r>
            <a:r>
              <a:rPr lang="en-HK" dirty="0"/>
              <a:t/>
            </a:r>
            <a:br>
              <a:rPr lang="en-HK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5400000" flipH="1">
            <a:off x="11589236" y="2486900"/>
            <a:ext cx="396735" cy="156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flipH="1">
            <a:off x="10715954" y="2280872"/>
            <a:ext cx="621488" cy="1719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592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238" y="19905"/>
            <a:ext cx="7104762" cy="683809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52545AA-695A-4CA8-AE69-0898AE28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2" y="1429789"/>
            <a:ext cx="4391437" cy="3286142"/>
          </a:xfrm>
        </p:spPr>
        <p:txBody>
          <a:bodyPr>
            <a:noAutofit/>
          </a:bodyPr>
          <a:lstStyle/>
          <a:p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28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9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6</a:t>
            </a:r>
            <a:r>
              <a:rPr lang="en-HK" sz="3200" b="0" dirty="0"/>
              <a:t>厘米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28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開始</a:t>
            </a:r>
            <a:r>
              <a:rPr lang="zh-TW" altLang="en-US" sz="3200" b="0" dirty="0" smtClean="0"/>
              <a:t>畫</a:t>
            </a:r>
            <a:r>
              <a:rPr lang="en-HK" sz="3200" b="0" dirty="0" smtClean="0"/>
              <a:t>一個</a:t>
            </a:r>
            <a:r>
              <a:rPr lang="en-HK" sz="3200" b="0" dirty="0"/>
              <a:t>0. 3</a:t>
            </a:r>
            <a:r>
              <a:rPr lang="en-HK" sz="3200" b="0" dirty="0" smtClean="0"/>
              <a:t>厘米的褶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smtClean="0"/>
              <a:t>聯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27</a:t>
            </a:r>
            <a:r>
              <a:rPr lang="en-US" altLang="zh-TW" sz="3200" dirty="0" smtClean="0"/>
              <a:t>)</a:t>
            </a:r>
            <a:endParaRPr lang="zh-HK" altLang="en-US" sz="3200" cap="none" dirty="0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15560089" flipH="1">
            <a:off x="9627620" y="318823"/>
            <a:ext cx="638952" cy="2658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554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57" y="248476"/>
            <a:ext cx="6457143" cy="660952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3C7345-6D8C-4983-8AB9-0EAF037B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78" y="3000774"/>
            <a:ext cx="4082264" cy="3143463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(</a:t>
            </a:r>
            <a:r>
              <a:rPr lang="en-HK" sz="3200" dirty="0" smtClean="0"/>
              <a:t>A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的左右兩邊</a:t>
            </a:r>
            <a:r>
              <a:rPr lang="en-HK" altLang="zh-TW" sz="3200" b="0" dirty="0" smtClean="0"/>
              <a:t>畫</a:t>
            </a:r>
            <a:r>
              <a:rPr lang="en-HK" altLang="zh-TW" sz="3200" b="0" dirty="0"/>
              <a:t>2.5</a:t>
            </a:r>
            <a:r>
              <a:rPr lang="en-HK" altLang="zh-TW" sz="3200" b="0" dirty="0" smtClean="0"/>
              <a:t>厘米</a:t>
            </a:r>
            <a:r>
              <a:rPr lang="en-HK" sz="3200" b="0" dirty="0" smtClean="0"/>
              <a:t>，畫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27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為腰褶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altLang="zh-TW" sz="3200" b="0" dirty="0" smtClean="0"/>
              <a:t>腰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向下移</a:t>
            </a:r>
            <a:r>
              <a:rPr lang="en-HK" sz="3200" b="0" dirty="0"/>
              <a:t>0.4</a:t>
            </a:r>
            <a:r>
              <a:rPr lang="en-HK" sz="3200" b="0" dirty="0" smtClean="0"/>
              <a:t>厘米畫</a:t>
            </a:r>
            <a:r>
              <a:rPr lang="en-US" altLang="zh-TW" sz="3200" dirty="0" smtClean="0"/>
              <a:t>(</a:t>
            </a:r>
            <a:r>
              <a:rPr lang="en-HK" altLang="zh-TW" sz="3200" dirty="0"/>
              <a:t>C</a:t>
            </a:r>
            <a:r>
              <a:rPr lang="en-US" altLang="zh-TW" sz="3200" dirty="0"/>
              <a:t>)</a:t>
            </a:r>
            <a:r>
              <a:rPr lang="en-HK" altLang="zh-TW" sz="3200" b="0" dirty="0"/>
              <a:t>及</a:t>
            </a:r>
            <a:r>
              <a:rPr lang="en-HK" altLang="zh-TW" sz="3200" dirty="0"/>
              <a:t>(D</a:t>
            </a:r>
            <a:r>
              <a:rPr lang="en-HK" altLang="zh-TW" sz="3200" dirty="0" smtClean="0"/>
              <a:t>)</a:t>
            </a:r>
            <a:br>
              <a:rPr lang="en-HK" altLang="zh-TW" sz="3200" dirty="0" smtClean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US" altLang="zh-TW" sz="3200" dirty="0"/>
              <a:t>(</a:t>
            </a:r>
            <a:r>
              <a:rPr lang="en-HK" altLang="zh-TW" sz="3200" dirty="0"/>
              <a:t>C</a:t>
            </a:r>
            <a:r>
              <a:rPr lang="en-US" altLang="zh-TW" sz="3200" dirty="0"/>
              <a:t>)</a:t>
            </a:r>
            <a:r>
              <a:rPr lang="en-HK" altLang="zh-TW" sz="3200" b="0" dirty="0"/>
              <a:t>及</a:t>
            </a:r>
            <a:r>
              <a:rPr lang="en-HK" altLang="zh-TW" sz="3200" dirty="0"/>
              <a:t>(D</a:t>
            </a:r>
            <a:r>
              <a:rPr lang="en-HK" altLang="zh-TW" sz="3200" dirty="0" smtClean="0"/>
              <a:t>)</a:t>
            </a:r>
            <a:r>
              <a:rPr lang="zh-TW" altLang="en-US" sz="3200" b="0" dirty="0" smtClean="0"/>
              <a:t>聯線至</a:t>
            </a:r>
            <a:r>
              <a:rPr lang="en-US" altLang="zh-TW" sz="3200" dirty="0" smtClean="0"/>
              <a:t>(27)</a:t>
            </a:r>
            <a:r>
              <a:rPr lang="en-HK" sz="3200" dirty="0"/>
              <a:t/>
            </a:r>
            <a:br>
              <a:rPr lang="en-HK" sz="3200" dirty="0"/>
            </a:br>
            <a:endParaRPr lang="zh-HK" altLang="en-US" sz="3200" b="0" cap="none" dirty="0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E71E8B4C-5E40-4455-ABD5-B22A8B8B80DE}"/>
              </a:ext>
            </a:extLst>
          </p:cNvPr>
          <p:cNvSpPr/>
          <p:nvPr/>
        </p:nvSpPr>
        <p:spPr>
          <a:xfrm rot="16200000">
            <a:off x="9527650" y="6465290"/>
            <a:ext cx="399495" cy="15164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879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3362" y="1923263"/>
            <a:ext cx="8205784" cy="868401"/>
          </a:xfrm>
        </p:spPr>
        <p:txBody>
          <a:bodyPr anchor="b">
            <a:normAutofit fontScale="90000"/>
          </a:bodyPr>
          <a:lstStyle/>
          <a:p>
            <a:r>
              <a:rPr lang="en-HK" dirty="0" err="1" smtClean="0"/>
              <a:t>女裝上身</a:t>
            </a:r>
            <a:r>
              <a:rPr lang="en-HK" altLang="zh-TW" dirty="0" err="1" smtClean="0"/>
              <a:t>紙樣</a:t>
            </a:r>
            <a:r>
              <a:rPr lang="en-HK" dirty="0"/>
              <a:t/>
            </a:r>
            <a:br>
              <a:rPr lang="en-HK" dirty="0"/>
            </a:br>
            <a:endParaRPr lang="en-HK" sz="3600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C4035E0-3102-49DF-A8C1-1E720033F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3" t="27616" r="38486" b="8730"/>
          <a:stretch/>
        </p:blipFill>
        <p:spPr>
          <a:xfrm rot="16200000">
            <a:off x="2792587" y="2570887"/>
            <a:ext cx="3881555" cy="4733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E07E9-B840-45CB-804F-A8954D49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C20284-0FDF-48C7-8D08-A4814795A4A5}"/>
              </a:ext>
            </a:extLst>
          </p:cNvPr>
          <p:cNvSpPr/>
          <p:nvPr/>
        </p:nvSpPr>
        <p:spPr>
          <a:xfrm>
            <a:off x="9965183" y="654500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35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72" y="334191"/>
            <a:ext cx="7371428" cy="652380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398BD8E-D292-47CB-9630-1D037EED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94" y="3280516"/>
            <a:ext cx="3872290" cy="213783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(</a:t>
            </a:r>
            <a:r>
              <a:rPr lang="en-HK" altLang="zh-TW" dirty="0" smtClean="0"/>
              <a:t>13</a:t>
            </a:r>
            <a:r>
              <a:rPr lang="en-US" altLang="zh-TW" dirty="0" smtClean="0"/>
              <a:t>)</a:t>
            </a:r>
            <a:r>
              <a:rPr lang="en-HK" altLang="zh-TW" b="0" dirty="0" smtClean="0"/>
              <a:t>左右兩邊</a:t>
            </a:r>
            <a:r>
              <a:rPr lang="en-HK" b="0" dirty="0" smtClean="0"/>
              <a:t>畫2</a:t>
            </a:r>
            <a:r>
              <a:rPr lang="en-HK" altLang="zh-TW" b="0" dirty="0"/>
              <a:t>厘米</a:t>
            </a:r>
            <a:r>
              <a:rPr lang="en-HK" b="0" dirty="0" smtClean="0"/>
              <a:t>，為腰側褶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err="1" smtClean="0"/>
              <a:t>畫後腰</a:t>
            </a:r>
            <a:r>
              <a:rPr lang="zh-TW" altLang="en-US" b="0" dirty="0" smtClean="0"/>
              <a:t>線</a:t>
            </a:r>
            <a:r>
              <a:rPr lang="en-US" altLang="zh-TW" dirty="0" smtClean="0"/>
              <a:t>(</a:t>
            </a:r>
            <a:r>
              <a:rPr lang="en-HK" dirty="0" smtClean="0"/>
              <a:t>2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C</a:t>
            </a:r>
            <a:r>
              <a:rPr lang="en-US" altLang="zh-TW" dirty="0" smtClean="0"/>
              <a:t>)</a:t>
            </a:r>
            <a:r>
              <a:rPr lang="en-HK" b="0" dirty="0" smtClean="0"/>
              <a:t>及</a:t>
            </a:r>
            <a:r>
              <a:rPr lang="en-US" altLang="zh-TW" dirty="0" smtClean="0"/>
              <a:t>(</a:t>
            </a:r>
            <a:r>
              <a:rPr lang="en-HK" dirty="0" smtClean="0"/>
              <a:t>D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E</a:t>
            </a:r>
            <a:r>
              <a:rPr lang="en-US" altLang="zh-TW" dirty="0" smtClean="0"/>
              <a:t>)</a:t>
            </a:r>
            <a:r>
              <a:rPr lang="en-HK" b="0" dirty="0" smtClean="0"/>
              <a:t>，</a:t>
            </a:r>
            <a:r>
              <a:rPr lang="zh-TW" altLang="en-US" b="0" dirty="0" smtClean="0"/>
              <a:t>線</a:t>
            </a:r>
            <a:r>
              <a:rPr lang="en-HK" b="0" dirty="0" err="1" smtClean="0"/>
              <a:t>為微</a:t>
            </a:r>
            <a:r>
              <a:rPr lang="zh-TW" altLang="en-US" b="0" dirty="0" smtClean="0"/>
              <a:t>曲</a:t>
            </a:r>
            <a:r>
              <a:rPr lang="en-HK" b="0" dirty="0" smtClean="0"/>
              <a:t>線</a:t>
            </a:r>
            <a:r>
              <a:rPr lang="en-HK" dirty="0"/>
              <a:t/>
            </a:r>
            <a:br>
              <a:rPr lang="en-HK" dirty="0"/>
            </a:br>
            <a:endParaRPr lang="zh-HK" altLang="en-US" sz="2000" b="0" cap="none" dirty="0"/>
          </a:p>
        </p:txBody>
      </p:sp>
      <p:sp>
        <p:nvSpPr>
          <p:cNvPr id="4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10800000" flipH="1">
            <a:off x="7698179" y="6026267"/>
            <a:ext cx="621488" cy="1571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C841D230-9B66-4EFD-B75E-5A73166E664F}"/>
              </a:ext>
            </a:extLst>
          </p:cNvPr>
          <p:cNvSpPr/>
          <p:nvPr/>
        </p:nvSpPr>
        <p:spPr>
          <a:xfrm flipH="1">
            <a:off x="9066963" y="6018606"/>
            <a:ext cx="621488" cy="1712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675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65" y="96716"/>
            <a:ext cx="6939735" cy="67612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FB53D3-0E88-4AB7-A895-E675804E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1493614"/>
            <a:ext cx="4837637" cy="5575077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(</a:t>
            </a:r>
            <a:r>
              <a:rPr lang="en-HK" sz="2800" dirty="0" smtClean="0"/>
              <a:t>B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左右兩邊畫</a:t>
            </a:r>
            <a:r>
              <a:rPr lang="en-HK" sz="2800" b="0" dirty="0"/>
              <a:t>2.5</a:t>
            </a:r>
            <a:r>
              <a:rPr lang="en-HK" sz="2800" b="0" dirty="0" smtClean="0"/>
              <a:t>厘米</a:t>
            </a:r>
            <a:r>
              <a:rPr lang="zh-TW" altLang="en-US" sz="2800" b="0" dirty="0" smtClean="0"/>
              <a:t>，</a:t>
            </a:r>
            <a:r>
              <a:rPr lang="en-HK" sz="2800" b="0" dirty="0" err="1" smtClean="0"/>
              <a:t>直線聯至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26</a:t>
            </a:r>
            <a:r>
              <a:rPr lang="en-US" altLang="zh-TW" sz="2800" dirty="0" smtClean="0"/>
              <a:t>)</a:t>
            </a:r>
            <a:br>
              <a:rPr lang="en-US" altLang="zh-TW" sz="2800" dirty="0" smtClean="0"/>
            </a:br>
            <a:r>
              <a:rPr lang="en-HK" sz="2800" b="0" dirty="0"/>
              <a:t/>
            </a:r>
            <a:br>
              <a:rPr lang="en-HK" sz="2800" b="0" dirty="0"/>
            </a:br>
            <a:r>
              <a:rPr lang="en-US" altLang="zh-TW" sz="2800" dirty="0" smtClean="0"/>
              <a:t>(</a:t>
            </a:r>
            <a:r>
              <a:rPr lang="en-HK" sz="2800" dirty="0" smtClean="0"/>
              <a:t>G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及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H</a:t>
            </a:r>
            <a:r>
              <a:rPr lang="en-US" altLang="zh-TW" sz="2800" dirty="0" smtClean="0"/>
              <a:t>)</a:t>
            </a:r>
            <a:r>
              <a:rPr lang="zh-TW" altLang="en-US" sz="2800" b="0" dirty="0" smtClean="0"/>
              <a:t>是</a:t>
            </a:r>
            <a:r>
              <a:rPr lang="en-HK" sz="2800" b="0" dirty="0" smtClean="0"/>
              <a:t>腰</a:t>
            </a:r>
            <a:r>
              <a:rPr lang="zh-TW" altLang="en-US" sz="2800" b="0" dirty="0" smtClean="0"/>
              <a:t>線</a:t>
            </a:r>
            <a:r>
              <a:rPr lang="en-HK" sz="2800" b="0" dirty="0" smtClean="0"/>
              <a:t>下</a:t>
            </a:r>
            <a:r>
              <a:rPr lang="en-HK" sz="2800" b="0" dirty="0"/>
              <a:t>1.2厘米</a:t>
            </a:r>
            <a:br>
              <a:rPr lang="en-HK" sz="2800" b="0" dirty="0"/>
            </a:br>
            <a:r>
              <a:rPr lang="en-HK" sz="2800" b="0" dirty="0" smtClean="0"/>
              <a:t/>
            </a:r>
            <a:br>
              <a:rPr lang="en-HK" sz="2800" b="0" dirty="0" smtClean="0"/>
            </a:br>
            <a:r>
              <a:rPr lang="en-HK" sz="2800" b="0" dirty="0" err="1" smtClean="0"/>
              <a:t>畫側骨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E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至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12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及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F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至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12</a:t>
            </a:r>
            <a:r>
              <a:rPr lang="en-US" altLang="zh-TW" sz="2800" dirty="0" smtClean="0"/>
              <a:t>)</a:t>
            </a:r>
            <a:r>
              <a:rPr lang="en-HK" sz="2800" b="0" dirty="0"/>
              <a:t/>
            </a:r>
            <a:br>
              <a:rPr lang="en-HK" sz="2800" b="0" dirty="0"/>
            </a:br>
            <a:r>
              <a:rPr lang="en-HK" sz="2800" b="0" dirty="0" smtClean="0"/>
              <a:t/>
            </a:r>
            <a:br>
              <a:rPr lang="en-HK" sz="2800" b="0" dirty="0" smtClean="0"/>
            </a:br>
            <a:r>
              <a:rPr lang="en-HK" sz="2800" b="0" dirty="0" err="1" smtClean="0"/>
              <a:t>畫前腰</a:t>
            </a:r>
            <a:r>
              <a:rPr lang="zh-TW" altLang="en-US" sz="2800" b="0" dirty="0" smtClean="0"/>
              <a:t>線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F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至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G</a:t>
            </a:r>
            <a:r>
              <a:rPr lang="en-US" altLang="zh-TW" sz="2800" dirty="0" smtClean="0"/>
              <a:t>)</a:t>
            </a:r>
            <a:r>
              <a:rPr lang="en-HK" sz="2800" b="0" dirty="0" err="1" smtClean="0"/>
              <a:t>畫微</a:t>
            </a:r>
            <a:r>
              <a:rPr lang="zh-TW" altLang="en-US" sz="2800" b="0" dirty="0" smtClean="0"/>
              <a:t>曲</a:t>
            </a:r>
            <a:r>
              <a:rPr lang="en-HK" sz="2800" b="0" dirty="0" smtClean="0"/>
              <a:t>線</a:t>
            </a:r>
            <a:r>
              <a:rPr lang="en-HK" sz="2800" b="0" dirty="0"/>
              <a:t/>
            </a:r>
            <a:br>
              <a:rPr lang="en-HK" sz="2800" b="0" dirty="0"/>
            </a:br>
            <a:r>
              <a:rPr lang="en-HK" sz="2800" b="0" dirty="0" smtClean="0"/>
              <a:t/>
            </a:r>
            <a:br>
              <a:rPr lang="en-HK" sz="2800" b="0" dirty="0" smtClean="0"/>
            </a:br>
            <a:r>
              <a:rPr lang="en-US" altLang="zh-TW" sz="2800" dirty="0" smtClean="0"/>
              <a:t>(</a:t>
            </a:r>
            <a:r>
              <a:rPr lang="en-HK" sz="2800" dirty="0" smtClean="0"/>
              <a:t>I</a:t>
            </a:r>
            <a:r>
              <a:rPr lang="en-US" altLang="zh-TW" sz="2800" dirty="0" smtClean="0"/>
              <a:t>)</a:t>
            </a:r>
            <a:r>
              <a:rPr lang="en-HK" sz="2800" b="0" dirty="0" err="1" smtClean="0"/>
              <a:t>由前中</a:t>
            </a:r>
            <a:r>
              <a:rPr lang="zh-TW" altLang="en-US" sz="2800" b="0" dirty="0"/>
              <a:t>下</a:t>
            </a:r>
            <a:r>
              <a:rPr lang="en-HK" sz="2800" b="0" dirty="0" smtClean="0"/>
              <a:t>0.8厘米</a:t>
            </a:r>
            <a:br>
              <a:rPr lang="en-HK" sz="2800" b="0" dirty="0" smtClean="0"/>
            </a:br>
            <a:r>
              <a:rPr lang="en-HK" sz="2800" b="0" dirty="0" smtClean="0"/>
              <a:t/>
            </a:r>
            <a:br>
              <a:rPr lang="en-HK" sz="2800" b="0" dirty="0" smtClean="0"/>
            </a:br>
            <a:r>
              <a:rPr lang="en-HK" sz="2800" b="0" dirty="0" smtClean="0"/>
              <a:t>由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I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至</a:t>
            </a:r>
            <a:r>
              <a:rPr lang="en-US" altLang="zh-TW" sz="2800" dirty="0" smtClean="0"/>
              <a:t>(</a:t>
            </a:r>
            <a:r>
              <a:rPr lang="en-HK" sz="2800" dirty="0" smtClean="0"/>
              <a:t>H</a:t>
            </a:r>
            <a:r>
              <a:rPr lang="en-US" altLang="zh-TW" sz="2800" dirty="0" smtClean="0"/>
              <a:t>)</a:t>
            </a:r>
            <a:r>
              <a:rPr lang="en-HK" sz="2800" b="0" dirty="0" smtClean="0"/>
              <a:t>畫</a:t>
            </a:r>
            <a:r>
              <a:rPr lang="zh-TW" altLang="en-US" sz="2800" b="0" dirty="0" smtClean="0"/>
              <a:t>曲線</a:t>
            </a:r>
            <a:r>
              <a:rPr lang="en-HK" dirty="0"/>
              <a:t/>
            </a:r>
            <a:br>
              <a:rPr lang="en-HK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FC8EFE2C-91E2-42E4-8230-9E331DB38C6F}"/>
              </a:ext>
            </a:extLst>
          </p:cNvPr>
          <p:cNvSpPr/>
          <p:nvPr/>
        </p:nvSpPr>
        <p:spPr>
          <a:xfrm rot="16200000">
            <a:off x="6180377" y="5666293"/>
            <a:ext cx="497149" cy="20515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51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617A1AD-A594-42F3-91CA-59CD4580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43" t="27616" r="38486" b="8730"/>
          <a:stretch/>
        </p:blipFill>
        <p:spPr>
          <a:xfrm rot="16200000">
            <a:off x="3090515" y="433362"/>
            <a:ext cx="5789394" cy="705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281" y="217418"/>
            <a:ext cx="942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600" b="1" dirty="0" err="1"/>
              <a:t>完成女裝上身前後幅</a:t>
            </a:r>
            <a:endParaRPr lang="en-HK" sz="3600" b="1" dirty="0"/>
          </a:p>
          <a:p>
            <a:r>
              <a:rPr lang="en-US" altLang="zh-TW" sz="3600" b="1" dirty="0"/>
              <a:t> </a:t>
            </a:r>
            <a:endParaRPr lang="zh-TW" alt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6657" y="1241946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12191" y="6632812"/>
            <a:ext cx="361666" cy="8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73857" y="6632812"/>
            <a:ext cx="320722" cy="8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01552" y="1651379"/>
            <a:ext cx="54591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01552" y="6537278"/>
            <a:ext cx="286603" cy="9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88155" y="6537278"/>
            <a:ext cx="368490" cy="9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83458"/>
            <a:ext cx="10240903" cy="1233488"/>
          </a:xfrm>
        </p:spPr>
        <p:txBody>
          <a:bodyPr/>
          <a:lstStyle/>
          <a:p>
            <a:r>
              <a:rPr lang="zh-TW" altLang="en-US" dirty="0" smtClean="0"/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1678"/>
            <a:ext cx="10240903" cy="477202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200" dirty="0" smtClean="0">
                <a:hlinkClick r:id="rId2"/>
              </a:rPr>
              <a:t>女裝上身紙樣</a:t>
            </a:r>
            <a:r>
              <a:rPr lang="en-US" altLang="zh-TW" sz="3200" dirty="0" smtClean="0">
                <a:hlinkClick r:id="rId2"/>
              </a:rPr>
              <a:t>- </a:t>
            </a:r>
            <a:r>
              <a:rPr lang="en-HK" sz="3200" dirty="0" err="1" smtClean="0">
                <a:hlinkClick r:id="rId2"/>
              </a:rPr>
              <a:t>第一部分</a:t>
            </a:r>
            <a:endParaRPr lang="en-HK" sz="3200" dirty="0" smtClean="0"/>
          </a:p>
          <a:p>
            <a:pPr marL="457200" indent="-457200">
              <a:buAutoNum type="arabicPeriod"/>
            </a:pPr>
            <a:endParaRPr lang="en-US" altLang="en-US" sz="3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 smtClean="0">
                <a:hlinkClick r:id="rId3"/>
              </a:rPr>
              <a:t>女裝上身紙樣</a:t>
            </a:r>
            <a:r>
              <a:rPr lang="en-US" altLang="zh-TW" sz="3200" dirty="0" smtClean="0">
                <a:hlinkClick r:id="rId3"/>
              </a:rPr>
              <a:t>- </a:t>
            </a:r>
            <a:r>
              <a:rPr lang="en-HK" sz="3200" dirty="0" err="1" smtClean="0">
                <a:hlinkClick r:id="rId3"/>
              </a:rPr>
              <a:t>第二部分</a:t>
            </a:r>
            <a:endParaRPr lang="en-US" alt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87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90AF15-4020-4D0E-8FF6-E00E101BE5E1}"/>
              </a:ext>
            </a:extLst>
          </p:cNvPr>
          <p:cNvSpPr txBox="1">
            <a:spLocks/>
          </p:cNvSpPr>
          <p:nvPr/>
        </p:nvSpPr>
        <p:spPr>
          <a:xfrm>
            <a:off x="1371599" y="1750985"/>
            <a:ext cx="4953901" cy="1555741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 smtClean="0"/>
              <a:t>男裝上身紙樣</a:t>
            </a:r>
            <a:endParaRPr lang="en-HK" dirty="0"/>
          </a:p>
          <a:p>
            <a:endParaRPr lang="en-HK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71" y="-47191"/>
            <a:ext cx="5771429" cy="6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90F6-131E-4E50-AB1B-35B9BDDD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071" y="871244"/>
            <a:ext cx="7576969" cy="976544"/>
          </a:xfrm>
        </p:spPr>
        <p:txBody>
          <a:bodyPr>
            <a:normAutofit fontScale="90000"/>
          </a:bodyPr>
          <a:lstStyle/>
          <a:p>
            <a:r>
              <a:rPr lang="en-HK" dirty="0" err="1" smtClean="0"/>
              <a:t>男裝上身紙樣</a:t>
            </a:r>
            <a:r>
              <a:rPr lang="en-HK" dirty="0"/>
              <a:t/>
            </a:r>
            <a:br>
              <a:rPr lang="en-HK" dirty="0"/>
            </a:br>
            <a:endParaRPr lang="zh-HK" alt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51154"/>
              </p:ext>
            </p:extLst>
          </p:nvPr>
        </p:nvGraphicFramePr>
        <p:xfrm>
          <a:off x="3519932" y="2172744"/>
          <a:ext cx="54186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962775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6623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胸圍</a:t>
                      </a:r>
                      <a:endParaRPr lang="en-US" altLang="zh-H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夾深</a:t>
                      </a:r>
                      <a:endParaRPr lang="en-US" altLang="zh-H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24.4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領圍</a:t>
                      </a:r>
                      <a:endParaRPr lang="en-US" altLang="zh-H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3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後背闊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8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腰線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42.2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6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衫長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12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9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90DFA15B-6CE7-49A5-82CE-CDC24513308D}"/>
              </a:ext>
            </a:extLst>
          </p:cNvPr>
          <p:cNvSpPr txBox="1">
            <a:spLocks/>
          </p:cNvSpPr>
          <p:nvPr/>
        </p:nvSpPr>
        <p:spPr>
          <a:xfrm>
            <a:off x="602696" y="1391474"/>
            <a:ext cx="6187054" cy="39035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err="1" smtClean="0"/>
              <a:t>開始向左及下方畫</a:t>
            </a:r>
            <a:r>
              <a:rPr lang="zh-TW" altLang="en-US" sz="3200" b="0" dirty="0" smtClean="0"/>
              <a:t>線</a:t>
            </a:r>
            <a:endParaRPr lang="en-HK" sz="3200" b="0" dirty="0"/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5</a:t>
            </a:r>
            <a:r>
              <a:rPr lang="en-US" altLang="zh-TW" sz="3200" dirty="0" smtClean="0"/>
              <a:t>)=</a:t>
            </a:r>
            <a:r>
              <a:rPr lang="en-US" altLang="zh-TW" sz="3200" b="0" dirty="0" smtClean="0"/>
              <a:t>(</a:t>
            </a:r>
            <a:r>
              <a:rPr lang="en-HK" sz="3200" b="0" dirty="0" smtClean="0"/>
              <a:t>1</a:t>
            </a:r>
            <a:r>
              <a:rPr lang="en-US" altLang="zh-TW" sz="3200" b="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4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為</a:t>
            </a:r>
            <a:r>
              <a:rPr lang="en-HK" sz="3200" b="0" dirty="0"/>
              <a:t>1/2胸濶加8</a:t>
            </a:r>
            <a:r>
              <a:rPr lang="en-HK" sz="3200" b="0" dirty="0" smtClean="0"/>
              <a:t>厘米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58厘米</a:t>
            </a:r>
            <a:r>
              <a:rPr lang="zh-TW" altLang="en-US" sz="3200" b="0" dirty="0" smtClean="0"/>
              <a:t>）</a:t>
            </a:r>
            <a:endParaRPr lang="en-HK" sz="3200" b="0" dirty="0"/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3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恤衫長度加</a:t>
            </a:r>
            <a:r>
              <a:rPr lang="en-HK" sz="3200" b="0" dirty="0"/>
              <a:t>1厘米</a:t>
            </a:r>
          </a:p>
          <a:p>
            <a:endParaRPr lang="zh-HK" altLang="en-US" sz="3200" b="0" cap="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99AC0-EE66-4DD8-B10A-9423A3D6306A}"/>
              </a:ext>
            </a:extLst>
          </p:cNvPr>
          <p:cNvSpPr/>
          <p:nvPr/>
        </p:nvSpPr>
        <p:spPr>
          <a:xfrm>
            <a:off x="8250865" y="5295014"/>
            <a:ext cx="457200" cy="43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0E647-EADF-4A80-94B4-51C2C6E74DFE}"/>
              </a:ext>
            </a:extLst>
          </p:cNvPr>
          <p:cNvSpPr txBox="1"/>
          <p:nvPr/>
        </p:nvSpPr>
        <p:spPr>
          <a:xfrm>
            <a:off x="7843636" y="159837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26.9cm</a:t>
            </a:r>
            <a:endParaRPr lang="en-HK" dirty="0"/>
          </a:p>
        </p:txBody>
      </p:sp>
      <p:grpSp>
        <p:nvGrpSpPr>
          <p:cNvPr id="3" name="群組 2"/>
          <p:cNvGrpSpPr/>
          <p:nvPr/>
        </p:nvGrpSpPr>
        <p:grpSpPr>
          <a:xfrm>
            <a:off x="6711433" y="531628"/>
            <a:ext cx="5313990" cy="5645815"/>
            <a:chOff x="6711433" y="531628"/>
            <a:chExt cx="5313990" cy="5645815"/>
          </a:xfrm>
        </p:grpSpPr>
        <p:grpSp>
          <p:nvGrpSpPr>
            <p:cNvPr id="2" name="群組 1"/>
            <p:cNvGrpSpPr/>
            <p:nvPr/>
          </p:nvGrpSpPr>
          <p:grpSpPr>
            <a:xfrm>
              <a:off x="6711433" y="531628"/>
              <a:ext cx="5313990" cy="5645815"/>
              <a:chOff x="6711433" y="531628"/>
              <a:chExt cx="5313990" cy="56458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BCD2B4D-BAFA-4924-8C6C-7B6F9F301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65" t="32403" r="47065" b="27907"/>
              <a:stretch/>
            </p:blipFill>
            <p:spPr>
              <a:xfrm>
                <a:off x="7372036" y="531628"/>
                <a:ext cx="4653387" cy="5645815"/>
              </a:xfrm>
              <a:prstGeom prst="rect">
                <a:avLst/>
              </a:prstGeom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DC5E10E-57F7-43B0-8611-0EC9F14DE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132" y="1148316"/>
                <a:ext cx="0" cy="14991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CE58493-91C8-4331-827E-A0EDF39AB418}"/>
                  </a:ext>
                </a:extLst>
              </p:cNvPr>
              <p:cNvCxnSpPr/>
              <p:nvPr/>
            </p:nvCxnSpPr>
            <p:spPr>
              <a:xfrm>
                <a:off x="7423416" y="1148316"/>
                <a:ext cx="0" cy="444441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82BAA0-3EA6-415D-92A5-C25CD9FA6E54}"/>
                  </a:ext>
                </a:extLst>
              </p:cNvPr>
              <p:cNvSpPr txBox="1"/>
              <p:nvPr/>
            </p:nvSpPr>
            <p:spPr>
              <a:xfrm>
                <a:off x="6711433" y="3185855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80cm</a:t>
                </a:r>
                <a:endParaRPr lang="en-HK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D432E-B744-472D-B719-72C7C43838CD}"/>
                </a:ext>
              </a:extLst>
            </p:cNvPr>
            <p:cNvSpPr txBox="1"/>
            <p:nvPr/>
          </p:nvSpPr>
          <p:spPr>
            <a:xfrm>
              <a:off x="7423416" y="24628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endParaRPr lang="en-HK" b="1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4DEF45-268C-476F-A39D-88E338E1D1FD}"/>
              </a:ext>
            </a:extLst>
          </p:cNvPr>
          <p:cNvCxnSpPr>
            <a:cxnSpLocks/>
          </p:cNvCxnSpPr>
          <p:nvPr/>
        </p:nvCxnSpPr>
        <p:spPr>
          <a:xfrm>
            <a:off x="7928718" y="849339"/>
            <a:ext cx="32915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BF5821-4371-4BD1-8E7D-15BA1592B94C}"/>
              </a:ext>
            </a:extLst>
          </p:cNvPr>
          <p:cNvSpPr txBox="1"/>
          <p:nvPr/>
        </p:nvSpPr>
        <p:spPr>
          <a:xfrm>
            <a:off x="8959724" y="39947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 cm</a:t>
            </a:r>
            <a:endParaRPr lang="en-HK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50865" y="5085347"/>
            <a:ext cx="553290" cy="64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77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98756" y="1146149"/>
            <a:ext cx="6466754" cy="43863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後中至腰長度加</a:t>
            </a:r>
            <a:r>
              <a:rPr lang="en-HK" sz="3200" b="0" dirty="0"/>
              <a:t>1厘米（43.2厘米）横出</a:t>
            </a:r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7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1/2</a:t>
            </a:r>
            <a:r>
              <a:rPr lang="en-HK" sz="3200" b="0" dirty="0"/>
              <a:t>夾圈深度加1厘米（13.2厘米）横出</a:t>
            </a:r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8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1/2</a:t>
            </a:r>
            <a:r>
              <a:rPr lang="en-HK" sz="3200" dirty="0" smtClean="0"/>
              <a:t>(0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7)</a:t>
            </a:r>
            <a:r>
              <a:rPr lang="zh-TW" altLang="en-US" sz="3200" dirty="0" smtClean="0"/>
              <a:t>（</a:t>
            </a:r>
            <a:r>
              <a:rPr lang="en-HK" sz="3200" b="0" dirty="0" smtClean="0"/>
              <a:t>6.6厘米</a:t>
            </a:r>
            <a:r>
              <a:rPr lang="zh-TW" altLang="en-US" sz="3200" b="0" dirty="0" smtClean="0"/>
              <a:t>）</a:t>
            </a:r>
            <a:r>
              <a:rPr lang="en-HK" sz="3200" b="0" dirty="0" smtClean="0"/>
              <a:t>，</a:t>
            </a:r>
            <a:r>
              <a:rPr lang="en-HK" sz="3200" b="0" dirty="0" err="1" smtClean="0"/>
              <a:t>直出</a:t>
            </a:r>
            <a:endParaRPr lang="en-HK" sz="3200" b="0" dirty="0"/>
          </a:p>
          <a:p>
            <a:endParaRPr lang="zh-HK" altLang="en-US" sz="3200" b="0" cap="none" dirty="0"/>
          </a:p>
        </p:txBody>
      </p:sp>
      <p:grpSp>
        <p:nvGrpSpPr>
          <p:cNvPr id="6" name="群組 5"/>
          <p:cNvGrpSpPr/>
          <p:nvPr/>
        </p:nvGrpSpPr>
        <p:grpSpPr>
          <a:xfrm>
            <a:off x="7319823" y="351316"/>
            <a:ext cx="4658431" cy="5975966"/>
            <a:chOff x="7319823" y="351316"/>
            <a:chExt cx="4658431" cy="59759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980347-F6EB-47CF-A045-7C9C6276C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28" t="32158" r="47825" b="27999"/>
            <a:stretch/>
          </p:blipFill>
          <p:spPr>
            <a:xfrm>
              <a:off x="7319823" y="351316"/>
              <a:ext cx="4658431" cy="5975966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7319823" y="3593432"/>
              <a:ext cx="42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982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6466754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11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後背寬加</a:t>
            </a:r>
            <a:r>
              <a:rPr lang="en-HK" sz="3200" b="0" dirty="0"/>
              <a:t>2.5厘米，</a:t>
            </a:r>
            <a:r>
              <a:rPr lang="en-HK" sz="3200" b="0" dirty="0" smtClean="0"/>
              <a:t>直上</a:t>
            </a:r>
            <a:r>
              <a:rPr lang="zh-TW" altLang="en-US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12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及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13</a:t>
            </a:r>
            <a:r>
              <a:rPr lang="en-US" altLang="zh-TW" sz="3200" dirty="0" smtClean="0"/>
              <a:t>)</a:t>
            </a:r>
            <a:endParaRPr lang="en-HK" sz="3200" dirty="0"/>
          </a:p>
          <a:p>
            <a:endParaRPr lang="zh-HK" altLang="en-US" sz="20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8972935" y="264750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7446180" y="548639"/>
            <a:ext cx="4683067" cy="5841597"/>
            <a:chOff x="7446180" y="548639"/>
            <a:chExt cx="4683067" cy="58415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F0593B-60DF-4D33-9A70-39904110A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705" t="33255" r="47950" b="28000"/>
            <a:stretch/>
          </p:blipFill>
          <p:spPr>
            <a:xfrm>
              <a:off x="7541111" y="548639"/>
              <a:ext cx="4588136" cy="584159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446180" y="3485480"/>
              <a:ext cx="42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316FB-76A7-43C0-8EB4-1A0FB573F9E3}"/>
              </a:ext>
            </a:extLst>
          </p:cNvPr>
          <p:cNvSpPr txBox="1"/>
          <p:nvPr/>
        </p:nvSpPr>
        <p:spPr>
          <a:xfrm>
            <a:off x="8972935" y="272406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257395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847472" y="2104090"/>
            <a:ext cx="4719633" cy="246897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9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1/5領圈減0.5</a:t>
            </a:r>
            <a:r>
              <a:rPr lang="en-HK" sz="3200" b="0" dirty="0"/>
              <a:t>厘米，直上</a:t>
            </a:r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9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10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2</a:t>
            </a:r>
            <a:r>
              <a:rPr lang="en-HK" sz="3200" b="0" dirty="0"/>
              <a:t>厘米</a:t>
            </a:r>
          </a:p>
          <a:p>
            <a:endParaRPr lang="zh-HK" altLang="en-US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1882589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2732443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8946B-C84E-42A4-B1BC-0FD921BE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7" t="40001" r="29127" b="27863"/>
          <a:stretch/>
        </p:blipFill>
        <p:spPr>
          <a:xfrm>
            <a:off x="6559661" y="1736871"/>
            <a:ext cx="5516855" cy="3139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1473252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2307119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7402313" y="2168619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9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C9E2-3885-4ABB-8902-111C43131819}"/>
              </a:ext>
            </a:extLst>
          </p:cNvPr>
          <p:cNvSpPr txBox="1"/>
          <p:nvPr/>
        </p:nvSpPr>
        <p:spPr>
          <a:xfrm>
            <a:off x="7358231" y="17728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10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F53CB-E799-4430-9FD0-23515D3C5CAB}"/>
              </a:ext>
            </a:extLst>
          </p:cNvPr>
          <p:cNvSpPr txBox="1"/>
          <p:nvPr/>
        </p:nvSpPr>
        <p:spPr>
          <a:xfrm>
            <a:off x="8310158" y="436873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172902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90F6-131E-4E50-AB1B-35B9BDDD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437" y="897226"/>
            <a:ext cx="9941442" cy="976544"/>
          </a:xfrm>
        </p:spPr>
        <p:txBody>
          <a:bodyPr>
            <a:noAutofit/>
          </a:bodyPr>
          <a:lstStyle/>
          <a:p>
            <a:r>
              <a:rPr lang="en-HK" sz="3600" dirty="0" err="1" smtClean="0"/>
              <a:t>女裝上身</a:t>
            </a:r>
            <a:r>
              <a:rPr lang="zh-TW" altLang="en-US" sz="3600" dirty="0" smtClean="0"/>
              <a:t>的基本</a:t>
            </a:r>
            <a:r>
              <a:rPr lang="en-HK" altLang="zh-TW" sz="3600" dirty="0" err="1" smtClean="0"/>
              <a:t>紙樣</a:t>
            </a:r>
            <a:r>
              <a:rPr lang="en-HK" sz="3600" dirty="0"/>
              <a:t/>
            </a:r>
            <a:br>
              <a:rPr lang="en-HK" sz="3600" dirty="0"/>
            </a:br>
            <a:endParaRPr lang="zh-HK" altLang="en-US" sz="36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91336"/>
              </p:ext>
            </p:extLst>
          </p:nvPr>
        </p:nvGraphicFramePr>
        <p:xfrm>
          <a:off x="3222542" y="1873770"/>
          <a:ext cx="541866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962775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6623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胸圍</a:t>
                      </a:r>
                      <a:endParaRPr lang="en-US" altLang="zh-H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腰圍</a:t>
                      </a:r>
                      <a:endParaRPr lang="en-US" altLang="zh-H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64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夾深</a:t>
                      </a:r>
                      <a:endParaRPr lang="en-US" altLang="zh-H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21.4</a:t>
                      </a:r>
                      <a:r>
                        <a:rPr lang="zh-TW" altLang="en-US" dirty="0" smtClean="0"/>
                        <a:t>厘米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3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後腰長</a:t>
                      </a:r>
                      <a:endParaRPr lang="en-US" altLang="zh-H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40.3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8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夾闊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11.2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5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後背闊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17.6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後領橫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7.4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8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前領升高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2.3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52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前領橫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6.1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前領深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2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前胸高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26</a:t>
                      </a:r>
                      <a:r>
                        <a:rPr lang="zh-TW" altLang="en-US" dirty="0" smtClean="0"/>
                        <a:t>厘米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9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6466754" cy="28063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13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14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3.5</a:t>
            </a:r>
            <a:r>
              <a:rPr lang="en-HK" sz="3200" b="0" dirty="0"/>
              <a:t>厘米，</a:t>
            </a:r>
          </a:p>
          <a:p>
            <a:r>
              <a:rPr lang="en-HK" sz="3200" b="0" dirty="0" err="1"/>
              <a:t>橫出</a:t>
            </a:r>
            <a:endParaRPr lang="en-HK" sz="3200" b="0" dirty="0"/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14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15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1.5</a:t>
            </a:r>
            <a:r>
              <a:rPr lang="en-HK" sz="3200" b="0" dirty="0"/>
              <a:t>厘米</a:t>
            </a:r>
            <a:r>
              <a:rPr lang="en-US" altLang="zh-TW" sz="3200" b="0" cap="none" dirty="0"/>
              <a:t/>
            </a:r>
            <a:br>
              <a:rPr lang="en-US" altLang="zh-TW" sz="3200" b="0" cap="none" dirty="0"/>
            </a:br>
            <a:endParaRPr lang="zh-HK" altLang="en-US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E3806-0E5A-42E5-B397-99CF939EA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0" t="38604" r="28499" b="28000"/>
          <a:stretch/>
        </p:blipFill>
        <p:spPr>
          <a:xfrm>
            <a:off x="6595209" y="1460878"/>
            <a:ext cx="5464114" cy="2982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8612555" y="20784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14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C9E2-3885-4ABB-8902-111C43131819}"/>
              </a:ext>
            </a:extLst>
          </p:cNvPr>
          <p:cNvSpPr txBox="1"/>
          <p:nvPr/>
        </p:nvSpPr>
        <p:spPr>
          <a:xfrm>
            <a:off x="9003824" y="20923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15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4656F-24A2-4D73-993A-6D0571E2991B}"/>
              </a:ext>
            </a:extLst>
          </p:cNvPr>
          <p:cNvSpPr txBox="1"/>
          <p:nvPr/>
        </p:nvSpPr>
        <p:spPr>
          <a:xfrm>
            <a:off x="8567671" y="3949183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255157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22766" y="2430589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200" b="0" dirty="0" smtClean="0"/>
              <a:t>聯</a:t>
            </a:r>
            <a:r>
              <a:rPr lang="zh-TW" altLang="en-US" sz="3200" b="0" dirty="0" smtClean="0"/>
              <a:t>線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15</a:t>
            </a:r>
            <a:r>
              <a:rPr lang="en-US" altLang="zh-TW" sz="3200" dirty="0" smtClean="0"/>
              <a:t>)</a:t>
            </a:r>
            <a:endParaRPr lang="en-HK" sz="3200" dirty="0"/>
          </a:p>
          <a:p>
            <a:endParaRPr lang="en-HK" sz="3200" b="0" dirty="0"/>
          </a:p>
          <a:p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10</a:t>
            </a:r>
            <a:r>
              <a:rPr lang="en-US" altLang="zh-TW" sz="3200" dirty="0"/>
              <a:t>)</a:t>
            </a:r>
            <a:r>
              <a:rPr lang="en-HK" sz="3200" b="0" dirty="0" err="1" smtClean="0"/>
              <a:t>畫一條</a:t>
            </a:r>
            <a:r>
              <a:rPr lang="zh-TW" altLang="en-US" sz="3200" b="0" dirty="0" smtClean="0"/>
              <a:t>曲</a:t>
            </a:r>
            <a:r>
              <a:rPr lang="en-HK" sz="3200" b="0" dirty="0" smtClean="0"/>
              <a:t>線</a:t>
            </a:r>
            <a:endParaRPr lang="en-HK" sz="3200" b="0" dirty="0"/>
          </a:p>
          <a:p>
            <a:endParaRPr lang="zh-HK" altLang="en-US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12B6B-D85E-46F8-B28A-4CFF59DA5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6" t="36863" r="30131" b="30573"/>
          <a:stretch/>
        </p:blipFill>
        <p:spPr>
          <a:xfrm>
            <a:off x="6675145" y="1714500"/>
            <a:ext cx="5516855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3B47D3-C4F1-4653-ACBA-947D1AECA896}"/>
              </a:ext>
            </a:extLst>
          </p:cNvPr>
          <p:cNvSpPr/>
          <p:nvPr/>
        </p:nvSpPr>
        <p:spPr>
          <a:xfrm>
            <a:off x="8907332" y="3055172"/>
            <a:ext cx="360996" cy="373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45CA2-7EF5-4EDE-B385-CB8D81987C29}"/>
              </a:ext>
            </a:extLst>
          </p:cNvPr>
          <p:cNvSpPr txBox="1"/>
          <p:nvPr/>
        </p:nvSpPr>
        <p:spPr>
          <a:xfrm>
            <a:off x="8456568" y="440034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2927937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16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1/3</a:t>
            </a:r>
            <a:r>
              <a:rPr lang="en-HK" sz="3200" b="0" dirty="0"/>
              <a:t>胸圍加1.5厘米（34.8厘米）</a:t>
            </a:r>
          </a:p>
          <a:p>
            <a:endParaRPr lang="zh-HK" altLang="en-US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A0AC9-D976-4CB2-8CCB-460A66356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6" t="36079" r="30174" b="27843"/>
          <a:stretch/>
        </p:blipFill>
        <p:spPr>
          <a:xfrm>
            <a:off x="6250385" y="1398494"/>
            <a:ext cx="5743065" cy="3861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54216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494370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17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1/5領圍減1厘米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7厘米</a:t>
            </a:r>
            <a:r>
              <a:rPr lang="zh-TW" altLang="en-US" sz="3200" b="0" dirty="0" smtClean="0"/>
              <a:t>）</a:t>
            </a:r>
            <a:endParaRPr lang="en-HK" sz="3200" b="0" dirty="0"/>
          </a:p>
          <a:p>
            <a:endParaRPr lang="en-HK" sz="3200" b="0" dirty="0"/>
          </a:p>
          <a:p>
            <a:r>
              <a:rPr lang="en-HK" sz="3200" b="0" dirty="0"/>
              <a:t>5至</a:t>
            </a:r>
            <a:r>
              <a:rPr lang="en-HK" sz="3200" b="0" dirty="0" smtClean="0"/>
              <a:t>18</a:t>
            </a:r>
            <a:r>
              <a:rPr lang="en-US" altLang="zh-TW" sz="3200" b="0" dirty="0" smtClean="0"/>
              <a:t>=</a:t>
            </a:r>
            <a:r>
              <a:rPr lang="en-HK" sz="3200" b="0" dirty="0" smtClean="0"/>
              <a:t>1/5領圍</a:t>
            </a:r>
            <a:endParaRPr lang="en-HK" sz="3200" b="0" dirty="0"/>
          </a:p>
          <a:p>
            <a:endParaRPr lang="zh-HK" altLang="en-US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9A0F4-E3EB-4606-8A38-042D932CC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3" t="35921" r="31065" b="28314"/>
          <a:stretch/>
        </p:blipFill>
        <p:spPr>
          <a:xfrm>
            <a:off x="6433073" y="1290918"/>
            <a:ext cx="560166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8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1084306" y="2128279"/>
            <a:ext cx="4746224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19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2</a:t>
            </a:r>
            <a:r>
              <a:rPr lang="en-HK" sz="3200" b="0" dirty="0"/>
              <a:t>厘米，直上</a:t>
            </a:r>
          </a:p>
          <a:p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59B11-EE3B-4CFC-8CC4-79515077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9" t="34668" r="22138" b="31174"/>
          <a:stretch/>
        </p:blipFill>
        <p:spPr>
          <a:xfrm>
            <a:off x="6433073" y="2140772"/>
            <a:ext cx="5630945" cy="21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17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20</a:t>
            </a:r>
            <a:r>
              <a:rPr lang="en-US" altLang="zh-TW" sz="3200" dirty="0" smtClean="0"/>
              <a:t>)=</a:t>
            </a:r>
            <a:r>
              <a:rPr lang="en-US" altLang="zh-TW" sz="3200" b="0" dirty="0" smtClean="0"/>
              <a:t>(</a:t>
            </a:r>
            <a:r>
              <a:rPr lang="en-HK" sz="3200" b="0" dirty="0" smtClean="0"/>
              <a:t>10</a:t>
            </a:r>
            <a:r>
              <a:rPr lang="en-US" altLang="zh-TW" sz="3200" b="0" dirty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15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長度加</a:t>
            </a:r>
            <a:r>
              <a:rPr lang="en-HK" sz="3200" b="0" dirty="0"/>
              <a:t>0.5</a:t>
            </a:r>
            <a:r>
              <a:rPr lang="en-HK" sz="3200" b="0" dirty="0" smtClean="0"/>
              <a:t>厘米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17.8厘米</a:t>
            </a:r>
            <a:r>
              <a:rPr lang="zh-TW" altLang="en-US" sz="3200" b="0" dirty="0" smtClean="0"/>
              <a:t>）</a:t>
            </a:r>
            <a:endParaRPr lang="en-HK" sz="3200" b="0" dirty="0"/>
          </a:p>
          <a:p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802FC-BEA2-4D1C-BEE2-17E42779B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0" t="31216" r="31065" b="27529"/>
          <a:stretch/>
        </p:blipFill>
        <p:spPr>
          <a:xfrm>
            <a:off x="5983968" y="1624405"/>
            <a:ext cx="6208032" cy="32488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97CE-056F-4C05-84AE-59A911E945A4}"/>
              </a:ext>
            </a:extLst>
          </p:cNvPr>
          <p:cNvSpPr txBox="1"/>
          <p:nvPr/>
        </p:nvSpPr>
        <p:spPr>
          <a:xfrm>
            <a:off x="8907332" y="265760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54394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16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：</a:t>
            </a:r>
            <a:r>
              <a:rPr lang="en-HK" altLang="zh-TW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altLang="zh-TW" sz="3200" dirty="0" smtClean="0"/>
              <a:t>16</a:t>
            </a:r>
            <a:r>
              <a:rPr lang="en-US" altLang="zh-TW" sz="3200" dirty="0" smtClean="0"/>
              <a:t>)</a:t>
            </a:r>
            <a:r>
              <a:rPr lang="en-HK" altLang="zh-TW" sz="3200" b="0" dirty="0" smtClean="0"/>
              <a:t>開始</a:t>
            </a:r>
            <a:r>
              <a:rPr lang="en-HK" sz="3200" b="0" dirty="0" smtClean="0"/>
              <a:t>沿線上</a:t>
            </a:r>
            <a:r>
              <a:rPr lang="en-HK" sz="3200" b="0" dirty="0"/>
              <a:t>3.5</a:t>
            </a:r>
            <a:r>
              <a:rPr lang="en-HK" sz="3200" b="0" dirty="0" smtClean="0"/>
              <a:t>厘米</a:t>
            </a:r>
            <a:endParaRPr lang="en-HK" sz="3200" b="0" dirty="0"/>
          </a:p>
          <a:p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81AFEC-303A-4F26-AD43-86289A39B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t="31216" r="31613" b="28445"/>
          <a:stretch/>
        </p:blipFill>
        <p:spPr>
          <a:xfrm>
            <a:off x="5969447" y="1570617"/>
            <a:ext cx="6222554" cy="3238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958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200" b="0" dirty="0" smtClean="0"/>
              <a:t>聯</a:t>
            </a:r>
            <a:r>
              <a:rPr lang="zh-TW" altLang="en-US" sz="3200" b="0" dirty="0" smtClean="0"/>
              <a:t>線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endParaRPr lang="en-HK" sz="3200" dirty="0"/>
          </a:p>
          <a:p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D3B73-33C8-4F71-8708-A5739EA4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t="31216" r="32641" b="27529"/>
          <a:stretch/>
        </p:blipFill>
        <p:spPr>
          <a:xfrm>
            <a:off x="5820559" y="1628374"/>
            <a:ext cx="6182418" cy="33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2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193638" y="2140772"/>
            <a:ext cx="6823153" cy="24419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22</a:t>
            </a:r>
            <a:r>
              <a:rPr lang="en-US" altLang="zh-TW" sz="3200" dirty="0" smtClean="0"/>
              <a:t>)=</a:t>
            </a:r>
            <a:r>
              <a:rPr lang="en-HK" sz="3200" b="0" dirty="0" smtClean="0"/>
              <a:t>1/3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21</a:t>
            </a:r>
            <a:r>
              <a:rPr lang="en-US" altLang="zh-TW" sz="3200" dirty="0" smtClean="0"/>
              <a:t>)</a:t>
            </a:r>
            <a:endParaRPr lang="en-HK" sz="3200" dirty="0"/>
          </a:p>
          <a:p>
            <a:endParaRPr lang="en-HK" sz="3200" b="0" dirty="0" smtClean="0"/>
          </a:p>
          <a:p>
            <a:r>
              <a:rPr lang="en-HK" sz="3200" dirty="0" smtClean="0"/>
              <a:t>(16)</a:t>
            </a:r>
            <a:r>
              <a:rPr lang="en-HK" sz="3200" b="0" dirty="0" smtClean="0"/>
              <a:t>至</a:t>
            </a:r>
            <a:r>
              <a:rPr lang="en-HK" sz="3200" dirty="0" smtClean="0"/>
              <a:t>(23)=</a:t>
            </a:r>
            <a:r>
              <a:rPr lang="en-HK" sz="3200" b="0" dirty="0" smtClean="0"/>
              <a:t>1/2</a:t>
            </a:r>
            <a:r>
              <a:rPr lang="en-HK" sz="3200" dirty="0" smtClean="0"/>
              <a:t>(11)</a:t>
            </a:r>
            <a:r>
              <a:rPr lang="en-HK" sz="3200" b="0" dirty="0" smtClean="0"/>
              <a:t>至</a:t>
            </a:r>
            <a:r>
              <a:rPr lang="en-HK" sz="3200" dirty="0" smtClean="0"/>
              <a:t>(16)</a:t>
            </a:r>
            <a:r>
              <a:rPr lang="en-HK" sz="3200" b="0" dirty="0" smtClean="0"/>
              <a:t>減0.5厘米</a:t>
            </a:r>
            <a:r>
              <a:rPr lang="zh-TW" altLang="en-US" sz="3200" b="0" dirty="0" smtClean="0"/>
              <a:t>（</a:t>
            </a:r>
            <a:r>
              <a:rPr lang="en-HK" sz="3200" b="0" dirty="0" smtClean="0"/>
              <a:t>5.6厘米</a:t>
            </a:r>
            <a:r>
              <a:rPr lang="zh-TW" altLang="en-US" sz="3200" b="0" dirty="0" smtClean="0"/>
              <a:t>）</a:t>
            </a:r>
            <a:endParaRPr lang="en-HK" sz="3200" b="0" dirty="0"/>
          </a:p>
          <a:p>
            <a:endParaRPr lang="en-HK" sz="3200" b="0" dirty="0" smtClean="0"/>
          </a:p>
          <a:p>
            <a:r>
              <a:rPr lang="en-HK" sz="3200" b="0" dirty="0" err="1" smtClean="0"/>
              <a:t>直落至衫腳</a:t>
            </a:r>
            <a:endParaRPr lang="en-HK" sz="3200" b="0" dirty="0"/>
          </a:p>
          <a:p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01F41-304E-41E3-BDC0-6679BBB32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3" t="35451" r="46786" b="29098"/>
          <a:stretch/>
        </p:blipFill>
        <p:spPr>
          <a:xfrm>
            <a:off x="7079939" y="225912"/>
            <a:ext cx="4802214" cy="6156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6AD682-F178-430E-AD4E-C5AF20B66C27}"/>
              </a:ext>
            </a:extLst>
          </p:cNvPr>
          <p:cNvSpPr/>
          <p:nvPr/>
        </p:nvSpPr>
        <p:spPr>
          <a:xfrm>
            <a:off x="7122970" y="1952513"/>
            <a:ext cx="360996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DC0EF-F94D-421F-9FA8-92AF0F31CC9B}"/>
              </a:ext>
            </a:extLst>
          </p:cNvPr>
          <p:cNvSpPr txBox="1"/>
          <p:nvPr/>
        </p:nvSpPr>
        <p:spPr>
          <a:xfrm>
            <a:off x="9195214" y="2327847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23</a:t>
            </a:r>
            <a:endParaRPr lang="en-HK" sz="1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03706" y="3394434"/>
            <a:ext cx="42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929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84413" y="1918258"/>
            <a:ext cx="5709344" cy="24419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0" dirty="0" smtClean="0"/>
              <a:t>從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11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出一條</a:t>
            </a:r>
            <a:r>
              <a:rPr lang="en-HK" sz="3200" b="0" dirty="0"/>
              <a:t>45</a:t>
            </a:r>
            <a:r>
              <a:rPr lang="en-HK" sz="3200" b="0" dirty="0" smtClean="0"/>
              <a:t>度角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，</a:t>
            </a:r>
            <a:r>
              <a:rPr lang="en-HK" sz="3200" b="0" dirty="0"/>
              <a:t>長度為3厘米</a:t>
            </a:r>
          </a:p>
          <a:p>
            <a:endParaRPr lang="en-HK" sz="3200" b="0" dirty="0"/>
          </a:p>
          <a:p>
            <a:r>
              <a:rPr lang="zh-TW" altLang="en-US" sz="3200" b="0" dirty="0" smtClean="0"/>
              <a:t>從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16)</a:t>
            </a:r>
            <a:r>
              <a:rPr lang="en-HK" sz="3200" b="0" dirty="0" smtClean="0"/>
              <a:t>出一條</a:t>
            </a:r>
            <a:r>
              <a:rPr lang="en-HK" sz="3200" b="0" dirty="0"/>
              <a:t>45</a:t>
            </a:r>
            <a:r>
              <a:rPr lang="en-HK" sz="3200" b="0" dirty="0" smtClean="0"/>
              <a:t>度角</a:t>
            </a:r>
            <a:r>
              <a:rPr lang="zh-TW" altLang="en-US" sz="3200" b="0" dirty="0" smtClean="0"/>
              <a:t>線</a:t>
            </a:r>
            <a:r>
              <a:rPr lang="en-HK" sz="3200" b="0" dirty="0" smtClean="0"/>
              <a:t>，</a:t>
            </a:r>
            <a:r>
              <a:rPr lang="en-HK" sz="3200" b="0" dirty="0"/>
              <a:t>長度為2厘米</a:t>
            </a:r>
          </a:p>
          <a:p>
            <a:r>
              <a:rPr lang="en-US" altLang="zh-HK" sz="3200" b="0" cap="none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CF38F2-7084-4437-9CAE-41E1D7EAC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1" t="29647" r="35276" b="28314"/>
          <a:stretch/>
        </p:blipFill>
        <p:spPr>
          <a:xfrm>
            <a:off x="6678010" y="957429"/>
            <a:ext cx="5397450" cy="41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E60D3-56D9-4385-A840-7B794D6D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5" y="546328"/>
            <a:ext cx="6144852" cy="5453100"/>
          </a:xfrm>
        </p:spPr>
        <p:txBody>
          <a:bodyPr>
            <a:normAutofit fontScale="90000"/>
          </a:bodyPr>
          <a:lstStyle/>
          <a:p>
            <a:r>
              <a:rPr lang="en-HK" b="0" dirty="0" smtClean="0"/>
              <a:t>由</a:t>
            </a:r>
            <a:r>
              <a:rPr lang="en-HK" dirty="0" smtClean="0"/>
              <a:t>(1)</a:t>
            </a:r>
            <a:r>
              <a:rPr lang="en-HK" b="0" dirty="0" smtClean="0"/>
              <a:t>至</a:t>
            </a:r>
            <a:r>
              <a:rPr lang="en-HK" dirty="0" smtClean="0"/>
              <a:t>(0)=</a:t>
            </a:r>
            <a:r>
              <a:rPr lang="en-HK" b="0" dirty="0" err="1" smtClean="0"/>
              <a:t>夾圈深度</a:t>
            </a:r>
            <a:r>
              <a:rPr lang="zh-TW" altLang="en-US" b="0" dirty="0"/>
              <a:t>（</a:t>
            </a:r>
            <a:r>
              <a:rPr lang="en-HK" b="0" dirty="0" smtClean="0"/>
              <a:t>21.4厘米</a:t>
            </a:r>
            <a:r>
              <a:rPr lang="zh-TW" altLang="en-US" b="0" dirty="0" smtClean="0"/>
              <a:t>）</a:t>
            </a:r>
            <a:r>
              <a:rPr lang="en-HK" b="0" dirty="0"/>
              <a:t/>
            </a:r>
            <a:br>
              <a:rPr lang="en-HK" b="0" dirty="0"/>
            </a:br>
            <a:r>
              <a:rPr lang="en-US" altLang="zh-TW" sz="2000" b="0" cap="none" dirty="0"/>
              <a:t/>
            </a:r>
            <a:br>
              <a:rPr lang="en-US" altLang="zh-TW" sz="2000" b="0" cap="none" dirty="0"/>
            </a:br>
            <a:r>
              <a:rPr lang="en-US" altLang="zh-TW" sz="2000" b="0" cap="none" dirty="0"/>
              <a:t/>
            </a:r>
            <a:br>
              <a:rPr lang="en-US" altLang="zh-TW" sz="2000" b="0" cap="none" dirty="0"/>
            </a:br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2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0</a:t>
            </a:r>
            <a:r>
              <a:rPr lang="en-US" altLang="zh-TW" dirty="0" smtClean="0"/>
              <a:t>)=</a:t>
            </a:r>
            <a:r>
              <a:rPr lang="en-HK" b="0" dirty="0" smtClean="0"/>
              <a:t>後領中至後腰中</a:t>
            </a:r>
            <a:r>
              <a:rPr lang="en-HK" b="0" dirty="0"/>
              <a:t>+0.3</a:t>
            </a:r>
            <a:r>
              <a:rPr lang="en-HK" b="0" dirty="0" smtClean="0"/>
              <a:t>厘米</a:t>
            </a:r>
            <a:r>
              <a:rPr lang="zh-TW" altLang="en-US" b="0" dirty="0" smtClean="0"/>
              <a:t>（</a:t>
            </a:r>
            <a:r>
              <a:rPr lang="en-HK" b="0" dirty="0" smtClean="0"/>
              <a:t>40.6厘米</a:t>
            </a:r>
            <a:r>
              <a:rPr lang="zh-TW" altLang="en-US" b="0" dirty="0" smtClean="0"/>
              <a:t>）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6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1</a:t>
            </a:r>
            <a:r>
              <a:rPr lang="en-US" altLang="zh-TW" dirty="0" smtClean="0"/>
              <a:t>)= </a:t>
            </a:r>
            <a:r>
              <a:rPr lang="en-HK" b="0" dirty="0" err="1" smtClean="0"/>
              <a:t>胸圍</a:t>
            </a:r>
            <a:r>
              <a:rPr lang="en-US" altLang="zh-TW" b="0" dirty="0" smtClean="0"/>
              <a:t>/2</a:t>
            </a:r>
            <a:r>
              <a:rPr lang="en-HK" b="0" dirty="0" smtClean="0"/>
              <a:t>+4.5厘米</a:t>
            </a:r>
            <a:r>
              <a:rPr lang="zh-TW" altLang="en-US" b="0" dirty="0" smtClean="0"/>
              <a:t>（</a:t>
            </a:r>
            <a:r>
              <a:rPr lang="en-HK" b="0" dirty="0" smtClean="0"/>
              <a:t>48厘米</a:t>
            </a:r>
            <a:r>
              <a:rPr lang="zh-TW" altLang="en-US" b="0" dirty="0" smtClean="0"/>
              <a:t>）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err="1" smtClean="0"/>
              <a:t>直上或直落由</a:t>
            </a:r>
            <a:r>
              <a:rPr lang="en-US" altLang="zh-TW" dirty="0" smtClean="0"/>
              <a:t>(</a:t>
            </a:r>
            <a:r>
              <a:rPr lang="en-HK" dirty="0" smtClean="0"/>
              <a:t>6</a:t>
            </a:r>
            <a:r>
              <a:rPr lang="en-US" altLang="zh-TW" dirty="0" smtClean="0"/>
              <a:t>)</a:t>
            </a:r>
            <a:r>
              <a:rPr lang="en-HK" b="0" dirty="0" smtClean="0"/>
              <a:t>去</a:t>
            </a:r>
            <a:r>
              <a:rPr lang="en-US" altLang="zh-TW" dirty="0" smtClean="0"/>
              <a:t>(</a:t>
            </a:r>
            <a:r>
              <a:rPr lang="en-HK" dirty="0" smtClean="0"/>
              <a:t>7</a:t>
            </a:r>
            <a:r>
              <a:rPr lang="en-US" altLang="zh-TW" dirty="0" smtClean="0"/>
              <a:t>)</a:t>
            </a:r>
            <a:r>
              <a:rPr lang="en-HK" b="0" dirty="0" smtClean="0"/>
              <a:t>及</a:t>
            </a:r>
            <a:r>
              <a:rPr lang="en-US" altLang="zh-TW" dirty="0" smtClean="0"/>
              <a:t>(</a:t>
            </a:r>
            <a:r>
              <a:rPr lang="en-HK" dirty="0" smtClean="0"/>
              <a:t>1</a:t>
            </a:r>
            <a:r>
              <a:rPr lang="en-US" altLang="zh-TW" dirty="0" smtClean="0"/>
              <a:t>)</a:t>
            </a:r>
            <a:r>
              <a:rPr lang="en-HK" b="0" dirty="0"/>
              <a:t/>
            </a:r>
            <a:br>
              <a:rPr lang="en-HK" b="0" dirty="0"/>
            </a:br>
            <a:endParaRPr lang="zh-HK" altLang="en-US" sz="2000" b="0" cap="none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8D0A4C-4B02-9137-CE6D-194E0295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522058"/>
            <a:ext cx="5688040" cy="550164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907238" y="3017630"/>
            <a:ext cx="3643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胸圍</a:t>
            </a:r>
            <a:r>
              <a:rPr lang="en-US" altLang="zh-TW" sz="2000" dirty="0" smtClean="0"/>
              <a:t>/2+4.5</a:t>
            </a:r>
            <a:r>
              <a:rPr lang="zh-TW" altLang="en-US" sz="2000" dirty="0" smtClean="0"/>
              <a:t>厘米</a:t>
            </a:r>
            <a:r>
              <a:rPr lang="en-US" altLang="zh-TW" sz="2000" dirty="0" smtClean="0"/>
              <a:t>=4.8</a:t>
            </a:r>
            <a:r>
              <a:rPr lang="zh-TW" altLang="en-US" sz="2000" dirty="0" smtClean="0"/>
              <a:t>厘米     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3757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1625914"/>
            <a:ext cx="5591798" cy="244198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200" b="0" dirty="0" smtClean="0"/>
              <a:t>(22)直入</a:t>
            </a:r>
            <a:r>
              <a:rPr lang="en-HK" sz="3200" b="0" dirty="0"/>
              <a:t>1.25厘米</a:t>
            </a:r>
            <a:r>
              <a:rPr lang="en-HK" sz="3200" b="0" dirty="0" smtClean="0"/>
              <a:t>，畫夾彎</a:t>
            </a:r>
            <a:r>
              <a:rPr lang="zh-TW" altLang="en-US" sz="3200" b="0" dirty="0" smtClean="0"/>
              <a:t>曲線</a:t>
            </a:r>
            <a:r>
              <a:rPr lang="en-US" altLang="zh-HK" sz="3200" b="0" cap="none" dirty="0" smtClean="0"/>
              <a:t> </a:t>
            </a:r>
            <a:endParaRPr lang="en-US" altLang="zh-HK" sz="32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46F3E-3929-4925-ACD9-423F6026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9" t="32941" r="26365" b="28000"/>
          <a:stretch/>
        </p:blipFill>
        <p:spPr>
          <a:xfrm>
            <a:off x="5884433" y="1231705"/>
            <a:ext cx="6302352" cy="35665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A08517-28D3-4EA4-B4ED-8E9AB0ED4280}"/>
              </a:ext>
            </a:extLst>
          </p:cNvPr>
          <p:cNvSpPr/>
          <p:nvPr/>
        </p:nvSpPr>
        <p:spPr>
          <a:xfrm>
            <a:off x="10886739" y="2635624"/>
            <a:ext cx="494851" cy="53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25714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85" y="-47191"/>
            <a:ext cx="5771429" cy="6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050"/>
            <a:ext cx="10240903" cy="1233488"/>
          </a:xfrm>
        </p:spPr>
        <p:txBody>
          <a:bodyPr/>
          <a:lstStyle/>
          <a:p>
            <a:r>
              <a:rPr lang="zh-TW" altLang="en-US" dirty="0" smtClean="0"/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60309"/>
            <a:ext cx="10240903" cy="3494722"/>
          </a:xfrm>
        </p:spPr>
        <p:txBody>
          <a:bodyPr>
            <a:normAutofit/>
          </a:bodyPr>
          <a:lstStyle/>
          <a:p>
            <a:pPr marL="446088" indent="-446088"/>
            <a:r>
              <a:rPr lang="zh-TW" altLang="en-US" sz="3200" dirty="0" smtClean="0">
                <a:hlinkClick r:id="rId2"/>
              </a:rPr>
              <a:t>男裝上身紙樣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1273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8293E-776B-4020-983D-0DC931F6940C}"/>
              </a:ext>
            </a:extLst>
          </p:cNvPr>
          <p:cNvSpPr/>
          <p:nvPr/>
        </p:nvSpPr>
        <p:spPr>
          <a:xfrm>
            <a:off x="9727864" y="4018987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4D096-DC46-4AEB-B5A6-FFD0FF055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2" t="27764" r="23856" b="36000"/>
          <a:stretch/>
        </p:blipFill>
        <p:spPr>
          <a:xfrm>
            <a:off x="40" y="0"/>
            <a:ext cx="12191960" cy="4936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785729" y="5014186"/>
            <a:ext cx="9068737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8000" dirty="0" err="1"/>
              <a:t>課堂活動</a:t>
            </a:r>
            <a:endParaRPr lang="en-HK" sz="8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HK" sz="80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7600" b="0" dirty="0" err="1" smtClean="0"/>
              <a:t>畫出男女裝上身紙樣</a:t>
            </a:r>
            <a:endParaRPr lang="en-HK" sz="76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4232609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9339B-A85C-4680-8413-DBB6E8655B13}"/>
              </a:ext>
            </a:extLst>
          </p:cNvPr>
          <p:cNvSpPr/>
          <p:nvPr/>
        </p:nvSpPr>
        <p:spPr>
          <a:xfrm>
            <a:off x="9727864" y="461661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CFCF0-E163-412C-9B4E-AD668CAB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57" y="984738"/>
            <a:ext cx="5257221" cy="41135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3</a:t>
            </a:r>
            <a:r>
              <a:rPr lang="en-US" altLang="zh-TW" dirty="0" smtClean="0"/>
              <a:t>)</a:t>
            </a:r>
            <a:r>
              <a:rPr lang="en-HK" b="0" dirty="0" smtClean="0"/>
              <a:t>是</a:t>
            </a:r>
            <a:r>
              <a:rPr lang="en-HK" dirty="0" smtClean="0"/>
              <a:t>(0)</a:t>
            </a:r>
            <a:r>
              <a:rPr lang="en-HK" b="0" dirty="0" smtClean="0"/>
              <a:t>至</a:t>
            </a:r>
            <a:r>
              <a:rPr lang="en-HK" dirty="0" smtClean="0"/>
              <a:t>(1)</a:t>
            </a:r>
            <a:r>
              <a:rPr lang="en-HK" b="0" dirty="0" err="1" smtClean="0"/>
              <a:t>的分中點</a:t>
            </a:r>
            <a:r>
              <a:rPr lang="en-HK" b="0" dirty="0" err="1"/>
              <a:t>，</a:t>
            </a:r>
            <a:r>
              <a:rPr lang="en-HK" b="0" dirty="0" err="1" smtClean="0"/>
              <a:t>直出聯線</a:t>
            </a:r>
            <a:r>
              <a:rPr lang="en-HK" dirty="0" smtClean="0"/>
              <a:t>(1)</a:t>
            </a:r>
            <a:r>
              <a:rPr lang="en-HK" b="0" dirty="0" smtClean="0"/>
              <a:t>至</a:t>
            </a:r>
            <a:r>
              <a:rPr lang="en-HK" dirty="0" smtClean="0"/>
              <a:t>(2)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smtClean="0"/>
              <a:t>由</a:t>
            </a:r>
            <a:r>
              <a:rPr lang="en-HK" dirty="0" smtClean="0"/>
              <a:t>(4)</a:t>
            </a:r>
            <a:r>
              <a:rPr lang="en-HK" b="0" dirty="0" smtClean="0"/>
              <a:t>至</a:t>
            </a:r>
            <a:r>
              <a:rPr lang="en-HK" dirty="0" smtClean="0"/>
              <a:t>(1)=</a:t>
            </a:r>
            <a:r>
              <a:rPr lang="en-HK" b="0" dirty="0" smtClean="0"/>
              <a:t>1/2</a:t>
            </a:r>
            <a:r>
              <a:rPr lang="en-HK" b="0" dirty="0"/>
              <a:t>後背寬</a:t>
            </a:r>
            <a:r>
              <a:rPr lang="en-HK" altLang="zh-HK" b="0" dirty="0"/>
              <a:t> </a:t>
            </a:r>
            <a:r>
              <a:rPr lang="zh-TW" altLang="en-US" b="0" dirty="0" smtClean="0"/>
              <a:t>（</a:t>
            </a:r>
            <a:r>
              <a:rPr lang="en-HK" altLang="zh-HK" b="0" dirty="0" smtClean="0"/>
              <a:t>17.6厘米</a:t>
            </a:r>
            <a:r>
              <a:rPr lang="zh-TW" altLang="en-US" b="0" dirty="0" smtClean="0"/>
              <a:t>）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5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4</a:t>
            </a:r>
            <a:r>
              <a:rPr lang="en-US" altLang="zh-TW" dirty="0" smtClean="0"/>
              <a:t>)=</a:t>
            </a:r>
            <a:r>
              <a:rPr lang="en-HK" b="0" dirty="0" err="1" smtClean="0"/>
              <a:t>夾圈濶度</a:t>
            </a:r>
            <a:r>
              <a:rPr lang="zh-TW" altLang="en-US" b="0" dirty="0" smtClean="0"/>
              <a:t>（</a:t>
            </a:r>
            <a:r>
              <a:rPr lang="en-HK" b="0" dirty="0" smtClean="0"/>
              <a:t>11.2厘米</a:t>
            </a:r>
            <a:r>
              <a:rPr lang="zh-TW" altLang="en-US" b="0" dirty="0" smtClean="0"/>
              <a:t>）</a:t>
            </a:r>
            <a:endParaRPr lang="en-HK" b="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125" y="217389"/>
            <a:ext cx="5724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FCB75-B9AE-4427-B345-983926DA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79" y="2136372"/>
            <a:ext cx="5169545" cy="2756842"/>
          </a:xfrm>
        </p:spPr>
        <p:txBody>
          <a:bodyPr>
            <a:normAutofit fontScale="90000"/>
          </a:bodyPr>
          <a:lstStyle/>
          <a:p>
            <a:r>
              <a:rPr lang="en-HK" b="0" dirty="0" smtClean="0"/>
              <a:t>由</a:t>
            </a:r>
            <a:r>
              <a:rPr lang="en-US" altLang="zh-TW" dirty="0" smtClean="0"/>
              <a:t>(</a:t>
            </a:r>
            <a:r>
              <a:rPr lang="en-HK" dirty="0" smtClean="0"/>
              <a:t>8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0</a:t>
            </a:r>
            <a:r>
              <a:rPr lang="en-US" altLang="zh-TW" dirty="0" smtClean="0"/>
              <a:t>)=</a:t>
            </a:r>
            <a:r>
              <a:rPr lang="en-HK" b="0" dirty="0" err="1" smtClean="0"/>
              <a:t>後領濶</a:t>
            </a:r>
            <a:r>
              <a:rPr lang="zh-TW" altLang="en-US" b="0" dirty="0" smtClean="0"/>
              <a:t>（</a:t>
            </a:r>
            <a:r>
              <a:rPr lang="en-HK" b="0" dirty="0" smtClean="0"/>
              <a:t>7.4厘米</a:t>
            </a:r>
            <a:r>
              <a:rPr lang="zh-TW" altLang="en-US" b="0" dirty="0" smtClean="0"/>
              <a:t>）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>直上</a:t>
            </a:r>
            <a:r>
              <a:rPr lang="en-HK" b="0" dirty="0" smtClean="0"/>
              <a:t>1</a:t>
            </a:r>
            <a:r>
              <a:rPr lang="en-US" altLang="zh-TW" b="0" dirty="0" smtClean="0"/>
              <a:t>.5</a:t>
            </a:r>
            <a:r>
              <a:rPr lang="en-HK" b="0" dirty="0" err="1" smtClean="0"/>
              <a:t>厘米（全部碼數</a:t>
            </a:r>
            <a:r>
              <a:rPr lang="en-HK" b="0" dirty="0" err="1"/>
              <a:t>）</a:t>
            </a:r>
            <a:r>
              <a:rPr lang="en-HK" b="0" dirty="0" err="1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9</a:t>
            </a:r>
            <a:r>
              <a:rPr lang="en-US" altLang="zh-TW" dirty="0" smtClean="0"/>
              <a:t>)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err="1"/>
              <a:t>畫後領彎位</a:t>
            </a:r>
            <a:endParaRPr lang="zh-HK" altLang="en-US" sz="22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50" y="411334"/>
            <a:ext cx="53149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47743-BF73-45DF-BD15-DD5BD4EB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59" y="2459136"/>
            <a:ext cx="5026843" cy="2610551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(</a:t>
            </a:r>
            <a:r>
              <a:rPr lang="en-HK" sz="3200" dirty="0" smtClean="0"/>
              <a:t>10</a:t>
            </a:r>
            <a:r>
              <a:rPr lang="en-US" altLang="zh-TW" sz="3200" dirty="0" smtClean="0"/>
              <a:t>)</a:t>
            </a:r>
            <a:r>
              <a:rPr lang="zh-TW" altLang="en-US" sz="3200" b="0" dirty="0" smtClean="0"/>
              <a:t>是</a:t>
            </a:r>
            <a:r>
              <a:rPr lang="en-HK" sz="3200" b="0" dirty="0" smtClean="0"/>
              <a:t>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0</a:t>
            </a:r>
            <a:r>
              <a:rPr lang="en-US" altLang="zh-TW" sz="3200" dirty="0" smtClean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7</a:t>
            </a:r>
            <a:r>
              <a:rPr lang="en-US" altLang="zh-TW" sz="3200" dirty="0" smtClean="0"/>
              <a:t>)</a:t>
            </a:r>
            <a:r>
              <a:rPr lang="zh-TW" altLang="en-US" sz="3200" b="0" dirty="0" smtClean="0"/>
              <a:t>上</a:t>
            </a:r>
            <a:r>
              <a:rPr lang="en-US" altLang="zh-TW" sz="3200" b="0" dirty="0" smtClean="0"/>
              <a:t>4</a:t>
            </a:r>
            <a:r>
              <a:rPr lang="zh-TW" altLang="en-US" sz="3200" b="0" dirty="0" smtClean="0"/>
              <a:t>厘米</a:t>
            </a:r>
            <a:r>
              <a:rPr lang="en-HK" sz="3200" b="0" dirty="0" smtClean="0"/>
              <a:t>（</a:t>
            </a:r>
            <a:r>
              <a:rPr lang="en-HK" sz="3200" b="0" dirty="0" err="1" smtClean="0"/>
              <a:t>全部碼數</a:t>
            </a:r>
            <a:r>
              <a:rPr lang="en-HK" sz="3200" b="0" dirty="0"/>
              <a:t>）</a:t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>直上2</a:t>
            </a:r>
            <a:r>
              <a:rPr lang="en-HK" sz="3200" b="0" dirty="0" smtClean="0"/>
              <a:t>厘米至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11</a:t>
            </a:r>
            <a:r>
              <a:rPr lang="en-US" altLang="zh-TW" sz="3200" dirty="0" smtClean="0"/>
              <a:t>)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err="1" smtClean="0"/>
              <a:t>畫肩膊由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9</a:t>
            </a:r>
            <a:r>
              <a:rPr lang="en-US" altLang="zh-TW" sz="3200" dirty="0"/>
              <a:t>)</a:t>
            </a:r>
            <a:r>
              <a:rPr lang="en-HK" sz="3200" b="0" dirty="0" smtClean="0"/>
              <a:t>至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11</a:t>
            </a:r>
            <a:r>
              <a:rPr lang="en-US" altLang="zh-TW" sz="3200" dirty="0" smtClean="0"/>
              <a:t>)</a:t>
            </a:r>
            <a:r>
              <a:rPr lang="en-HK" sz="3200" b="0" dirty="0"/>
              <a:t/>
            </a:r>
            <a:br>
              <a:rPr lang="en-HK" sz="3200" b="0" dirty="0"/>
            </a:br>
            <a:endParaRPr lang="zh-HK" altLang="en-US" sz="32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503"/>
            <a:ext cx="5830114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9A9DD-970A-43DC-8091-202E68B2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1" y="1579418"/>
            <a:ext cx="4659853" cy="239324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12</a:t>
            </a:r>
            <a:r>
              <a:rPr lang="en-US" altLang="zh-TW" dirty="0"/>
              <a:t>)</a:t>
            </a:r>
            <a:r>
              <a:rPr lang="en-HK" b="0" dirty="0" smtClean="0"/>
              <a:t>是</a:t>
            </a:r>
            <a:r>
              <a:rPr lang="en-US" altLang="zh-TW" dirty="0" smtClean="0"/>
              <a:t>(</a:t>
            </a:r>
            <a:r>
              <a:rPr lang="en-HK" dirty="0" smtClean="0"/>
              <a:t>4</a:t>
            </a:r>
            <a:r>
              <a:rPr lang="en-US" altLang="zh-TW" dirty="0" smtClean="0"/>
              <a:t>)</a:t>
            </a:r>
            <a:r>
              <a:rPr lang="en-HK" b="0" dirty="0" smtClean="0"/>
              <a:t>至</a:t>
            </a:r>
            <a:r>
              <a:rPr lang="en-US" altLang="zh-TW" dirty="0" smtClean="0"/>
              <a:t>(</a:t>
            </a:r>
            <a:r>
              <a:rPr lang="en-HK" dirty="0" smtClean="0"/>
              <a:t>5</a:t>
            </a:r>
            <a:r>
              <a:rPr lang="en-US" altLang="zh-TW" dirty="0" smtClean="0"/>
              <a:t>)</a:t>
            </a:r>
            <a:r>
              <a:rPr lang="en-HK" b="0" dirty="0" err="1" smtClean="0"/>
              <a:t>中位</a:t>
            </a:r>
            <a:r>
              <a:rPr lang="en-HK" b="0" dirty="0"/>
              <a:t/>
            </a:r>
            <a:br>
              <a:rPr lang="en-HK" b="0" dirty="0"/>
            </a:br>
            <a:r>
              <a:rPr lang="en-HK" b="0" dirty="0"/>
              <a:t/>
            </a:r>
            <a:br>
              <a:rPr lang="en-HK" b="0" dirty="0"/>
            </a:br>
            <a:r>
              <a:rPr lang="en-HK" b="0" dirty="0" err="1" smtClean="0"/>
              <a:t>直出至</a:t>
            </a:r>
            <a:r>
              <a:rPr lang="en-US" altLang="zh-TW" dirty="0" smtClean="0"/>
              <a:t>(</a:t>
            </a:r>
            <a:r>
              <a:rPr lang="en-HK" dirty="0" smtClean="0"/>
              <a:t>13</a:t>
            </a:r>
            <a:r>
              <a:rPr lang="en-US" altLang="zh-TW" dirty="0" smtClean="0"/>
              <a:t>)</a:t>
            </a:r>
            <a:r>
              <a:rPr lang="en-HK" b="0" dirty="0"/>
              <a:t/>
            </a:r>
            <a:br>
              <a:rPr lang="en-HK" b="0" dirty="0"/>
            </a:br>
            <a:endParaRPr lang="zh-HK" altLang="en-US" sz="2000" b="0" cap="none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13" y="461962"/>
            <a:ext cx="56292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23FA8-B179-493A-BCA6-3CCC8437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5" y="1327103"/>
            <a:ext cx="4747014" cy="2784246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(</a:t>
            </a:r>
            <a:r>
              <a:rPr lang="en-HK" sz="3200" dirty="0" smtClean="0"/>
              <a:t>14</a:t>
            </a:r>
            <a:r>
              <a:rPr lang="en-US" altLang="zh-TW" sz="3200" dirty="0" smtClean="0"/>
              <a:t>)</a:t>
            </a:r>
            <a:r>
              <a:rPr lang="zh-TW" altLang="en-US" sz="3200" b="0" dirty="0" smtClean="0"/>
              <a:t>至</a:t>
            </a:r>
            <a:r>
              <a:rPr lang="en-US" altLang="zh-TW" sz="3200" dirty="0" smtClean="0"/>
              <a:t>(4)</a:t>
            </a:r>
            <a:r>
              <a:rPr lang="en-HK" sz="3200" b="0" dirty="0" smtClean="0"/>
              <a:t>大約</a:t>
            </a:r>
            <a:r>
              <a:rPr lang="en-HK" sz="3200" b="0" dirty="0"/>
              <a:t>3</a:t>
            </a:r>
            <a:r>
              <a:rPr lang="en-HK" sz="3200" b="0" dirty="0" smtClean="0"/>
              <a:t>厘米</a:t>
            </a: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/>
              <a:t/>
            </a:r>
            <a:br>
              <a:rPr lang="en-HK" sz="3200" b="0" dirty="0"/>
            </a:br>
            <a:r>
              <a:rPr lang="en-HK" sz="3200" b="0" dirty="0" err="1" smtClean="0"/>
              <a:t>畫後夾圈用</a:t>
            </a:r>
            <a:r>
              <a:rPr lang="zh-TW" altLang="en-US" sz="3200" b="0" dirty="0" smtClean="0"/>
              <a:t>曲</a:t>
            </a:r>
            <a:r>
              <a:rPr lang="en-HK" sz="3200" b="0" dirty="0" err="1" smtClean="0"/>
              <a:t>線由</a:t>
            </a:r>
            <a:r>
              <a:rPr lang="en-US" altLang="zh-TW" sz="3200" dirty="0" smtClean="0"/>
              <a:t>(</a:t>
            </a:r>
            <a:r>
              <a:rPr lang="en-HK" sz="3200" dirty="0" smtClean="0"/>
              <a:t>11)</a:t>
            </a:r>
            <a:r>
              <a:rPr lang="en-HK" sz="3200" b="0" dirty="0" smtClean="0"/>
              <a:t>至</a:t>
            </a:r>
            <a:r>
              <a:rPr lang="en-HK" sz="3200" dirty="0" smtClean="0"/>
              <a:t>(14)</a:t>
            </a:r>
            <a:r>
              <a:rPr lang="en-HK" sz="3200" b="0" dirty="0" smtClean="0"/>
              <a:t>至</a:t>
            </a:r>
            <a:r>
              <a:rPr lang="en-HK" sz="3200" dirty="0" smtClean="0"/>
              <a:t>(12)</a:t>
            </a:r>
            <a:r>
              <a:rPr lang="en-HK" sz="3200" b="0" dirty="0"/>
              <a:t/>
            </a:r>
            <a:br>
              <a:rPr lang="en-HK" sz="3200" b="0" dirty="0"/>
            </a:br>
            <a:endParaRPr lang="zh-HK" altLang="en-US" sz="32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49" y="213004"/>
            <a:ext cx="5895238" cy="6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36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1229</Words>
  <Application>Microsoft Office PowerPoint</Application>
  <PresentationFormat>寬螢幕</PresentationFormat>
  <Paragraphs>158</Paragraphs>
  <Slides>43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8" baseType="lpstr">
      <vt:lpstr>Avenir Next LT Pro</vt:lpstr>
      <vt:lpstr>Avenir Next LT Pro Light</vt:lpstr>
      <vt:lpstr>Arial</vt:lpstr>
      <vt:lpstr>Calibri</vt:lpstr>
      <vt:lpstr>GradientRiseVTI</vt:lpstr>
      <vt:lpstr>上身基本紙樣 </vt:lpstr>
      <vt:lpstr>女裝上身紙樣 </vt:lpstr>
      <vt:lpstr>女裝上身的基本紙樣 </vt:lpstr>
      <vt:lpstr>由(1)至(0)=夾圈深度（21.4厘米）   由(2)至(0)=後領中至後腰中+0.3厘米（40.6厘米）  由(6)至(1)= 胸圍/2+4.5厘米（48厘米）  直上或直落由(6)去(7)及(1) </vt:lpstr>
      <vt:lpstr>(3)是(0)至(1)的分中點，直出聯線(1)至(2)  由(4)至(1)=1/2後背寬 （17.6厘米）  由(5)至(4)=夾圈濶度（11.2厘米）</vt:lpstr>
      <vt:lpstr>由(8)至(0)=後領濶（7.4厘米）  直上1.5厘米（全部碼數）至(9)  畫後領彎位</vt:lpstr>
      <vt:lpstr>(10)是由(0)至(7)上4厘米（全部碼數）  直上2厘米至(11)  畫肩膊由(9)至(11) </vt:lpstr>
      <vt:lpstr>(12)是(4)至(5)中位  直出至(13) </vt:lpstr>
      <vt:lpstr>(14)至(4)大約3厘米  畫後夾圈用曲線由(11)至(14)至(12) </vt:lpstr>
      <vt:lpstr>由(15)至(5)=6厘米（全部碼數）直出(15)至(16)  (16)拉至後中水平位  (0)至(7)=前領點高度（2.3厘米）  由(21)至(7)直出至(21)        </vt:lpstr>
      <vt:lpstr>(17)是由(0)至(7)下5厘米  由(18)至(16)，(9)至(11)減0.3厘米（前肩長度） </vt:lpstr>
      <vt:lpstr>前夾彎是5厘米（全部碼數）  聯線至(18)  (19)是分中點 </vt:lpstr>
      <vt:lpstr>(20)由(5)上2厘米  (19)挖入約1厘米  畫前夾彎由(18)至(20)至(12)   </vt:lpstr>
      <vt:lpstr>由(22)至(21)=前領濶（6.1厘米）  由(23)至(21)=前領深（7厘米），聯線(22)至(23)  (24)挖入2厘米  畫前領彎線(22)至(23)為曲線  </vt:lpstr>
      <vt:lpstr>(25)是(5)至(6)的中位，直出(25)至(B)  由(26)至(22)=領至胸線，沿(25)至(B)線加上  </vt:lpstr>
      <vt:lpstr>畫前胸褶  </vt:lpstr>
      <vt:lpstr>找出後背中(3)的中位  (27)是分中之後向夾圈移出2厘米  直出(27)至(A)  </vt:lpstr>
      <vt:lpstr>由(28)至(9)=6厘米  由(28)開始畫一個0. 3厘米的褶  聯線至(27)</vt:lpstr>
      <vt:lpstr>(A)的左右兩邊畫2.5厘米，畫線至(27)為腰褶  腰線向下移0.4厘米畫(C)及(D)   (C)及(D)聯線至(27) </vt:lpstr>
      <vt:lpstr>(13)左右兩邊畫2厘米，為腰側褶  畫後腰線(2)至(C)及(D)至(E)，線為微曲線 </vt:lpstr>
      <vt:lpstr>(B)左右兩邊畫2.5厘米，直線聯至(26)  (G)及(H)是腰線下1.2厘米  畫側骨(E)至(12)及(F)至(12)  畫前腰線(F)至(G)畫微曲線  (I)由前中下0.8厘米  由(I)至(H)畫曲線  </vt:lpstr>
      <vt:lpstr>PowerPoint 簡報</vt:lpstr>
      <vt:lpstr>示範影片</vt:lpstr>
      <vt:lpstr>PowerPoint 簡報</vt:lpstr>
      <vt:lpstr>男裝上身紙樣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示範影片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222</cp:revision>
  <dcterms:created xsi:type="dcterms:W3CDTF">2020-08-18T18:16:04Z</dcterms:created>
  <dcterms:modified xsi:type="dcterms:W3CDTF">2023-03-28T08:57:25Z</dcterms:modified>
</cp:coreProperties>
</file>