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2"/>
  </p:notesMasterIdLst>
  <p:sldIdLst>
    <p:sldId id="256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38" r:id="rId27"/>
    <p:sldId id="539" r:id="rId28"/>
    <p:sldId id="540" r:id="rId29"/>
    <p:sldId id="548" r:id="rId30"/>
    <p:sldId id="54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2" autoAdjust="0"/>
    <p:restoredTop sz="94980"/>
  </p:normalViewPr>
  <p:slideViewPr>
    <p:cSldViewPr snapToGrid="0" snapToObjects="1">
      <p:cViewPr varScale="1">
        <p:scale>
          <a:sx n="65" d="100"/>
          <a:sy n="65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9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Thursday, April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6%81%A4%E8%A1%AB%E9%A0%98/1_5g0rlexv/29565074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9%9D%92%E7%93%9C%E9%A0%98%EF%BC%88%E8%BB%8A%E7%B8%AB%EF%BC%89/1_pvxx58tm/29565074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8%A5%BF%E8%A3%9D%E9%A0%98%E7%9A%84%E9%BB%B9%E5%8F%A3/1_714jz6sx/295650742" TargetMode="External"/><Relationship Id="rId2" Type="http://schemas.openxmlformats.org/officeDocument/2006/relationships/hyperlink" Target="https://emm.edcity.hk/media/%E7%B4%99%E6%A8%A3%E5%8F%8A%E8%A1%A3%E6%9C%8D%E8%A3%BD%E4%BD%9C%E2%94%80%E2%94%80%E8%A5%BF%E8%A3%9D%E9%A0%98%EF%BC%88%E8%BB%8A%E7%B8%AB%EF%BC%89/1_bp0qyi2w/2956507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870399" y="2346762"/>
            <a:ext cx="9665325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5400" dirty="0"/>
              <a:t>衣</a:t>
            </a:r>
            <a:r>
              <a:rPr lang="zh-TW" altLang="en-US" sz="5400" dirty="0" smtClean="0"/>
              <a:t>領</a:t>
            </a:r>
            <a:endParaRPr lang="en-HK" sz="5400" dirty="0" smtClean="0"/>
          </a:p>
          <a:p>
            <a:pPr>
              <a:spcAft>
                <a:spcPts val="600"/>
              </a:spcAft>
            </a:pPr>
            <a:r>
              <a:rPr lang="zh-TW" altLang="en-US" sz="5400" dirty="0" smtClean="0"/>
              <a:t>（</a:t>
            </a:r>
            <a:r>
              <a:rPr lang="en-HK" sz="5400" dirty="0" err="1" smtClean="0"/>
              <a:t>車縫技</a:t>
            </a:r>
            <a:r>
              <a:rPr lang="zh-TW" altLang="en-US" sz="5400" dirty="0" smtClean="0"/>
              <a:t>巧）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53" y="2566719"/>
            <a:ext cx="4262577" cy="950233"/>
          </a:xfrm>
        </p:spPr>
        <p:txBody>
          <a:bodyPr>
            <a:noAutofit/>
          </a:bodyPr>
          <a:lstStyle/>
          <a:p>
            <a:pPr marL="457200" indent="-457200">
              <a:buAutoNum type="arabicPeriod" startAt="8"/>
            </a:pPr>
            <a:r>
              <a:rPr lang="zh-TW" altLang="en-US" sz="2400" dirty="0"/>
              <a:t>沿</a:t>
            </a:r>
            <a:r>
              <a:rPr lang="zh-HK" altLang="zh-TW" sz="2400" dirty="0" smtClean="0"/>
              <a:t>黹</a:t>
            </a:r>
            <a:r>
              <a:rPr lang="zh-HK" altLang="zh-TW" sz="2400" dirty="0"/>
              <a:t>口位把領和上身縫合在</a:t>
            </a:r>
            <a:r>
              <a:rPr lang="zh-HK" altLang="zh-TW" sz="2400" dirty="0" smtClean="0"/>
              <a:t>一起</a:t>
            </a:r>
            <a:endParaRPr lang="en-US" altLang="zh-TW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632553" y="491456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/>
              <a:t>01. </a:t>
            </a:r>
            <a:r>
              <a:rPr lang="en-HK" dirty="0" err="1"/>
              <a:t>實體領</a:t>
            </a:r>
            <a:endParaRPr lang="en-HK" sz="3200" dirty="0"/>
          </a:p>
        </p:txBody>
      </p:sp>
      <p:grpSp>
        <p:nvGrpSpPr>
          <p:cNvPr id="7" name="群組 6"/>
          <p:cNvGrpSpPr/>
          <p:nvPr/>
        </p:nvGrpSpPr>
        <p:grpSpPr>
          <a:xfrm>
            <a:off x="5308979" y="126811"/>
            <a:ext cx="6883021" cy="6731190"/>
            <a:chOff x="5308979" y="126811"/>
            <a:chExt cx="6883021" cy="673119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8979" y="126811"/>
              <a:ext cx="6883021" cy="6731190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6578221" y="1083300"/>
              <a:ext cx="1105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後幅（正面）</a:t>
              </a:r>
              <a:endParaRPr lang="zh-TW" altLang="en-US" sz="12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730621" y="5493802"/>
              <a:ext cx="1105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前</a:t>
              </a:r>
              <a:r>
                <a:rPr lang="zh-TW" altLang="en-US" sz="1200" dirty="0" smtClean="0"/>
                <a:t>幅（正面）</a:t>
              </a:r>
              <a:endParaRPr lang="zh-TW" altLang="en-US" sz="12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745819" y="3150051"/>
              <a:ext cx="1105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領</a:t>
              </a:r>
              <a:r>
                <a:rPr lang="zh-TW" altLang="en-US" sz="1200" dirty="0" smtClean="0"/>
                <a:t>（正面）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3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73" y="2109545"/>
            <a:ext cx="5390146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r>
              <a:rPr lang="zh-HK" altLang="zh-TW" sz="2400" dirty="0" smtClean="0"/>
              <a:t>沿</a:t>
            </a:r>
            <a:r>
              <a:rPr lang="zh-HK" altLang="zh-TW" sz="2400" dirty="0"/>
              <a:t>頸邊修剪黹口</a:t>
            </a:r>
            <a:endParaRPr lang="en-US" sz="2400" dirty="0"/>
          </a:p>
          <a:p>
            <a:pPr marL="457200" indent="-457200">
              <a:buAutoNum type="arabicPeriod" startAt="9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AutoNum type="arabicPeriod" startAt="9"/>
            </a:pPr>
            <a:r>
              <a:rPr lang="zh-HK" altLang="zh-TW" sz="2400" dirty="0" smtClean="0"/>
              <a:t>把</a:t>
            </a:r>
            <a:r>
              <a:rPr lang="zh-HK" altLang="zh-TW" sz="2400" dirty="0"/>
              <a:t>前中與貼邊縫合在一起</a:t>
            </a:r>
            <a:endParaRPr lang="zh-TW" altLang="zh-TW" sz="2400" dirty="0"/>
          </a:p>
          <a:p>
            <a:pPr marL="457200" indent="-457200">
              <a:buAutoNum type="arabicPeriod" startAt="9"/>
            </a:pPr>
            <a:endParaRPr lang="en-HK" sz="2400" dirty="0"/>
          </a:p>
          <a:p>
            <a:pPr marL="457200" indent="-457200">
              <a:buAutoNum type="arabicPeriod" startAt="9"/>
            </a:pPr>
            <a:r>
              <a:rPr lang="zh-HK" altLang="zh-TW" sz="2400" dirty="0" smtClean="0"/>
              <a:t>反轉</a:t>
            </a:r>
            <a:r>
              <a:rPr lang="zh-HK" altLang="zh-TW" sz="2400" dirty="0"/>
              <a:t>到正面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638098" y="94020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01. </a:t>
            </a:r>
            <a:r>
              <a:rPr lang="en-HK" dirty="0" err="1"/>
              <a:t>實體領</a:t>
            </a:r>
            <a:endParaRPr lang="en-HK" dirty="0"/>
          </a:p>
        </p:txBody>
      </p:sp>
      <p:grpSp>
        <p:nvGrpSpPr>
          <p:cNvPr id="7" name="群組 6"/>
          <p:cNvGrpSpPr/>
          <p:nvPr/>
        </p:nvGrpSpPr>
        <p:grpSpPr>
          <a:xfrm>
            <a:off x="6169319" y="71437"/>
            <a:ext cx="6022681" cy="6786563"/>
            <a:chOff x="6343650" y="71437"/>
            <a:chExt cx="5848350" cy="671512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650" y="71437"/>
              <a:ext cx="5848350" cy="6715125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6974007" y="3386666"/>
              <a:ext cx="1241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後幅（正面）</a:t>
              </a:r>
              <a:endParaRPr lang="zh-TW" altLang="en-US" sz="12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432879" y="6036607"/>
              <a:ext cx="1241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前幅（正面）</a:t>
              </a:r>
              <a:endParaRPr lang="zh-TW" altLang="en-US" sz="12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250158" y="3429000"/>
              <a:ext cx="9538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領</a:t>
              </a:r>
              <a:r>
                <a:rPr lang="zh-TW" altLang="en-US" sz="1200" dirty="0" smtClean="0"/>
                <a:t>（正面）</a:t>
              </a:r>
              <a:endParaRPr lang="zh-TW" altLang="en-US" sz="12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0414767" y="4617702"/>
              <a:ext cx="1241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貼邊</a:t>
              </a:r>
              <a:endParaRPr lang="en-US" altLang="zh-TW" sz="1200" dirty="0"/>
            </a:p>
            <a:p>
              <a:r>
                <a:rPr lang="zh-TW" altLang="en-US" sz="1200" dirty="0" smtClean="0"/>
                <a:t>（反面）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2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B5087BC-29DF-4531-A8A8-F9A80429F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16" t="12315" r="37223" b="16074"/>
          <a:stretch/>
        </p:blipFill>
        <p:spPr>
          <a:xfrm>
            <a:off x="1633492" y="2410330"/>
            <a:ext cx="4258322" cy="37649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2FB1E02-4D5D-4903-8A7C-6312EE2CE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3" t="19547" r="35194" b="16623"/>
          <a:stretch/>
        </p:blipFill>
        <p:spPr>
          <a:xfrm>
            <a:off x="6555930" y="2410330"/>
            <a:ext cx="4186342" cy="37405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7D2969-40BC-493A-BEBB-2460C5162B85}"/>
              </a:ext>
            </a:extLst>
          </p:cNvPr>
          <p:cNvSpPr/>
          <p:nvPr/>
        </p:nvSpPr>
        <p:spPr>
          <a:xfrm>
            <a:off x="3465135" y="1544977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HK" sz="3200" dirty="0"/>
              <a:t>前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FEC085-DAC6-4416-A70F-F76B01119C27}"/>
              </a:ext>
            </a:extLst>
          </p:cNvPr>
          <p:cNvSpPr/>
          <p:nvPr/>
        </p:nvSpPr>
        <p:spPr>
          <a:xfrm>
            <a:off x="7035808" y="1506949"/>
            <a:ext cx="30428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HK" sz="3200" dirty="0"/>
              <a:t>後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2BB152-6502-430E-9730-7E44CB11633A}"/>
              </a:ext>
            </a:extLst>
          </p:cNvPr>
          <p:cNvSpPr txBox="1">
            <a:spLocks/>
          </p:cNvSpPr>
          <p:nvPr/>
        </p:nvSpPr>
        <p:spPr>
          <a:xfrm>
            <a:off x="611745" y="340325"/>
            <a:ext cx="10240903" cy="100732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02. </a:t>
            </a:r>
            <a:r>
              <a:rPr lang="en-HK" dirty="0" err="1"/>
              <a:t>恤衫領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523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</a:t>
            </a:r>
            <a:r>
              <a:rPr lang="en-HK" dirty="0" err="1"/>
              <a:t>恤衫領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2400" dirty="0" err="1" smtClean="0"/>
              <a:t>預備</a:t>
            </a:r>
            <a:r>
              <a:rPr lang="zh-TW" altLang="en-US" sz="2400" dirty="0" smtClean="0"/>
              <a:t>裁片</a:t>
            </a:r>
            <a:endParaRPr lang="en-HK" sz="2400" dirty="0"/>
          </a:p>
          <a:p>
            <a:pPr marL="457200" indent="-457200">
              <a:buFont typeface="+mj-lt"/>
              <a:buAutoNum type="arabicPeriod"/>
            </a:pPr>
            <a:r>
              <a:rPr lang="en-HK" sz="2400" dirty="0" smtClean="0"/>
              <a:t>領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HK" sz="2400" dirty="0" smtClean="0"/>
              <a:t>領</a:t>
            </a:r>
            <a:r>
              <a:rPr lang="zh-TW" altLang="en-US" sz="2400" dirty="0" smtClean="0"/>
              <a:t>撲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/>
              <a:t>企領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/>
              <a:t>企領撲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0275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</a:t>
            </a:r>
            <a:r>
              <a:rPr lang="en-HK" altLang="zh-HK" dirty="0" err="1">
                <a:solidFill>
                  <a:srgbClr val="212121"/>
                </a:solidFill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恤衫領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HK" altLang="zh-TW" sz="2400" dirty="0" smtClean="0"/>
              <a:t>把</a:t>
            </a:r>
            <a:r>
              <a:rPr lang="zh-HK" altLang="zh-TW" sz="2400" dirty="0"/>
              <a:t>領撲加在領上，把領縫合在一起，反轉及熨</a:t>
            </a:r>
            <a:r>
              <a:rPr lang="zh-HK" altLang="zh-TW" sz="2400" dirty="0" smtClean="0"/>
              <a:t>壓</a:t>
            </a:r>
            <a:endParaRPr lang="en-US" altLang="zh-HK" sz="2400" dirty="0" smtClean="0"/>
          </a:p>
          <a:p>
            <a:pPr marL="0" indent="0">
              <a:buNone/>
            </a:pPr>
            <a:endParaRPr lang="zh-TW" altLang="zh-TW" sz="2400" dirty="0"/>
          </a:p>
          <a:p>
            <a:endParaRPr lang="en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71" y="288988"/>
            <a:ext cx="1795738" cy="607086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126639" y="1448887"/>
            <a:ext cx="106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把領縫合一起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3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</a:t>
            </a:r>
            <a:r>
              <a:rPr lang="en-HK" altLang="zh-HK" dirty="0" err="1">
                <a:solidFill>
                  <a:srgbClr val="212121"/>
                </a:solidFill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恤衫領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zh-HK" altLang="zh-TW" sz="2400" dirty="0"/>
              <a:t>沿頸邊把領縫合</a:t>
            </a:r>
            <a:endParaRPr lang="en-HK" sz="2400" dirty="0"/>
          </a:p>
        </p:txBody>
      </p:sp>
      <p:grpSp>
        <p:nvGrpSpPr>
          <p:cNvPr id="7" name="群組 6"/>
          <p:cNvGrpSpPr/>
          <p:nvPr/>
        </p:nvGrpSpPr>
        <p:grpSpPr>
          <a:xfrm>
            <a:off x="7170050" y="288989"/>
            <a:ext cx="1735920" cy="6002630"/>
            <a:chOff x="7170050" y="288989"/>
            <a:chExt cx="1735920" cy="600263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0050" y="288989"/>
              <a:ext cx="1735920" cy="6002630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7704446" y="1634041"/>
              <a:ext cx="120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領（正面</a:t>
              </a:r>
              <a:r>
                <a:rPr lang="zh-TW" altLang="en-US" dirty="0"/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4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</a:t>
            </a:r>
            <a:r>
              <a:rPr lang="en-HK" altLang="zh-HK" dirty="0" err="1">
                <a:solidFill>
                  <a:srgbClr val="212121"/>
                </a:solidFill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恤衫領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zh-HK" altLang="zh-TW" sz="2400" dirty="0"/>
              <a:t>把企領撲放在企領上</a:t>
            </a:r>
            <a:endParaRPr lang="en-HK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6987584" y="447922"/>
            <a:ext cx="3234590" cy="5934537"/>
            <a:chOff x="6987584" y="447922"/>
            <a:chExt cx="3234590" cy="593453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7584" y="447922"/>
              <a:ext cx="3234590" cy="5934537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7506269" y="3111690"/>
              <a:ext cx="1528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企領（反面）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506269" y="5886452"/>
              <a:ext cx="10986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樸（反面）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58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04" y="1549034"/>
            <a:ext cx="2219325" cy="452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</a:t>
            </a:r>
            <a:r>
              <a:rPr lang="en-US" dirty="0" smtClean="0"/>
              <a:t>. </a:t>
            </a:r>
            <a:r>
              <a:rPr lang="zh-TW" altLang="zh-HK" dirty="0" smtClean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恤</a:t>
            </a:r>
            <a:r>
              <a:rPr lang="zh-TW" altLang="zh-HK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zh-HK" altLang="zh-TW" sz="2400" dirty="0"/>
              <a:t>把領（反面）放在企領（正面）上</a:t>
            </a:r>
            <a:r>
              <a:rPr lang="zh-TW" altLang="en-US" sz="2400" dirty="0"/>
              <a:t>，</a:t>
            </a:r>
            <a:r>
              <a:rPr lang="zh-HK" altLang="zh-TW" sz="2400" dirty="0"/>
              <a:t>車縫</a:t>
            </a:r>
            <a:r>
              <a:rPr lang="zh-TW" altLang="en-US" sz="2400" dirty="0"/>
              <a:t>，</a:t>
            </a:r>
            <a:r>
              <a:rPr lang="en-US" altLang="zh-TW" sz="2400" dirty="0"/>
              <a:t>1</a:t>
            </a:r>
            <a:r>
              <a:rPr lang="zh-HK" altLang="zh-TW" sz="2400" dirty="0"/>
              <a:t>厘米黹</a:t>
            </a:r>
            <a:r>
              <a:rPr lang="zh-TW" altLang="en-US" sz="2400" dirty="0"/>
              <a:t>口</a:t>
            </a:r>
            <a:endParaRPr lang="zh-TW" altLang="zh-HK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187657" y="2497540"/>
            <a:ext cx="935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領（正面）</a:t>
            </a:r>
            <a:endParaRPr lang="zh-TW" altLang="en-US" sz="12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8894475" y="61912"/>
            <a:ext cx="2718027" cy="6734175"/>
            <a:chOff x="8894475" y="61912"/>
            <a:chExt cx="2718027" cy="67341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4475" y="61912"/>
              <a:ext cx="2457450" cy="6734175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0576243" y="6393868"/>
              <a:ext cx="10362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企領（正面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53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02. </a:t>
            </a:r>
            <a:r>
              <a:rPr lang="zh-TW" altLang="zh-HK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恤衫領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114939"/>
            <a:ext cx="5041232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8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5</a:t>
            </a:r>
            <a:r>
              <a:rPr lang="en-US" altLang="zh-HK" sz="2400" dirty="0"/>
              <a:t>.  </a:t>
            </a:r>
            <a:r>
              <a:rPr lang="zh-HK" altLang="zh-TW" sz="2400" dirty="0"/>
              <a:t>把企領（正面）車縫到領上</a:t>
            </a:r>
            <a:endParaRPr lang="en-US" sz="2400" dirty="0"/>
          </a:p>
        </p:txBody>
      </p:sp>
      <p:grpSp>
        <p:nvGrpSpPr>
          <p:cNvPr id="9" name="群組 8"/>
          <p:cNvGrpSpPr/>
          <p:nvPr/>
        </p:nvGrpSpPr>
        <p:grpSpPr>
          <a:xfrm>
            <a:off x="6661956" y="288988"/>
            <a:ext cx="5200650" cy="6010275"/>
            <a:chOff x="6661956" y="288988"/>
            <a:chExt cx="5200650" cy="6010275"/>
          </a:xfrm>
        </p:grpSpPr>
        <p:grpSp>
          <p:nvGrpSpPr>
            <p:cNvPr id="8" name="群組 7"/>
            <p:cNvGrpSpPr/>
            <p:nvPr/>
          </p:nvGrpSpPr>
          <p:grpSpPr>
            <a:xfrm>
              <a:off x="6661956" y="288988"/>
              <a:ext cx="5200650" cy="6010275"/>
              <a:chOff x="6661956" y="288988"/>
              <a:chExt cx="5200650" cy="6010275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61956" y="288988"/>
                <a:ext cx="5200650" cy="6010275"/>
              </a:xfrm>
              <a:prstGeom prst="rect">
                <a:avLst/>
              </a:prstGeom>
            </p:spPr>
          </p:pic>
          <p:sp>
            <p:nvSpPr>
              <p:cNvPr id="6" name="文字方塊 5"/>
              <p:cNvSpPr txBox="1"/>
              <p:nvPr/>
            </p:nvSpPr>
            <p:spPr>
              <a:xfrm>
                <a:off x="10579023" y="1389562"/>
                <a:ext cx="9390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 smtClean="0"/>
                  <a:t>領（正面）</a:t>
                </a:r>
                <a:endParaRPr lang="zh-TW" altLang="en-US" sz="1200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 rot="18686783">
              <a:off x="7991650" y="4318539"/>
              <a:ext cx="11671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企領（反面）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3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02</a:t>
            </a:r>
            <a:r>
              <a:rPr lang="en-US" dirty="0" smtClean="0"/>
              <a:t>. </a:t>
            </a:r>
            <a:r>
              <a:rPr lang="zh-TW" altLang="zh-HK" dirty="0" smtClean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恤</a:t>
            </a:r>
            <a:r>
              <a:rPr lang="zh-TW" altLang="zh-HK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6278879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212121"/>
                </a:solidFill>
                <a:ea typeface="MS Gothic" panose="020B0609070205080204" pitchFamily="49" charset="-128"/>
                <a:cs typeface="MS Gothic" panose="020B0609070205080204" pitchFamily="49" charset="-128"/>
              </a:rPr>
              <a:t>6</a:t>
            </a:r>
            <a:r>
              <a:rPr lang="en-US" altLang="zh-TW" sz="2800" dirty="0" smtClean="0">
                <a:solidFill>
                  <a:srgbClr val="212121"/>
                </a:solidFill>
                <a:ea typeface="MS Gothic" panose="020B0609070205080204" pitchFamily="49" charset="-128"/>
                <a:cs typeface="MS Gothic" panose="020B0609070205080204" pitchFamily="49" charset="-128"/>
              </a:rPr>
              <a:t>.  </a:t>
            </a:r>
            <a:r>
              <a:rPr lang="zh-HK" altLang="zh-TW" sz="2400" dirty="0"/>
              <a:t>反轉到正面</a:t>
            </a:r>
            <a:r>
              <a:rPr lang="zh-TW" altLang="en-US" sz="2400" dirty="0"/>
              <a:t>，熨壓</a:t>
            </a:r>
            <a:endParaRPr lang="en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896552"/>
            <a:ext cx="7505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F4DABE-C865-495E-AE32-E21035F0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5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27BC9-53A3-4586-B84A-9160E2783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148252" y="-32782"/>
            <a:ext cx="5192673" cy="6923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28310-9A3F-4573-BC6F-E440DB02FE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60" t="13165" r="48547"/>
          <a:stretch/>
        </p:blipFill>
        <p:spPr>
          <a:xfrm>
            <a:off x="4819650" y="-8746"/>
            <a:ext cx="2678453" cy="69543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9965183" y="648808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7" name="內容版面配置區 5">
            <a:extLst>
              <a:ext uri="{FF2B5EF4-FFF2-40B4-BE49-F238E27FC236}">
                <a16:creationId xmlns:a16="http://schemas.microsoft.com/office/drawing/2014/main" id="{1CF68942-0B60-47C9-B9A0-9944FD84A7C0}"/>
              </a:ext>
            </a:extLst>
          </p:cNvPr>
          <p:cNvSpPr txBox="1">
            <a:spLocks/>
          </p:cNvSpPr>
          <p:nvPr/>
        </p:nvSpPr>
        <p:spPr>
          <a:xfrm>
            <a:off x="11210" y="5306289"/>
            <a:ext cx="10408155" cy="5165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HK" sz="1800" dirty="0"/>
          </a:p>
          <a:p>
            <a:pPr marL="0" indent="0">
              <a:buFont typeface="Arial" panose="020B0604020202020204" pitchFamily="34" charset="0"/>
              <a:buNone/>
            </a:pPr>
            <a:endParaRPr lang="zh-HK" altLang="en-US" sz="18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558" y="3935740"/>
            <a:ext cx="7638821" cy="2024813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zh-TW" altLang="en-US" sz="7200" dirty="0" smtClean="0">
                <a:solidFill>
                  <a:schemeClr val="bg1"/>
                </a:solidFill>
              </a:rPr>
              <a:t>衣</a:t>
            </a:r>
            <a:r>
              <a:rPr lang="en-HK" sz="7200" dirty="0" smtClean="0">
                <a:solidFill>
                  <a:schemeClr val="bg1"/>
                </a:solidFill>
              </a:rPr>
              <a:t>領</a:t>
            </a:r>
            <a:endParaRPr lang="en-US" sz="7200" spc="75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1061" y="6268065"/>
            <a:ext cx="363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FFCC"/>
                </a:solidFill>
              </a:rPr>
              <a:t>可參考「衣領（紙樣）」的內容</a:t>
            </a:r>
            <a:endParaRPr lang="zh-TW" altLang="en-US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788835" y="1817782"/>
            <a:ext cx="8934450" cy="4505325"/>
            <a:chOff x="2788835" y="1817782"/>
            <a:chExt cx="8934450" cy="450532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8835" y="1817782"/>
              <a:ext cx="8934450" cy="4505325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7610902" y="2866030"/>
              <a:ext cx="1351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企領（反面）</a:t>
              </a:r>
              <a:endParaRPr lang="zh-TW" altLang="en-US" sz="12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930788" y="3766707"/>
              <a:ext cx="912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領（正面）</a:t>
              </a:r>
              <a:endParaRPr lang="zh-TW" altLang="en-US" sz="12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674809" y="4478741"/>
              <a:ext cx="109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前</a:t>
              </a:r>
              <a:r>
                <a:rPr lang="en-US" altLang="zh-TW" sz="1200" dirty="0" smtClean="0"/>
                <a:t>;</a:t>
              </a:r>
              <a:r>
                <a:rPr lang="zh-TW" altLang="en-US" sz="1200" dirty="0" smtClean="0"/>
                <a:t>幅（反面）</a:t>
              </a:r>
              <a:endParaRPr lang="zh-TW" altLang="en-US" sz="12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517627" y="4960306"/>
              <a:ext cx="109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後</a:t>
              </a:r>
              <a:r>
                <a:rPr lang="en-US" altLang="zh-TW" sz="1200" dirty="0" smtClean="0"/>
                <a:t>;</a:t>
              </a:r>
              <a:r>
                <a:rPr lang="zh-TW" altLang="en-US" sz="1200" dirty="0" smtClean="0"/>
                <a:t>幅（反面）</a:t>
              </a:r>
              <a:endParaRPr lang="zh-TW" alt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42" y="125994"/>
            <a:ext cx="10240903" cy="1233488"/>
          </a:xfrm>
        </p:spPr>
        <p:txBody>
          <a:bodyPr/>
          <a:lstStyle/>
          <a:p>
            <a:r>
              <a:rPr lang="en-US" dirty="0"/>
              <a:t>02</a:t>
            </a:r>
            <a:r>
              <a:rPr lang="en-US" dirty="0" smtClean="0"/>
              <a:t>. </a:t>
            </a:r>
            <a:r>
              <a:rPr lang="zh-TW" altLang="zh-HK" dirty="0" smtClean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恤</a:t>
            </a:r>
            <a:r>
              <a:rPr lang="zh-TW" altLang="zh-HK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42" y="1823747"/>
            <a:ext cx="3895859" cy="1180782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把</a:t>
            </a:r>
            <a:r>
              <a:rPr lang="zh-HK" altLang="zh-TW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企領放在上身（反面）上，車</a:t>
            </a: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縫</a:t>
            </a:r>
            <a:r>
              <a:rPr lang="zh-TW" altLang="en-US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企</a:t>
            </a: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領</a:t>
            </a:r>
            <a:r>
              <a:rPr lang="zh-HK" altLang="zh-TW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及</a:t>
            </a: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上身</a:t>
            </a:r>
            <a:endParaRPr lang="en-US" altLang="zh-HK" sz="2400" dirty="0" smtClean="0">
              <a:solidFill>
                <a:srgbClr val="212121"/>
              </a:solidFill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400" dirty="0">
              <a:solidFill>
                <a:srgbClr val="212121"/>
              </a:solidFill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2694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3489704" y="466725"/>
            <a:ext cx="8515350" cy="5924550"/>
            <a:chOff x="3489704" y="466725"/>
            <a:chExt cx="8515350" cy="592455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9704" y="466725"/>
              <a:ext cx="8515350" cy="5924550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7151427" y="1274078"/>
              <a:ext cx="832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領（正面）</a:t>
              </a:r>
              <a:endParaRPr lang="zh-TW" altLang="en-US" sz="12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200866" y="2114939"/>
              <a:ext cx="10758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企領（正面）</a:t>
              </a:r>
              <a:endParaRPr lang="zh-TW" altLang="en-US" sz="12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449920" y="4388042"/>
              <a:ext cx="1148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後幅（正面）</a:t>
              </a:r>
              <a:endParaRPr lang="zh-TW" altLang="en-US" sz="12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745988" y="3954528"/>
              <a:ext cx="1148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前</a:t>
              </a:r>
              <a:r>
                <a:rPr lang="zh-TW" altLang="en-US" sz="1200" dirty="0" smtClean="0"/>
                <a:t>幅（正面）</a:t>
              </a:r>
              <a:endParaRPr lang="zh-TW" alt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7" y="174251"/>
            <a:ext cx="10240903" cy="1233488"/>
          </a:xfrm>
        </p:spPr>
        <p:txBody>
          <a:bodyPr/>
          <a:lstStyle/>
          <a:p>
            <a:r>
              <a:rPr lang="en-US" dirty="0"/>
              <a:t>02</a:t>
            </a:r>
            <a:r>
              <a:rPr lang="en-US" dirty="0" smtClean="0"/>
              <a:t>. </a:t>
            </a:r>
            <a:r>
              <a:rPr lang="zh-TW" altLang="zh-HK" dirty="0" smtClean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恤</a:t>
            </a:r>
            <a:r>
              <a:rPr lang="zh-TW" altLang="zh-HK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37" y="1976438"/>
            <a:ext cx="4412096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8.  </a:t>
            </a: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把</a:t>
            </a:r>
            <a:r>
              <a:rPr lang="zh-HK" altLang="zh-TW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黹口向企領方向熨</a:t>
            </a: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壓</a:t>
            </a:r>
            <a:endParaRPr lang="en-US" sz="2400" dirty="0"/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1761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30" y="288988"/>
            <a:ext cx="10240903" cy="1233488"/>
          </a:xfrm>
        </p:spPr>
        <p:txBody>
          <a:bodyPr/>
          <a:lstStyle/>
          <a:p>
            <a:r>
              <a:rPr lang="en-US" dirty="0"/>
              <a:t>02</a:t>
            </a:r>
            <a:r>
              <a:rPr lang="en-US" dirty="0" smtClean="0"/>
              <a:t>. </a:t>
            </a:r>
            <a:r>
              <a:rPr lang="zh-TW" altLang="zh-HK" dirty="0" smtClean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恤</a:t>
            </a:r>
            <a:r>
              <a:rPr lang="zh-TW" altLang="zh-HK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衫領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61" y="2212945"/>
            <a:ext cx="5493224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>
              <a:solidFill>
                <a:srgbClr val="212121"/>
              </a:solidFill>
              <a:effectLst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9.  </a:t>
            </a: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沿</a:t>
            </a:r>
            <a:r>
              <a:rPr lang="zh-HK" altLang="zh-TW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企領邊</a:t>
            </a:r>
            <a:r>
              <a:rPr lang="zh-HK" altLang="zh-TW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明線車</a:t>
            </a:r>
            <a:r>
              <a:rPr lang="zh-TW" altLang="en-US" sz="2400" dirty="0" smtClean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縫</a:t>
            </a:r>
            <a:endParaRPr lang="en-US" sz="2400" dirty="0"/>
          </a:p>
          <a:p>
            <a:endParaRPr lang="en-HK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019800" y="115894"/>
            <a:ext cx="6172200" cy="6743700"/>
            <a:chOff x="5795878" y="57150"/>
            <a:chExt cx="6172200" cy="67437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5878" y="57150"/>
              <a:ext cx="6172200" cy="6743700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9171296" y="3152001"/>
              <a:ext cx="1091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後幅（正面）</a:t>
              </a:r>
              <a:endParaRPr lang="zh-TW" altLang="en-US" sz="12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936569" y="5187792"/>
              <a:ext cx="1091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前</a:t>
              </a:r>
              <a:r>
                <a:rPr lang="zh-TW" altLang="en-US" sz="1200" dirty="0" smtClean="0"/>
                <a:t>幅（正面）</a:t>
              </a:r>
              <a:endParaRPr lang="zh-TW" altLang="en-US" sz="12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02448" y="2875002"/>
              <a:ext cx="1091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領</a:t>
              </a:r>
              <a:r>
                <a:rPr lang="zh-TW" altLang="en-US" sz="1200" dirty="0" smtClean="0"/>
                <a:t>幅（正面）</a:t>
              </a:r>
              <a:endParaRPr lang="zh-TW" altLang="en-US" sz="1200" dirty="0"/>
            </a:p>
          </p:txBody>
        </p:sp>
        <p:sp>
          <p:nvSpPr>
            <p:cNvPr id="10" name="文字方塊 9"/>
            <p:cNvSpPr txBox="1"/>
            <p:nvPr/>
          </p:nvSpPr>
          <p:spPr>
            <a:xfrm rot="16200000">
              <a:off x="6967562" y="3884663"/>
              <a:ext cx="1091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企領（正面）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3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7FE-ED8D-421C-B7C7-B458EE63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212121"/>
                </a:solidFill>
                <a:ea typeface="微軟正黑體" panose="020B0604030504040204" pitchFamily="34" charset="-120"/>
              </a:rPr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B9164-1BFA-4A27-94AE-24AC2EEE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24225"/>
            <a:ext cx="10240903" cy="2630681"/>
          </a:xfrm>
        </p:spPr>
        <p:txBody>
          <a:bodyPr>
            <a:normAutofit/>
          </a:bodyPr>
          <a:lstStyle/>
          <a:p>
            <a:pPr marL="625475" indent="-625475"/>
            <a:r>
              <a:rPr lang="zh-TW" altLang="zh-HK" sz="3200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  <a:hlinkClick r:id="rId2"/>
              </a:rPr>
              <a:t>恤衫</a:t>
            </a:r>
            <a:r>
              <a:rPr lang="zh-TW" altLang="zh-HK" sz="3200" dirty="0" smtClean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  <a:hlinkClick r:id="rId2"/>
              </a:rPr>
              <a:t>領</a:t>
            </a:r>
            <a:endParaRPr lang="en-HK" sz="3200" dirty="0"/>
          </a:p>
          <a:p>
            <a:pPr marL="0" indent="0">
              <a:buNone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846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580-3FF6-4636-AF03-D1199526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37" y="4762437"/>
            <a:ext cx="11069053" cy="123348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zh-HK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rPr>
              <a:t>原身出領</a:t>
            </a:r>
            <a:endParaRPr lang="zh-TW" altLang="zh-HK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EFC49-FEB7-4976-9214-6CF5127FE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3" t="14562" r="24191" b="43157"/>
          <a:stretch/>
        </p:blipFill>
        <p:spPr>
          <a:xfrm>
            <a:off x="3898230" y="904707"/>
            <a:ext cx="3826043" cy="4268873"/>
          </a:xfrm>
          <a:prstGeom prst="rect">
            <a:avLst/>
          </a:prstGeom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9965183" y="648808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8D8C-C798-40CB-AF4C-A51AC1EB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48" y="463886"/>
            <a:ext cx="10240903" cy="1233488"/>
          </a:xfrm>
        </p:spPr>
        <p:txBody>
          <a:bodyPr/>
          <a:lstStyle/>
          <a:p>
            <a:r>
              <a:rPr lang="en-US" dirty="0"/>
              <a:t>05</a:t>
            </a:r>
            <a:r>
              <a:rPr lang="en-US" dirty="0" smtClean="0"/>
              <a:t>. </a:t>
            </a:r>
            <a:r>
              <a:rPr lang="zh-TW" altLang="zh-HK" dirty="0" smtClean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青</a:t>
            </a:r>
            <a:r>
              <a:rPr lang="zh-TW" altLang="zh-HK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</a:rPr>
              <a:t>瓜領</a:t>
            </a:r>
            <a:endParaRPr lang="en-H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D632D-2506-481D-9EFB-479BA4500BA8}"/>
              </a:ext>
            </a:extLst>
          </p:cNvPr>
          <p:cNvGrpSpPr/>
          <p:nvPr/>
        </p:nvGrpSpPr>
        <p:grpSpPr>
          <a:xfrm>
            <a:off x="7886700" y="-146413"/>
            <a:ext cx="4462714" cy="3575413"/>
            <a:chOff x="3320716" y="1697374"/>
            <a:chExt cx="5853363" cy="45069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E4456F-8CB8-4E43-A355-60A909046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509" b="68351" l="35632" r="62916"/>
                      </a14:imgEffect>
                    </a14:imgLayer>
                  </a14:imgProps>
                </a:ext>
              </a:extLst>
            </a:blip>
            <a:srcRect l="32221" t="31404" r="33673" b="27544"/>
            <a:stretch/>
          </p:blipFill>
          <p:spPr>
            <a:xfrm>
              <a:off x="3320716" y="1697374"/>
              <a:ext cx="4680284" cy="45069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904635-19D6-4A23-BD94-3EA27AE50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20" b="42090" l="52891" r="65547">
                          <a14:foregroundMark x1="54063" y1="38574" x2="52891" y2="39355"/>
                        </a14:backgroundRemoval>
                      </a14:imgEffect>
                    </a14:imgLayer>
                  </a14:imgProps>
                </a:ext>
              </a:extLst>
            </a:blip>
            <a:srcRect l="52572" t="31403" r="32971" b="56668"/>
            <a:stretch/>
          </p:blipFill>
          <p:spPr>
            <a:xfrm>
              <a:off x="6827921" y="2026568"/>
              <a:ext cx="2346158" cy="154891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3A0FC7-E911-4D37-A1EB-04CADE62B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234" y="2025545"/>
            <a:ext cx="3614738" cy="481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E5495-209C-454A-A9B2-1AD48749E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450"/>
          <a:stretch/>
        </p:blipFill>
        <p:spPr>
          <a:xfrm>
            <a:off x="8949732" y="3225893"/>
            <a:ext cx="3260415" cy="3632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C32B2E-67D5-4B54-BC01-A96854BE3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949" y="3216956"/>
            <a:ext cx="2730783" cy="3641044"/>
          </a:xfrm>
          <a:prstGeom prst="rect">
            <a:avLst/>
          </a:prstGeom>
        </p:spPr>
      </p:pic>
      <p:sp>
        <p:nvSpPr>
          <p:cNvPr id="10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9965183" y="648808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610E-2A04-4AE2-8DA8-93C32258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212121"/>
                </a:solidFill>
                <a:ea typeface="MS Gothic" panose="020B0609070205080204" pitchFamily="49" charset="-128"/>
              </a:rPr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0B81-CD44-4F4B-9A93-D9DBE0B7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5801"/>
            <a:ext cx="10240903" cy="2503360"/>
          </a:xfrm>
        </p:spPr>
        <p:txBody>
          <a:bodyPr>
            <a:normAutofit/>
          </a:bodyPr>
          <a:lstStyle/>
          <a:p>
            <a:pPr marL="450850" indent="-450850"/>
            <a:r>
              <a:rPr lang="zh-TW" altLang="zh-HK" sz="3200" dirty="0">
                <a:solidFill>
                  <a:srgbClr val="212121"/>
                </a:solidFill>
                <a:effectLst/>
                <a:ea typeface="MS Gothic" panose="020B0609070205080204" pitchFamily="49" charset="-128"/>
                <a:cs typeface="MS Gothic" panose="020B0609070205080204" pitchFamily="49" charset="-128"/>
                <a:hlinkClick r:id="rId2"/>
              </a:rPr>
              <a:t>青瓜領</a:t>
            </a:r>
            <a:endParaRPr lang="en-US" sz="3200" dirty="0"/>
          </a:p>
          <a:p>
            <a:pPr marL="0" indent="0">
              <a:buNone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9728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580-3FF6-4636-AF03-D1199526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4750931"/>
            <a:ext cx="11069053" cy="123348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zh-HK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rPr>
              <a:t>西裝領</a:t>
            </a:r>
            <a:endParaRPr lang="zh-TW" altLang="zh-HK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2C196-ED7C-470A-B7C3-1B085568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6" t="22596" r="11593" b="1955"/>
          <a:stretch/>
        </p:blipFill>
        <p:spPr>
          <a:xfrm>
            <a:off x="4223084" y="873581"/>
            <a:ext cx="3635545" cy="435394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9965183" y="648808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8369E-12B6-43D8-9FA4-39509FC79DAF}"/>
              </a:ext>
            </a:extLst>
          </p:cNvPr>
          <p:cNvSpPr/>
          <p:nvPr/>
        </p:nvSpPr>
        <p:spPr>
          <a:xfrm>
            <a:off x="249656" y="6455364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 smtClean="0">
                <a:solidFill>
                  <a:schemeClr val="bg1"/>
                </a:solidFill>
              </a:rPr>
              <a:t>時裝系列</a:t>
            </a:r>
            <a:r>
              <a:rPr lang="zh-TW" altLang="en-US" sz="1200" i="1" dirty="0">
                <a:solidFill>
                  <a:schemeClr val="bg1"/>
                </a:solidFill>
              </a:rPr>
              <a:t>：香港知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專設計學院</a:t>
            </a:r>
            <a:r>
              <a:rPr lang="zh-TW" altLang="en-US" sz="1200" i="1" dirty="0" smtClean="0">
                <a:solidFill>
                  <a:schemeClr val="bg1"/>
                </a:solidFill>
              </a:rPr>
              <a:t>時裝設計</a:t>
            </a:r>
            <a:r>
              <a:rPr lang="en-US" sz="1200" i="1" dirty="0" err="1" smtClean="0">
                <a:solidFill>
                  <a:schemeClr val="bg1"/>
                </a:solidFill>
              </a:rPr>
              <a:t>高級文憑課程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何悉遠</a:t>
            </a:r>
            <a:endParaRPr lang="en-HK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8D8C-C798-40CB-AF4C-A51AC1EB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48" y="463886"/>
            <a:ext cx="10240903" cy="1233488"/>
          </a:xfrm>
        </p:spPr>
        <p:txBody>
          <a:bodyPr/>
          <a:lstStyle/>
          <a:p>
            <a:r>
              <a:rPr lang="en-US" dirty="0"/>
              <a:t>06. </a:t>
            </a:r>
            <a:r>
              <a:rPr lang="en-HK" dirty="0" err="1"/>
              <a:t>西裝領</a:t>
            </a:r>
            <a:endParaRPr lang="en-H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B8CD-F396-49BA-ABDD-8E16C517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97" y="3117396"/>
            <a:ext cx="2805453" cy="3740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B9E9E-163A-4770-BFF5-FFCD0183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02" y="1937201"/>
            <a:ext cx="3690598" cy="4920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B7FC6E-F450-438B-B420-3EE4B736F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44" y="3117396"/>
            <a:ext cx="2805453" cy="37406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270" y="344616"/>
            <a:ext cx="2909653" cy="24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610E-2A04-4AE2-8DA8-93C32258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212121"/>
                </a:solidFill>
                <a:ea typeface="微軟正黑體" panose="020B0604030504040204" pitchFamily="34" charset="-120"/>
              </a:rPr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0B81-CD44-4F4B-9A93-D9DBE0B7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82099"/>
            <a:ext cx="10240903" cy="245706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zh-HK" sz="32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  <a:hlinkClick r:id="rId2"/>
              </a:rPr>
              <a:t>西裝領</a:t>
            </a:r>
            <a:endParaRPr lang="en-US" altLang="zh-TW" sz="3200" dirty="0" smtClean="0"/>
          </a:p>
          <a:p>
            <a:pPr marL="514350" indent="-514350">
              <a:buAutoNum type="arabicPeriod"/>
            </a:pPr>
            <a:endParaRPr lang="en-US" altLang="zh-TW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MS Gothic" panose="020B0609070205080204" pitchFamily="49" charset="-128"/>
              <a:hlinkClick r:id="rId3"/>
            </a:endParaRPr>
          </a:p>
          <a:p>
            <a:pPr marL="514350" indent="-514350">
              <a:buAutoNum type="arabicPeriod"/>
            </a:pPr>
            <a:r>
              <a:rPr lang="zh-TW" altLang="zh-HK" sz="32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  <a:hlinkClick r:id="rId3"/>
              </a:rPr>
              <a:t>西裝領</a:t>
            </a:r>
            <a:r>
              <a:rPr lang="zh-TW" altLang="zh-HK" sz="3200" dirty="0" smtClean="0">
                <a:solidFill>
                  <a:srgbClr val="21212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  <a:hlinkClick r:id="rId3"/>
              </a:rPr>
              <a:t>加</a:t>
            </a:r>
            <a:r>
              <a:rPr lang="zh-HK" altLang="zh-TW" sz="3200" dirty="0" smtClean="0">
                <a:solidFill>
                  <a:srgbClr val="21212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  <a:hlinkClick r:id="rId3"/>
              </a:rPr>
              <a:t>黹</a:t>
            </a:r>
            <a:r>
              <a:rPr lang="zh-TW" altLang="zh-HK" sz="3200" dirty="0" smtClean="0">
                <a:solidFill>
                  <a:srgbClr val="21212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  <a:hlinkClick r:id="rId3"/>
              </a:rPr>
              <a:t>口</a:t>
            </a:r>
            <a:endParaRPr lang="en-US" sz="3200" dirty="0">
              <a:solidFill>
                <a:srgbClr val="212121"/>
              </a:solidFill>
              <a:latin typeface="Calibri" panose="020F0502020204030204" pitchFamily="34" charset="0"/>
              <a:ea typeface="MS Gothic" panose="020B0609070205080204" pitchFamily="49" charset="-128"/>
              <a:cs typeface="MS Gothic" panose="020B0609070205080204" pitchFamily="49" charset="-128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9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5580-3FF6-4636-AF03-D1199526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613" y="4750931"/>
            <a:ext cx="10240903" cy="1233488"/>
          </a:xfrm>
        </p:spPr>
        <p:txBody>
          <a:bodyPr/>
          <a:lstStyle/>
          <a:p>
            <a:pPr algn="ctr"/>
            <a:r>
              <a:rPr lang="en-HK" dirty="0" err="1"/>
              <a:t>實體領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8A7BD-2546-4405-AC0C-71C2FA9B6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0" t="6368" r="8784" b="34726"/>
          <a:stretch/>
        </p:blipFill>
        <p:spPr>
          <a:xfrm>
            <a:off x="3739486" y="873581"/>
            <a:ext cx="4285398" cy="4039738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9965183" y="648808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3DB1A-5CBB-4C97-A525-F5219B30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24" y="0"/>
            <a:ext cx="548737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6B0179-F24F-A34E-91E8-9654433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9" y="1126533"/>
            <a:ext cx="2657105" cy="12334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zh-HK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rPr>
              <a:t>課堂練習</a:t>
            </a:r>
            <a:endParaRPr lang="zh-TW" altLang="zh-HK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7D40F6-D7BC-C041-97E7-C0E9982C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" y="3838858"/>
            <a:ext cx="3503275" cy="191799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帶貼邊的</a:t>
            </a:r>
            <a:r>
              <a:rPr lang="zh-TW" altLang="zh-HK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領</a:t>
            </a:r>
            <a:endParaRPr lang="en-US" sz="2400" dirty="0">
              <a:solidFill>
                <a:srgbClr val="212121"/>
              </a:solidFill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HK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恤衫領</a:t>
            </a:r>
            <a:endParaRPr lang="en-US" sz="2400" dirty="0">
              <a:solidFill>
                <a:srgbClr val="212121"/>
              </a:solidFill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HK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青瓜領</a:t>
            </a:r>
            <a:endParaRPr lang="en-US" sz="2400" dirty="0">
              <a:solidFill>
                <a:srgbClr val="212121"/>
              </a:solidFill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HK" sz="24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西裝領</a:t>
            </a:r>
            <a:endParaRPr lang="en-US" sz="2400" dirty="0">
              <a:solidFill>
                <a:srgbClr val="212121"/>
              </a:solidFill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EE2A670D-A5A8-7940-81B7-E8A0D37776A0}"/>
              </a:ext>
            </a:extLst>
          </p:cNvPr>
          <p:cNvSpPr/>
          <p:nvPr/>
        </p:nvSpPr>
        <p:spPr>
          <a:xfrm>
            <a:off x="156915" y="76076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CD53-0F76-B547-A6AA-2A75F5EAB2E3}"/>
              </a:ext>
            </a:extLst>
          </p:cNvPr>
          <p:cNvSpPr/>
          <p:nvPr/>
        </p:nvSpPr>
        <p:spPr>
          <a:xfrm>
            <a:off x="351909" y="2964473"/>
            <a:ext cx="5404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200" dirty="0">
                <a:solidFill>
                  <a:srgbClr val="212121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車縫實習</a:t>
            </a:r>
            <a:endParaRPr lang="en-US" sz="3200" dirty="0">
              <a:solidFill>
                <a:srgbClr val="212121"/>
              </a:solidFill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4292632-C44C-437C-A44B-0CCD39B42C05}"/>
              </a:ext>
            </a:extLst>
          </p:cNvPr>
          <p:cNvSpPr/>
          <p:nvPr/>
        </p:nvSpPr>
        <p:spPr>
          <a:xfrm>
            <a:off x="9747899" y="648808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74D4-A06B-424D-9D4A-9D4ED5C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8988"/>
            <a:ext cx="10240903" cy="1233488"/>
          </a:xfrm>
        </p:spPr>
        <p:txBody>
          <a:bodyPr/>
          <a:lstStyle/>
          <a:p>
            <a:r>
              <a:rPr lang="en-US" dirty="0"/>
              <a:t>01. </a:t>
            </a:r>
            <a:r>
              <a:rPr lang="zh-TW" altLang="en-US" dirty="0" smtClean="0"/>
              <a:t>帶貼邊的</a:t>
            </a:r>
            <a:r>
              <a:rPr lang="en-HK" dirty="0" smtClean="0"/>
              <a:t>領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altLang="zh-TW" sz="2400" dirty="0" err="1" smtClean="0"/>
              <a:t>預備</a:t>
            </a:r>
            <a:r>
              <a:rPr lang="zh-TW" altLang="en-US" sz="2400" dirty="0" smtClean="0"/>
              <a:t>裁</a:t>
            </a:r>
            <a:r>
              <a:rPr lang="en-HK" sz="2400" dirty="0" smtClean="0"/>
              <a:t>片</a:t>
            </a:r>
            <a:endParaRPr lang="en-HK" sz="2400" dirty="0"/>
          </a:p>
          <a:p>
            <a:pPr marL="514350" indent="-514350">
              <a:buAutoNum type="arabicPeriod"/>
            </a:pPr>
            <a:r>
              <a:rPr lang="zh-TW" altLang="en-US" sz="2400" dirty="0" smtClean="0"/>
              <a:t>領</a:t>
            </a:r>
            <a:r>
              <a:rPr lang="en-HK" sz="2400" dirty="0" smtClean="0"/>
              <a:t> </a:t>
            </a:r>
          </a:p>
          <a:p>
            <a:pPr marL="514350" indent="-514350">
              <a:buAutoNum type="arabicPeriod"/>
            </a:pPr>
            <a:r>
              <a:rPr lang="zh-TW" altLang="en-US" sz="2400" dirty="0" smtClean="0"/>
              <a:t>貼邊</a:t>
            </a:r>
            <a:endParaRPr lang="en-US" altLang="zh-TW" sz="2400" dirty="0"/>
          </a:p>
          <a:p>
            <a:pPr marL="514350" indent="-514350">
              <a:buAutoNum type="arabicPeriod"/>
            </a:pPr>
            <a:r>
              <a:rPr lang="en-HK" sz="2400" dirty="0" smtClean="0"/>
              <a:t>領</a:t>
            </a:r>
            <a:r>
              <a:rPr lang="zh-TW" altLang="en-US" sz="2400" dirty="0" smtClean="0"/>
              <a:t>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38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146652"/>
            <a:ext cx="4823137" cy="4608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 smtClean="0"/>
              <a:t>把</a:t>
            </a:r>
            <a:r>
              <a:rPr lang="en-HK" sz="2400" dirty="0" smtClean="0"/>
              <a:t>領</a:t>
            </a:r>
            <a:r>
              <a:rPr lang="zh-TW" altLang="en-US" sz="2400" dirty="0" smtClean="0"/>
              <a:t>撲加到</a:t>
            </a:r>
            <a:r>
              <a:rPr lang="zh-TW" altLang="en-US" sz="2400" dirty="0"/>
              <a:t>領</a:t>
            </a:r>
            <a:r>
              <a:rPr lang="zh-TW" altLang="en-US" sz="2400" dirty="0" smtClean="0"/>
              <a:t>上</a:t>
            </a:r>
            <a:endParaRPr lang="en-US" altLang="zh-TW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HK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1371599" y="288988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</a:t>
            </a:r>
            <a:r>
              <a:rPr lang="en-HK" dirty="0" err="1"/>
              <a:t>實體領</a:t>
            </a:r>
            <a:endParaRPr lang="en-HK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72" y="2046922"/>
            <a:ext cx="50577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08" y="2599388"/>
            <a:ext cx="5698900" cy="3956179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zh-HK" altLang="zh-TW" sz="2400" dirty="0" smtClean="0"/>
              <a:t>把領縫合</a:t>
            </a:r>
            <a:r>
              <a:rPr lang="zh-HK" altLang="zh-TW" sz="2400" dirty="0"/>
              <a:t>在</a:t>
            </a:r>
            <a:r>
              <a:rPr lang="zh-HK" altLang="zh-TW" sz="2400" dirty="0" smtClean="0"/>
              <a:t>一起</a:t>
            </a:r>
            <a:endParaRPr lang="en-US" altLang="zh-HK" sz="2400" dirty="0" smtClean="0"/>
          </a:p>
          <a:p>
            <a:pPr marL="0" indent="0">
              <a:buNone/>
            </a:pPr>
            <a:endParaRPr lang="en-US" altLang="zh-HK" sz="2400" dirty="0" smtClean="0"/>
          </a:p>
          <a:p>
            <a:pPr marL="0" indent="0">
              <a:buNone/>
            </a:pPr>
            <a:endParaRPr lang="en-HK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924008" y="443425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</a:t>
            </a:r>
            <a:r>
              <a:rPr lang="en-HK" dirty="0" err="1"/>
              <a:t>實體領</a:t>
            </a:r>
            <a:endParaRPr lang="en-HK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290" y="461962"/>
            <a:ext cx="32575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548" y="2354090"/>
            <a:ext cx="8276491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zh-HK" altLang="zh-TW" sz="2400" dirty="0" smtClean="0"/>
              <a:t>把</a:t>
            </a:r>
            <a:r>
              <a:rPr lang="zh-HK" altLang="zh-TW" sz="2400" dirty="0"/>
              <a:t>領反過來，熨</a:t>
            </a:r>
            <a:r>
              <a:rPr lang="zh-HK" altLang="zh-TW" sz="2400" dirty="0" smtClean="0"/>
              <a:t>壓</a:t>
            </a:r>
            <a:endParaRPr lang="en-US" altLang="zh-HK" sz="2400" dirty="0" smtClean="0"/>
          </a:p>
          <a:p>
            <a:pPr marL="457200" indent="-457200">
              <a:buAutoNum type="arabicPeriod" startAt="3"/>
            </a:pPr>
            <a:endParaRPr lang="en-US" sz="2400" dirty="0"/>
          </a:p>
          <a:p>
            <a:pPr marL="457200" indent="-457200">
              <a:buAutoNum type="arabicPeriod" startAt="3"/>
            </a:pPr>
            <a:r>
              <a:rPr lang="zh-HK" altLang="zh-TW" sz="2400" dirty="0" smtClean="0"/>
              <a:t>在</a:t>
            </a:r>
            <a:r>
              <a:rPr lang="zh-HK" altLang="zh-TW" sz="2400" dirty="0"/>
              <a:t>車縫領到上身前，把頸部邊緣車縫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1371599" y="288988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</a:t>
            </a:r>
            <a:r>
              <a:rPr lang="en-HK" dirty="0" err="1"/>
              <a:t>實體領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23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29" y="1972310"/>
            <a:ext cx="5390146" cy="395617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en-HK" sz="2400" dirty="0" err="1" smtClean="0"/>
              <a:t>找出</a:t>
            </a:r>
            <a:r>
              <a:rPr lang="zh-HK" altLang="zh-TW" sz="2400" dirty="0" smtClean="0"/>
              <a:t>上身</a:t>
            </a:r>
            <a:r>
              <a:rPr lang="zh-HK" altLang="zh-TW" sz="2400" dirty="0"/>
              <a:t>及領的中</a:t>
            </a:r>
            <a:r>
              <a:rPr lang="zh-HK" altLang="zh-TW" sz="2400" dirty="0" smtClean="0"/>
              <a:t>位</a:t>
            </a:r>
            <a:endParaRPr lang="en-US" altLang="zh-HK" sz="2400" dirty="0" smtClean="0"/>
          </a:p>
          <a:p>
            <a:pPr marL="457200" indent="-457200">
              <a:buAutoNum type="arabicPeriod" startAt="5"/>
            </a:pPr>
            <a:endParaRPr lang="en-HK" sz="2400" dirty="0"/>
          </a:p>
          <a:p>
            <a:pPr marL="457200" indent="-457200">
              <a:buAutoNum type="arabicPeriod" startAt="5"/>
            </a:pPr>
            <a:r>
              <a:rPr lang="zh-HK" altLang="zh-TW" sz="2400" dirty="0" smtClean="0"/>
              <a:t>把</a:t>
            </a:r>
            <a:r>
              <a:rPr lang="zh-HK" altLang="zh-TW" sz="2400" dirty="0"/>
              <a:t>領車縫到上身，</a:t>
            </a:r>
            <a:r>
              <a:rPr lang="en-US" altLang="zh-TW" sz="2400" dirty="0"/>
              <a:t>1</a:t>
            </a:r>
            <a:r>
              <a:rPr lang="zh-HK" altLang="zh-TW" sz="2400" dirty="0"/>
              <a:t>厘米黹口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811729" y="375550"/>
            <a:ext cx="8068614" cy="9578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 </a:t>
            </a:r>
            <a:r>
              <a:rPr lang="en-HK" dirty="0" err="1"/>
              <a:t>實體領</a:t>
            </a:r>
            <a:endParaRPr lang="en-HK" dirty="0"/>
          </a:p>
        </p:txBody>
      </p:sp>
      <p:grpSp>
        <p:nvGrpSpPr>
          <p:cNvPr id="11" name="群組 10"/>
          <p:cNvGrpSpPr/>
          <p:nvPr/>
        </p:nvGrpSpPr>
        <p:grpSpPr>
          <a:xfrm>
            <a:off x="5507421" y="115614"/>
            <a:ext cx="6684579" cy="6742386"/>
            <a:chOff x="5308979" y="-337779"/>
            <a:chExt cx="6721095" cy="719577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8979" y="-337779"/>
              <a:ext cx="6721095" cy="7195779"/>
            </a:xfrm>
            <a:prstGeom prst="rect">
              <a:avLst/>
            </a:prstGeom>
          </p:spPr>
        </p:pic>
        <p:grpSp>
          <p:nvGrpSpPr>
            <p:cNvPr id="6" name="群組 5"/>
            <p:cNvGrpSpPr/>
            <p:nvPr/>
          </p:nvGrpSpPr>
          <p:grpSpPr>
            <a:xfrm>
              <a:off x="6705473" y="916152"/>
              <a:ext cx="3641804" cy="5039056"/>
              <a:chOff x="6705473" y="916152"/>
              <a:chExt cx="3641804" cy="5039056"/>
            </a:xfrm>
          </p:grpSpPr>
          <p:sp>
            <p:nvSpPr>
              <p:cNvPr id="5" name="文字方塊 4"/>
              <p:cNvSpPr txBox="1"/>
              <p:nvPr/>
            </p:nvSpPr>
            <p:spPr>
              <a:xfrm>
                <a:off x="7186220" y="916152"/>
                <a:ext cx="1043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 smtClean="0"/>
                  <a:t>前幅（正面）</a:t>
                </a:r>
                <a:endParaRPr lang="zh-TW" altLang="en-US" sz="1200" dirty="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9303897" y="5678209"/>
                <a:ext cx="1043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 smtClean="0"/>
                  <a:t>前幅（正面）</a:t>
                </a:r>
                <a:endParaRPr lang="zh-TW" altLang="en-US" sz="1200" dirty="0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6705473" y="3610077"/>
                <a:ext cx="1043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 smtClean="0"/>
                  <a:t>後幅（正面）</a:t>
                </a:r>
                <a:endParaRPr lang="zh-TW" altLang="en-US" sz="1200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8566918" y="3121610"/>
                <a:ext cx="1043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200" dirty="0" smtClean="0"/>
                  <a:t>領（正面）</a:t>
                </a:r>
                <a:endParaRPr lang="zh-TW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2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D0B-7985-498F-9550-79C32687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98" y="2955132"/>
            <a:ext cx="5390146" cy="1220689"/>
          </a:xfrm>
        </p:spPr>
        <p:txBody>
          <a:bodyPr>
            <a:normAutofit/>
          </a:bodyPr>
          <a:lstStyle/>
          <a:p>
            <a:pPr marL="914400" lvl="1" indent="-457200">
              <a:buAutoNum type="arabicPeriod" startAt="7"/>
            </a:pPr>
            <a:r>
              <a:rPr lang="zh-HK" altLang="zh-TW" sz="2400" dirty="0" smtClean="0"/>
              <a:t>把</a:t>
            </a:r>
            <a:r>
              <a:rPr lang="zh-HK" altLang="zh-TW" sz="2400" dirty="0"/>
              <a:t>貼邊和上身縫合在一起</a:t>
            </a:r>
            <a:r>
              <a:rPr lang="en-US" sz="2400" dirty="0" smtClean="0"/>
              <a:t>.</a:t>
            </a:r>
          </a:p>
          <a:p>
            <a:pPr marL="914400" lvl="1" indent="-457200">
              <a:buAutoNum type="arabicPeriod" startAt="7"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831AD8-1480-43AC-B8E4-32E9CC6AFD08}"/>
              </a:ext>
            </a:extLst>
          </p:cNvPr>
          <p:cNvSpPr txBox="1">
            <a:spLocks/>
          </p:cNvSpPr>
          <p:nvPr/>
        </p:nvSpPr>
        <p:spPr>
          <a:xfrm>
            <a:off x="967996" y="745062"/>
            <a:ext cx="7437550" cy="10216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01.</a:t>
            </a:r>
            <a:r>
              <a:rPr lang="en-HK" dirty="0"/>
              <a:t> </a:t>
            </a:r>
            <a:r>
              <a:rPr lang="en-HK" dirty="0" err="1"/>
              <a:t>實體領</a:t>
            </a:r>
            <a:endParaRPr lang="en-HK" sz="3200" dirty="0"/>
          </a:p>
        </p:txBody>
      </p:sp>
      <p:grpSp>
        <p:nvGrpSpPr>
          <p:cNvPr id="6" name="群組 5"/>
          <p:cNvGrpSpPr/>
          <p:nvPr/>
        </p:nvGrpSpPr>
        <p:grpSpPr>
          <a:xfrm>
            <a:off x="6003644" y="272955"/>
            <a:ext cx="6188356" cy="6585045"/>
            <a:chOff x="6003644" y="272955"/>
            <a:chExt cx="6188356" cy="658504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3644" y="272955"/>
              <a:ext cx="6188356" cy="6585045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7574507" y="1624084"/>
              <a:ext cx="968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前幅（反面）</a:t>
              </a:r>
              <a:endParaRPr lang="zh-TW" altLang="en-US" sz="12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9746776" y="5925404"/>
              <a:ext cx="968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前幅（反面）</a:t>
              </a:r>
              <a:endParaRPr lang="zh-TW" altLang="en-US" sz="12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183337" y="4241042"/>
              <a:ext cx="968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/>
                <a:t>後</a:t>
              </a:r>
              <a:r>
                <a:rPr lang="zh-TW" altLang="en-US" sz="1200" dirty="0" smtClean="0"/>
                <a:t>幅（反面）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50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579</Words>
  <Application>Microsoft Office PowerPoint</Application>
  <PresentationFormat>寬螢幕</PresentationFormat>
  <Paragraphs>127</Paragraphs>
  <Slides>30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Avenir Next LT Pro</vt:lpstr>
      <vt:lpstr>Avenir Next LT Pro Light</vt:lpstr>
      <vt:lpstr>MS Gothic</vt:lpstr>
      <vt:lpstr>微軟正黑體</vt:lpstr>
      <vt:lpstr>新細明體</vt:lpstr>
      <vt:lpstr>Arial</vt:lpstr>
      <vt:lpstr>Calibri</vt:lpstr>
      <vt:lpstr>Times New Roman</vt:lpstr>
      <vt:lpstr>GradientRiseVTI</vt:lpstr>
      <vt:lpstr>PowerPoint 簡報</vt:lpstr>
      <vt:lpstr>衣領</vt:lpstr>
      <vt:lpstr>實體領</vt:lpstr>
      <vt:lpstr>01. 帶貼邊的領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02. 恤衫領</vt:lpstr>
      <vt:lpstr>02. 恤衫領</vt:lpstr>
      <vt:lpstr>02. 恤衫領</vt:lpstr>
      <vt:lpstr>02. 恤衫領</vt:lpstr>
      <vt:lpstr>02. 恤衫領</vt:lpstr>
      <vt:lpstr>02. 恤衫領</vt:lpstr>
      <vt:lpstr>02. 恤衫領</vt:lpstr>
      <vt:lpstr>02. 恤衫領</vt:lpstr>
      <vt:lpstr>02. 恤衫領</vt:lpstr>
      <vt:lpstr>02. 恤衫領</vt:lpstr>
      <vt:lpstr>示範影片</vt:lpstr>
      <vt:lpstr>原身出領</vt:lpstr>
      <vt:lpstr>05. 青瓜領</vt:lpstr>
      <vt:lpstr>示範影片</vt:lpstr>
      <vt:lpstr>西裝領</vt:lpstr>
      <vt:lpstr>06. 西裝領</vt:lpstr>
      <vt:lpstr>示範影片</vt:lpstr>
      <vt:lpstr>課堂練習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POON, Suk-mei Cindy</cp:lastModifiedBy>
  <cp:revision>145</cp:revision>
  <dcterms:created xsi:type="dcterms:W3CDTF">2020-09-28T08:43:38Z</dcterms:created>
  <dcterms:modified xsi:type="dcterms:W3CDTF">2023-04-20T07:35:30Z</dcterms:modified>
</cp:coreProperties>
</file>