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31"/>
  </p:notesMasterIdLst>
  <p:sldIdLst>
    <p:sldId id="256" r:id="rId2"/>
    <p:sldId id="384" r:id="rId3"/>
    <p:sldId id="378" r:id="rId4"/>
    <p:sldId id="373" r:id="rId5"/>
    <p:sldId id="480" r:id="rId6"/>
    <p:sldId id="481" r:id="rId7"/>
    <p:sldId id="482" r:id="rId8"/>
    <p:sldId id="483" r:id="rId9"/>
    <p:sldId id="484" r:id="rId10"/>
    <p:sldId id="485" r:id="rId11"/>
    <p:sldId id="496" r:id="rId12"/>
    <p:sldId id="497" r:id="rId13"/>
    <p:sldId id="380" r:id="rId14"/>
    <p:sldId id="479" r:id="rId15"/>
    <p:sldId id="264" r:id="rId16"/>
    <p:sldId id="370" r:id="rId17"/>
    <p:sldId id="486" r:id="rId18"/>
    <p:sldId id="487" r:id="rId19"/>
    <p:sldId id="488" r:id="rId20"/>
    <p:sldId id="490" r:id="rId21"/>
    <p:sldId id="489" r:id="rId22"/>
    <p:sldId id="491" r:id="rId23"/>
    <p:sldId id="492" r:id="rId24"/>
    <p:sldId id="493" r:id="rId25"/>
    <p:sldId id="381" r:id="rId26"/>
    <p:sldId id="498" r:id="rId27"/>
    <p:sldId id="494" r:id="rId28"/>
    <p:sldId id="495" r:id="rId29"/>
    <p:sldId id="3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5"/>
    <p:restoredTop sz="94236" autoAdjust="0"/>
  </p:normalViewPr>
  <p:slideViewPr>
    <p:cSldViewPr snapToGrid="0" snapToObjects="1">
      <p:cViewPr varScale="1">
        <p:scale>
          <a:sx n="63" d="100"/>
          <a:sy n="63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0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02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4%BA%94%E8%A7%92%E6%98%8E%E8%A2%8B/1_7og99xkz/29565074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9%A2%A8%E7%90%B4%E8%A2%8B%E5%8A%A0%E8%A2%8B%E8%93%8B/1_pkp36ygv/29565074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96%AE%E9%82%8A%E6%BB%BE%E9%82%8A%E8%A2%8B/1_k4m3adom/295650742" TargetMode="External"/><Relationship Id="rId2" Type="http://schemas.openxmlformats.org/officeDocument/2006/relationships/hyperlink" Target="https://emm.edcity.hk/media/%E7%B4%99%E6%A8%A3%E5%8F%8A%E8%A1%A3%E6%9C%8D%E8%A3%BD%E4%BD%9C%E2%94%80%E2%94%80%E9%A0%90%E5%82%99%E6%BB%BE%E9%82%8A%E8%A2%8B/1_gni0cjv2/29565074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mm.edcity.hk/media/%E7%B4%99%E6%A8%A3%E5%8F%8A%E8%A1%A3%E6%9C%8D%E8%A3%BD%E4%BD%9C%E2%94%80%E2%94%80%E8%A2%8B%E5%B8%83%E9%88%92%E9%AA%A8/1_laau2xzx/295650742" TargetMode="External"/><Relationship Id="rId4" Type="http://schemas.openxmlformats.org/officeDocument/2006/relationships/hyperlink" Target="https://emm.edcity.hk/media/%E7%B4%99%E6%A8%A3%E5%8F%8A%E8%A1%A3%E6%9C%8D%E8%A3%BD%E4%BD%9C%E2%94%80%E2%94%80%E9%9B%99%E9%82%8A%E6%BB%BE%E9%82%8A%E8%A2%8B/1_4cvyt6y6/29565074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26">
            <a:extLst>
              <a:ext uri="{FF2B5EF4-FFF2-40B4-BE49-F238E27FC236}">
                <a16:creationId xmlns:a16="http://schemas.microsoft.com/office/drawing/2014/main" id="{3698ABF1-2D7A-4C8C-A41A-0957412746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28">
            <a:extLst>
              <a:ext uri="{FF2B5EF4-FFF2-40B4-BE49-F238E27FC236}">
                <a16:creationId xmlns:a16="http://schemas.microsoft.com/office/drawing/2014/main" id="{C5E160AE-3C66-4235-84C0-BD472DE6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7416"/>
            <a:ext cx="12192002" cy="6892832"/>
          </a:xfrm>
          <a:prstGeom prst="rect">
            <a:avLst/>
          </a:prstGeom>
          <a:gradFill>
            <a:gsLst>
              <a:gs pos="0">
                <a:schemeClr val="accent6"/>
              </a:gs>
              <a:gs pos="95000">
                <a:schemeClr val="accent5">
                  <a:alpha val="8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0">
            <a:extLst>
              <a:ext uri="{FF2B5EF4-FFF2-40B4-BE49-F238E27FC236}">
                <a16:creationId xmlns:a16="http://schemas.microsoft.com/office/drawing/2014/main" id="{A39CC7EE-929B-4FA6-BA5A-86D02B7924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4369578"/>
            <a:ext cx="12192004" cy="2505838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5000">
                <a:schemeClr val="accent2">
                  <a:alpha val="63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32">
            <a:extLst>
              <a:ext uri="{FF2B5EF4-FFF2-40B4-BE49-F238E27FC236}">
                <a16:creationId xmlns:a16="http://schemas.microsoft.com/office/drawing/2014/main" id="{94BB87F2-3BE0-433A-AD90-24CE82FBF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191" y="-17416"/>
            <a:ext cx="11734809" cy="6892831"/>
          </a:xfrm>
          <a:prstGeom prst="rect">
            <a:avLst/>
          </a:prstGeom>
          <a:gradFill>
            <a:gsLst>
              <a:gs pos="22000">
                <a:schemeClr val="accent2">
                  <a:alpha val="43000"/>
                </a:schemeClr>
              </a:gs>
              <a:gs pos="99000">
                <a:schemeClr val="accent5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34">
            <a:extLst>
              <a:ext uri="{FF2B5EF4-FFF2-40B4-BE49-F238E27FC236}">
                <a16:creationId xmlns:a16="http://schemas.microsoft.com/office/drawing/2014/main" id="{366B6A15-54B2-4DFA-B2EF-ED937D8CC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086">
            <a:off x="5496703" y="1105097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lumMod val="75000"/>
                  <a:alpha val="0"/>
                </a:schemeClr>
              </a:gs>
              <a:gs pos="85000">
                <a:schemeClr val="accent6">
                  <a:alpha val="3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60DA6D8-1AE1-42F8-808F-E247404A4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935529" y="-1495746"/>
            <a:ext cx="4739543" cy="7696200"/>
          </a:xfrm>
          <a:prstGeom prst="rect">
            <a:avLst/>
          </a:prstGeom>
          <a:gradFill>
            <a:gsLst>
              <a:gs pos="52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6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225A280-2775-0C4A-A059-69C41FA19961}"/>
              </a:ext>
            </a:extLst>
          </p:cNvPr>
          <p:cNvSpPr txBox="1">
            <a:spLocks/>
          </p:cNvSpPr>
          <p:nvPr/>
        </p:nvSpPr>
        <p:spPr>
          <a:xfrm>
            <a:off x="943295" y="2366605"/>
            <a:ext cx="9665325" cy="353140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zh-TW" altLang="en-US" sz="5400" dirty="0" smtClean="0"/>
              <a:t>口</a:t>
            </a:r>
            <a:r>
              <a:rPr lang="en-HK" sz="5400" dirty="0" smtClean="0"/>
              <a:t>袋</a:t>
            </a:r>
          </a:p>
          <a:p>
            <a:pPr>
              <a:spcAft>
                <a:spcPts val="600"/>
              </a:spcAft>
            </a:pPr>
            <a:r>
              <a:rPr lang="en-HK" sz="5400" dirty="0" smtClean="0"/>
              <a:t>（</a:t>
            </a:r>
            <a:r>
              <a:rPr lang="en-HK" sz="5400" dirty="0" err="1" smtClean="0"/>
              <a:t>車縫技</a:t>
            </a:r>
            <a:r>
              <a:rPr lang="zh-TW" altLang="en-US" sz="5400" dirty="0"/>
              <a:t>巧</a:t>
            </a:r>
            <a:r>
              <a:rPr lang="en-HK" sz="5400" dirty="0" smtClean="0"/>
              <a:t>)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車縫五角</a:t>
            </a:r>
            <a:r>
              <a:rPr lang="zh-TW" altLang="en-US" dirty="0" smtClean="0"/>
              <a:t>明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6"/>
            </a:pPr>
            <a:r>
              <a:rPr lang="zh-HK" altLang="zh-TW" sz="2400" dirty="0" smtClean="0"/>
              <a:t>用</a:t>
            </a:r>
            <a:r>
              <a:rPr lang="zh-HK" altLang="zh-TW" sz="2400" dirty="0"/>
              <a:t>貼邊車縫把袋車縫在預定位置。在袋口角位車縫小三角形作加固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844394" y="1409824"/>
            <a:ext cx="6952381" cy="4133333"/>
            <a:chOff x="4844394" y="1409824"/>
            <a:chExt cx="6952381" cy="413333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4394" y="1409824"/>
              <a:ext cx="6952381" cy="4133333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6271367" y="3193576"/>
              <a:ext cx="72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正面</a:t>
              </a:r>
              <a:endParaRPr lang="zh-TW" alt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86286" y="4806286"/>
              <a:ext cx="72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正面</a:t>
              </a:r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8666328" y="1620168"/>
              <a:ext cx="219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小三角形作加固</a:t>
              </a:r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06018" y="4621620"/>
              <a:ext cx="1269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貼邊車縫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050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車縫五角</a:t>
            </a:r>
            <a:r>
              <a:rPr lang="zh-TW" altLang="en-US" dirty="0" smtClean="0"/>
              <a:t>明</a:t>
            </a:r>
            <a:r>
              <a:rPr lang="en-HK" dirty="0" smtClean="0"/>
              <a:t>袋</a:t>
            </a:r>
            <a:endParaRPr lang="en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BA91D-1BC8-411E-A986-C0A5BA1F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212" y="1758462"/>
            <a:ext cx="4175291" cy="4175291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293762" y="1800420"/>
            <a:ext cx="6952381" cy="4133333"/>
            <a:chOff x="4844394" y="1409824"/>
            <a:chExt cx="6952381" cy="4133333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4394" y="1409824"/>
              <a:ext cx="6952381" cy="4133333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6271367" y="3193576"/>
              <a:ext cx="72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正面</a:t>
              </a:r>
              <a:endParaRPr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086286" y="4806286"/>
              <a:ext cx="72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正面</a:t>
              </a:r>
              <a:endParaRPr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8666328" y="1620168"/>
              <a:ext cx="219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小三角形作加固</a:t>
              </a:r>
              <a:endParaRPr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7206018" y="4621620"/>
              <a:ext cx="1269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貼邊車縫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970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BFDF-5919-45BE-B4C9-C5AAE733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859874"/>
          </a:xfrm>
        </p:spPr>
        <p:txBody>
          <a:bodyPr/>
          <a:lstStyle/>
          <a:p>
            <a:r>
              <a:rPr lang="zh-TW" altLang="en-US" b="0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991E-795A-4A3E-B03C-0F3DCA63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sz="3600" dirty="0" err="1" smtClean="0">
                <a:hlinkClick r:id="rId2"/>
              </a:rPr>
              <a:t>車縫五角</a:t>
            </a:r>
            <a:r>
              <a:rPr lang="zh-TW" altLang="en-US" sz="3600" dirty="0" smtClean="0">
                <a:hlinkClick r:id="rId2"/>
              </a:rPr>
              <a:t>明</a:t>
            </a:r>
            <a:r>
              <a:rPr lang="en-HK" sz="3600" dirty="0" smtClean="0">
                <a:hlinkClick r:id="rId2"/>
              </a:rPr>
              <a:t>袋</a:t>
            </a:r>
            <a:endParaRPr lang="en-US" sz="3600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207453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/>
              <a:t>02.</a:t>
            </a:r>
            <a:r>
              <a:rPr lang="en-HK" dirty="0"/>
              <a:t> </a:t>
            </a:r>
            <a:r>
              <a:rPr lang="en-HK" dirty="0" smtClean="0"/>
              <a:t>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E822A-99C1-4081-9BCF-E477EAFDD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1" t="51404" r="30163" b="18245"/>
          <a:stretch/>
        </p:blipFill>
        <p:spPr>
          <a:xfrm>
            <a:off x="7852718" y="374427"/>
            <a:ext cx="4054642" cy="1694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13CC2-829A-47E5-B530-0FACE71A9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80" t="23333" r="40487" b="31755"/>
          <a:stretch/>
        </p:blipFill>
        <p:spPr>
          <a:xfrm>
            <a:off x="1682740" y="2291180"/>
            <a:ext cx="4032812" cy="401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768CD-9C0F-4EB0-B476-F3DC25DA6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51" t="26316" r="41315" b="15211"/>
          <a:stretch/>
        </p:blipFill>
        <p:spPr>
          <a:xfrm>
            <a:off x="6192751" y="2291180"/>
            <a:ext cx="3097511" cy="40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6400C-E30D-40DE-AC47-DB9875D4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304" y="2088958"/>
            <a:ext cx="4647506" cy="1722267"/>
          </a:xfrm>
        </p:spPr>
        <p:txBody>
          <a:bodyPr>
            <a:noAutofit/>
          </a:bodyPr>
          <a:lstStyle/>
          <a:p>
            <a:pPr algn="l"/>
            <a:r>
              <a:rPr lang="en-HK" sz="2400" b="0" dirty="0" err="1" smtClean="0"/>
              <a:t>袋口</a:t>
            </a:r>
            <a:r>
              <a:rPr lang="zh-TW" altLang="en-US" sz="2400" b="0" dirty="0" smtClean="0"/>
              <a:t>：</a:t>
            </a:r>
            <a:r>
              <a:rPr lang="en-HK" sz="2400" b="0" dirty="0" smtClean="0"/>
              <a:t>11.5</a:t>
            </a:r>
            <a:r>
              <a:rPr lang="en-HK" sz="2400" b="0" dirty="0"/>
              <a:t>厘米</a:t>
            </a:r>
            <a:br>
              <a:rPr lang="en-HK" sz="2400" b="0" dirty="0"/>
            </a:br>
            <a:r>
              <a:rPr lang="en-HK" sz="2400" b="0" dirty="0" err="1" smtClean="0"/>
              <a:t>袋長</a:t>
            </a:r>
            <a:r>
              <a:rPr lang="zh-TW" altLang="en-US" sz="2400" b="0" dirty="0" smtClean="0"/>
              <a:t>：</a:t>
            </a:r>
            <a:r>
              <a:rPr lang="en-HK" sz="2400" b="0" dirty="0" smtClean="0"/>
              <a:t>16.5</a:t>
            </a:r>
            <a:r>
              <a:rPr lang="en-HK" sz="2400" b="0" dirty="0"/>
              <a:t>厘米</a:t>
            </a:r>
            <a:br>
              <a:rPr lang="en-HK" sz="2400" b="0" dirty="0"/>
            </a:br>
            <a:r>
              <a:rPr lang="en-US" altLang="zh-HK" sz="2400" b="0" dirty="0"/>
              <a:t/>
            </a:r>
            <a:br>
              <a:rPr lang="en-US" altLang="zh-HK" sz="2400" b="0" dirty="0"/>
            </a:br>
            <a:endParaRPr lang="zh-HK" altLang="en-US" sz="2400" b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97C2C-A847-4CC7-B9BB-CA081A3D2EE8}"/>
              </a:ext>
            </a:extLst>
          </p:cNvPr>
          <p:cNvSpPr txBox="1">
            <a:spLocks/>
          </p:cNvSpPr>
          <p:nvPr/>
        </p:nvSpPr>
        <p:spPr>
          <a:xfrm>
            <a:off x="531442" y="627834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sz="3600" dirty="0"/>
              <a:t> </a:t>
            </a:r>
            <a:r>
              <a:rPr lang="zh-TW" altLang="en-US" sz="3600" dirty="0"/>
              <a:t>風琴袋</a:t>
            </a:r>
            <a:endParaRPr lang="zh-HK" alt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63886-8B56-4107-8322-CCB0F1C9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686" y="404447"/>
            <a:ext cx="4423881" cy="53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0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5CC0C6-17DA-41C0-9BF5-98D4367C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42" y="627834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/>
              <a:t> </a:t>
            </a:r>
            <a:r>
              <a:rPr lang="zh-TW" altLang="en-US" dirty="0"/>
              <a:t>風琴袋</a:t>
            </a:r>
            <a:endParaRPr lang="zh-HK" alt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78D10E-C04E-49C5-A144-2F983A407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546" y="323715"/>
            <a:ext cx="5163800" cy="564137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 rot="16200000">
            <a:off x="4916453" y="2658138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袋 裁</a:t>
            </a:r>
            <a:r>
              <a:rPr lang="zh-TW" altLang="en-US" dirty="0"/>
              <a:t>一</a:t>
            </a:r>
            <a:r>
              <a:rPr lang="zh-TW" altLang="en-US" dirty="0" smtClean="0"/>
              <a:t>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035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86FA1-DBE4-4A89-AFBE-EC020F6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24" y="2301521"/>
            <a:ext cx="3478722" cy="1233488"/>
          </a:xfrm>
        </p:spPr>
        <p:txBody>
          <a:bodyPr>
            <a:noAutofit/>
          </a:bodyPr>
          <a:lstStyle/>
          <a:p>
            <a:r>
              <a:rPr lang="en-HK" sz="2400" b="0" dirty="0" smtClean="0"/>
              <a:t>加</a:t>
            </a:r>
            <a:r>
              <a:rPr lang="en-HK" sz="2400" b="0" dirty="0"/>
              <a:t>1</a:t>
            </a:r>
            <a:r>
              <a:rPr lang="en-US" sz="2400" b="0" dirty="0" err="1" smtClean="0"/>
              <a:t>厘米</a:t>
            </a:r>
            <a:r>
              <a:rPr lang="zh-HK" altLang="zh-TW" sz="2400" b="0" dirty="0"/>
              <a:t>黹口</a:t>
            </a:r>
            <a:endParaRPr lang="zh-HK" altLang="en-US" sz="2400" b="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751" y="104646"/>
            <a:ext cx="5236770" cy="616975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 rot="16200000">
            <a:off x="6245522" y="2658139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袋 裁</a:t>
            </a:r>
            <a:r>
              <a:rPr lang="zh-TW" altLang="en-US" dirty="0"/>
              <a:t>一</a:t>
            </a:r>
            <a:r>
              <a:rPr lang="zh-TW" altLang="en-US" dirty="0" smtClean="0"/>
              <a:t>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955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42017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</a:t>
            </a:r>
            <a:r>
              <a:rPr lang="zh-TW" altLang="en-US" dirty="0" smtClean="0"/>
              <a:t>風琴</a:t>
            </a:r>
            <a:r>
              <a:rPr lang="en-HK" dirty="0" smtClean="0"/>
              <a:t>袋</a:t>
            </a:r>
            <a:r>
              <a:rPr lang="en-HK" dirty="0"/>
              <a:t/>
            </a:r>
            <a:br>
              <a:rPr lang="en-HK" dirty="0"/>
            </a:b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zh-HK" altLang="zh-TW" sz="2400" dirty="0" smtClean="0"/>
              <a:t>縫</a:t>
            </a:r>
            <a:r>
              <a:rPr lang="zh-TW" altLang="en-US" sz="2400" dirty="0" smtClean="0"/>
              <a:t>上風琴</a:t>
            </a:r>
            <a:r>
              <a:rPr lang="zh-HK" altLang="zh-TW" sz="2400" dirty="0" smtClean="0"/>
              <a:t>袋</a:t>
            </a:r>
            <a:r>
              <a:rPr lang="zh-HK" altLang="zh-TW" sz="2400" dirty="0"/>
              <a:t>前，在</a:t>
            </a:r>
            <a:r>
              <a:rPr lang="zh-HK" altLang="zh-TW" sz="2400" dirty="0" smtClean="0"/>
              <a:t>衣服</a:t>
            </a:r>
            <a:r>
              <a:rPr lang="zh-TW" altLang="en-US" sz="2400" dirty="0" smtClean="0"/>
              <a:t>正面</a:t>
            </a:r>
            <a:r>
              <a:rPr lang="zh-HK" altLang="zh-TW" sz="2400" dirty="0" smtClean="0"/>
              <a:t>標示</a:t>
            </a:r>
            <a:r>
              <a:rPr lang="zh-HK" altLang="zh-TW" sz="2400" dirty="0"/>
              <a:t>袋的位置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endParaRPr lang="en-HK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52" y="576250"/>
            <a:ext cx="4377552" cy="49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21" y="2264301"/>
            <a:ext cx="3661192" cy="3956179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2"/>
            </a:pPr>
            <a:r>
              <a:rPr lang="zh-HK" altLang="zh-TW" sz="2400" dirty="0" smtClean="0"/>
              <a:t>摺</a:t>
            </a:r>
            <a:r>
              <a:rPr lang="zh-HK" altLang="zh-TW" sz="2400" dirty="0"/>
              <a:t>下袋的</a:t>
            </a:r>
            <a:r>
              <a:rPr lang="zh-HK" altLang="zh-TW" sz="2400" dirty="0" smtClean="0"/>
              <a:t>頂部</a:t>
            </a:r>
            <a:r>
              <a:rPr lang="zh-TW" altLang="en-US" sz="2400" dirty="0" smtClean="0"/>
              <a:t>。</a:t>
            </a:r>
            <a:endParaRPr lang="en-US" altLang="zh-TW" sz="2400" dirty="0"/>
          </a:p>
          <a:p>
            <a:pPr marL="514350" indent="-514350">
              <a:buAutoNum type="arabicPeriod" startAt="2"/>
            </a:pPr>
            <a:r>
              <a:rPr lang="zh-HK" altLang="zh-TW" sz="2400" dirty="0" smtClean="0"/>
              <a:t>在</a:t>
            </a:r>
            <a:r>
              <a:rPr lang="zh-HK" altLang="zh-TW" sz="2400" dirty="0"/>
              <a:t>反面沿摺邊向下</a:t>
            </a:r>
            <a:r>
              <a:rPr lang="zh-HK" altLang="zh-TW" sz="2400" dirty="0" smtClean="0"/>
              <a:t>摺</a:t>
            </a:r>
            <a:r>
              <a:rPr lang="en-US" altLang="zh-TW" sz="2400" dirty="0" smtClean="0"/>
              <a:t>2</a:t>
            </a:r>
            <a:r>
              <a:rPr lang="zh-HK" altLang="zh-TW" sz="2400" dirty="0"/>
              <a:t>厘米，明線車</a:t>
            </a:r>
            <a:r>
              <a:rPr lang="zh-TW" altLang="en-US" sz="2400" dirty="0"/>
              <a:t>縫</a:t>
            </a:r>
            <a:r>
              <a:rPr lang="zh-HK" altLang="zh-TW" sz="2400" dirty="0" smtClean="0"/>
              <a:t>。</a:t>
            </a:r>
            <a:endParaRPr lang="en-HK" altLang="zh-TW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  <a:p>
            <a:pPr marL="0" indent="0">
              <a:buNone/>
            </a:pPr>
            <a:endParaRPr lang="en-HK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5022027" y="1941287"/>
            <a:ext cx="6590476" cy="3266667"/>
            <a:chOff x="5022027" y="1941287"/>
            <a:chExt cx="6590476" cy="3266667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2027" y="1941287"/>
              <a:ext cx="6590476" cy="3266667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7865987" y="4242391"/>
              <a:ext cx="903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反面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693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5062728" cy="3956179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4"/>
            </a:pPr>
            <a:r>
              <a:rPr lang="zh-HK" altLang="zh-TW" sz="2400" dirty="0" smtClean="0"/>
              <a:t>在</a:t>
            </a:r>
            <a:r>
              <a:rPr lang="zh-HK" altLang="zh-TW" sz="2400" dirty="0"/>
              <a:t>角位對摺，車</a:t>
            </a:r>
            <a:r>
              <a:rPr lang="zh-HK" altLang="zh-TW" sz="2400" dirty="0" smtClean="0"/>
              <a:t>縫</a:t>
            </a:r>
            <a:r>
              <a:rPr lang="zh-TW" altLang="en-US" sz="2400" dirty="0" smtClean="0"/>
              <a:t>（</a:t>
            </a:r>
            <a:r>
              <a:rPr lang="en-US" altLang="zh-TW" sz="2400" dirty="0" smtClean="0"/>
              <a:t>1 </a:t>
            </a:r>
            <a:r>
              <a:rPr lang="zh-HK" altLang="zh-TW" sz="2400" dirty="0" smtClean="0"/>
              <a:t>厘米</a:t>
            </a:r>
            <a:r>
              <a:rPr lang="zh-HK" altLang="zh-TW" sz="2400" dirty="0"/>
              <a:t>黹口</a:t>
            </a:r>
            <a:r>
              <a:rPr lang="zh-HK" altLang="zh-TW" sz="2400" dirty="0" smtClean="0"/>
              <a:t>）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0" indent="0">
              <a:buNone/>
            </a:pPr>
            <a:endParaRPr lang="en-HK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628249" y="2114939"/>
            <a:ext cx="4041648" cy="3550096"/>
            <a:chOff x="6628249" y="2114939"/>
            <a:chExt cx="4041648" cy="35500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001FEF6-4ED5-43D0-A402-97D055C2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05" t="24561" r="28479" b="7018"/>
            <a:stretch/>
          </p:blipFill>
          <p:spPr>
            <a:xfrm>
              <a:off x="6628249" y="2114939"/>
              <a:ext cx="4041648" cy="3550096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8423031" y="3889987"/>
              <a:ext cx="8533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sz="20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2501AB0-6585-43B0-99B1-CB207C3DD5FD}"/>
              </a:ext>
            </a:extLst>
          </p:cNvPr>
          <p:cNvSpPr/>
          <p:nvPr/>
        </p:nvSpPr>
        <p:spPr>
          <a:xfrm>
            <a:off x="8423031" y="3955907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/>
              <a:t>1</a:t>
            </a:r>
            <a:r>
              <a:rPr lang="en-HK" b="1" dirty="0"/>
              <a:t>厘米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92027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01. </a:t>
            </a:r>
            <a:r>
              <a:rPr lang="ja-JP" altLang="en-US" dirty="0"/>
              <a:t>五角袋</a:t>
            </a:r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E9620-629D-47D1-A206-FBEC60449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7" t="47368" r="61603" b="35088"/>
          <a:stretch/>
        </p:blipFill>
        <p:spPr>
          <a:xfrm>
            <a:off x="0" y="1513444"/>
            <a:ext cx="6936204" cy="3468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B1DF-0F06-49D5-AF2F-AB1E3281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748" y="1345939"/>
            <a:ext cx="3809543" cy="380954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9090DC-4BBD-4839-84FA-889D6207D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66672"/>
              </p:ext>
            </p:extLst>
          </p:nvPr>
        </p:nvGraphicFramePr>
        <p:xfrm>
          <a:off x="3912576" y="4876963"/>
          <a:ext cx="302362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814">
                  <a:extLst>
                    <a:ext uri="{9D8B030D-6E8A-4147-A177-3AD203B41FA5}">
                      <a16:colId xmlns:a16="http://schemas.microsoft.com/office/drawing/2014/main" val="642836976"/>
                    </a:ext>
                  </a:extLst>
                </a:gridCol>
                <a:gridCol w="1511814">
                  <a:extLst>
                    <a:ext uri="{9D8B030D-6E8A-4147-A177-3AD203B41FA5}">
                      <a16:colId xmlns:a16="http://schemas.microsoft.com/office/drawing/2014/main" val="85948758"/>
                    </a:ext>
                  </a:extLst>
                </a:gridCol>
              </a:tblGrid>
              <a:tr h="275452">
                <a:tc>
                  <a:txBody>
                    <a:bodyPr/>
                    <a:lstStyle/>
                    <a:p>
                      <a:endParaRPr lang="en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袋大小</a:t>
                      </a:r>
                      <a:endParaRPr lang="en-H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072712"/>
                  </a:ext>
                </a:extLst>
              </a:tr>
              <a:tr h="275452"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袋濶度</a:t>
                      </a:r>
                      <a:endParaRPr lang="en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H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744878"/>
                  </a:ext>
                </a:extLst>
              </a:tr>
              <a:tr h="275452"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袋長度</a:t>
                      </a:r>
                      <a:endParaRPr lang="en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H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962457"/>
                  </a:ext>
                </a:extLst>
              </a:tr>
              <a:tr h="275452">
                <a:tc>
                  <a:txBody>
                    <a:bodyPr/>
                    <a:lstStyle/>
                    <a:p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袋口高度</a:t>
                      </a:r>
                      <a:endParaRPr lang="en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H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799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68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1" y="2114939"/>
            <a:ext cx="5334567" cy="39561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HK" sz="2400" dirty="0"/>
              <a:t>5.  </a:t>
            </a:r>
            <a:r>
              <a:rPr lang="zh-TW" altLang="en-US" sz="2400" dirty="0"/>
              <a:t>在反面</a:t>
            </a:r>
            <a:r>
              <a:rPr lang="zh-HK" altLang="zh-TW" sz="2400" dirty="0"/>
              <a:t>摺</a:t>
            </a:r>
            <a:r>
              <a:rPr lang="zh-TW" altLang="zh-TW" sz="2400" dirty="0"/>
              <a:t>黹口</a:t>
            </a:r>
            <a:r>
              <a:rPr lang="zh-TW" altLang="en-US" sz="2400" dirty="0"/>
              <a:t>（</a:t>
            </a:r>
            <a:r>
              <a:rPr lang="en-US" altLang="zh-TW" sz="2400" dirty="0"/>
              <a:t>1</a:t>
            </a:r>
            <a:r>
              <a:rPr lang="zh-TW" altLang="en-US" sz="2400" dirty="0"/>
              <a:t>厘米</a:t>
            </a:r>
            <a:r>
              <a:rPr lang="zh-TW" altLang="en-US" sz="2400" dirty="0" smtClean="0"/>
              <a:t>）。</a:t>
            </a:r>
            <a:endParaRPr lang="en-US" altLang="zh-TW" sz="2400" dirty="0"/>
          </a:p>
          <a:p>
            <a:pPr marL="0" indent="0">
              <a:buNone/>
            </a:pPr>
            <a:endParaRPr lang="en-HK" sz="2400" dirty="0"/>
          </a:p>
        </p:txBody>
      </p:sp>
      <p:grpSp>
        <p:nvGrpSpPr>
          <p:cNvPr id="7" name="群組 6"/>
          <p:cNvGrpSpPr/>
          <p:nvPr/>
        </p:nvGrpSpPr>
        <p:grpSpPr>
          <a:xfrm>
            <a:off x="6835803" y="1149810"/>
            <a:ext cx="4580952" cy="4409524"/>
            <a:chOff x="3933115" y="1224238"/>
            <a:chExt cx="4580952" cy="440952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3115" y="1224238"/>
              <a:ext cx="4580952" cy="44095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E0ECAA-59EA-4D27-85F2-0A25D9AFB02A}"/>
                </a:ext>
              </a:extLst>
            </p:cNvPr>
            <p:cNvSpPr txBox="1"/>
            <p:nvPr/>
          </p:nvSpPr>
          <p:spPr>
            <a:xfrm>
              <a:off x="6036616" y="3875530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u="sng" dirty="0" smtClean="0"/>
                <a:t>反面</a:t>
              </a:r>
              <a:endParaRPr lang="en-HK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374463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3625202" cy="3956179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6"/>
            </a:pPr>
            <a:r>
              <a:rPr lang="zh-HK" altLang="zh-TW" sz="2400" dirty="0" smtClean="0"/>
              <a:t>貼邊</a:t>
            </a:r>
            <a:r>
              <a:rPr lang="zh-HK" altLang="zh-TW" sz="2400" dirty="0"/>
              <a:t>車縫，保持袋的形狀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 marL="0" indent="0">
              <a:buNone/>
            </a:pPr>
            <a:endParaRPr lang="en-HK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282851" y="1682200"/>
            <a:ext cx="7835807" cy="4403214"/>
            <a:chOff x="4282851" y="1682200"/>
            <a:chExt cx="7835807" cy="4403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01CE33-1125-4943-918F-E892DFF2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15940" t="19300" r="33673" b="21578"/>
            <a:stretch/>
          </p:blipFill>
          <p:spPr>
            <a:xfrm>
              <a:off x="8298632" y="1716462"/>
              <a:ext cx="3820026" cy="358592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" name="群組 13"/>
            <p:cNvGrpSpPr/>
            <p:nvPr/>
          </p:nvGrpSpPr>
          <p:grpSpPr>
            <a:xfrm>
              <a:off x="4282851" y="1682200"/>
              <a:ext cx="4620517" cy="4403214"/>
              <a:chOff x="4282851" y="1682200"/>
              <a:chExt cx="4620517" cy="4403214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4282851" y="1682200"/>
                <a:ext cx="4017925" cy="4403214"/>
                <a:chOff x="4445646" y="1716462"/>
                <a:chExt cx="4017925" cy="44032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A5D5BF84-3AD7-4CE5-8A54-C57841792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9345" t="16140" r="27918" b="9473"/>
                <a:stretch/>
              </p:blipFill>
              <p:spPr>
                <a:xfrm>
                  <a:off x="4445646" y="1716462"/>
                  <a:ext cx="3780447" cy="3585929"/>
                </a:xfrm>
                <a:prstGeom prst="rect">
                  <a:avLst/>
                </a:prstGeom>
                <a:ln>
                  <a:noFill/>
                </a:ln>
                <a:effectLst>
                  <a:glow rad="114300">
                    <a:schemeClr val="bg1">
                      <a:alpha val="40000"/>
                    </a:schemeClr>
                  </a:glow>
                </a:effectLst>
                <a:sp3d/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0F930F-454A-4CBA-98A9-A80E79EDFAC2}"/>
                    </a:ext>
                  </a:extLst>
                </p:cNvPr>
                <p:cNvSpPr txBox="1"/>
                <p:nvPr/>
              </p:nvSpPr>
              <p:spPr>
                <a:xfrm>
                  <a:off x="7355575" y="5750344"/>
                  <a:ext cx="110799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b="1" dirty="0" smtClean="0"/>
                    <a:t>貼</a:t>
                  </a:r>
                  <a:r>
                    <a:rPr lang="en-HK" b="1" dirty="0" err="1" smtClean="0"/>
                    <a:t>邊車</a:t>
                  </a:r>
                  <a:r>
                    <a:rPr lang="zh-TW" altLang="en-US" b="1" dirty="0" smtClean="0"/>
                    <a:t>縫</a:t>
                  </a:r>
                  <a:endParaRPr lang="en-HK" sz="1600" b="1" dirty="0"/>
                </a:p>
              </p:txBody>
            </p:sp>
          </p:grpSp>
          <p:cxnSp>
            <p:nvCxnSpPr>
              <p:cNvPr id="11" name="直線接點 10"/>
              <p:cNvCxnSpPr>
                <a:stCxn id="8" idx="0"/>
              </p:cNvCxnSpPr>
              <p:nvPr/>
            </p:nvCxnSpPr>
            <p:spPr>
              <a:xfrm flipH="1" flipV="1">
                <a:off x="7579899" y="4379496"/>
                <a:ext cx="166879" cy="1336586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/>
              <p:cNvCxnSpPr>
                <a:stCxn id="8" idx="0"/>
              </p:cNvCxnSpPr>
              <p:nvPr/>
            </p:nvCxnSpPr>
            <p:spPr>
              <a:xfrm flipV="1">
                <a:off x="7746778" y="4379496"/>
                <a:ext cx="1156590" cy="1336586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9482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3782214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zh-HK" altLang="zh-TW" sz="2400" dirty="0" smtClean="0"/>
              <a:t>用</a:t>
            </a:r>
            <a:r>
              <a:rPr lang="zh-HK" altLang="zh-TW" sz="2400" dirty="0"/>
              <a:t>大頭針把風琴袋固定。</a:t>
            </a:r>
            <a:endParaRPr lang="en-US" sz="2400" dirty="0"/>
          </a:p>
          <a:p>
            <a:pPr marL="457200" indent="-457200">
              <a:buFont typeface="+mj-lt"/>
              <a:buAutoNum type="arabicPeriod" startAt="7"/>
            </a:pPr>
            <a:endParaRPr lang="en-HK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4706753" y="1614361"/>
            <a:ext cx="7349544" cy="4245019"/>
            <a:chOff x="4706753" y="1614361"/>
            <a:chExt cx="7349544" cy="42450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D6FEAA-484A-403B-9A04-9D01CD722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4082" t="20557" r="42374" b="17544"/>
            <a:stretch/>
          </p:blipFill>
          <p:spPr>
            <a:xfrm>
              <a:off x="4706753" y="1614361"/>
              <a:ext cx="2875548" cy="42450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D6D2AA-30E1-4232-92BC-84D5E7700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21976" t="29123" r="40129" b="23539"/>
            <a:stretch/>
          </p:blipFill>
          <p:spPr>
            <a:xfrm>
              <a:off x="7808494" y="1614362"/>
              <a:ext cx="4247803" cy="4245018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4909083" y="3736870"/>
              <a:ext cx="11166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/>
                <a:t>正面</a:t>
              </a:r>
              <a:endParaRPr lang="zh-TW" altLang="en-US" sz="10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613451" y="5098945"/>
              <a:ext cx="9205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/>
                <a:t> </a:t>
              </a:r>
              <a:r>
                <a:rPr lang="zh-TW" altLang="en-US" sz="1600" dirty="0" smtClean="0"/>
                <a:t>正面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9752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8"/>
            </a:pPr>
            <a:r>
              <a:rPr lang="zh-HK" altLang="zh-TW" sz="2400" dirty="0" smtClean="0"/>
              <a:t>沿</a:t>
            </a:r>
            <a:r>
              <a:rPr lang="zh-HK" altLang="zh-TW" sz="2400" dirty="0"/>
              <a:t>袋邊貼邊車縫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8"/>
            </a:pPr>
            <a:endParaRPr lang="en-US" sz="2400" dirty="0"/>
          </a:p>
          <a:p>
            <a:pPr marL="457200" indent="-457200">
              <a:buFont typeface="+mj-lt"/>
              <a:buAutoNum type="arabicPeriod" startAt="8"/>
            </a:pPr>
            <a:endParaRPr lang="en-HK" sz="2400" dirty="0"/>
          </a:p>
        </p:txBody>
      </p:sp>
      <p:grpSp>
        <p:nvGrpSpPr>
          <p:cNvPr id="2" name="群組 1"/>
          <p:cNvGrpSpPr/>
          <p:nvPr/>
        </p:nvGrpSpPr>
        <p:grpSpPr>
          <a:xfrm>
            <a:off x="5073851" y="1588169"/>
            <a:ext cx="5789865" cy="4585740"/>
            <a:chOff x="5073851" y="1588169"/>
            <a:chExt cx="5789865" cy="4585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17AD68-4119-43A5-9A83-30434F088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678" t="26842" r="40550" b="28947"/>
            <a:stretch/>
          </p:blipFill>
          <p:spPr>
            <a:xfrm>
              <a:off x="6096000" y="1588169"/>
              <a:ext cx="4767716" cy="458574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220718-9DBD-4F44-BEFA-2C3897DB9F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5691" y="4153014"/>
              <a:ext cx="1035829" cy="4024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3EE207-4B7C-49E7-9F84-FB94DBF9D314}"/>
                </a:ext>
              </a:extLst>
            </p:cNvPr>
            <p:cNvSpPr txBox="1"/>
            <p:nvPr/>
          </p:nvSpPr>
          <p:spPr>
            <a:xfrm>
              <a:off x="5073851" y="4513780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HK" sz="16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8028294-CA2A-498D-8DA6-CC28B7B49E84}"/>
              </a:ext>
            </a:extLst>
          </p:cNvPr>
          <p:cNvSpPr txBox="1"/>
          <p:nvPr/>
        </p:nvSpPr>
        <p:spPr>
          <a:xfrm>
            <a:off x="5206277" y="45554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貼</a:t>
            </a:r>
            <a:r>
              <a:rPr lang="en-HK" dirty="0" smtClean="0"/>
              <a:t>邊</a:t>
            </a:r>
            <a:r>
              <a:rPr lang="zh-TW" altLang="en-US" dirty="0" smtClean="0"/>
              <a:t>車縫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65388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zh-HK" altLang="zh-TW" sz="2400" dirty="0" smtClean="0"/>
              <a:t>在</a:t>
            </a:r>
            <a:r>
              <a:rPr lang="zh-HK" altLang="zh-TW" sz="2400" dirty="0"/>
              <a:t>袋口角位車縫小長方形作加固。</a:t>
            </a:r>
            <a:endParaRPr lang="en-HK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9"/>
            </a:pPr>
            <a:endParaRPr lang="en-HK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96F75-B73A-4E07-91C9-860FF78E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0" t="23333" r="40487" b="31755"/>
          <a:stretch/>
        </p:blipFill>
        <p:spPr>
          <a:xfrm>
            <a:off x="4592861" y="1507838"/>
            <a:ext cx="4032812" cy="401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D8D346-AF4C-464A-A47E-E62A78A42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1" t="26316" r="41315" b="15211"/>
          <a:stretch/>
        </p:blipFill>
        <p:spPr>
          <a:xfrm>
            <a:off x="8737974" y="1507838"/>
            <a:ext cx="3097511" cy="40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/>
              <a:t>03. </a:t>
            </a:r>
            <a:r>
              <a:rPr lang="en-HK" dirty="0" err="1" smtClean="0"/>
              <a:t>車縫風</a:t>
            </a:r>
            <a:r>
              <a:rPr lang="zh-TW" altLang="en-US" dirty="0" smtClean="0"/>
              <a:t>琴</a:t>
            </a:r>
            <a:r>
              <a:rPr lang="en-HK" dirty="0" smtClean="0"/>
              <a:t>袋</a:t>
            </a:r>
            <a:r>
              <a:rPr lang="zh-TW" altLang="en-US" dirty="0"/>
              <a:t>加</a:t>
            </a:r>
            <a:r>
              <a:rPr lang="en-HK" dirty="0" err="1" smtClean="0"/>
              <a:t>袋蓋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7ECFE-19A7-47FE-AC5F-2176268BB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00"/>
          <a:stretch/>
        </p:blipFill>
        <p:spPr>
          <a:xfrm>
            <a:off x="3566869" y="1564073"/>
            <a:ext cx="4548433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2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BFDF-5919-45BE-B4C9-C5AAE733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991E-795A-4A3E-B03C-0F3DCA63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553350"/>
            <a:ext cx="10240903" cy="2657477"/>
          </a:xfrm>
        </p:spPr>
        <p:txBody>
          <a:bodyPr>
            <a:normAutofit/>
          </a:bodyPr>
          <a:lstStyle/>
          <a:p>
            <a:r>
              <a:rPr lang="en-HK" sz="3200" dirty="0" err="1">
                <a:hlinkClick r:id="rId2"/>
              </a:rPr>
              <a:t>車縫風</a:t>
            </a:r>
            <a:r>
              <a:rPr lang="zh-TW" altLang="en-US" sz="3200" dirty="0">
                <a:hlinkClick r:id="rId2"/>
              </a:rPr>
              <a:t>琴</a:t>
            </a:r>
            <a:r>
              <a:rPr lang="en-HK" sz="3200" dirty="0" err="1" smtClean="0">
                <a:hlinkClick r:id="rId2"/>
              </a:rPr>
              <a:t>袋加袋蓋</a:t>
            </a:r>
            <a:r>
              <a:rPr lang="en-HK" sz="3200" dirty="0" smtClean="0">
                <a:hlinkClick r:id="rId2"/>
              </a:rPr>
              <a:t> </a:t>
            </a:r>
            <a:endParaRPr lang="en-HK" sz="3200" dirty="0"/>
          </a:p>
          <a:p>
            <a:pPr marL="0" indent="0">
              <a:buNone/>
            </a:pPr>
            <a:endParaRPr lang="en-HK" sz="3200" dirty="0"/>
          </a:p>
          <a:p>
            <a:pPr marL="0" indent="0">
              <a:buNone/>
            </a:pPr>
            <a:endParaRPr lang="en-HK" sz="3200" dirty="0"/>
          </a:p>
          <a:p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1662129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5855" y="2892147"/>
            <a:ext cx="2866609" cy="1521590"/>
          </a:xfrm>
        </p:spPr>
        <p:txBody>
          <a:bodyPr>
            <a:normAutofit/>
          </a:bodyPr>
          <a:lstStyle/>
          <a:p>
            <a:r>
              <a:rPr lang="en-US" altLang="zh-HK" dirty="0"/>
              <a:t>04. </a:t>
            </a:r>
            <a:r>
              <a:rPr lang="zh-TW" altLang="en-US" dirty="0" smtClean="0"/>
              <a:t>滾邊</a:t>
            </a:r>
            <a:r>
              <a:rPr lang="en-HK" dirty="0" smtClean="0"/>
              <a:t>袋</a:t>
            </a:r>
            <a:endParaRPr lang="zh-HK" altLang="en-US" dirty="0"/>
          </a:p>
        </p:txBody>
      </p:sp>
      <p:pic>
        <p:nvPicPr>
          <p:cNvPr id="1026" name="Picture 2" descr="https://i.pinimg.com/564x/35/0d/9c/350d9ce72a49ce44885ac29067ea8cf8.jpg">
            <a:extLst>
              <a:ext uri="{FF2B5EF4-FFF2-40B4-BE49-F238E27FC236}">
                <a16:creationId xmlns:a16="http://schemas.microsoft.com/office/drawing/2014/main" id="{F3F70EAA-AAFA-4C47-AB05-65269739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21" y="2587610"/>
            <a:ext cx="3801979" cy="38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D998A-6201-4DC4-9368-E33A7F8C1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61" t="29474" r="23299" b="19473"/>
          <a:stretch/>
        </p:blipFill>
        <p:spPr>
          <a:xfrm>
            <a:off x="3182915" y="2587610"/>
            <a:ext cx="5207106" cy="38019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0936C9-0537-49BE-AF5B-8340E7D04C4E}"/>
              </a:ext>
            </a:extLst>
          </p:cNvPr>
          <p:cNvSpPr/>
          <p:nvPr/>
        </p:nvSpPr>
        <p:spPr>
          <a:xfrm>
            <a:off x="7176283" y="6580568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sz="800" i="1" dirty="0" smtClean="0">
                <a:solidFill>
                  <a:schemeClr val="bg1"/>
                </a:solidFill>
              </a:rPr>
              <a:t>P</a:t>
            </a:r>
            <a:r>
              <a:rPr lang="en-HK" sz="800" i="1" dirty="0" err="1" smtClean="0">
                <a:solidFill>
                  <a:schemeClr val="bg1"/>
                </a:solidFill>
              </a:rPr>
              <a:t>exels</a:t>
            </a:r>
            <a:r>
              <a:rPr lang="en-HK" sz="800" i="1" dirty="0" smtClean="0">
                <a:solidFill>
                  <a:schemeClr val="bg1"/>
                </a:solidFill>
              </a:rPr>
              <a:t>.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8AFF-1CEB-4F3C-AE79-09A4FC94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0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B04ED-10E7-4CBB-B79C-DAFE5050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6" y="1697822"/>
            <a:ext cx="10240903" cy="3956179"/>
          </a:xfrm>
        </p:spPr>
        <p:txBody>
          <a:bodyPr>
            <a:noAutofit/>
          </a:bodyPr>
          <a:lstStyle/>
          <a:p>
            <a:r>
              <a:rPr lang="en-HK" sz="3000" dirty="0" err="1" smtClean="0">
                <a:hlinkClick r:id="rId2"/>
              </a:rPr>
              <a:t>預備</a:t>
            </a:r>
            <a:r>
              <a:rPr lang="zh-TW" altLang="en-US" sz="3000" dirty="0" smtClean="0">
                <a:hlinkClick r:id="rId2"/>
              </a:rPr>
              <a:t>滾邊袋</a:t>
            </a:r>
            <a:endParaRPr lang="en-US" sz="3000" dirty="0"/>
          </a:p>
          <a:p>
            <a:pPr marL="0" indent="0">
              <a:buNone/>
            </a:pPr>
            <a:endParaRPr lang="en-HK" sz="3000" dirty="0"/>
          </a:p>
          <a:p>
            <a:r>
              <a:rPr lang="zh-TW" altLang="en-US" sz="3000" dirty="0" smtClean="0">
                <a:hlinkClick r:id="rId3"/>
              </a:rPr>
              <a:t>車縫單邊滾邊</a:t>
            </a:r>
            <a:r>
              <a:rPr lang="en-HK" sz="3000" dirty="0" smtClean="0">
                <a:hlinkClick r:id="rId3"/>
              </a:rPr>
              <a:t>袋</a:t>
            </a:r>
            <a:endParaRPr lang="en-US" sz="3000" dirty="0"/>
          </a:p>
          <a:p>
            <a:pPr marL="0" indent="0">
              <a:buNone/>
            </a:pPr>
            <a:endParaRPr lang="en-HK" sz="3000" dirty="0"/>
          </a:p>
          <a:p>
            <a:r>
              <a:rPr lang="zh-TW" altLang="en-US" sz="3000" dirty="0" smtClean="0">
                <a:hlinkClick r:id="rId4"/>
              </a:rPr>
              <a:t>車紏</a:t>
            </a:r>
            <a:r>
              <a:rPr lang="en-HK" sz="3000" dirty="0" smtClean="0">
                <a:hlinkClick r:id="rId4"/>
              </a:rPr>
              <a:t>雙</a:t>
            </a:r>
            <a:r>
              <a:rPr lang="zh-TW" altLang="en-US" sz="3000" dirty="0" smtClean="0">
                <a:hlinkClick r:id="rId4"/>
              </a:rPr>
              <a:t>邊滾邊</a:t>
            </a:r>
            <a:r>
              <a:rPr lang="en-HK" sz="3000" dirty="0" smtClean="0">
                <a:hlinkClick r:id="rId4"/>
              </a:rPr>
              <a:t>袋</a:t>
            </a: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r>
              <a:rPr lang="ja-JP" altLang="en-US" sz="3000" dirty="0">
                <a:hlinkClick r:id="rId5"/>
              </a:rPr>
              <a:t>袋</a:t>
            </a:r>
            <a:r>
              <a:rPr lang="ja-JP" altLang="en-US" sz="3000" dirty="0" smtClean="0">
                <a:hlinkClick r:id="rId5"/>
              </a:rPr>
              <a:t>布</a:t>
            </a:r>
            <a:r>
              <a:rPr lang="zh-TW" altLang="zh-TW" sz="3000" dirty="0">
                <a:hlinkClick r:id="rId5"/>
              </a:rPr>
              <a:t>黹口</a:t>
            </a:r>
            <a:r>
              <a:rPr lang="ja-JP" altLang="en-US" sz="3000" dirty="0" smtClean="0">
                <a:hlinkClick r:id="rId5"/>
              </a:rPr>
              <a:t>鈒</a:t>
            </a:r>
            <a:r>
              <a:rPr lang="ja-JP" altLang="en-US" sz="3000" dirty="0">
                <a:hlinkClick r:id="rId5"/>
              </a:rPr>
              <a:t>骨</a:t>
            </a: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</p:txBody>
      </p:sp>
    </p:spTree>
    <p:extLst>
      <p:ext uri="{BB962C8B-B14F-4D97-AF65-F5344CB8AC3E}">
        <p14:creationId xmlns:p14="http://schemas.microsoft.com/office/powerpoint/2010/main" val="16051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126533"/>
            <a:ext cx="2657105" cy="1233488"/>
          </a:xfrm>
        </p:spPr>
        <p:txBody>
          <a:bodyPr>
            <a:normAutofit/>
          </a:bodyPr>
          <a:lstStyle/>
          <a:p>
            <a:r>
              <a:rPr lang="en-HK" dirty="0" err="1"/>
              <a:t>課堂練習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7D40F6-D7BC-C041-97E7-C0E9982C9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0" y="4418408"/>
            <a:ext cx="3503275" cy="1575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zh-TW" sz="2400" dirty="0" smtClean="0"/>
              <a:t>使用你在</a:t>
            </a:r>
            <a:r>
              <a:rPr lang="zh-HK" altLang="zh-TW" sz="2400" dirty="0"/>
              <a:t>單元三預備的紙樣，現在是時候用扣布製作袋了！</a:t>
            </a:r>
            <a:endParaRPr lang="en-US" sz="2400" dirty="0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351909" y="2964473"/>
            <a:ext cx="540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車縫</a:t>
            </a:r>
            <a:r>
              <a:rPr lang="en-HK" sz="3600" dirty="0" smtClean="0"/>
              <a:t>袋</a:t>
            </a:r>
            <a:endParaRPr lang="en-US" sz="3600" b="1" spc="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318B8-FE4A-4924-9A94-8504FEBED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6" t="3508" r="14113" b="1541"/>
          <a:stretch/>
        </p:blipFill>
        <p:spPr>
          <a:xfrm>
            <a:off x="8586773" y="-5589"/>
            <a:ext cx="3605227" cy="6418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0830B-A138-4444-B526-DE3294373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65"/>
          <a:stretch/>
        </p:blipFill>
        <p:spPr>
          <a:xfrm>
            <a:off x="4434369" y="0"/>
            <a:ext cx="4152402" cy="64128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5AEB05-29AC-4539-A495-D942F7E2DA57}"/>
              </a:ext>
            </a:extLst>
          </p:cNvPr>
          <p:cNvSpPr/>
          <p:nvPr/>
        </p:nvSpPr>
        <p:spPr>
          <a:xfrm>
            <a:off x="9892996" y="6504056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dirty="0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B6633C69-E136-478E-97E9-CF2BE74F0C3B}"/>
              </a:ext>
            </a:extLst>
          </p:cNvPr>
          <p:cNvSpPr/>
          <p:nvPr/>
        </p:nvSpPr>
        <p:spPr>
          <a:xfrm>
            <a:off x="4728754" y="5885269"/>
            <a:ext cx="370604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朱希琳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DEA6F72E-137D-41BE-AF65-CBBF8E59C319}"/>
              </a:ext>
            </a:extLst>
          </p:cNvPr>
          <p:cNvSpPr/>
          <p:nvPr/>
        </p:nvSpPr>
        <p:spPr>
          <a:xfrm>
            <a:off x="8710397" y="5792937"/>
            <a:ext cx="313938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鄧美琪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4A7D-6FC9-450D-8D8D-8AAEB369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五角袋</a:t>
            </a:r>
            <a:endParaRPr lang="en-HK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2650143E-2990-4FEE-A95C-35CD4CA3B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219121"/>
              </p:ext>
            </p:extLst>
          </p:nvPr>
        </p:nvGraphicFramePr>
        <p:xfrm>
          <a:off x="1652173" y="2160217"/>
          <a:ext cx="812799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387">
                  <a:extLst>
                    <a:ext uri="{9D8B030D-6E8A-4147-A177-3AD203B41FA5}">
                      <a16:colId xmlns:a16="http://schemas.microsoft.com/office/drawing/2014/main" val="910297913"/>
                    </a:ext>
                  </a:extLst>
                </a:gridCol>
                <a:gridCol w="6330462">
                  <a:extLst>
                    <a:ext uri="{9D8B030D-6E8A-4147-A177-3AD203B41FA5}">
                      <a16:colId xmlns:a16="http://schemas.microsoft.com/office/drawing/2014/main" val="1717391"/>
                    </a:ext>
                  </a:extLst>
                </a:gridCol>
                <a:gridCol w="1255150">
                  <a:extLst>
                    <a:ext uri="{9D8B030D-6E8A-4147-A177-3AD203B41FA5}">
                      <a16:colId xmlns:a16="http://schemas.microsoft.com/office/drawing/2014/main" val="9301263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畫一條垂直線作為開始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929854"/>
                  </a:ext>
                </a:extLst>
              </a:tr>
              <a:tr h="249265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</a:t>
                      </a: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開始點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1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 = 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</a:t>
                      </a:r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的長度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415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袋</a:t>
                      </a:r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的闊度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87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直線上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形成</a:t>
                      </a:r>
                      <a:r>
                        <a:rPr lang="zh-TW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一個長方形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266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÷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lang="zh-TW" altLang="zh-TW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83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en-US" altLang="ja-JP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r>
                        <a:rPr lang="ja-JP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厘米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5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ja-JP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ja-JP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ja-JP" sz="1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1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altLang="ja-JP" sz="1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2</a:t>
                      </a:r>
                      <a:r>
                        <a:rPr lang="en-US" sz="1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62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90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071878" y="1227237"/>
            <a:ext cx="10547167" cy="4552381"/>
            <a:chOff x="1071878" y="1227237"/>
            <a:chExt cx="10547167" cy="4552381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878" y="1227237"/>
              <a:ext cx="8580952" cy="4552381"/>
            </a:xfrm>
            <a:prstGeom prst="rect">
              <a:avLst/>
            </a:prstGeom>
          </p:spPr>
        </p:pic>
        <p:grpSp>
          <p:nvGrpSpPr>
            <p:cNvPr id="8" name="群組 7"/>
            <p:cNvGrpSpPr/>
            <p:nvPr/>
          </p:nvGrpSpPr>
          <p:grpSpPr>
            <a:xfrm>
              <a:off x="6809090" y="1506491"/>
              <a:ext cx="4809955" cy="2110523"/>
              <a:chOff x="6766560" y="1984956"/>
              <a:chExt cx="4809955" cy="2110523"/>
            </a:xfrm>
          </p:grpSpPr>
          <p:sp>
            <p:nvSpPr>
              <p:cNvPr id="10" name="文字方塊 9"/>
              <p:cNvSpPr txBox="1"/>
              <p:nvPr/>
            </p:nvSpPr>
            <p:spPr>
              <a:xfrm>
                <a:off x="9575972" y="1984956"/>
                <a:ext cx="2000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2</a:t>
                </a:r>
                <a:r>
                  <a:rPr lang="zh-TW" altLang="en-US" dirty="0" smtClean="0"/>
                  <a:t>厘米</a:t>
                </a:r>
                <a:endParaRPr lang="zh-TW" altLang="en-US" dirty="0"/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6766560" y="2366570"/>
                <a:ext cx="1237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 smtClean="0"/>
                  <a:t>袋口摺線</a:t>
                </a:r>
                <a:endParaRPr lang="zh-TW" altLang="en-US" sz="2000" b="1" dirty="0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9575971" y="3726147"/>
                <a:ext cx="1228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</a:t>
                </a:r>
                <a:r>
                  <a:rPr lang="zh-TW" altLang="en-US" dirty="0" smtClean="0"/>
                  <a:t>厘米</a:t>
                </a:r>
                <a:r>
                  <a:rPr lang="zh-TW" altLang="zh-TW" dirty="0" smtClean="0"/>
                  <a:t>黹</a:t>
                </a:r>
                <a:r>
                  <a:rPr lang="zh-TW" altLang="en-US" dirty="0" smtClean="0"/>
                  <a:t>口</a:t>
                </a:r>
                <a:endParaRPr lang="zh-TW" altLang="en-US" dirty="0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6809089" y="3009014"/>
              <a:ext cx="1696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/>
                <a:t>袋 裁一幅</a:t>
              </a:r>
              <a:endParaRPr lang="zh-TW" altLang="en-US" sz="2400" b="1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85C6-C0A0-4A6F-8DAE-853B6DD9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/>
              <a:t>車縫</a:t>
            </a:r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 smtClean="0"/>
              <a:t>明</a:t>
            </a:r>
            <a:r>
              <a:rPr lang="ja-JP" altLang="en-US" dirty="0" smtClean="0"/>
              <a:t>袋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A7D8-EA38-48D8-8604-9C5B85E03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zh-HK" altLang="zh-TW" sz="2400" dirty="0" smtClean="0"/>
              <a:t>縫</a:t>
            </a:r>
            <a:r>
              <a:rPr lang="zh-TW" altLang="en-US" sz="2400" dirty="0"/>
              <a:t>上</a:t>
            </a:r>
            <a:r>
              <a:rPr lang="zh-HK" altLang="zh-TW" sz="2400" dirty="0"/>
              <a:t>明袋前，在衣服右上方標示袋的位置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HK" sz="2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5225688" y="1216582"/>
            <a:ext cx="5971429" cy="4752381"/>
            <a:chOff x="5225688" y="1216582"/>
            <a:chExt cx="5971429" cy="4752381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5688" y="1216582"/>
              <a:ext cx="5971429" cy="4752381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8420669" y="1621011"/>
              <a:ext cx="1596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標示袋的位置</a:t>
              </a:r>
              <a:endParaRPr lang="zh-TW" alt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8750489" y="2661257"/>
              <a:ext cx="1596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標示袋的位置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01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/>
              <a:t>車縫</a:t>
            </a:r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 smtClean="0"/>
              <a:t>明</a:t>
            </a:r>
            <a:r>
              <a:rPr lang="ja-JP" altLang="en-US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/>
          <a:lstStyle/>
          <a:p>
            <a:pPr marL="457200" indent="-457200">
              <a:buAutoNum type="arabicPeriod" startAt="2"/>
            </a:pPr>
            <a:r>
              <a:rPr lang="zh-HK" altLang="zh-TW" sz="2400" dirty="0" smtClean="0"/>
              <a:t>摺</a:t>
            </a:r>
            <a:r>
              <a:rPr lang="zh-HK" altLang="zh-TW" sz="2400" dirty="0"/>
              <a:t>下袋的頂部（</a:t>
            </a:r>
            <a:r>
              <a:rPr lang="en-US" altLang="zh-TW" sz="2400" dirty="0"/>
              <a:t>1</a:t>
            </a:r>
            <a:r>
              <a:rPr lang="zh-HK" altLang="zh-TW" sz="2400" dirty="0"/>
              <a:t>厘米黹口</a:t>
            </a:r>
            <a:r>
              <a:rPr lang="zh-HK" altLang="zh-TW" sz="2400" dirty="0" smtClean="0"/>
              <a:t>）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0" indent="0">
              <a:buNone/>
            </a:pPr>
            <a:endParaRPr lang="en-HK" sz="2400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HK" dirty="0"/>
          </a:p>
        </p:txBody>
      </p:sp>
      <p:grpSp>
        <p:nvGrpSpPr>
          <p:cNvPr id="4" name="群組 3"/>
          <p:cNvGrpSpPr/>
          <p:nvPr/>
        </p:nvGrpSpPr>
        <p:grpSpPr>
          <a:xfrm>
            <a:off x="5517543" y="1526183"/>
            <a:ext cx="5004755" cy="4409506"/>
            <a:chOff x="5517543" y="1526183"/>
            <a:chExt cx="5004755" cy="44095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7A04B0-A04B-430D-BFA4-A9A389E978E0}"/>
                </a:ext>
              </a:extLst>
            </p:cNvPr>
            <p:cNvSpPr/>
            <p:nvPr/>
          </p:nvSpPr>
          <p:spPr>
            <a:xfrm>
              <a:off x="9305298" y="1822551"/>
              <a:ext cx="1217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333333"/>
                  </a:solidFill>
                  <a:latin typeface="wf_segoe-ui_normal"/>
                </a:rPr>
                <a:t>1</a:t>
              </a:r>
              <a:r>
                <a:rPr lang="ja-JP" altLang="en-US" dirty="0" smtClean="0">
                  <a:solidFill>
                    <a:srgbClr val="333333"/>
                  </a:solidFill>
                  <a:latin typeface="wf_segoe-ui_normal"/>
                </a:rPr>
                <a:t>厘米</a:t>
              </a:r>
              <a:r>
                <a:rPr lang="zh-HK" altLang="zh-TW" dirty="0"/>
                <a:t>黹</a:t>
              </a:r>
              <a:r>
                <a:rPr lang="ja-JP" altLang="en-US" dirty="0" smtClean="0">
                  <a:solidFill>
                    <a:srgbClr val="333333"/>
                  </a:solidFill>
                  <a:latin typeface="wf_segoe-ui_normal"/>
                </a:rPr>
                <a:t>口</a:t>
              </a:r>
              <a:endParaRPr lang="en-HK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10808E-7851-4306-A2B9-78314918F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7543" y="1526183"/>
              <a:ext cx="3908426" cy="4409506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7178722" y="3794920"/>
              <a:ext cx="1119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反面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67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/>
              <a:t>車縫</a:t>
            </a:r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 smtClean="0"/>
              <a:t>明</a:t>
            </a:r>
            <a:r>
              <a:rPr lang="ja-JP" altLang="en-US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3"/>
            </a:pPr>
            <a:r>
              <a:rPr lang="zh-HK" altLang="zh-TW" sz="2400" dirty="0" smtClean="0"/>
              <a:t>在</a:t>
            </a:r>
            <a:r>
              <a:rPr lang="zh-HK" altLang="zh-TW" sz="2400" dirty="0"/>
              <a:t>反面沿摺邊向下摺</a:t>
            </a:r>
            <a:r>
              <a:rPr lang="en-US" altLang="zh-TW" sz="2400" dirty="0"/>
              <a:t>2</a:t>
            </a:r>
            <a:r>
              <a:rPr lang="zh-HK" altLang="zh-TW" sz="2400" dirty="0"/>
              <a:t>厘米</a:t>
            </a:r>
            <a:r>
              <a:rPr lang="zh-HK" altLang="zh-TW" sz="2400" dirty="0" smtClean="0"/>
              <a:t>，明線車</a:t>
            </a:r>
            <a:r>
              <a:rPr lang="zh-TW" altLang="en-US" sz="2400" dirty="0" smtClean="0"/>
              <a:t>縫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 marL="0" indent="0">
              <a:buNone/>
            </a:pPr>
            <a:endParaRPr lang="en-HK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5542070" y="1409824"/>
            <a:ext cx="5297723" cy="4161905"/>
            <a:chOff x="5542070" y="1409824"/>
            <a:chExt cx="5297723" cy="416190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2070" y="1409824"/>
              <a:ext cx="3619048" cy="4161905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6919415" y="3726681"/>
              <a:ext cx="859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反面</a:t>
              </a:r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9161118" y="3261815"/>
              <a:ext cx="1279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明線車縫</a:t>
              </a:r>
              <a:endParaRPr lang="zh-TW" alt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9161118" y="1828800"/>
              <a:ext cx="167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2</a:t>
              </a:r>
              <a:r>
                <a:rPr lang="zh-TW" altLang="en-US" dirty="0" smtClean="0"/>
                <a:t>厘米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42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/>
              <a:t>車縫</a:t>
            </a:r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 smtClean="0"/>
              <a:t>明</a:t>
            </a:r>
            <a:r>
              <a:rPr lang="ja-JP" altLang="en-US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zh-TW" altLang="en-US" sz="2400" dirty="0"/>
              <a:t>在反面</a:t>
            </a:r>
            <a:r>
              <a:rPr lang="zh-HK" altLang="zh-TW" sz="2400" dirty="0"/>
              <a:t>摺</a:t>
            </a:r>
            <a:r>
              <a:rPr lang="zh-TW" altLang="zh-TW" sz="2400" dirty="0"/>
              <a:t>黹口</a:t>
            </a:r>
            <a:r>
              <a:rPr lang="zh-TW" altLang="en-US" sz="2400" dirty="0"/>
              <a:t>。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37" y="1259697"/>
            <a:ext cx="5141666" cy="449612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898340" y="1542197"/>
            <a:ext cx="121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模板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434316" y="3425453"/>
            <a:ext cx="9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摺</a:t>
            </a:r>
            <a:r>
              <a:rPr lang="zh-HK" altLang="zh-TW" dirty="0" smtClean="0"/>
              <a:t>黹</a:t>
            </a:r>
            <a:r>
              <a:rPr lang="zh-TW" altLang="en-US" dirty="0" smtClean="0"/>
              <a:t>口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091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HK" dirty="0" err="1"/>
              <a:t>車縫</a:t>
            </a:r>
            <a:r>
              <a:rPr lang="ja-JP" altLang="en-US" dirty="0"/>
              <a:t>五</a:t>
            </a:r>
            <a:r>
              <a:rPr lang="ja-JP" altLang="en-US" dirty="0" smtClean="0"/>
              <a:t>角</a:t>
            </a:r>
            <a:r>
              <a:rPr lang="zh-TW" altLang="en-US" dirty="0" smtClean="0"/>
              <a:t>明</a:t>
            </a:r>
            <a:r>
              <a:rPr lang="ja-JP" altLang="en-US" dirty="0" smtClean="0"/>
              <a:t>袋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zh-HK" altLang="zh-TW" sz="2400" dirty="0" smtClean="0"/>
              <a:t>把</a:t>
            </a:r>
            <a:r>
              <a:rPr lang="zh-HK" altLang="zh-TW" sz="2400" dirty="0"/>
              <a:t>袋放在預定位置。</a:t>
            </a:r>
            <a:endParaRPr lang="en-HK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7" name="群組 6"/>
          <p:cNvGrpSpPr/>
          <p:nvPr/>
        </p:nvGrpSpPr>
        <p:grpSpPr>
          <a:xfrm>
            <a:off x="5384727" y="1648057"/>
            <a:ext cx="5724550" cy="3876190"/>
            <a:chOff x="5384727" y="1648057"/>
            <a:chExt cx="5724550" cy="3876190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4727" y="1648057"/>
              <a:ext cx="3914286" cy="3876190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7135177" y="3634740"/>
              <a:ext cx="788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正</a:t>
              </a:r>
              <a:r>
                <a:rPr lang="zh-TW" altLang="en-US" dirty="0" smtClean="0"/>
                <a:t>面</a:t>
              </a:r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299012" y="1677084"/>
              <a:ext cx="1810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把袋放在標記上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3016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573</Words>
  <Application>Microsoft Office PowerPoint</Application>
  <PresentationFormat>寬螢幕</PresentationFormat>
  <Paragraphs>138</Paragraphs>
  <Slides>29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Avenir Next LT Pro</vt:lpstr>
      <vt:lpstr>Avenir Next LT Pro Light</vt:lpstr>
      <vt:lpstr>wf_segoe-ui_normal</vt:lpstr>
      <vt:lpstr>新細明體</vt:lpstr>
      <vt:lpstr>Arial</vt:lpstr>
      <vt:lpstr>Calibri</vt:lpstr>
      <vt:lpstr>GradientRiseVTI</vt:lpstr>
      <vt:lpstr>PowerPoint 簡報</vt:lpstr>
      <vt:lpstr>01. 五角袋</vt:lpstr>
      <vt:lpstr>五角袋</vt:lpstr>
      <vt:lpstr>PowerPoint 簡報</vt:lpstr>
      <vt:lpstr>車縫五角明袋</vt:lpstr>
      <vt:lpstr>車縫五角明袋</vt:lpstr>
      <vt:lpstr>車縫五角明袋</vt:lpstr>
      <vt:lpstr>車縫五角明袋</vt:lpstr>
      <vt:lpstr>車縫五角明袋</vt:lpstr>
      <vt:lpstr>車縫五角明袋</vt:lpstr>
      <vt:lpstr>車縫五角明袋</vt:lpstr>
      <vt:lpstr>示範影片</vt:lpstr>
      <vt:lpstr>02. 風琴袋</vt:lpstr>
      <vt:lpstr>袋口：11.5厘米 袋長：16.5厘米  </vt:lpstr>
      <vt:lpstr> 風琴袋</vt:lpstr>
      <vt:lpstr>加1厘米黹口</vt:lpstr>
      <vt:lpstr>車縫風琴袋 </vt:lpstr>
      <vt:lpstr>車縫風琴袋</vt:lpstr>
      <vt:lpstr>車縫風琴袋</vt:lpstr>
      <vt:lpstr>車縫風琴袋</vt:lpstr>
      <vt:lpstr>車縫風琴袋</vt:lpstr>
      <vt:lpstr>車縫風琴袋</vt:lpstr>
      <vt:lpstr>車縫風琴袋</vt:lpstr>
      <vt:lpstr>車縫風琴袋</vt:lpstr>
      <vt:lpstr>03. 車縫風琴袋加袋蓋</vt:lpstr>
      <vt:lpstr>示範影片</vt:lpstr>
      <vt:lpstr>04. 滾邊袋</vt:lpstr>
      <vt:lpstr>示範影片</vt:lpstr>
      <vt:lpstr>課堂練習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POON, Suk-mei Cindy</cp:lastModifiedBy>
  <cp:revision>149</cp:revision>
  <dcterms:created xsi:type="dcterms:W3CDTF">2020-09-28T08:43:38Z</dcterms:created>
  <dcterms:modified xsi:type="dcterms:W3CDTF">2023-03-28T08:56:30Z</dcterms:modified>
</cp:coreProperties>
</file>