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0" r:id="rId1"/>
  </p:sldMasterIdLst>
  <p:notesMasterIdLst>
    <p:notesMasterId r:id="rId62"/>
  </p:notesMasterIdLst>
  <p:sldIdLst>
    <p:sldId id="294" r:id="rId2"/>
    <p:sldId id="435" r:id="rId3"/>
    <p:sldId id="436" r:id="rId4"/>
    <p:sldId id="437" r:id="rId5"/>
    <p:sldId id="438" r:id="rId6"/>
    <p:sldId id="439" r:id="rId7"/>
    <p:sldId id="440" r:id="rId8"/>
    <p:sldId id="441" r:id="rId9"/>
    <p:sldId id="442" r:id="rId10"/>
    <p:sldId id="443" r:id="rId11"/>
    <p:sldId id="444" r:id="rId12"/>
    <p:sldId id="445" r:id="rId13"/>
    <p:sldId id="446" r:id="rId14"/>
    <p:sldId id="447" r:id="rId15"/>
    <p:sldId id="448" r:id="rId16"/>
    <p:sldId id="449" r:id="rId17"/>
    <p:sldId id="450" r:id="rId18"/>
    <p:sldId id="451" r:id="rId19"/>
    <p:sldId id="452" r:id="rId20"/>
    <p:sldId id="453" r:id="rId21"/>
    <p:sldId id="454" r:id="rId22"/>
    <p:sldId id="455" r:id="rId23"/>
    <p:sldId id="456" r:id="rId24"/>
    <p:sldId id="457" r:id="rId25"/>
    <p:sldId id="458" r:id="rId26"/>
    <p:sldId id="459" r:id="rId27"/>
    <p:sldId id="460" r:id="rId28"/>
    <p:sldId id="461" r:id="rId29"/>
    <p:sldId id="462" r:id="rId30"/>
    <p:sldId id="463" r:id="rId31"/>
    <p:sldId id="464" r:id="rId32"/>
    <p:sldId id="465" r:id="rId33"/>
    <p:sldId id="466" r:id="rId34"/>
    <p:sldId id="467" r:id="rId35"/>
    <p:sldId id="468" r:id="rId36"/>
    <p:sldId id="469" r:id="rId37"/>
    <p:sldId id="470" r:id="rId38"/>
    <p:sldId id="471" r:id="rId39"/>
    <p:sldId id="472" r:id="rId40"/>
    <p:sldId id="473" r:id="rId41"/>
    <p:sldId id="474" r:id="rId42"/>
    <p:sldId id="475" r:id="rId43"/>
    <p:sldId id="476" r:id="rId44"/>
    <p:sldId id="477" r:id="rId45"/>
    <p:sldId id="478" r:id="rId46"/>
    <p:sldId id="479" r:id="rId47"/>
    <p:sldId id="480" r:id="rId48"/>
    <p:sldId id="481" r:id="rId49"/>
    <p:sldId id="482" r:id="rId50"/>
    <p:sldId id="483" r:id="rId51"/>
    <p:sldId id="484" r:id="rId52"/>
    <p:sldId id="485" r:id="rId53"/>
    <p:sldId id="486" r:id="rId54"/>
    <p:sldId id="487" r:id="rId55"/>
    <p:sldId id="488" r:id="rId56"/>
    <p:sldId id="489" r:id="rId57"/>
    <p:sldId id="490" r:id="rId58"/>
    <p:sldId id="491" r:id="rId59"/>
    <p:sldId id="492" r:id="rId60"/>
    <p:sldId id="493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215" autoAdjust="0"/>
    <p:restoredTop sz="96383" autoAdjust="0"/>
  </p:normalViewPr>
  <p:slideViewPr>
    <p:cSldViewPr snapToGrid="0" snapToObjects="1">
      <p:cViewPr varScale="1">
        <p:scale>
          <a:sx n="68" d="100"/>
          <a:sy n="68" d="100"/>
        </p:scale>
        <p:origin x="60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1C14B3-EEE8-6549-8482-C4C3FCA537FF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6F946C-F05D-8D4C-8ADF-A9512DCC4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598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553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339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729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163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900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F946C-F05D-8D4C-8ADF-A9512DCC40CB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430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736A0-9F24-45BF-B389-F6478DB45C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28700"/>
            <a:ext cx="9144000" cy="2481263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4000" spc="7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3D85EF-076F-4C35-862A-BAFF685DD6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4376"/>
            <a:ext cx="9144000" cy="1433423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b="1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221EC-BF54-4DDD-8900-F2027CDAD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213A3-10E9-421F-81BE-56E0786AB515}" type="datetime2">
              <a:rPr lang="en-US" smtClean="0"/>
              <a:t>Tuesday, March 28,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5AB69-7069-48FB-8925-F2BA84129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9C32A-F7A5-4E3B-A28F-09C82341E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235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A997B-D473-47DE-8B7B-22AB6F31E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526035-4B81-4537-A22D-92C2E0DBB6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2A44D-F637-4017-BAA2-77756A386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DABC0-2199-478F-BA77-33A651B6CB89}" type="datetime2">
              <a:rPr lang="en-US" smtClean="0"/>
              <a:t>Tuesday, March 28,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1DCE6-ED7D-417C-ABD4-41D61570F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AF19A-FDAE-446A-A6B6-128F7F96A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913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96D838-45E9-4D61-AA4E-92A32B579F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457199"/>
            <a:ext cx="2628900" cy="5719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3183D0-4392-4364-8A2D-C47A2AF7A8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457199"/>
            <a:ext cx="7734300" cy="5719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A36C9-28D5-4820-84F1-E4B9F4E50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230C6-DF61-47F4-B8C5-1B70E884BF06}" type="datetime2">
              <a:rPr lang="en-US" smtClean="0"/>
              <a:t>Tuesday, March 28,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7EDC8-558D-4646-86D9-A5424CF2A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0B7537-E67A-411A-BBA4-061521D3D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712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E99D7-1EE5-4262-9359-A0E2B7331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3080"/>
            <a:ext cx="10240903" cy="12334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DA1C5-272A-45C2-A11A-E7769A27D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114939"/>
            <a:ext cx="10240903" cy="395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3DA15-1EAB-4524-9BB7-8A7DA82A2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2B50C-7EEE-46CD-BAF7-BBC4026D959A}" type="datetime2">
              <a:rPr lang="en-US" smtClean="0"/>
              <a:t>Tuesday, March 28,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B93B9-7818-489D-AFFB-B6EAD27FF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28D36-894E-4FCB-B8BB-84DE89949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106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964F1-5687-421F-B3DF-BA3C8DADC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930" y="1709738"/>
            <a:ext cx="9966519" cy="2852737"/>
          </a:xfrm>
        </p:spPr>
        <p:txBody>
          <a:bodyPr anchor="b">
            <a:normAutofit/>
          </a:bodyPr>
          <a:lstStyle>
            <a:lvl1pPr>
              <a:defRPr sz="4400" spc="7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DBB876-5FD9-4964-BD37-6F05DAEBE3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80930" y="4976327"/>
            <a:ext cx="9966520" cy="1113323"/>
          </a:xfrm>
        </p:spPr>
        <p:txBody>
          <a:bodyPr>
            <a:normAutofit/>
          </a:bodyPr>
          <a:lstStyle>
            <a:lvl1pPr marL="0" indent="0">
              <a:buNone/>
              <a:defRPr sz="1200" spc="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EA80A-FCDD-4009-9A1F-8B5481786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211C4-AE09-4254-A5E3-6DA9B099C971}" type="datetime2">
              <a:rPr lang="en-US" smtClean="0"/>
              <a:t>Tuesday, March 28,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4A3422-56D9-4942-BC63-831AED91F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D4B42A-AC2C-4FD8-AD0D-BECDD3846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523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FDAF1-8359-4A0F-91B3-03E77C670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054" y="457200"/>
            <a:ext cx="10309745" cy="1233488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1E3D3-6B33-4CA0-B06B-A8BB05CAB3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44054" y="1996141"/>
            <a:ext cx="4975746" cy="4180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29C334-815D-47FD-A9B5-E871E28641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96141"/>
            <a:ext cx="5181600" cy="4180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7975F2-7A90-4820-B90F-D28E31A35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742C3-E082-4760-93B2-E209268DD00C}" type="datetime2">
              <a:rPr lang="en-US" smtClean="0"/>
              <a:t>Tuesday, March 28,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3CFAD5-8AF8-4610-8324-85AA062E2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808CC8-C46E-4A10-8A83-7A251067E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302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E82B8-F9D9-4F53-A4A6-F12EB5F12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490" y="457200"/>
            <a:ext cx="9986898" cy="1233488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070CA-85E9-47C7-8564-FFA1AE34B9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8490" y="1681163"/>
            <a:ext cx="462908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8D4B1-41B3-4BF5-9076-A16984A81F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68490" y="2505075"/>
            <a:ext cx="462908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6A38DC-A016-4CFD-AC19-F24A9E0620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4816" y="1681163"/>
            <a:ext cx="501057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F930FA-8C00-42AB-B2D1-FE4E4BDB3C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4814" y="2505075"/>
            <a:ext cx="501057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8B698E-FAE5-4F2C-AE0E-4FD281E8F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FC950-F824-48B9-B984-CAEE265865E5}" type="datetime2">
              <a:rPr lang="en-US" smtClean="0"/>
              <a:t>Tuesday, March 28, 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C4BB6C-CAA4-4EA8-8EA1-65ADE056F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BB6A12-0532-47CA-B070-232141CC1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342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08FA1-831E-4AD6-B0D1-BA85E67A5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457200"/>
            <a:ext cx="9982199" cy="1233488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E94142-C469-4B0E-8C01-C64BA28F5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E3A0F-68E7-4D17-BB84-ED1BA4F6AC6B}" type="datetime2">
              <a:rPr lang="en-US" smtClean="0"/>
              <a:t>Tuesday, March 28, 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AAFCE6-5C7E-438F-8D4A-21E155681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ACFD88-63EA-427F-978C-B7844D1A5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119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82A4F0-76A5-4852-982B-32B3B6857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7BC4F-EDA1-4BA2-BFF3-FE5B31CCB58B}" type="datetime2">
              <a:rPr lang="en-US" smtClean="0"/>
              <a:t>Tuesday, March 28, 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50CFAE-4BEB-4272-A2E6-FDD9D6A03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3B71B7-74B7-4CF1-8FE0-F4863CD7D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942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432BE-C4E5-4F12-AB53-EBEF2B76B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755" y="457200"/>
            <a:ext cx="3932237" cy="192143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E7F57-4ABF-4BA4-A892-38857A02F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8130" y="987425"/>
            <a:ext cx="5707257" cy="487362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32E444-E5BD-443F-AB83-84D7CE0AB7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18755" y="2799184"/>
            <a:ext cx="3932237" cy="306980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1998A4-FD2F-4126-99C5-E2063AE02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E694C-1394-4838-A564-7380835C2E77}" type="datetime2">
              <a:rPr lang="en-US" smtClean="0"/>
              <a:t>Tuesday, March 28,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6457D3-F808-4DB2-9C9C-B185E71F2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31BC9B-21D1-4D2D-B02E-C887A02CA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684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3EC2-2D8C-4E8D-8CC7-967648014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966" y="681135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66AF89-5FBD-43DD-958D-A5C608AE2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34742" y="858417"/>
            <a:ext cx="5520645" cy="500263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70A545-2CE6-48C4-A725-EF68A3F1B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8966" y="228133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4466B2-6FE6-4352-BBF9-84BCD946C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84B19-1A00-4EDB-8425-E1827A377364}" type="datetime2">
              <a:rPr lang="en-US" smtClean="0"/>
              <a:t>Tuesday, March 28,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8991BC-29A5-4182-BD83-9D99D2889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C1C78F-6633-4604-8832-8E9D2DC76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69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4C0BBB-0042-4603-A226-6117F3FD5B3C}"/>
              </a:ext>
            </a:extLst>
          </p:cNvPr>
          <p:cNvSpPr/>
          <p:nvPr/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44F520-2598-460E-9F91-B02F60830CA2}"/>
              </a:ext>
            </a:extLst>
          </p:cNvPr>
          <p:cNvSpPr/>
          <p:nvPr/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478F2F-4F04-4604-9005-BF0CB1142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61666"/>
            <a:ext cx="9810376" cy="1659404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4A17D2-52AF-4B40-80A8-3E0DB855F2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810376" cy="3857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92E0AA-D5B3-4BCF-BA69-209D9B335A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10111" y="6409170"/>
            <a:ext cx="3702392" cy="448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300" baseline="0">
                <a:solidFill>
                  <a:schemeClr val="bg1"/>
                </a:solidFill>
              </a:defRPr>
            </a:lvl1pPr>
          </a:lstStyle>
          <a:p>
            <a:fld id="{10076A27-8146-4F75-9851-A83577C6FD8A}" type="datetime2">
              <a:rPr lang="en-US" smtClean="0"/>
              <a:t>Tuesday, March 28,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A637-D86F-4FA1-985D-2D82456511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1" y="1912217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F2FA4D-A931-46BA-B767-29A6FD5AAD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9678" y="6408742"/>
            <a:ext cx="438652" cy="448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467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9" r:id="rId6"/>
    <p:sldLayoutId id="2147483834" r:id="rId7"/>
    <p:sldLayoutId id="2147483835" r:id="rId8"/>
    <p:sldLayoutId id="2147483836" r:id="rId9"/>
    <p:sldLayoutId id="2147483838" r:id="rId10"/>
    <p:sldLayoutId id="2147483837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emm.edcity.hk/media/%E7%B4%99%E6%A8%A3%E5%8F%8A%E8%A1%A3%E6%9C%8D%E8%A3%BD%E4%BD%9C%E2%94%80%E2%94%80%E6%B3%95%E5%9C%8B%E9%AA%A8/1_2zb61u6i/295650742" TargetMode="External"/><Relationship Id="rId7" Type="http://schemas.openxmlformats.org/officeDocument/2006/relationships/hyperlink" Target="https://emm.edcity.hk/media/%E7%B4%99%E6%A8%A3%E5%8F%8A%E8%A1%A3%E6%9C%8D%E8%A3%BD%E4%BD%9C%E2%94%80%E2%94%80%E5%B8%83%E5%9C%88%E8%80%B3/1_84vjph3c/295650742" TargetMode="External"/><Relationship Id="rId2" Type="http://schemas.openxmlformats.org/officeDocument/2006/relationships/hyperlink" Target="https://emm.edcity.hk/media/%E7%B4%99%E6%A8%A3%E5%8F%8A%E8%A1%A3%E6%9C%8D%E8%A3%BD%E4%BD%9C%E2%94%80%E2%94%80%E9%91%B2%E9%82%8A%E7%B7%9A%EF%BC%88%E4%B8%8D%E5%B8%B6%E5%A1%AB%E5%85%85%E7%89%A9%EF%BC%89/1_5gzoa2u7/29565074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mm.edcity.hk/media/%E7%B4%99%E6%A8%A3%E5%8F%8A%E8%A1%A3%E6%9C%8D%E8%A3%BD%E4%BD%9C%E2%94%80%E2%94%80%E8%B2%BC%E9%82%8A/1_refnxqhn/295650742" TargetMode="External"/><Relationship Id="rId5" Type="http://schemas.openxmlformats.org/officeDocument/2006/relationships/hyperlink" Target="https://emm.edcity.hk/media/%E7%B4%99%E6%A8%A3%E5%8F%8A%E8%A1%A3%E6%9C%8D%E8%A3%BD%E4%BD%9C%E2%94%80%E2%94%80%E6%BB%BE%E6%A2%9D%EF%BC%88%E8%90%BD%E9%9A%99%E8%BB%8A%E7%B8%AB%EF%BC%89/1_n13sd4bd/295650742" TargetMode="External"/><Relationship Id="rId4" Type="http://schemas.openxmlformats.org/officeDocument/2006/relationships/hyperlink" Target="https://emm.edcity.hk/media/%E7%B4%99%E6%A8%A3%E5%8F%8A%E8%A1%A3%E6%9C%8D%E8%A3%BD%E4%BD%9C%E2%94%80%E2%94%80%E6%BB%BE%E6%A2%9D%EF%BC%88%E6%98%8E%E7%B7%9A%E8%BB%8A%E7%B8%AB%EF%BC%89/1_21bjsg4w/295650742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emm.edcity.hk/media/%E7%B4%99%E6%A8%A3%E5%8F%8A%E8%A1%A3%E6%9C%8D%E8%A3%BD%E4%BD%9C%E2%94%80%E2%94%80%E5%AD%94%E7%9C%BC/1_hswaeqgd/295650742" TargetMode="External"/><Relationship Id="rId2" Type="http://schemas.openxmlformats.org/officeDocument/2006/relationships/hyperlink" Target="https://emm.edcity.hk/media/%E7%B4%99%E6%A8%A3%E5%8F%8A%E8%A1%A3%E6%9C%8D%E8%A3%BD%E4%BD%9C%E2%94%80%E2%94%80%E7%AE%A1%E5%A5%97%E7%B4%A2%E5%B8%B6/1_24b5j3po/295650742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emm.edcity.hk/media/%E7%B4%99%E6%A8%A3%E5%8F%8A%E8%A1%A3%E6%9C%8D%E8%A3%BD%E4%BD%9C%E2%94%80%E2%94%80%E5%8A%A0%E8%86%A0%E9%AA%A8%EF%BC%88%E4%BA%8C%EF%BC%89/1_r2jwn69x/295650742" TargetMode="External"/><Relationship Id="rId2" Type="http://schemas.openxmlformats.org/officeDocument/2006/relationships/hyperlink" Target="https://emm.edcity.hk/media/%E7%B4%99%E6%A8%A3%E5%8F%8A%E8%A1%A3%E6%9C%8D%E8%A3%BD%E4%BD%9C%E2%94%80%E2%94%80%E5%8A%A0%E8%86%A0%E9%AA%A8%EF%BC%88%E4%B8%80%EF%BC%89/1_k91r3thz/295650742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https://emm.edcity.hk/media/%E7%B4%99%E6%A8%A3%E5%8F%8A%E8%A1%A3%E6%9C%8D%E8%A3%BD%E4%BD%9C%E2%94%80%E2%94%80%E9%9A%B1%E5%BD%A2%E6%8B%89%E9%8D%8A/1_mibx08ow/295650742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hyperlink" Target="https://emm.edcity.hk/media/%E7%B4%99%E6%A8%A3%E5%8F%8A%E8%A1%A3%E6%9C%8D%E8%A3%BD%E4%BD%9C%E2%94%80%E2%94%80%E5%8D%8A%E9%9A%B1%E8%97%8F%E5%BC%8F%E6%8B%89%E9%8D%8A/1_lti3ixvd/295650742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07CE0ED-670A-44ED-9267-236A77A5139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055566-9B78-4577-BB88-C1E139BA119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7" y="1"/>
            <a:ext cx="12192003" cy="6858000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accent5">
                  <a:alpha val="83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456B12-3135-4942-BC5C-B111CAEFE6F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57200" y="-2"/>
            <a:ext cx="11733692" cy="6869065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48000"/>
                </a:schemeClr>
              </a:gs>
              <a:gs pos="99000">
                <a:schemeClr val="accent2">
                  <a:alpha val="57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4EA8068-5C49-4225-8B62-3E3C30BF7C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886" cy="6880604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19000"/>
                </a:schemeClr>
              </a:gs>
              <a:gs pos="99000">
                <a:schemeClr val="accent2">
                  <a:alpha val="21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0EE5648-70CA-4800-81EE-40F5CD1A38B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895039" y="-2895044"/>
            <a:ext cx="6400799" cy="12190885"/>
          </a:xfrm>
          <a:prstGeom prst="rect">
            <a:avLst/>
          </a:prstGeom>
          <a:gradFill>
            <a:gsLst>
              <a:gs pos="8000">
                <a:schemeClr val="accent5">
                  <a:alpha val="38000"/>
                </a:schemeClr>
              </a:gs>
              <a:gs pos="100000">
                <a:schemeClr val="accent6">
                  <a:lumMod val="75000"/>
                  <a:alpha val="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20F04E-4AF8-EA43-81B4-6A5E25983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6175" y="1490801"/>
            <a:ext cx="6498525" cy="3102528"/>
          </a:xfrm>
        </p:spPr>
        <p:txBody>
          <a:bodyPr vert="horz" lIns="0" tIns="0" rIns="0" bIns="0" rtlCol="0" anchor="b">
            <a:normAutofit/>
          </a:bodyPr>
          <a:lstStyle/>
          <a:p>
            <a:pPr algn="ctr"/>
            <a:r>
              <a:rPr lang="en-HK" sz="5400" dirty="0" err="1" smtClean="0"/>
              <a:t>進階車縫技</a:t>
            </a:r>
            <a:r>
              <a:rPr lang="zh-TW" altLang="en-US" sz="5400" dirty="0"/>
              <a:t>巧</a:t>
            </a:r>
            <a:r>
              <a:rPr lang="en-HK" sz="5400" dirty="0"/>
              <a:t/>
            </a:r>
            <a:br>
              <a:rPr lang="en-HK" sz="5400" dirty="0"/>
            </a:br>
            <a:endParaRPr lang="en-US" sz="5400" spc="750" dirty="0">
              <a:solidFill>
                <a:schemeClr val="bg1"/>
              </a:solidFill>
            </a:endParaRPr>
          </a:p>
        </p:txBody>
      </p:sp>
      <p:sp>
        <p:nvSpPr>
          <p:cNvPr id="30" name="Rectangle 21">
            <a:extLst>
              <a:ext uri="{FF2B5EF4-FFF2-40B4-BE49-F238E27FC236}">
                <a16:creationId xmlns:a16="http://schemas.microsoft.com/office/drawing/2014/main" id="{5C865637-A524-441B-A1B6-6D38BF9B17C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09708" y="1420764"/>
            <a:ext cx="6857999" cy="4038605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99000">
                <a:schemeClr val="accent4">
                  <a:lumMod val="60000"/>
                  <a:lumOff val="40000"/>
                  <a:alpha val="60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23">
            <a:extLst>
              <a:ext uri="{FF2B5EF4-FFF2-40B4-BE49-F238E27FC236}">
                <a16:creationId xmlns:a16="http://schemas.microsoft.com/office/drawing/2014/main" id="{7559A662-54F5-47C0-8F66-AEA2B861C0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168948">
            <a:off x="1535724" y="1053996"/>
            <a:ext cx="5005754" cy="5005754"/>
          </a:xfrm>
          <a:prstGeom prst="ellipse">
            <a:avLst/>
          </a:prstGeom>
          <a:gradFill>
            <a:gsLst>
              <a:gs pos="31000">
                <a:schemeClr val="accent6">
                  <a:alpha val="0"/>
                </a:schemeClr>
              </a:gs>
              <a:gs pos="85000">
                <a:schemeClr val="accent6">
                  <a:lumMod val="60000"/>
                  <a:lumOff val="40000"/>
                  <a:alpha val="21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623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B2A0C6C7-2074-4047-BE5C-0F35C48CE1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366"/>
          <a:stretch/>
        </p:blipFill>
        <p:spPr>
          <a:xfrm>
            <a:off x="2680716" y="1494476"/>
            <a:ext cx="6205728" cy="4998399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BBD70E-5638-4848-BCDA-F05B6B8F5650}"/>
              </a:ext>
            </a:extLst>
          </p:cNvPr>
          <p:cNvSpPr txBox="1"/>
          <p:nvPr/>
        </p:nvSpPr>
        <p:spPr>
          <a:xfrm>
            <a:off x="3173793" y="6098232"/>
            <a:ext cx="2268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dirty="0">
                <a:highlight>
                  <a:srgbClr val="FFFF00"/>
                </a:highlight>
              </a:rPr>
              <a:t>布片15X7厘米</a:t>
            </a:r>
            <a:endParaRPr lang="en-HK" sz="2400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309956-D349-4E81-BEC3-DEDEE8538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9678" y="6408742"/>
            <a:ext cx="438652" cy="448830"/>
          </a:xfrm>
        </p:spPr>
        <p:txBody>
          <a:bodyPr/>
          <a:lstStyle/>
          <a:p>
            <a:fld id="{84B03E44-FCB8-469E-AD8B-775539D73D1B}" type="slidenum">
              <a:rPr lang="zh-HK" altLang="en-US" smtClean="0"/>
              <a:t>10</a:t>
            </a:fld>
            <a:endParaRPr lang="zh-HK" alt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CED52F0-9CEC-4B16-A215-8807C89A1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084" y="374427"/>
            <a:ext cx="10374517" cy="971512"/>
          </a:xfrm>
        </p:spPr>
        <p:txBody>
          <a:bodyPr anchor="ctr">
            <a:normAutofit/>
          </a:bodyPr>
          <a:lstStyle/>
          <a:p>
            <a:r>
              <a:rPr lang="en-US" altLang="en-US" dirty="0"/>
              <a:t>02</a:t>
            </a:r>
            <a:r>
              <a:rPr lang="en-US" altLang="en-US" dirty="0" smtClean="0"/>
              <a:t>. </a:t>
            </a:r>
            <a:r>
              <a:rPr lang="zh-TW" altLang="en-US" dirty="0" smtClean="0"/>
              <a:t>法國骨</a:t>
            </a:r>
            <a:endParaRPr lang="en-US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05FB8A-F9B1-4FB9-A455-DFAF403F899D}"/>
              </a:ext>
            </a:extLst>
          </p:cNvPr>
          <p:cNvSpPr txBox="1"/>
          <p:nvPr/>
        </p:nvSpPr>
        <p:spPr>
          <a:xfrm>
            <a:off x="5981678" y="6131485"/>
            <a:ext cx="1653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dirty="0">
                <a:highlight>
                  <a:srgbClr val="FFFF00"/>
                </a:highlight>
              </a:rPr>
              <a:t>布片15X7厘米</a:t>
            </a:r>
          </a:p>
        </p:txBody>
      </p:sp>
      <p:sp>
        <p:nvSpPr>
          <p:cNvPr id="2" name="Arrow: Up 1">
            <a:extLst>
              <a:ext uri="{FF2B5EF4-FFF2-40B4-BE49-F238E27FC236}">
                <a16:creationId xmlns:a16="http://schemas.microsoft.com/office/drawing/2014/main" id="{F2FFA0F3-2424-4AF0-9362-DDB0B49F5929}"/>
              </a:ext>
            </a:extLst>
          </p:cNvPr>
          <p:cNvSpPr/>
          <p:nvPr/>
        </p:nvSpPr>
        <p:spPr>
          <a:xfrm rot="704053">
            <a:off x="4277628" y="3035719"/>
            <a:ext cx="322797" cy="1838820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id="{E734C28C-EE7A-4551-B857-FD21CC21A020}"/>
              </a:ext>
            </a:extLst>
          </p:cNvPr>
          <p:cNvSpPr/>
          <p:nvPr/>
        </p:nvSpPr>
        <p:spPr>
          <a:xfrm rot="352552">
            <a:off x="6991795" y="3074264"/>
            <a:ext cx="322797" cy="1838820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9988226" y="6525435"/>
            <a:ext cx="218521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200" i="1" dirty="0" smtClean="0">
                <a:solidFill>
                  <a:schemeClr val="bg1"/>
                </a:solidFill>
              </a:rPr>
              <a:t>相片由香港知專設計學院提供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8193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309956-D349-4E81-BEC3-DEDEE8538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9678" y="6408742"/>
            <a:ext cx="438652" cy="448830"/>
          </a:xfrm>
        </p:spPr>
        <p:txBody>
          <a:bodyPr/>
          <a:lstStyle/>
          <a:p>
            <a:fld id="{84B03E44-FCB8-469E-AD8B-775539D73D1B}" type="slidenum">
              <a:rPr lang="zh-HK" altLang="en-US" smtClean="0"/>
              <a:t>11</a:t>
            </a:fld>
            <a:endParaRPr lang="zh-HK" alt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CED52F0-9CEC-4B16-A215-8807C89A1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084" y="374427"/>
            <a:ext cx="10374517" cy="971512"/>
          </a:xfrm>
        </p:spPr>
        <p:txBody>
          <a:bodyPr anchor="ctr">
            <a:normAutofit/>
          </a:bodyPr>
          <a:lstStyle/>
          <a:p>
            <a:r>
              <a:rPr lang="en-US" altLang="en-US" dirty="0"/>
              <a:t>02</a:t>
            </a:r>
            <a:r>
              <a:rPr lang="en-US" altLang="en-US" dirty="0" smtClean="0"/>
              <a:t>. </a:t>
            </a:r>
            <a:r>
              <a:rPr lang="zh-TW" altLang="en-US" dirty="0" smtClean="0"/>
              <a:t>法國骨</a:t>
            </a:r>
            <a:endParaRPr lang="en-US" altLang="en-US" dirty="0"/>
          </a:p>
        </p:txBody>
      </p:sp>
      <p:pic>
        <p:nvPicPr>
          <p:cNvPr id="12" name="內容版面配置區 4">
            <a:extLst>
              <a:ext uri="{FF2B5EF4-FFF2-40B4-BE49-F238E27FC236}">
                <a16:creationId xmlns:a16="http://schemas.microsoft.com/office/drawing/2014/main" id="{1354A807-9729-4FF2-98FB-F1D1D60944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754" b="7640"/>
          <a:stretch/>
        </p:blipFill>
        <p:spPr>
          <a:xfrm rot="5400000">
            <a:off x="1653096" y="2854109"/>
            <a:ext cx="4352925" cy="2629919"/>
          </a:xfrm>
        </p:spPr>
      </p:pic>
      <p:pic>
        <p:nvPicPr>
          <p:cNvPr id="13" name="圖片 6">
            <a:extLst>
              <a:ext uri="{FF2B5EF4-FFF2-40B4-BE49-F238E27FC236}">
                <a16:creationId xmlns:a16="http://schemas.microsoft.com/office/drawing/2014/main" id="{7E25412A-39E1-41D7-83F4-566488A408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04"/>
          <a:stretch/>
        </p:blipFill>
        <p:spPr>
          <a:xfrm rot="5400000">
            <a:off x="6236501" y="2729373"/>
            <a:ext cx="4352927" cy="2879390"/>
          </a:xfrm>
          <a:prstGeom prst="rect">
            <a:avLst/>
          </a:prstGeom>
        </p:spPr>
      </p:pic>
      <p:sp>
        <p:nvSpPr>
          <p:cNvPr id="14" name="箭號: 向右 7">
            <a:extLst>
              <a:ext uri="{FF2B5EF4-FFF2-40B4-BE49-F238E27FC236}">
                <a16:creationId xmlns:a16="http://schemas.microsoft.com/office/drawing/2014/main" id="{90DFEBB1-6E39-4AB1-8D7F-93E1F0CE5511}"/>
              </a:ext>
            </a:extLst>
          </p:cNvPr>
          <p:cNvSpPr/>
          <p:nvPr/>
        </p:nvSpPr>
        <p:spPr>
          <a:xfrm>
            <a:off x="5271715" y="3617843"/>
            <a:ext cx="1574358" cy="11529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374E6B-8AF0-4F6C-8C24-6F27B2BD4231}"/>
              </a:ext>
            </a:extLst>
          </p:cNvPr>
          <p:cNvSpPr/>
          <p:nvPr/>
        </p:nvSpPr>
        <p:spPr>
          <a:xfrm>
            <a:off x="328255" y="3014906"/>
            <a:ext cx="19319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HK" altLang="zh-TW" sz="2400" dirty="0" smtClean="0"/>
              <a:t>把</a:t>
            </a:r>
            <a:r>
              <a:rPr lang="zh-HK" altLang="zh-TW" sz="2400" dirty="0"/>
              <a:t>兩塊</a:t>
            </a:r>
            <a:r>
              <a:rPr lang="zh-HK" altLang="zh-TW" sz="2400" dirty="0" smtClean="0"/>
              <a:t>布</a:t>
            </a:r>
            <a:r>
              <a:rPr lang="zh-TW" altLang="en-US" sz="2400" dirty="0" smtClean="0"/>
              <a:t>片</a:t>
            </a:r>
            <a:r>
              <a:rPr lang="zh-HK" altLang="zh-TW" sz="2400" dirty="0" smtClean="0"/>
              <a:t>縫</a:t>
            </a:r>
            <a:r>
              <a:rPr lang="zh-HK" altLang="zh-TW" sz="2400" dirty="0"/>
              <a:t>在一起（反面對反面），</a:t>
            </a:r>
            <a:r>
              <a:rPr lang="en-US" altLang="zh-TW" sz="2400" dirty="0"/>
              <a:t>0.5</a:t>
            </a:r>
            <a:r>
              <a:rPr lang="zh-HK" altLang="zh-TW" sz="2400" dirty="0"/>
              <a:t>厘米黹口</a:t>
            </a:r>
            <a:endParaRPr lang="zh-TW" altLang="zh-TW" sz="2400" dirty="0"/>
          </a:p>
          <a:p>
            <a:endParaRPr lang="en-US" sz="2400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EC6E1C3-D0E1-4FA3-AD1C-B7869563DEBF}"/>
              </a:ext>
            </a:extLst>
          </p:cNvPr>
          <p:cNvSpPr/>
          <p:nvPr/>
        </p:nvSpPr>
        <p:spPr>
          <a:xfrm>
            <a:off x="10176378" y="3317150"/>
            <a:ext cx="1931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HK" sz="2400" dirty="0" err="1" smtClean="0"/>
              <a:t>修剪</a:t>
            </a:r>
            <a:r>
              <a:rPr lang="zh-HK" altLang="zh-TW" sz="2400" dirty="0"/>
              <a:t>黹口</a:t>
            </a:r>
            <a:r>
              <a:rPr lang="en-HK" sz="2400" dirty="0" smtClean="0"/>
              <a:t>至</a:t>
            </a:r>
            <a:r>
              <a:rPr lang="en-HK" sz="2400" dirty="0"/>
              <a:t>0.3厘米</a:t>
            </a:r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9988226" y="6525435"/>
            <a:ext cx="218521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200" i="1" dirty="0" smtClean="0">
                <a:solidFill>
                  <a:schemeClr val="bg1"/>
                </a:solidFill>
              </a:rPr>
              <a:t>相片由香港知專設計學院提供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4985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309956-D349-4E81-BEC3-DEDEE8538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9678" y="6408742"/>
            <a:ext cx="438652" cy="448830"/>
          </a:xfrm>
        </p:spPr>
        <p:txBody>
          <a:bodyPr/>
          <a:lstStyle/>
          <a:p>
            <a:fld id="{84B03E44-FCB8-469E-AD8B-775539D73D1B}" type="slidenum">
              <a:rPr lang="zh-HK" altLang="en-US" smtClean="0"/>
              <a:t>12</a:t>
            </a:fld>
            <a:endParaRPr lang="zh-HK" alt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CED52F0-9CEC-4B16-A215-8807C89A1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084" y="374427"/>
            <a:ext cx="10374517" cy="971512"/>
          </a:xfrm>
        </p:spPr>
        <p:txBody>
          <a:bodyPr anchor="ctr">
            <a:normAutofit/>
          </a:bodyPr>
          <a:lstStyle/>
          <a:p>
            <a:r>
              <a:rPr lang="en-US" altLang="en-US" dirty="0"/>
              <a:t>02</a:t>
            </a:r>
            <a:r>
              <a:rPr lang="en-US" altLang="en-US" dirty="0" smtClean="0"/>
              <a:t>. </a:t>
            </a:r>
            <a:r>
              <a:rPr lang="zh-TW" altLang="en-US" dirty="0" smtClean="0"/>
              <a:t>法國骨</a:t>
            </a:r>
            <a:endParaRPr lang="en-US" alt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374E6B-8AF0-4F6C-8C24-6F27B2BD4231}"/>
              </a:ext>
            </a:extLst>
          </p:cNvPr>
          <p:cNvSpPr/>
          <p:nvPr/>
        </p:nvSpPr>
        <p:spPr>
          <a:xfrm>
            <a:off x="191108" y="3248510"/>
            <a:ext cx="1931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 smtClean="0"/>
              <a:t>把縫合</a:t>
            </a:r>
            <a:r>
              <a:rPr lang="en-HK" sz="2400" dirty="0" smtClean="0"/>
              <a:t>骨</a:t>
            </a:r>
            <a:r>
              <a:rPr lang="zh-TW" altLang="en-US" sz="2400" dirty="0" smtClean="0"/>
              <a:t>熨開</a:t>
            </a:r>
            <a:endParaRPr lang="en-US" sz="2400" b="1" dirty="0"/>
          </a:p>
        </p:txBody>
      </p:sp>
      <p:pic>
        <p:nvPicPr>
          <p:cNvPr id="17" name="內容版面配置區 4">
            <a:extLst>
              <a:ext uri="{FF2B5EF4-FFF2-40B4-BE49-F238E27FC236}">
                <a16:creationId xmlns:a16="http://schemas.microsoft.com/office/drawing/2014/main" id="{E46F4DED-16AE-46C8-8D97-9471B17F76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953805" y="1892846"/>
            <a:ext cx="4440608" cy="3843782"/>
          </a:xfrm>
        </p:spPr>
      </p:pic>
      <p:sp>
        <p:nvSpPr>
          <p:cNvPr id="18" name="箭號: 向右 7">
            <a:extLst>
              <a:ext uri="{FF2B5EF4-FFF2-40B4-BE49-F238E27FC236}">
                <a16:creationId xmlns:a16="http://schemas.microsoft.com/office/drawing/2014/main" id="{64E9AA85-9F2F-414F-BBB2-25C2544BCA58}"/>
              </a:ext>
            </a:extLst>
          </p:cNvPr>
          <p:cNvSpPr/>
          <p:nvPr/>
        </p:nvSpPr>
        <p:spPr>
          <a:xfrm>
            <a:off x="6239725" y="3341983"/>
            <a:ext cx="1539900" cy="8984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19" name="圖片 9">
            <a:extLst>
              <a:ext uri="{FF2B5EF4-FFF2-40B4-BE49-F238E27FC236}">
                <a16:creationId xmlns:a16="http://schemas.microsoft.com/office/drawing/2014/main" id="{29CCC78F-F1DE-4280-8794-58D613BEF4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26"/>
          <a:stretch/>
        </p:blipFill>
        <p:spPr>
          <a:xfrm rot="16200000">
            <a:off x="7039514" y="2606918"/>
            <a:ext cx="4369059" cy="2601384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9988226" y="6525435"/>
            <a:ext cx="218521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200" i="1" dirty="0" smtClean="0">
                <a:solidFill>
                  <a:schemeClr val="bg1"/>
                </a:solidFill>
              </a:rPr>
              <a:t>相片由香港知專設計學院提供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689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309956-D349-4E81-BEC3-DEDEE8538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9678" y="6408742"/>
            <a:ext cx="438652" cy="448830"/>
          </a:xfrm>
        </p:spPr>
        <p:txBody>
          <a:bodyPr/>
          <a:lstStyle/>
          <a:p>
            <a:fld id="{84B03E44-FCB8-469E-AD8B-775539D73D1B}" type="slidenum">
              <a:rPr lang="zh-HK" altLang="en-US" smtClean="0"/>
              <a:t>13</a:t>
            </a:fld>
            <a:endParaRPr lang="zh-HK" alt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CED52F0-9CEC-4B16-A215-8807C89A1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084" y="374427"/>
            <a:ext cx="10374517" cy="971512"/>
          </a:xfrm>
        </p:spPr>
        <p:txBody>
          <a:bodyPr anchor="ctr">
            <a:normAutofit/>
          </a:bodyPr>
          <a:lstStyle/>
          <a:p>
            <a:r>
              <a:rPr lang="en-US" altLang="en-US" dirty="0"/>
              <a:t>02</a:t>
            </a:r>
            <a:r>
              <a:rPr lang="en-US" altLang="en-US" dirty="0" smtClean="0"/>
              <a:t>. </a:t>
            </a:r>
            <a:r>
              <a:rPr lang="zh-TW" altLang="en-US" dirty="0" smtClean="0"/>
              <a:t>法國骨</a:t>
            </a:r>
            <a:endParaRPr lang="en-US" alt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374E6B-8AF0-4F6C-8C24-6F27B2BD4231}"/>
              </a:ext>
            </a:extLst>
          </p:cNvPr>
          <p:cNvSpPr/>
          <p:nvPr/>
        </p:nvSpPr>
        <p:spPr>
          <a:xfrm>
            <a:off x="454979" y="2608161"/>
            <a:ext cx="19319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2400" dirty="0"/>
              <a:t>對摺後車縫，</a:t>
            </a:r>
            <a:r>
              <a:rPr lang="en-US" altLang="zh-TW" sz="2400" dirty="0"/>
              <a:t>0.5</a:t>
            </a:r>
            <a:r>
              <a:rPr lang="zh-HK" altLang="zh-TW" sz="2400" dirty="0"/>
              <a:t>厘米黹口（正面對正面</a:t>
            </a:r>
            <a:r>
              <a:rPr lang="zh-HK" altLang="zh-TW" sz="2400" dirty="0" smtClean="0"/>
              <a:t>）</a:t>
            </a:r>
            <a:endParaRPr lang="en-HK" sz="2400" dirty="0"/>
          </a:p>
        </p:txBody>
      </p:sp>
      <p:pic>
        <p:nvPicPr>
          <p:cNvPr id="10" name="內容版面配置區 8">
            <a:extLst>
              <a:ext uri="{FF2B5EF4-FFF2-40B4-BE49-F238E27FC236}">
                <a16:creationId xmlns:a16="http://schemas.microsoft.com/office/drawing/2014/main" id="{A7B1A85D-655D-4E10-AB96-5BF3513DF1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425" r="5312" b="9788"/>
          <a:stretch/>
        </p:blipFill>
        <p:spPr>
          <a:xfrm rot="5400000">
            <a:off x="2137434" y="2398337"/>
            <a:ext cx="3957769" cy="3458775"/>
          </a:xfrm>
        </p:spPr>
      </p:pic>
      <p:pic>
        <p:nvPicPr>
          <p:cNvPr id="12" name="圖片 10">
            <a:extLst>
              <a:ext uri="{FF2B5EF4-FFF2-40B4-BE49-F238E27FC236}">
                <a16:creationId xmlns:a16="http://schemas.microsoft.com/office/drawing/2014/main" id="{6F1B6701-844C-499C-B288-CD9FDDF06F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889"/>
          <a:stretch/>
        </p:blipFill>
        <p:spPr>
          <a:xfrm rot="5400000">
            <a:off x="7534451" y="2303356"/>
            <a:ext cx="3957767" cy="3648737"/>
          </a:xfrm>
          <a:prstGeom prst="rect">
            <a:avLst/>
          </a:prstGeom>
        </p:spPr>
      </p:pic>
      <p:sp>
        <p:nvSpPr>
          <p:cNvPr id="13" name="箭號: 向下 11">
            <a:extLst>
              <a:ext uri="{FF2B5EF4-FFF2-40B4-BE49-F238E27FC236}">
                <a16:creationId xmlns:a16="http://schemas.microsoft.com/office/drawing/2014/main" id="{37702F3B-F023-415D-807B-E6504A602067}"/>
              </a:ext>
            </a:extLst>
          </p:cNvPr>
          <p:cNvSpPr/>
          <p:nvPr/>
        </p:nvSpPr>
        <p:spPr>
          <a:xfrm rot="16200000">
            <a:off x="6070983" y="3459906"/>
            <a:ext cx="1202745" cy="135751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9988226" y="6525435"/>
            <a:ext cx="218521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200" i="1" dirty="0" smtClean="0">
                <a:solidFill>
                  <a:schemeClr val="bg1"/>
                </a:solidFill>
              </a:rPr>
              <a:t>相片由香港知專設計學院提供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2463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2475" y="28575"/>
            <a:ext cx="3819525" cy="68294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1C90E0-CD0F-AB43-A51A-4155A0F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084" y="374427"/>
            <a:ext cx="10374517" cy="971512"/>
          </a:xfrm>
        </p:spPr>
        <p:txBody>
          <a:bodyPr anchor="ctr">
            <a:normAutofit/>
          </a:bodyPr>
          <a:lstStyle/>
          <a:p>
            <a:r>
              <a:rPr lang="en-US" altLang="en-US" dirty="0"/>
              <a:t>02</a:t>
            </a:r>
            <a:r>
              <a:rPr lang="en-US" altLang="en-US" dirty="0" smtClean="0"/>
              <a:t>.</a:t>
            </a:r>
            <a:r>
              <a:rPr lang="zh-TW" altLang="en-US" dirty="0"/>
              <a:t>法國</a:t>
            </a:r>
            <a:r>
              <a:rPr lang="zh-TW" altLang="en-US" dirty="0" smtClean="0"/>
              <a:t>骨</a:t>
            </a:r>
            <a:endParaRPr lang="en-US" altLang="en-US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90FF89D5-8A46-4BBF-AA27-8A906973E4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81" t="17362" b="46622"/>
          <a:stretch/>
        </p:blipFill>
        <p:spPr bwMode="auto">
          <a:xfrm>
            <a:off x="421613" y="1729475"/>
            <a:ext cx="4349934" cy="4666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內容版面配置區 8">
            <a:extLst>
              <a:ext uri="{FF2B5EF4-FFF2-40B4-BE49-F238E27FC236}">
                <a16:creationId xmlns:a16="http://schemas.microsoft.com/office/drawing/2014/main" id="{11F9866C-3F44-4D7B-9A10-BD738A8A4A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91670" y="1850440"/>
            <a:ext cx="5248691" cy="4745031"/>
          </a:xfr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81CC0FC-6C32-43D7-BAC8-D6F6D1D4378F}"/>
              </a:ext>
            </a:extLst>
          </p:cNvPr>
          <p:cNvSpPr txBox="1"/>
          <p:nvPr/>
        </p:nvSpPr>
        <p:spPr>
          <a:xfrm>
            <a:off x="5862488" y="5414001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dirty="0" err="1">
                <a:highlight>
                  <a:srgbClr val="FFFF00"/>
                </a:highlight>
              </a:rPr>
              <a:t>正面</a:t>
            </a:r>
            <a:endParaRPr lang="en-HK" dirty="0">
              <a:solidFill>
                <a:srgbClr val="FFFFFF"/>
              </a:solidFill>
              <a:highlight>
                <a:srgbClr val="FFFF00"/>
              </a:highligh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3166152-C0BC-438D-B664-74DFE27B3604}"/>
              </a:ext>
            </a:extLst>
          </p:cNvPr>
          <p:cNvSpPr txBox="1"/>
          <p:nvPr/>
        </p:nvSpPr>
        <p:spPr>
          <a:xfrm>
            <a:off x="9975865" y="6026385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dirty="0" err="1">
                <a:highlight>
                  <a:srgbClr val="FFFF00"/>
                </a:highlight>
              </a:rPr>
              <a:t>反面</a:t>
            </a:r>
            <a:endParaRPr lang="en-HK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208501" y="6563809"/>
            <a:ext cx="218521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200" i="1" dirty="0" smtClean="0">
                <a:solidFill>
                  <a:schemeClr val="bg1"/>
                </a:solidFill>
              </a:rPr>
              <a:t>相片由香港知專設計學院提供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0846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0125" y="66675"/>
            <a:ext cx="3571875" cy="67913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1C90E0-CD0F-AB43-A51A-4155A0F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084" y="374427"/>
            <a:ext cx="10374517" cy="971512"/>
          </a:xfrm>
        </p:spPr>
        <p:txBody>
          <a:bodyPr anchor="ctr">
            <a:normAutofit/>
          </a:bodyPr>
          <a:lstStyle/>
          <a:p>
            <a:r>
              <a:rPr lang="en-US" altLang="en-US" dirty="0"/>
              <a:t>03. </a:t>
            </a:r>
            <a:r>
              <a:rPr lang="zh-HK" altLang="zh-TW" dirty="0" smtClean="0"/>
              <a:t>滾</a:t>
            </a:r>
            <a:r>
              <a:rPr lang="zh-HK" altLang="zh-TW" dirty="0"/>
              <a:t>條</a:t>
            </a:r>
            <a:r>
              <a:rPr lang="zh-HK" altLang="zh-TW" sz="2400" b="0" dirty="0"/>
              <a:t>（明線車縫）</a:t>
            </a:r>
            <a:endParaRPr lang="en-US" altLang="en-US" sz="2400" b="0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3AB496EF-EF6F-4BAF-992E-E6537614414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4" t="69289" r="59937"/>
          <a:stretch/>
        </p:blipFill>
        <p:spPr bwMode="auto">
          <a:xfrm>
            <a:off x="313942" y="1965517"/>
            <a:ext cx="4274599" cy="4518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9988226" y="6525435"/>
            <a:ext cx="218521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200" i="1" dirty="0" smtClean="0">
                <a:solidFill>
                  <a:schemeClr val="bg1"/>
                </a:solidFill>
              </a:rPr>
              <a:t>相片由香港知專設計學院提供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6893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52640947-3262-48F6-BC90-F127EEE16E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593"/>
          <a:stretch/>
        </p:blipFill>
        <p:spPr>
          <a:xfrm rot="5400000">
            <a:off x="3081128" y="1494406"/>
            <a:ext cx="5303522" cy="535918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FD0670-839A-4184-AE01-760499111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03E44-FCB8-469E-AD8B-775539D73D1B}" type="slidenum">
              <a:rPr lang="zh-HK" altLang="en-US" smtClean="0"/>
              <a:t>16</a:t>
            </a:fld>
            <a:endParaRPr lang="zh-HK" alt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2D54157-8F0F-4873-A14B-31D6CE9AE617}"/>
              </a:ext>
            </a:extLst>
          </p:cNvPr>
          <p:cNvSpPr txBox="1">
            <a:spLocks/>
          </p:cNvSpPr>
          <p:nvPr/>
        </p:nvSpPr>
        <p:spPr>
          <a:xfrm>
            <a:off x="1157084" y="374427"/>
            <a:ext cx="10374517" cy="97151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03</a:t>
            </a:r>
            <a:r>
              <a:rPr lang="en-US" altLang="en-US" dirty="0" smtClean="0"/>
              <a:t>. </a:t>
            </a:r>
            <a:r>
              <a:rPr lang="zh-HK" altLang="zh-TW" dirty="0" smtClean="0"/>
              <a:t>滾</a:t>
            </a:r>
            <a:r>
              <a:rPr lang="zh-HK" altLang="zh-TW" dirty="0"/>
              <a:t>條</a:t>
            </a:r>
            <a:r>
              <a:rPr lang="zh-HK" altLang="zh-TW" sz="2400" b="0" dirty="0"/>
              <a:t>（明線車縫） </a:t>
            </a:r>
            <a:endParaRPr lang="en-US" altLang="en-US" sz="2400" b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D9E479-6911-46C9-A08B-D60AAE3299DC}"/>
              </a:ext>
            </a:extLst>
          </p:cNvPr>
          <p:cNvSpPr txBox="1"/>
          <p:nvPr/>
        </p:nvSpPr>
        <p:spPr>
          <a:xfrm>
            <a:off x="1400282" y="5482818"/>
            <a:ext cx="1653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dirty="0"/>
              <a:t>布片15X7厘米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8045493A-EE32-449D-BBC3-2C897837AEED}"/>
              </a:ext>
            </a:extLst>
          </p:cNvPr>
          <p:cNvSpPr/>
          <p:nvPr/>
        </p:nvSpPr>
        <p:spPr>
          <a:xfrm>
            <a:off x="3260035" y="5482818"/>
            <a:ext cx="954156" cy="4806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6D0A81-2712-4C95-8F62-36620076F231}"/>
              </a:ext>
            </a:extLst>
          </p:cNvPr>
          <p:cNvSpPr txBox="1"/>
          <p:nvPr/>
        </p:nvSpPr>
        <p:spPr>
          <a:xfrm>
            <a:off x="6556377" y="5309199"/>
            <a:ext cx="11224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dirty="0" err="1" smtClean="0"/>
              <a:t>縦紋</a:t>
            </a:r>
            <a:r>
              <a:rPr lang="zh-TW" altLang="en-US" dirty="0" smtClean="0"/>
              <a:t>裁</a:t>
            </a:r>
            <a:endParaRPr lang="en-HK" dirty="0"/>
          </a:p>
          <a:p>
            <a:r>
              <a:rPr lang="en-HK" dirty="0"/>
              <a:t>15X4厘米</a:t>
            </a:r>
          </a:p>
        </p:txBody>
      </p:sp>
      <p:sp>
        <p:nvSpPr>
          <p:cNvPr id="4" name="Arrow: Up 3">
            <a:extLst>
              <a:ext uri="{FF2B5EF4-FFF2-40B4-BE49-F238E27FC236}">
                <a16:creationId xmlns:a16="http://schemas.microsoft.com/office/drawing/2014/main" id="{5198F878-ABD2-4BF1-BD39-364333039466}"/>
              </a:ext>
            </a:extLst>
          </p:cNvPr>
          <p:cNvSpPr/>
          <p:nvPr/>
        </p:nvSpPr>
        <p:spPr>
          <a:xfrm>
            <a:off x="4625009" y="3021496"/>
            <a:ext cx="278295" cy="2160104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6" name="Arrow: Up 5">
            <a:extLst>
              <a:ext uri="{FF2B5EF4-FFF2-40B4-BE49-F238E27FC236}">
                <a16:creationId xmlns:a16="http://schemas.microsoft.com/office/drawing/2014/main" id="{72F47550-5157-45D7-A7B1-D01975FE0722}"/>
              </a:ext>
            </a:extLst>
          </p:cNvPr>
          <p:cNvSpPr/>
          <p:nvPr/>
        </p:nvSpPr>
        <p:spPr>
          <a:xfrm rot="2188573">
            <a:off x="6895116" y="3350893"/>
            <a:ext cx="159028" cy="119218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9988226" y="6525435"/>
            <a:ext cx="218521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200" i="1" dirty="0" smtClean="0">
                <a:solidFill>
                  <a:schemeClr val="bg1"/>
                </a:solidFill>
              </a:rPr>
              <a:t>相片由香港知專設計學院提供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7487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309956-D349-4E81-BEC3-DEDEE8538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9678" y="6408742"/>
            <a:ext cx="438652" cy="448830"/>
          </a:xfrm>
        </p:spPr>
        <p:txBody>
          <a:bodyPr/>
          <a:lstStyle/>
          <a:p>
            <a:fld id="{84B03E44-FCB8-469E-AD8B-775539D73D1B}" type="slidenum">
              <a:rPr lang="zh-HK" altLang="en-US" smtClean="0"/>
              <a:t>17</a:t>
            </a:fld>
            <a:endParaRPr lang="zh-HK" alt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CED52F0-9CEC-4B16-A215-8807C89A1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084" y="374427"/>
            <a:ext cx="10374517" cy="971512"/>
          </a:xfrm>
        </p:spPr>
        <p:txBody>
          <a:bodyPr anchor="ctr">
            <a:normAutofit/>
          </a:bodyPr>
          <a:lstStyle/>
          <a:p>
            <a:r>
              <a:rPr lang="en-US" altLang="en-US" dirty="0"/>
              <a:t>03</a:t>
            </a:r>
            <a:r>
              <a:rPr lang="en-US" altLang="en-US" dirty="0" smtClean="0"/>
              <a:t>. </a:t>
            </a:r>
            <a:r>
              <a:rPr lang="zh-HK" altLang="zh-TW" dirty="0" smtClean="0"/>
              <a:t>滾</a:t>
            </a:r>
            <a:r>
              <a:rPr lang="zh-HK" altLang="zh-TW" dirty="0"/>
              <a:t>條</a:t>
            </a:r>
            <a:r>
              <a:rPr lang="zh-HK" altLang="zh-TW" sz="2400" b="0" dirty="0"/>
              <a:t>（明線車縫） </a:t>
            </a:r>
            <a:endParaRPr lang="en-US" altLang="en-US" sz="2400" b="0" dirty="0"/>
          </a:p>
        </p:txBody>
      </p:sp>
      <p:pic>
        <p:nvPicPr>
          <p:cNvPr id="14" name="內容版面配置區 4">
            <a:extLst>
              <a:ext uri="{FF2B5EF4-FFF2-40B4-BE49-F238E27FC236}">
                <a16:creationId xmlns:a16="http://schemas.microsoft.com/office/drawing/2014/main" id="{98E15123-0C56-49BA-9F63-E7914613AA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532693" y="2893724"/>
            <a:ext cx="4352925" cy="2448520"/>
          </a:xfrm>
        </p:spPr>
      </p:pic>
      <p:pic>
        <p:nvPicPr>
          <p:cNvPr id="16" name="圖片 6">
            <a:extLst>
              <a:ext uri="{FF2B5EF4-FFF2-40B4-BE49-F238E27FC236}">
                <a16:creationId xmlns:a16="http://schemas.microsoft.com/office/drawing/2014/main" id="{409AD194-EC49-4B46-94AF-5FE69F4718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49538" y="2893721"/>
            <a:ext cx="4352928" cy="2448522"/>
          </a:xfrm>
          <a:prstGeom prst="rect">
            <a:avLst/>
          </a:prstGeom>
        </p:spPr>
      </p:pic>
      <p:pic>
        <p:nvPicPr>
          <p:cNvPr id="17" name="圖片 8">
            <a:extLst>
              <a:ext uri="{FF2B5EF4-FFF2-40B4-BE49-F238E27FC236}">
                <a16:creationId xmlns:a16="http://schemas.microsoft.com/office/drawing/2014/main" id="{F5ADC086-6F6D-497C-A3EF-1B8E42E898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41"/>
          <a:stretch/>
        </p:blipFill>
        <p:spPr>
          <a:xfrm rot="5400000">
            <a:off x="8289950" y="2522877"/>
            <a:ext cx="4302837" cy="3140125"/>
          </a:xfrm>
          <a:prstGeom prst="rect">
            <a:avLst/>
          </a:prstGeom>
        </p:spPr>
      </p:pic>
      <p:grpSp>
        <p:nvGrpSpPr>
          <p:cNvPr id="2" name="群組 1"/>
          <p:cNvGrpSpPr/>
          <p:nvPr/>
        </p:nvGrpSpPr>
        <p:grpSpPr>
          <a:xfrm>
            <a:off x="69789" y="3153885"/>
            <a:ext cx="8715981" cy="1418115"/>
            <a:chOff x="69789" y="3153885"/>
            <a:chExt cx="8715981" cy="141811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2374E6B-8AF0-4F6C-8C24-6F27B2BD4231}"/>
                </a:ext>
              </a:extLst>
            </p:cNvPr>
            <p:cNvSpPr/>
            <p:nvPr/>
          </p:nvSpPr>
          <p:spPr>
            <a:xfrm>
              <a:off x="69789" y="3153885"/>
              <a:ext cx="193195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HK" altLang="zh-TW" sz="2400" dirty="0" smtClean="0"/>
                <a:t>在</a:t>
              </a:r>
              <a:r>
                <a:rPr lang="zh-HK" altLang="zh-TW" sz="2400" dirty="0"/>
                <a:t>滾條反面熨壓黹口（</a:t>
              </a:r>
              <a:r>
                <a:rPr lang="en-US" altLang="zh-TW" sz="2400" dirty="0"/>
                <a:t>1</a:t>
              </a:r>
              <a:r>
                <a:rPr lang="zh-HK" altLang="zh-TW" sz="2400" dirty="0"/>
                <a:t>厘米）</a:t>
              </a:r>
              <a:endParaRPr lang="en-HK" sz="2400" dirty="0"/>
            </a:p>
          </p:txBody>
        </p:sp>
        <p:sp>
          <p:nvSpPr>
            <p:cNvPr id="18" name="箭號: 向右 9">
              <a:extLst>
                <a:ext uri="{FF2B5EF4-FFF2-40B4-BE49-F238E27FC236}">
                  <a16:creationId xmlns:a16="http://schemas.microsoft.com/office/drawing/2014/main" id="{2B599CB7-6B10-4A92-B51F-5BB5EFF630B3}"/>
                </a:ext>
              </a:extLst>
            </p:cNvPr>
            <p:cNvSpPr/>
            <p:nvPr/>
          </p:nvSpPr>
          <p:spPr>
            <a:xfrm>
              <a:off x="4649525" y="4190337"/>
              <a:ext cx="747423" cy="38166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20" name="箭號: 向右 9">
              <a:extLst>
                <a:ext uri="{FF2B5EF4-FFF2-40B4-BE49-F238E27FC236}">
                  <a16:creationId xmlns:a16="http://schemas.microsoft.com/office/drawing/2014/main" id="{28AB2003-BA07-41CB-AEDA-2A7EB3929F71}"/>
                </a:ext>
              </a:extLst>
            </p:cNvPr>
            <p:cNvSpPr/>
            <p:nvPr/>
          </p:nvSpPr>
          <p:spPr>
            <a:xfrm>
              <a:off x="8038347" y="4190336"/>
              <a:ext cx="747423" cy="38166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</p:grpSp>
      <p:sp>
        <p:nvSpPr>
          <p:cNvPr id="13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9988226" y="6525435"/>
            <a:ext cx="218521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200" i="1" dirty="0" smtClean="0">
                <a:solidFill>
                  <a:schemeClr val="bg1"/>
                </a:solidFill>
              </a:rPr>
              <a:t>相片由香港知專設計學院提供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4522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309956-D349-4E81-BEC3-DEDEE8538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9678" y="6408742"/>
            <a:ext cx="438652" cy="448830"/>
          </a:xfrm>
        </p:spPr>
        <p:txBody>
          <a:bodyPr/>
          <a:lstStyle/>
          <a:p>
            <a:fld id="{84B03E44-FCB8-469E-AD8B-775539D73D1B}" type="slidenum">
              <a:rPr lang="zh-HK" altLang="en-US" smtClean="0"/>
              <a:t>18</a:t>
            </a:fld>
            <a:endParaRPr lang="zh-HK" alt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CED52F0-9CEC-4B16-A215-8807C89A1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084" y="374427"/>
            <a:ext cx="10374517" cy="971512"/>
          </a:xfrm>
        </p:spPr>
        <p:txBody>
          <a:bodyPr anchor="ctr">
            <a:normAutofit/>
          </a:bodyPr>
          <a:lstStyle/>
          <a:p>
            <a:r>
              <a:rPr lang="en-US" altLang="en-US" dirty="0"/>
              <a:t>03</a:t>
            </a:r>
            <a:r>
              <a:rPr lang="en-US" altLang="en-US" dirty="0" smtClean="0"/>
              <a:t>. </a:t>
            </a:r>
            <a:r>
              <a:rPr lang="zh-HK" altLang="zh-TW" dirty="0" smtClean="0"/>
              <a:t>滾</a:t>
            </a:r>
            <a:r>
              <a:rPr lang="zh-HK" altLang="zh-TW" dirty="0"/>
              <a:t>條</a:t>
            </a:r>
            <a:r>
              <a:rPr lang="zh-HK" altLang="zh-TW" sz="2400" b="0" dirty="0"/>
              <a:t>（明線車縫</a:t>
            </a:r>
            <a:r>
              <a:rPr lang="zh-HK" altLang="zh-TW" sz="2400" b="0" dirty="0" smtClean="0"/>
              <a:t>）</a:t>
            </a:r>
            <a:endParaRPr lang="en-US" altLang="en-US" sz="2400" b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374E6B-8AF0-4F6C-8C24-6F27B2BD4231}"/>
              </a:ext>
            </a:extLst>
          </p:cNvPr>
          <p:cNvSpPr/>
          <p:nvPr/>
        </p:nvSpPr>
        <p:spPr>
          <a:xfrm>
            <a:off x="191108" y="3248510"/>
            <a:ext cx="19319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HK" altLang="zh-TW" sz="2400" dirty="0" smtClean="0"/>
              <a:t>把</a:t>
            </a:r>
            <a:r>
              <a:rPr lang="zh-HK" altLang="zh-TW" sz="2400" dirty="0"/>
              <a:t>滾條車縫到</a:t>
            </a:r>
            <a:r>
              <a:rPr lang="zh-HK" altLang="zh-TW" sz="2400" dirty="0" smtClean="0"/>
              <a:t>布</a:t>
            </a:r>
            <a:r>
              <a:rPr lang="zh-TW" altLang="en-US" sz="2400" dirty="0" smtClean="0"/>
              <a:t>片</a:t>
            </a:r>
            <a:r>
              <a:rPr lang="zh-HK" altLang="zh-TW" sz="2400" dirty="0" smtClean="0"/>
              <a:t>，</a:t>
            </a:r>
            <a:r>
              <a:rPr lang="zh-HK" altLang="zh-TW" sz="2400" dirty="0"/>
              <a:t>沿摺</a:t>
            </a:r>
            <a:r>
              <a:rPr lang="zh-HK" altLang="zh-TW" sz="2400" dirty="0" smtClean="0"/>
              <a:t>邊明線</a:t>
            </a:r>
            <a:r>
              <a:rPr lang="zh-TW" altLang="en-US" sz="2400" dirty="0" smtClean="0"/>
              <a:t>車縫</a:t>
            </a:r>
            <a:endParaRPr lang="en-US" sz="2400" b="1" dirty="0"/>
          </a:p>
        </p:txBody>
      </p:sp>
      <p:sp>
        <p:nvSpPr>
          <p:cNvPr id="18" name="箭號: 向右 9">
            <a:extLst>
              <a:ext uri="{FF2B5EF4-FFF2-40B4-BE49-F238E27FC236}">
                <a16:creationId xmlns:a16="http://schemas.microsoft.com/office/drawing/2014/main" id="{2B599CB7-6B10-4A92-B51F-5BB5EFF630B3}"/>
              </a:ext>
            </a:extLst>
          </p:cNvPr>
          <p:cNvSpPr/>
          <p:nvPr/>
        </p:nvSpPr>
        <p:spPr>
          <a:xfrm>
            <a:off x="4649525" y="4190337"/>
            <a:ext cx="747423" cy="3816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0" name="箭號: 向右 9">
            <a:extLst>
              <a:ext uri="{FF2B5EF4-FFF2-40B4-BE49-F238E27FC236}">
                <a16:creationId xmlns:a16="http://schemas.microsoft.com/office/drawing/2014/main" id="{28AB2003-BA07-41CB-AEDA-2A7EB3929F71}"/>
              </a:ext>
            </a:extLst>
          </p:cNvPr>
          <p:cNvSpPr/>
          <p:nvPr/>
        </p:nvSpPr>
        <p:spPr>
          <a:xfrm>
            <a:off x="8038347" y="4190336"/>
            <a:ext cx="747423" cy="3816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13" name="內容版面配置區 4">
            <a:extLst>
              <a:ext uri="{FF2B5EF4-FFF2-40B4-BE49-F238E27FC236}">
                <a16:creationId xmlns:a16="http://schemas.microsoft.com/office/drawing/2014/main" id="{01BBF683-2D8E-4C8C-972F-F3B568E917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910" b="10635"/>
          <a:stretch/>
        </p:blipFill>
        <p:spPr>
          <a:xfrm rot="5400000">
            <a:off x="1827172" y="2372444"/>
            <a:ext cx="4312764" cy="3473152"/>
          </a:xfrm>
        </p:spPr>
      </p:pic>
      <p:pic>
        <p:nvPicPr>
          <p:cNvPr id="19" name="圖片 6">
            <a:extLst>
              <a:ext uri="{FF2B5EF4-FFF2-40B4-BE49-F238E27FC236}">
                <a16:creationId xmlns:a16="http://schemas.microsoft.com/office/drawing/2014/main" id="{A25EA567-A449-4CB3-85EC-93C004EC15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712283" y="2141704"/>
            <a:ext cx="4386130" cy="3963871"/>
          </a:xfrm>
          <a:prstGeom prst="rect">
            <a:avLst/>
          </a:prstGeom>
        </p:spPr>
      </p:pic>
      <p:sp>
        <p:nvSpPr>
          <p:cNvPr id="22" name="箭號: 向右 7">
            <a:extLst>
              <a:ext uri="{FF2B5EF4-FFF2-40B4-BE49-F238E27FC236}">
                <a16:creationId xmlns:a16="http://schemas.microsoft.com/office/drawing/2014/main" id="{DA72633D-A8EA-4678-B0E1-E1ADDADA1800}"/>
              </a:ext>
            </a:extLst>
          </p:cNvPr>
          <p:cNvSpPr/>
          <p:nvPr/>
        </p:nvSpPr>
        <p:spPr>
          <a:xfrm>
            <a:off x="5963030" y="3622707"/>
            <a:ext cx="1717482" cy="10018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9988226" y="6525435"/>
            <a:ext cx="218521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200" i="1" dirty="0" smtClean="0">
                <a:solidFill>
                  <a:schemeClr val="bg1"/>
                </a:solidFill>
              </a:rPr>
              <a:t>相片由香港知專設計學院提供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1139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C90E0-CD0F-AB43-A51A-4155A0F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084" y="374427"/>
            <a:ext cx="10374517" cy="971512"/>
          </a:xfrm>
        </p:spPr>
        <p:txBody>
          <a:bodyPr anchor="ctr">
            <a:normAutofit/>
          </a:bodyPr>
          <a:lstStyle/>
          <a:p>
            <a:r>
              <a:rPr lang="en-US" altLang="en-US" dirty="0"/>
              <a:t>03</a:t>
            </a:r>
            <a:r>
              <a:rPr lang="en-US" altLang="en-US" dirty="0" smtClean="0"/>
              <a:t>. </a:t>
            </a:r>
            <a:r>
              <a:rPr lang="zh-HK" altLang="zh-TW" dirty="0" smtClean="0"/>
              <a:t>滾</a:t>
            </a:r>
            <a:r>
              <a:rPr lang="zh-HK" altLang="zh-TW" dirty="0"/>
              <a:t>條</a:t>
            </a:r>
            <a:r>
              <a:rPr lang="zh-HK" altLang="zh-TW" sz="2400" b="0" dirty="0"/>
              <a:t>（明線車縫</a:t>
            </a:r>
            <a:r>
              <a:rPr lang="zh-HK" altLang="zh-TW" sz="2400" b="0" dirty="0" smtClean="0"/>
              <a:t>） </a:t>
            </a:r>
            <a:endParaRPr lang="en-US" altLang="en-US" sz="2400" b="0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3AB496EF-EF6F-4BAF-992E-E6537614414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4" t="69289" r="59937"/>
          <a:stretch/>
        </p:blipFill>
        <p:spPr bwMode="auto">
          <a:xfrm>
            <a:off x="313942" y="1720368"/>
            <a:ext cx="4274599" cy="4518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313942" y="6545567"/>
            <a:ext cx="218521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200" i="1" dirty="0" smtClean="0">
                <a:solidFill>
                  <a:schemeClr val="bg1"/>
                </a:solidFill>
              </a:rPr>
              <a:t>相片由香港知專設計學院提供</a:t>
            </a:r>
            <a:endParaRPr lang="en-US" sz="1200" i="1" dirty="0">
              <a:solidFill>
                <a:schemeClr val="bg1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5589" y="66675"/>
            <a:ext cx="3571875" cy="679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773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4536" y="639980"/>
            <a:ext cx="10659082" cy="883739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中分</a:t>
            </a:r>
            <a:r>
              <a:rPr lang="en-HK" dirty="0" smtClean="0"/>
              <a:t>骨 </a:t>
            </a:r>
            <a:r>
              <a:rPr lang="en-US" altLang="zh-TW" dirty="0" smtClean="0"/>
              <a:t>– </a:t>
            </a:r>
            <a:r>
              <a:rPr lang="zh-TW" altLang="en-US" dirty="0" smtClean="0"/>
              <a:t>處理</a:t>
            </a:r>
            <a:r>
              <a:rPr lang="zh-TW" altLang="zh-TW" dirty="0" smtClean="0"/>
              <a:t>黹</a:t>
            </a:r>
            <a:r>
              <a:rPr lang="zh-TW" altLang="en-US" dirty="0" smtClean="0"/>
              <a:t>口法</a:t>
            </a:r>
            <a:endParaRPr lang="zh-HK" altLang="en-US" dirty="0"/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9E61DFB8-F523-4264-89E6-65A55B5D33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2" t="21076" r="24913" b="49219"/>
          <a:stretch/>
        </p:blipFill>
        <p:spPr bwMode="auto">
          <a:xfrm>
            <a:off x="0" y="2021305"/>
            <a:ext cx="12192000" cy="4138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A02F5620-8FCE-4CFF-B299-F9375D0AA6CC}"/>
              </a:ext>
            </a:extLst>
          </p:cNvPr>
          <p:cNvSpPr/>
          <p:nvPr/>
        </p:nvSpPr>
        <p:spPr>
          <a:xfrm>
            <a:off x="9649659" y="6486367"/>
            <a:ext cx="24279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HK" sz="1200" b="1" i="1" dirty="0">
                <a:solidFill>
                  <a:schemeClr val="bg1"/>
                </a:solidFill>
              </a:rPr>
              <a:t> </a:t>
            </a:r>
            <a:r>
              <a:rPr lang="zh-HK" altLang="en-US" sz="1200" i="1" dirty="0">
                <a:solidFill>
                  <a:schemeClr val="bg1"/>
                </a:solidFill>
              </a:rPr>
              <a:t>相片</a:t>
            </a:r>
            <a:r>
              <a:rPr lang="zh-HK" altLang="en-US" sz="1200" i="1" dirty="0" smtClean="0">
                <a:solidFill>
                  <a:schemeClr val="bg1"/>
                </a:solidFill>
              </a:rPr>
              <a:t>由</a:t>
            </a:r>
            <a:r>
              <a:rPr lang="zh-TW" altLang="en-US" sz="1200" i="1" dirty="0" smtClean="0">
                <a:solidFill>
                  <a:schemeClr val="bg1"/>
                </a:solidFill>
              </a:rPr>
              <a:t>香港知專設計學院</a:t>
            </a:r>
            <a:r>
              <a:rPr lang="zh-HK" altLang="en-US" sz="1200" i="1" dirty="0" smtClean="0">
                <a:solidFill>
                  <a:schemeClr val="bg1"/>
                </a:solidFill>
              </a:rPr>
              <a:t>提供</a:t>
            </a:r>
            <a:endParaRPr lang="en-HK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8852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C90E0-CD0F-AB43-A51A-4155A0F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084" y="374427"/>
            <a:ext cx="10374517" cy="971512"/>
          </a:xfrm>
        </p:spPr>
        <p:txBody>
          <a:bodyPr anchor="ctr">
            <a:normAutofit/>
          </a:bodyPr>
          <a:lstStyle/>
          <a:p>
            <a:r>
              <a:rPr lang="en-US" altLang="en-US" dirty="0"/>
              <a:t>04</a:t>
            </a:r>
            <a:r>
              <a:rPr lang="en-US" altLang="en-US" dirty="0" smtClean="0"/>
              <a:t>. </a:t>
            </a:r>
            <a:r>
              <a:rPr lang="zh-HK" altLang="zh-TW" dirty="0" smtClean="0"/>
              <a:t>滾</a:t>
            </a:r>
            <a:r>
              <a:rPr lang="zh-HK" altLang="zh-TW" dirty="0"/>
              <a:t>條</a:t>
            </a:r>
            <a:r>
              <a:rPr lang="zh-HK" altLang="zh-TW" sz="2400" b="0" dirty="0"/>
              <a:t>（落隙車縫</a:t>
            </a:r>
            <a:r>
              <a:rPr lang="zh-HK" altLang="zh-TW" sz="2400" b="0" dirty="0" smtClean="0"/>
              <a:t>）</a:t>
            </a:r>
            <a:endParaRPr lang="en-US" altLang="en-US" sz="2400" b="0" dirty="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89AB5FB6-F33A-47E4-9961-6A70043C4FB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7" t="68252" r="4664"/>
          <a:stretch/>
        </p:blipFill>
        <p:spPr bwMode="auto">
          <a:xfrm>
            <a:off x="877996" y="1720367"/>
            <a:ext cx="4050190" cy="4589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6073230" y="6563620"/>
            <a:ext cx="218521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200" i="1" dirty="0" smtClean="0">
                <a:solidFill>
                  <a:schemeClr val="bg1"/>
                </a:solidFill>
              </a:rPr>
              <a:t>相片由香港知專設計學院提供</a:t>
            </a:r>
            <a:endParaRPr lang="en-US" sz="1200" i="1" dirty="0">
              <a:solidFill>
                <a:schemeClr val="bg1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3425" y="-7856"/>
            <a:ext cx="3838575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7998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7D54995-B74D-4287-97C5-B1ACB25A5A73}"/>
              </a:ext>
            </a:extLst>
          </p:cNvPr>
          <p:cNvSpPr txBox="1"/>
          <p:nvPr/>
        </p:nvSpPr>
        <p:spPr>
          <a:xfrm>
            <a:off x="4608576" y="6031210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7cm</a:t>
            </a:r>
            <a:endParaRPr lang="en-HK" sz="24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FD0670-839A-4184-AE01-760499111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03E44-FCB8-469E-AD8B-775539D73D1B}" type="slidenum">
              <a:rPr lang="zh-HK" altLang="en-US" smtClean="0"/>
              <a:t>21</a:t>
            </a:fld>
            <a:endParaRPr lang="zh-HK" alt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2D54157-8F0F-4873-A14B-31D6CE9AE617}"/>
              </a:ext>
            </a:extLst>
          </p:cNvPr>
          <p:cNvSpPr txBox="1">
            <a:spLocks/>
          </p:cNvSpPr>
          <p:nvPr/>
        </p:nvSpPr>
        <p:spPr>
          <a:xfrm>
            <a:off x="1157084" y="374427"/>
            <a:ext cx="10374517" cy="97151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04</a:t>
            </a:r>
            <a:r>
              <a:rPr lang="en-US" altLang="en-US" dirty="0" smtClean="0"/>
              <a:t>. </a:t>
            </a:r>
            <a:r>
              <a:rPr lang="zh-HK" altLang="zh-TW" dirty="0" smtClean="0"/>
              <a:t>滾</a:t>
            </a:r>
            <a:r>
              <a:rPr lang="zh-HK" altLang="zh-TW" dirty="0"/>
              <a:t>條</a:t>
            </a:r>
            <a:r>
              <a:rPr lang="zh-HK" altLang="zh-TW" sz="2400" b="0" dirty="0"/>
              <a:t>（落隙車縫</a:t>
            </a:r>
            <a:r>
              <a:rPr lang="zh-HK" altLang="zh-TW" sz="2400" b="0" dirty="0" smtClean="0"/>
              <a:t>）</a:t>
            </a:r>
            <a:endParaRPr lang="en-US" altLang="en-US" sz="2400" b="0" dirty="0"/>
          </a:p>
        </p:txBody>
      </p:sp>
      <p:pic>
        <p:nvPicPr>
          <p:cNvPr id="14" name="內容版面配置區 4">
            <a:extLst>
              <a:ext uri="{FF2B5EF4-FFF2-40B4-BE49-F238E27FC236}">
                <a16:creationId xmlns:a16="http://schemas.microsoft.com/office/drawing/2014/main" id="{52640947-3262-48F6-BC90-F127EEE16E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593"/>
          <a:stretch/>
        </p:blipFill>
        <p:spPr>
          <a:xfrm rot="5400000">
            <a:off x="3081128" y="1526649"/>
            <a:ext cx="5303522" cy="535918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13BD5B-8FAD-4DF9-83B1-6AF554173B21}"/>
              </a:ext>
            </a:extLst>
          </p:cNvPr>
          <p:cNvSpPr txBox="1"/>
          <p:nvPr/>
        </p:nvSpPr>
        <p:spPr>
          <a:xfrm>
            <a:off x="1400282" y="5578301"/>
            <a:ext cx="1653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dirty="0"/>
              <a:t>布片15X7厘米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03FBBC78-BB38-4058-BA00-BD10FF95B0AE}"/>
              </a:ext>
            </a:extLst>
          </p:cNvPr>
          <p:cNvSpPr/>
          <p:nvPr/>
        </p:nvSpPr>
        <p:spPr>
          <a:xfrm>
            <a:off x="3180522" y="5578301"/>
            <a:ext cx="1192695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A1324D-43F6-4F97-897A-3BB2107E6C4A}"/>
              </a:ext>
            </a:extLst>
          </p:cNvPr>
          <p:cNvSpPr txBox="1"/>
          <p:nvPr/>
        </p:nvSpPr>
        <p:spPr>
          <a:xfrm>
            <a:off x="6612835" y="5009322"/>
            <a:ext cx="11224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dirty="0" err="1" smtClean="0"/>
              <a:t>縦紋</a:t>
            </a:r>
            <a:r>
              <a:rPr lang="zh-TW" altLang="en-US" dirty="0" smtClean="0"/>
              <a:t>裁</a:t>
            </a:r>
            <a:endParaRPr lang="en-HK" dirty="0"/>
          </a:p>
          <a:p>
            <a:r>
              <a:rPr lang="en-HK" dirty="0"/>
              <a:t>15X4厘米</a:t>
            </a:r>
          </a:p>
        </p:txBody>
      </p:sp>
      <p:sp>
        <p:nvSpPr>
          <p:cNvPr id="7" name="Arrow: Up 6">
            <a:extLst>
              <a:ext uri="{FF2B5EF4-FFF2-40B4-BE49-F238E27FC236}">
                <a16:creationId xmlns:a16="http://schemas.microsoft.com/office/drawing/2014/main" id="{9B2F3764-B57E-4DE1-9B60-3F3E95C78103}"/>
              </a:ext>
            </a:extLst>
          </p:cNvPr>
          <p:cNvSpPr/>
          <p:nvPr/>
        </p:nvSpPr>
        <p:spPr>
          <a:xfrm>
            <a:off x="4608576" y="3207026"/>
            <a:ext cx="215215" cy="2096496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9FDBD6AC-D5A7-4AA3-8A02-DC508990C208}"/>
              </a:ext>
            </a:extLst>
          </p:cNvPr>
          <p:cNvSpPr/>
          <p:nvPr/>
        </p:nvSpPr>
        <p:spPr>
          <a:xfrm rot="2628482">
            <a:off x="7039698" y="3449164"/>
            <a:ext cx="215215" cy="101047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9988226" y="6525435"/>
            <a:ext cx="218521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200" i="1" dirty="0" smtClean="0">
                <a:solidFill>
                  <a:schemeClr val="bg1"/>
                </a:solidFill>
              </a:rPr>
              <a:t>相片由香港知專設計學院提供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9486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309956-D349-4E81-BEC3-DEDEE8538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9678" y="6408742"/>
            <a:ext cx="438652" cy="448830"/>
          </a:xfrm>
        </p:spPr>
        <p:txBody>
          <a:bodyPr/>
          <a:lstStyle/>
          <a:p>
            <a:fld id="{84B03E44-FCB8-469E-AD8B-775539D73D1B}" type="slidenum">
              <a:rPr lang="zh-HK" altLang="en-US" smtClean="0"/>
              <a:t>22</a:t>
            </a:fld>
            <a:endParaRPr lang="zh-HK" alt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CED52F0-9CEC-4B16-A215-8807C89A1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084" y="374427"/>
            <a:ext cx="10374517" cy="971512"/>
          </a:xfrm>
        </p:spPr>
        <p:txBody>
          <a:bodyPr anchor="ctr">
            <a:normAutofit/>
          </a:bodyPr>
          <a:lstStyle/>
          <a:p>
            <a:r>
              <a:rPr lang="en-US" altLang="en-US" dirty="0"/>
              <a:t>04</a:t>
            </a:r>
            <a:r>
              <a:rPr lang="en-US" altLang="en-US" dirty="0" smtClean="0"/>
              <a:t>. </a:t>
            </a:r>
            <a:r>
              <a:rPr lang="zh-HK" altLang="zh-TW" dirty="0" smtClean="0"/>
              <a:t>滾</a:t>
            </a:r>
            <a:r>
              <a:rPr lang="zh-HK" altLang="zh-TW" dirty="0"/>
              <a:t>條</a:t>
            </a:r>
            <a:r>
              <a:rPr lang="zh-HK" altLang="zh-TW" sz="2400" b="0" dirty="0"/>
              <a:t>（落隙車縫</a:t>
            </a:r>
            <a:r>
              <a:rPr lang="zh-HK" altLang="zh-TW" sz="2400" b="0" dirty="0" smtClean="0"/>
              <a:t>）</a:t>
            </a:r>
            <a:endParaRPr lang="en-US" altLang="en-US" sz="2400" b="0" dirty="0"/>
          </a:p>
        </p:txBody>
      </p:sp>
      <p:pic>
        <p:nvPicPr>
          <p:cNvPr id="13" name="內容版面配置區 4">
            <a:extLst>
              <a:ext uri="{FF2B5EF4-FFF2-40B4-BE49-F238E27FC236}">
                <a16:creationId xmlns:a16="http://schemas.microsoft.com/office/drawing/2014/main" id="{98E15123-0C56-49BA-9F63-E7914613AA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532693" y="2893724"/>
            <a:ext cx="4352925" cy="2448520"/>
          </a:xfrm>
        </p:spPr>
      </p:pic>
      <p:pic>
        <p:nvPicPr>
          <p:cNvPr id="19" name="圖片 6">
            <a:extLst>
              <a:ext uri="{FF2B5EF4-FFF2-40B4-BE49-F238E27FC236}">
                <a16:creationId xmlns:a16="http://schemas.microsoft.com/office/drawing/2014/main" id="{409AD194-EC49-4B46-94AF-5FE69F4718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49538" y="2893721"/>
            <a:ext cx="4352928" cy="2448522"/>
          </a:xfrm>
          <a:prstGeom prst="rect">
            <a:avLst/>
          </a:prstGeom>
        </p:spPr>
      </p:pic>
      <p:pic>
        <p:nvPicPr>
          <p:cNvPr id="22" name="圖片 8">
            <a:extLst>
              <a:ext uri="{FF2B5EF4-FFF2-40B4-BE49-F238E27FC236}">
                <a16:creationId xmlns:a16="http://schemas.microsoft.com/office/drawing/2014/main" id="{F5ADC086-6F6D-497C-A3EF-1B8E42E898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41"/>
          <a:stretch/>
        </p:blipFill>
        <p:spPr>
          <a:xfrm rot="5400000">
            <a:off x="8289950" y="2522877"/>
            <a:ext cx="4302837" cy="3140125"/>
          </a:xfrm>
          <a:prstGeom prst="rect">
            <a:avLst/>
          </a:prstGeom>
        </p:spPr>
      </p:pic>
      <p:grpSp>
        <p:nvGrpSpPr>
          <p:cNvPr id="23" name="群組 22"/>
          <p:cNvGrpSpPr/>
          <p:nvPr/>
        </p:nvGrpSpPr>
        <p:grpSpPr>
          <a:xfrm>
            <a:off x="191108" y="2392717"/>
            <a:ext cx="8594662" cy="2179283"/>
            <a:chOff x="191108" y="2392717"/>
            <a:chExt cx="8594662" cy="2179283"/>
          </a:xfrm>
        </p:grpSpPr>
        <p:sp>
          <p:nvSpPr>
            <p:cNvPr id="24" name="Rectangle 10">
              <a:extLst>
                <a:ext uri="{FF2B5EF4-FFF2-40B4-BE49-F238E27FC236}">
                  <a16:creationId xmlns:a16="http://schemas.microsoft.com/office/drawing/2014/main" id="{A2374E6B-8AF0-4F6C-8C24-6F27B2BD4231}"/>
                </a:ext>
              </a:extLst>
            </p:cNvPr>
            <p:cNvSpPr/>
            <p:nvPr/>
          </p:nvSpPr>
          <p:spPr>
            <a:xfrm>
              <a:off x="191108" y="2392717"/>
              <a:ext cx="193195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HK" altLang="zh-TW" sz="2400" dirty="0" smtClean="0"/>
                <a:t>在</a:t>
              </a:r>
              <a:r>
                <a:rPr lang="zh-HK" altLang="zh-TW" sz="2400" dirty="0"/>
                <a:t>滾條反面熨壓黹口（</a:t>
              </a:r>
              <a:r>
                <a:rPr lang="en-US" altLang="zh-TW" sz="2400" dirty="0"/>
                <a:t>1</a:t>
              </a:r>
              <a:r>
                <a:rPr lang="zh-HK" altLang="zh-TW" sz="2400" dirty="0"/>
                <a:t>厘米）</a:t>
              </a:r>
              <a:endParaRPr lang="en-HK" sz="2400" dirty="0"/>
            </a:p>
          </p:txBody>
        </p:sp>
        <p:sp>
          <p:nvSpPr>
            <p:cNvPr id="25" name="箭號: 向右 9">
              <a:extLst>
                <a:ext uri="{FF2B5EF4-FFF2-40B4-BE49-F238E27FC236}">
                  <a16:creationId xmlns:a16="http://schemas.microsoft.com/office/drawing/2014/main" id="{2B599CB7-6B10-4A92-B51F-5BB5EFF630B3}"/>
                </a:ext>
              </a:extLst>
            </p:cNvPr>
            <p:cNvSpPr/>
            <p:nvPr/>
          </p:nvSpPr>
          <p:spPr>
            <a:xfrm>
              <a:off x="4649525" y="4190337"/>
              <a:ext cx="747423" cy="38166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26" name="箭號: 向右 9">
              <a:extLst>
                <a:ext uri="{FF2B5EF4-FFF2-40B4-BE49-F238E27FC236}">
                  <a16:creationId xmlns:a16="http://schemas.microsoft.com/office/drawing/2014/main" id="{28AB2003-BA07-41CB-AEDA-2A7EB3929F71}"/>
                </a:ext>
              </a:extLst>
            </p:cNvPr>
            <p:cNvSpPr/>
            <p:nvPr/>
          </p:nvSpPr>
          <p:spPr>
            <a:xfrm>
              <a:off x="8038347" y="4190336"/>
              <a:ext cx="747423" cy="38166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</p:grpSp>
      <p:sp>
        <p:nvSpPr>
          <p:cNvPr id="14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9988226" y="6525435"/>
            <a:ext cx="218521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200" i="1" dirty="0" smtClean="0">
                <a:solidFill>
                  <a:schemeClr val="bg1"/>
                </a:solidFill>
              </a:rPr>
              <a:t>相片由香港知專設計學院提供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0378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309956-D349-4E81-BEC3-DEDEE8538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9678" y="6408742"/>
            <a:ext cx="438652" cy="448830"/>
          </a:xfrm>
        </p:spPr>
        <p:txBody>
          <a:bodyPr/>
          <a:lstStyle/>
          <a:p>
            <a:fld id="{84B03E44-FCB8-469E-AD8B-775539D73D1B}" type="slidenum">
              <a:rPr lang="zh-HK" altLang="en-US" smtClean="0"/>
              <a:t>23</a:t>
            </a:fld>
            <a:endParaRPr lang="zh-HK" alt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CED52F0-9CEC-4B16-A215-8807C89A1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084" y="374427"/>
            <a:ext cx="10374517" cy="971512"/>
          </a:xfrm>
        </p:spPr>
        <p:txBody>
          <a:bodyPr anchor="ctr">
            <a:normAutofit/>
          </a:bodyPr>
          <a:lstStyle/>
          <a:p>
            <a:r>
              <a:rPr lang="en-US" altLang="en-US" dirty="0"/>
              <a:t>04</a:t>
            </a:r>
            <a:r>
              <a:rPr lang="en-US" altLang="en-US" dirty="0" smtClean="0"/>
              <a:t>. </a:t>
            </a:r>
            <a:r>
              <a:rPr lang="zh-HK" altLang="zh-TW" dirty="0" smtClean="0"/>
              <a:t>滾</a:t>
            </a:r>
            <a:r>
              <a:rPr lang="zh-HK" altLang="zh-TW" dirty="0"/>
              <a:t>條</a:t>
            </a:r>
            <a:r>
              <a:rPr lang="zh-HK" altLang="zh-TW" sz="2400" b="0" dirty="0"/>
              <a:t>（落隙車縫</a:t>
            </a:r>
            <a:r>
              <a:rPr lang="zh-HK" altLang="zh-TW" sz="2400" b="0" dirty="0" smtClean="0"/>
              <a:t>）</a:t>
            </a:r>
            <a:endParaRPr lang="en-US" altLang="en-US" sz="2400" b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374E6B-8AF0-4F6C-8C24-6F27B2BD4231}"/>
              </a:ext>
            </a:extLst>
          </p:cNvPr>
          <p:cNvSpPr/>
          <p:nvPr/>
        </p:nvSpPr>
        <p:spPr>
          <a:xfrm>
            <a:off x="191108" y="3248510"/>
            <a:ext cx="1931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HK" altLang="zh-TW" sz="2400" dirty="0" smtClean="0"/>
              <a:t>把</a:t>
            </a:r>
            <a:r>
              <a:rPr lang="zh-HK" altLang="zh-TW" sz="2400" dirty="0"/>
              <a:t>滾條車縫到</a:t>
            </a:r>
            <a:r>
              <a:rPr lang="zh-HK" altLang="zh-TW" sz="2400" dirty="0" smtClean="0"/>
              <a:t>布</a:t>
            </a:r>
            <a:r>
              <a:rPr lang="zh-TW" altLang="en-US" sz="2400" dirty="0" smtClean="0"/>
              <a:t>片</a:t>
            </a:r>
            <a:r>
              <a:rPr lang="zh-HK" altLang="zh-TW" sz="2400" dirty="0" smtClean="0"/>
              <a:t>，</a:t>
            </a:r>
            <a:r>
              <a:rPr lang="en-US" altLang="zh-TW" sz="2400" dirty="0"/>
              <a:t>1</a:t>
            </a:r>
            <a:r>
              <a:rPr lang="zh-HK" altLang="zh-TW" sz="2400" dirty="0"/>
              <a:t>厘米黹口</a:t>
            </a:r>
            <a:endParaRPr lang="en-HK" sz="2400" dirty="0"/>
          </a:p>
        </p:txBody>
      </p:sp>
      <p:sp>
        <p:nvSpPr>
          <p:cNvPr id="18" name="箭號: 向右 9">
            <a:extLst>
              <a:ext uri="{FF2B5EF4-FFF2-40B4-BE49-F238E27FC236}">
                <a16:creationId xmlns:a16="http://schemas.microsoft.com/office/drawing/2014/main" id="{2B599CB7-6B10-4A92-B51F-5BB5EFF630B3}"/>
              </a:ext>
            </a:extLst>
          </p:cNvPr>
          <p:cNvSpPr/>
          <p:nvPr/>
        </p:nvSpPr>
        <p:spPr>
          <a:xfrm>
            <a:off x="4649525" y="4190337"/>
            <a:ext cx="747423" cy="3816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0" name="箭號: 向右 9">
            <a:extLst>
              <a:ext uri="{FF2B5EF4-FFF2-40B4-BE49-F238E27FC236}">
                <a16:creationId xmlns:a16="http://schemas.microsoft.com/office/drawing/2014/main" id="{28AB2003-BA07-41CB-AEDA-2A7EB3929F71}"/>
              </a:ext>
            </a:extLst>
          </p:cNvPr>
          <p:cNvSpPr/>
          <p:nvPr/>
        </p:nvSpPr>
        <p:spPr>
          <a:xfrm>
            <a:off x="8038347" y="4190336"/>
            <a:ext cx="747423" cy="3816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13" name="內容版面配置區 4">
            <a:extLst>
              <a:ext uri="{FF2B5EF4-FFF2-40B4-BE49-F238E27FC236}">
                <a16:creationId xmlns:a16="http://schemas.microsoft.com/office/drawing/2014/main" id="{01BBF683-2D8E-4C8C-972F-F3B568E917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910" b="10635"/>
          <a:stretch/>
        </p:blipFill>
        <p:spPr>
          <a:xfrm rot="5400000">
            <a:off x="1827172" y="2372444"/>
            <a:ext cx="4312764" cy="3473152"/>
          </a:xfrm>
        </p:spPr>
      </p:pic>
      <p:sp>
        <p:nvSpPr>
          <p:cNvPr id="22" name="箭號: 向右 7">
            <a:extLst>
              <a:ext uri="{FF2B5EF4-FFF2-40B4-BE49-F238E27FC236}">
                <a16:creationId xmlns:a16="http://schemas.microsoft.com/office/drawing/2014/main" id="{DA72633D-A8EA-4678-B0E1-E1ADDADA1800}"/>
              </a:ext>
            </a:extLst>
          </p:cNvPr>
          <p:cNvSpPr/>
          <p:nvPr/>
        </p:nvSpPr>
        <p:spPr>
          <a:xfrm>
            <a:off x="5963030" y="3622707"/>
            <a:ext cx="1717482" cy="10018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10" name="圖片 3">
            <a:extLst>
              <a:ext uri="{FF2B5EF4-FFF2-40B4-BE49-F238E27FC236}">
                <a16:creationId xmlns:a16="http://schemas.microsoft.com/office/drawing/2014/main" id="{0960ACB5-0FB8-4DF0-8C46-4E02D02F1E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553552" y="2329505"/>
            <a:ext cx="4354917" cy="3601181"/>
          </a:xfrm>
          <a:prstGeom prst="rect">
            <a:avLst/>
          </a:prstGeom>
        </p:spPr>
      </p:pic>
      <p:sp>
        <p:nvSpPr>
          <p:cNvPr id="14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9988226" y="6525435"/>
            <a:ext cx="218521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200" i="1" dirty="0" smtClean="0">
                <a:solidFill>
                  <a:schemeClr val="bg1"/>
                </a:solidFill>
              </a:rPr>
              <a:t>相片由香港知專設計學院提供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1679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309956-D349-4E81-BEC3-DEDEE8538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9678" y="6408742"/>
            <a:ext cx="438652" cy="448830"/>
          </a:xfrm>
        </p:spPr>
        <p:txBody>
          <a:bodyPr/>
          <a:lstStyle/>
          <a:p>
            <a:fld id="{84B03E44-FCB8-469E-AD8B-775539D73D1B}" type="slidenum">
              <a:rPr lang="zh-HK" altLang="en-US" smtClean="0"/>
              <a:t>24</a:t>
            </a:fld>
            <a:endParaRPr lang="zh-HK" alt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CED52F0-9CEC-4B16-A215-8807C89A1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084" y="374427"/>
            <a:ext cx="10374517" cy="971512"/>
          </a:xfrm>
        </p:spPr>
        <p:txBody>
          <a:bodyPr anchor="ctr">
            <a:normAutofit/>
          </a:bodyPr>
          <a:lstStyle/>
          <a:p>
            <a:r>
              <a:rPr lang="en-US" altLang="en-US" dirty="0"/>
              <a:t>04</a:t>
            </a:r>
            <a:r>
              <a:rPr lang="en-US" altLang="en-US" dirty="0" smtClean="0"/>
              <a:t>. </a:t>
            </a:r>
            <a:r>
              <a:rPr lang="zh-HK" altLang="zh-TW" dirty="0" smtClean="0"/>
              <a:t>滾</a:t>
            </a:r>
            <a:r>
              <a:rPr lang="zh-HK" altLang="zh-TW" dirty="0"/>
              <a:t>條</a:t>
            </a:r>
            <a:r>
              <a:rPr lang="zh-HK" altLang="zh-TW" sz="2400" b="0" dirty="0"/>
              <a:t>（落隙車縫</a:t>
            </a:r>
            <a:r>
              <a:rPr lang="zh-HK" altLang="zh-TW" sz="2400" b="0" dirty="0" smtClean="0"/>
              <a:t>）</a:t>
            </a:r>
            <a:endParaRPr lang="en-US" altLang="en-US" sz="2400" b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374E6B-8AF0-4F6C-8C24-6F27B2BD4231}"/>
              </a:ext>
            </a:extLst>
          </p:cNvPr>
          <p:cNvSpPr/>
          <p:nvPr/>
        </p:nvSpPr>
        <p:spPr>
          <a:xfrm>
            <a:off x="446198" y="2906770"/>
            <a:ext cx="19319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HK" altLang="zh-TW" sz="2400" dirty="0" smtClean="0"/>
              <a:t>修剪</a:t>
            </a:r>
            <a:r>
              <a:rPr lang="zh-HK" altLang="zh-TW" sz="2400" dirty="0"/>
              <a:t>黹口至</a:t>
            </a:r>
            <a:r>
              <a:rPr lang="en-US" altLang="zh-TW" sz="2400" dirty="0"/>
              <a:t>0.9</a:t>
            </a:r>
            <a:r>
              <a:rPr lang="zh-HK" altLang="zh-TW" sz="2400" dirty="0"/>
              <a:t>厘米</a:t>
            </a:r>
            <a:endParaRPr lang="zh-TW" altLang="zh-TW" sz="2400" dirty="0"/>
          </a:p>
          <a:p>
            <a:endParaRPr lang="en-HK" sz="2400" dirty="0"/>
          </a:p>
          <a:p>
            <a:r>
              <a:rPr lang="zh-HK" altLang="zh-TW" sz="2400" dirty="0" smtClean="0"/>
              <a:t>對</a:t>
            </a:r>
            <a:r>
              <a:rPr lang="zh-HK" altLang="zh-TW" sz="2400" dirty="0"/>
              <a:t>摺後沿</a:t>
            </a:r>
            <a:r>
              <a:rPr lang="zh-HK" altLang="zh-TW" sz="2400" dirty="0" smtClean="0"/>
              <a:t>縫隙明線</a:t>
            </a:r>
            <a:r>
              <a:rPr lang="zh-TW" altLang="en-US" sz="2400" dirty="0" smtClean="0"/>
              <a:t>車縫</a:t>
            </a:r>
            <a:endParaRPr lang="en-HK" sz="2400" dirty="0"/>
          </a:p>
        </p:txBody>
      </p:sp>
      <p:pic>
        <p:nvPicPr>
          <p:cNvPr id="12" name="內容版面配置區 4">
            <a:extLst>
              <a:ext uri="{FF2B5EF4-FFF2-40B4-BE49-F238E27FC236}">
                <a16:creationId xmlns:a16="http://schemas.microsoft.com/office/drawing/2014/main" id="{3FC31EC2-F912-42EA-A2FF-EDA3517315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633772" y="2888940"/>
            <a:ext cx="3899430" cy="2193429"/>
          </a:xfrm>
        </p:spPr>
      </p:pic>
      <p:pic>
        <p:nvPicPr>
          <p:cNvPr id="14" name="圖片 6">
            <a:extLst>
              <a:ext uri="{FF2B5EF4-FFF2-40B4-BE49-F238E27FC236}">
                <a16:creationId xmlns:a16="http://schemas.microsoft.com/office/drawing/2014/main" id="{CF0CDC77-5CE9-4B43-A91A-E4EBA2C755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920436" y="2888938"/>
            <a:ext cx="3899429" cy="2193429"/>
          </a:xfrm>
          <a:prstGeom prst="rect">
            <a:avLst/>
          </a:prstGeom>
        </p:spPr>
      </p:pic>
      <p:pic>
        <p:nvPicPr>
          <p:cNvPr id="16" name="圖片 8">
            <a:extLst>
              <a:ext uri="{FF2B5EF4-FFF2-40B4-BE49-F238E27FC236}">
                <a16:creationId xmlns:a16="http://schemas.microsoft.com/office/drawing/2014/main" id="{7D9E348B-23B7-4FB9-85FC-142A968DBB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564315" y="2499265"/>
            <a:ext cx="4023586" cy="2848613"/>
          </a:xfrm>
          <a:prstGeom prst="rect">
            <a:avLst/>
          </a:prstGeom>
        </p:spPr>
      </p:pic>
      <p:sp>
        <p:nvSpPr>
          <p:cNvPr id="19" name="箭號: 向右 10">
            <a:extLst>
              <a:ext uri="{FF2B5EF4-FFF2-40B4-BE49-F238E27FC236}">
                <a16:creationId xmlns:a16="http://schemas.microsoft.com/office/drawing/2014/main" id="{E709ED3D-368E-4E19-B102-AA7ED6E56C67}"/>
              </a:ext>
            </a:extLst>
          </p:cNvPr>
          <p:cNvSpPr/>
          <p:nvPr/>
        </p:nvSpPr>
        <p:spPr>
          <a:xfrm>
            <a:off x="8139669" y="3620116"/>
            <a:ext cx="826935" cy="6440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1" name="箭號: 向右 10">
            <a:extLst>
              <a:ext uri="{FF2B5EF4-FFF2-40B4-BE49-F238E27FC236}">
                <a16:creationId xmlns:a16="http://schemas.microsoft.com/office/drawing/2014/main" id="{3AEE2FE3-8DC5-45F5-931E-C7E9826F20B4}"/>
              </a:ext>
            </a:extLst>
          </p:cNvPr>
          <p:cNvSpPr/>
          <p:nvPr/>
        </p:nvSpPr>
        <p:spPr>
          <a:xfrm>
            <a:off x="4788824" y="3601543"/>
            <a:ext cx="826935" cy="6440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9988226" y="6525435"/>
            <a:ext cx="218521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200" i="1" dirty="0" smtClean="0">
                <a:solidFill>
                  <a:schemeClr val="bg1"/>
                </a:solidFill>
              </a:rPr>
              <a:t>相片由香港知專設計學院提供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6259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4865" y="0"/>
            <a:ext cx="3838575" cy="68484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1C90E0-CD0F-AB43-A51A-4155A0F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084" y="374427"/>
            <a:ext cx="10374517" cy="971512"/>
          </a:xfrm>
        </p:spPr>
        <p:txBody>
          <a:bodyPr anchor="ctr">
            <a:normAutofit/>
          </a:bodyPr>
          <a:lstStyle/>
          <a:p>
            <a:r>
              <a:rPr lang="en-US" altLang="en-US" dirty="0"/>
              <a:t>04</a:t>
            </a:r>
            <a:r>
              <a:rPr lang="en-US" altLang="en-US" dirty="0" smtClean="0"/>
              <a:t>. </a:t>
            </a:r>
            <a:r>
              <a:rPr lang="zh-HK" altLang="zh-TW" dirty="0" smtClean="0"/>
              <a:t>滾</a:t>
            </a:r>
            <a:r>
              <a:rPr lang="zh-HK" altLang="zh-TW" dirty="0"/>
              <a:t>條</a:t>
            </a:r>
            <a:r>
              <a:rPr lang="zh-HK" altLang="zh-TW" sz="2400" b="0" dirty="0"/>
              <a:t>（落隙車縫</a:t>
            </a:r>
            <a:r>
              <a:rPr lang="zh-HK" altLang="zh-TW" sz="2400" b="0" dirty="0" smtClean="0"/>
              <a:t>）</a:t>
            </a:r>
            <a:endParaRPr lang="en-US" altLang="en-US" sz="2400" b="0" dirty="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89AB5FB6-F33A-47E4-9961-6A70043C4FB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7" t="68252" r="4664"/>
          <a:stretch/>
        </p:blipFill>
        <p:spPr bwMode="auto">
          <a:xfrm>
            <a:off x="782462" y="1802923"/>
            <a:ext cx="4050190" cy="4589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9988226" y="6525435"/>
            <a:ext cx="218521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200" i="1" dirty="0" smtClean="0">
                <a:solidFill>
                  <a:schemeClr val="bg1"/>
                </a:solidFill>
              </a:rPr>
              <a:t>相片由香港知專設計學院提供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9875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875" y="45963"/>
            <a:ext cx="5191125" cy="68294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1C90E0-CD0F-AB43-A51A-4155A0F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2590" y="640300"/>
            <a:ext cx="10374517" cy="971512"/>
          </a:xfrm>
        </p:spPr>
        <p:txBody>
          <a:bodyPr anchor="ctr">
            <a:noAutofit/>
          </a:bodyPr>
          <a:lstStyle/>
          <a:p>
            <a:r>
              <a:rPr lang="en-US" altLang="en-US" dirty="0"/>
              <a:t>05. </a:t>
            </a:r>
            <a:r>
              <a:rPr lang="en-HK" dirty="0" smtClean="0"/>
              <a:t>貼</a:t>
            </a:r>
            <a:r>
              <a:rPr lang="zh-TW" altLang="en-US" dirty="0" smtClean="0"/>
              <a:t>邊</a:t>
            </a:r>
            <a:r>
              <a:rPr lang="en-HK" dirty="0"/>
              <a:t/>
            </a:r>
            <a:br>
              <a:rPr lang="en-HK" dirty="0"/>
            </a:br>
            <a:endParaRPr lang="en-US" alt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BF25E7F-EDA6-422B-8B53-6B606EDEE9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287" t="44940" r="56690" b="30964"/>
          <a:stretch/>
        </p:blipFill>
        <p:spPr>
          <a:xfrm>
            <a:off x="721050" y="1974196"/>
            <a:ext cx="3460383" cy="4162926"/>
          </a:xfrm>
          <a:prstGeom prst="rect">
            <a:avLst/>
          </a:prstGeom>
        </p:spPr>
      </p:pic>
      <p:pic>
        <p:nvPicPr>
          <p:cNvPr id="11" name="內容版面配置區 4">
            <a:extLst>
              <a:ext uri="{FF2B5EF4-FFF2-40B4-BE49-F238E27FC236}">
                <a16:creationId xmlns:a16="http://schemas.microsoft.com/office/drawing/2014/main" id="{340FF7FC-8A6A-4A9F-AEEC-9C1E806DF1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57" b="-1501"/>
          <a:stretch/>
        </p:blipFill>
        <p:spPr>
          <a:xfrm rot="5400000">
            <a:off x="3919289" y="2719001"/>
            <a:ext cx="4667428" cy="3045873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ECE9359-8F9E-4255-9D6F-9A664E4D6D46}"/>
              </a:ext>
            </a:extLst>
          </p:cNvPr>
          <p:cNvSpPr txBox="1"/>
          <p:nvPr/>
        </p:nvSpPr>
        <p:spPr>
          <a:xfrm>
            <a:off x="9269263" y="6114241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dirty="0" err="1">
                <a:highlight>
                  <a:srgbClr val="FFFF00"/>
                </a:highlight>
              </a:rPr>
              <a:t>正面</a:t>
            </a:r>
            <a:endParaRPr lang="en-HK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D004B9-46A0-4E06-AFBE-C244F45968F2}"/>
              </a:ext>
            </a:extLst>
          </p:cNvPr>
          <p:cNvSpPr txBox="1"/>
          <p:nvPr/>
        </p:nvSpPr>
        <p:spPr>
          <a:xfrm>
            <a:off x="5247242" y="535818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dirty="0" err="1">
                <a:highlight>
                  <a:srgbClr val="FFFF00"/>
                </a:highlight>
              </a:rPr>
              <a:t>反面</a:t>
            </a:r>
            <a:endParaRPr lang="en-HK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5247242" y="6598389"/>
            <a:ext cx="218521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200" i="1" dirty="0" smtClean="0">
                <a:solidFill>
                  <a:schemeClr val="bg1"/>
                </a:solidFill>
              </a:rPr>
              <a:t>相片由香港知專設計學院提供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8042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A7ED8419-96D2-4933-84B7-21106B4043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419"/>
          <a:stretch/>
        </p:blipFill>
        <p:spPr>
          <a:xfrm rot="5400000">
            <a:off x="3686464" y="669579"/>
            <a:ext cx="4727050" cy="6919542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F5CB39-3768-4228-9049-EF74BD502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03E44-FCB8-469E-AD8B-775539D73D1B}" type="slidenum">
              <a:rPr lang="zh-HK" altLang="en-US" smtClean="0"/>
              <a:t>27</a:t>
            </a:fld>
            <a:endParaRPr lang="zh-HK" alt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FE55CBE-8433-4558-BAA6-9A44A3916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254" y="542347"/>
            <a:ext cx="10374517" cy="971512"/>
          </a:xfrm>
        </p:spPr>
        <p:txBody>
          <a:bodyPr anchor="ctr">
            <a:noAutofit/>
          </a:bodyPr>
          <a:lstStyle/>
          <a:p>
            <a:r>
              <a:rPr lang="en-US" altLang="en-US" dirty="0"/>
              <a:t>05. </a:t>
            </a:r>
            <a:r>
              <a:rPr lang="en-HK" dirty="0" smtClean="0"/>
              <a:t>貼</a:t>
            </a:r>
            <a:r>
              <a:rPr lang="zh-TW" altLang="en-US" dirty="0"/>
              <a:t>邊</a:t>
            </a:r>
            <a:r>
              <a:rPr lang="en-HK" dirty="0"/>
              <a:t/>
            </a:r>
            <a:br>
              <a:rPr lang="en-HK" dirty="0"/>
            </a:br>
            <a:endParaRPr lang="en-US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B6D30A-980B-4DF0-B898-38CA63649868}"/>
              </a:ext>
            </a:extLst>
          </p:cNvPr>
          <p:cNvSpPr txBox="1"/>
          <p:nvPr/>
        </p:nvSpPr>
        <p:spPr>
          <a:xfrm>
            <a:off x="3935896" y="4200939"/>
            <a:ext cx="1667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highlight>
                  <a:srgbClr val="FFFF00"/>
                </a:highlight>
              </a:rPr>
              <a:t>布片</a:t>
            </a:r>
            <a:r>
              <a:rPr lang="en-HK" dirty="0" smtClean="0">
                <a:highlight>
                  <a:srgbClr val="FFFF00"/>
                </a:highlight>
              </a:rPr>
              <a:t>13X15</a:t>
            </a:r>
            <a:r>
              <a:rPr lang="en-HK" dirty="0">
                <a:highlight>
                  <a:srgbClr val="FFFF00"/>
                </a:highlight>
              </a:rPr>
              <a:t>厘米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9FEE21-6A1D-4212-AE77-BF0CCD9E7DC9}"/>
              </a:ext>
            </a:extLst>
          </p:cNvPr>
          <p:cNvSpPr txBox="1"/>
          <p:nvPr/>
        </p:nvSpPr>
        <p:spPr>
          <a:xfrm>
            <a:off x="7248940" y="5871577"/>
            <a:ext cx="1989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dirty="0" smtClean="0">
                <a:highlight>
                  <a:srgbClr val="FFFF00"/>
                </a:highlight>
              </a:rPr>
              <a:t>貼</a:t>
            </a:r>
            <a:r>
              <a:rPr lang="zh-TW" altLang="en-US" dirty="0" smtClean="0">
                <a:highlight>
                  <a:srgbClr val="FFFF00"/>
                </a:highlight>
              </a:rPr>
              <a:t>邊裁</a:t>
            </a:r>
            <a:r>
              <a:rPr lang="en-HK" dirty="0" smtClean="0">
                <a:highlight>
                  <a:srgbClr val="FFFF00"/>
                </a:highlight>
              </a:rPr>
              <a:t>15X4.5</a:t>
            </a:r>
            <a:r>
              <a:rPr lang="en-HK" dirty="0">
                <a:highlight>
                  <a:srgbClr val="FFFF00"/>
                </a:highlight>
              </a:rPr>
              <a:t>厘米</a:t>
            </a:r>
          </a:p>
        </p:txBody>
      </p:sp>
      <p:sp>
        <p:nvSpPr>
          <p:cNvPr id="4" name="Arrow: Up 3">
            <a:extLst>
              <a:ext uri="{FF2B5EF4-FFF2-40B4-BE49-F238E27FC236}">
                <a16:creationId xmlns:a16="http://schemas.microsoft.com/office/drawing/2014/main" id="{6BA6A255-501F-4EA5-A910-C615866D1FDB}"/>
              </a:ext>
            </a:extLst>
          </p:cNvPr>
          <p:cNvSpPr/>
          <p:nvPr/>
        </p:nvSpPr>
        <p:spPr>
          <a:xfrm rot="21392417">
            <a:off x="6096000" y="3429000"/>
            <a:ext cx="159026" cy="1606826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5" name="Arrow: Up 4">
            <a:extLst>
              <a:ext uri="{FF2B5EF4-FFF2-40B4-BE49-F238E27FC236}">
                <a16:creationId xmlns:a16="http://schemas.microsoft.com/office/drawing/2014/main" id="{6EBDD816-4F4C-4CC9-BE20-32EB5EFC2659}"/>
              </a:ext>
            </a:extLst>
          </p:cNvPr>
          <p:cNvSpPr/>
          <p:nvPr/>
        </p:nvSpPr>
        <p:spPr>
          <a:xfrm rot="20657824">
            <a:off x="7379415" y="2442546"/>
            <a:ext cx="244144" cy="194634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9988226" y="6525435"/>
            <a:ext cx="218521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200" i="1" dirty="0" smtClean="0">
                <a:solidFill>
                  <a:schemeClr val="bg1"/>
                </a:solidFill>
              </a:rPr>
              <a:t>相片由香港知專設計學院提供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3762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01AACE7F-DA59-4110-910E-6A409B5192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8037" y="1606369"/>
            <a:ext cx="5683511" cy="4730581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FB8D24A-F7F2-47E4-B656-CA891C73E8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096"/>
          <a:stretch/>
        </p:blipFill>
        <p:spPr>
          <a:xfrm rot="5400000">
            <a:off x="1391996" y="2934029"/>
            <a:ext cx="4738563" cy="2083245"/>
          </a:xfrm>
          <a:prstGeom prst="rect">
            <a:avLst/>
          </a:prstGeom>
        </p:spPr>
      </p:pic>
      <p:sp>
        <p:nvSpPr>
          <p:cNvPr id="8" name="箭號: 向右 7">
            <a:extLst>
              <a:ext uri="{FF2B5EF4-FFF2-40B4-BE49-F238E27FC236}">
                <a16:creationId xmlns:a16="http://schemas.microsoft.com/office/drawing/2014/main" id="{26DC9BCA-5674-4400-8DAB-8145B8CED25D}"/>
              </a:ext>
            </a:extLst>
          </p:cNvPr>
          <p:cNvSpPr/>
          <p:nvPr/>
        </p:nvSpPr>
        <p:spPr>
          <a:xfrm>
            <a:off x="4680283" y="3975652"/>
            <a:ext cx="1227535" cy="488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F921A7-31C4-45B3-BFDA-99CC593E6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03E44-FCB8-469E-AD8B-775539D73D1B}" type="slidenum">
              <a:rPr lang="zh-HK" altLang="en-US" smtClean="0"/>
              <a:t>28</a:t>
            </a:fld>
            <a:endParaRPr lang="zh-HK" alt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4D130B0-FD00-493F-88A2-47ABE398ACA0}"/>
              </a:ext>
            </a:extLst>
          </p:cNvPr>
          <p:cNvSpPr txBox="1">
            <a:spLocks/>
          </p:cNvSpPr>
          <p:nvPr/>
        </p:nvSpPr>
        <p:spPr>
          <a:xfrm>
            <a:off x="1157084" y="374427"/>
            <a:ext cx="10374517" cy="97151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05. </a:t>
            </a:r>
            <a:r>
              <a:rPr lang="en-HK" dirty="0" smtClean="0"/>
              <a:t>貼</a:t>
            </a:r>
            <a:r>
              <a:rPr lang="zh-TW" altLang="en-US" dirty="0"/>
              <a:t>邊</a:t>
            </a:r>
            <a:endParaRPr lang="en-HK" dirty="0"/>
          </a:p>
          <a:p>
            <a:endParaRPr lang="en-US" alt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DDDF6C-C31C-458C-8A06-0823BF27D4E6}"/>
              </a:ext>
            </a:extLst>
          </p:cNvPr>
          <p:cNvSpPr/>
          <p:nvPr/>
        </p:nvSpPr>
        <p:spPr>
          <a:xfrm>
            <a:off x="249632" y="1970269"/>
            <a:ext cx="221086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HK" altLang="zh-TW" sz="2400" dirty="0" smtClean="0"/>
              <a:t>在</a:t>
            </a:r>
            <a:r>
              <a:rPr lang="zh-HK" altLang="zh-TW" sz="2400" dirty="0"/>
              <a:t>貼邊反面熨壓黹口（</a:t>
            </a:r>
            <a:r>
              <a:rPr lang="en-US" altLang="zh-TW" sz="2400" dirty="0"/>
              <a:t>1</a:t>
            </a:r>
            <a:r>
              <a:rPr lang="zh-HK" altLang="zh-TW" sz="2400" dirty="0"/>
              <a:t>厘米）</a:t>
            </a:r>
            <a:endParaRPr lang="zh-TW" altLang="zh-TW" sz="2400" dirty="0"/>
          </a:p>
          <a:p>
            <a:endParaRPr lang="en-HK" sz="2400" dirty="0"/>
          </a:p>
          <a:p>
            <a:r>
              <a:rPr lang="zh-HK" altLang="zh-TW" sz="2400" dirty="0" smtClean="0"/>
              <a:t>把</a:t>
            </a:r>
            <a:r>
              <a:rPr lang="zh-HK" altLang="zh-TW" sz="2400" dirty="0"/>
              <a:t>貼邊放在布片正面（正面對正面</a:t>
            </a:r>
            <a:r>
              <a:rPr lang="zh-HK" altLang="zh-TW" sz="2400" dirty="0" smtClean="0"/>
              <a:t>）</a:t>
            </a:r>
            <a:endParaRPr lang="en-US" altLang="zh-HK" sz="2400" dirty="0"/>
          </a:p>
          <a:p>
            <a:endParaRPr lang="zh-TW" altLang="zh-TW" sz="2400" dirty="0"/>
          </a:p>
          <a:p>
            <a:r>
              <a:rPr lang="zh-HK" altLang="zh-TW" sz="2400" dirty="0"/>
              <a:t>沿摺邊線車縫</a:t>
            </a:r>
            <a:endParaRPr lang="zh-TW" altLang="zh-TW" sz="2400" dirty="0"/>
          </a:p>
          <a:p>
            <a:endParaRPr lang="en-HK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9988226" y="6525435"/>
            <a:ext cx="218521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200" i="1" dirty="0" smtClean="0">
                <a:solidFill>
                  <a:schemeClr val="bg1"/>
                </a:solidFill>
              </a:rPr>
              <a:t>相片由香港知專設計學院提供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7968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內容版面配置區 8">
            <a:extLst>
              <a:ext uri="{FF2B5EF4-FFF2-40B4-BE49-F238E27FC236}">
                <a16:creationId xmlns:a16="http://schemas.microsoft.com/office/drawing/2014/main" id="{EA7CBAB1-0ACC-44E0-AF93-94615C0B31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693384" y="822961"/>
            <a:ext cx="5057026" cy="6559829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465EE5-40F8-46BB-A95C-3DEE242D2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03E44-FCB8-469E-AD8B-775539D73D1B}" type="slidenum">
              <a:rPr lang="zh-HK" altLang="en-US" smtClean="0"/>
              <a:t>29</a:t>
            </a:fld>
            <a:endParaRPr lang="zh-HK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99633EF-8A16-417E-AA54-13EC1C5A1B53}"/>
              </a:ext>
            </a:extLst>
          </p:cNvPr>
          <p:cNvSpPr txBox="1">
            <a:spLocks/>
          </p:cNvSpPr>
          <p:nvPr/>
        </p:nvSpPr>
        <p:spPr>
          <a:xfrm>
            <a:off x="706316" y="544504"/>
            <a:ext cx="10374517" cy="97151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05. </a:t>
            </a:r>
            <a:r>
              <a:rPr lang="en-HK" dirty="0" smtClean="0"/>
              <a:t>貼</a:t>
            </a:r>
            <a:r>
              <a:rPr lang="zh-TW" altLang="en-US" dirty="0"/>
              <a:t>邊</a:t>
            </a:r>
            <a:endParaRPr lang="en-HK" dirty="0"/>
          </a:p>
          <a:p>
            <a:endParaRPr lang="en-US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AC53C6-1F19-48BE-A094-D69A03B3F7C3}"/>
              </a:ext>
            </a:extLst>
          </p:cNvPr>
          <p:cNvSpPr/>
          <p:nvPr/>
        </p:nvSpPr>
        <p:spPr>
          <a:xfrm>
            <a:off x="225287" y="2122075"/>
            <a:ext cx="271669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HK" altLang="zh-TW" sz="2400" dirty="0" smtClean="0"/>
              <a:t>把</a:t>
            </a:r>
            <a:r>
              <a:rPr lang="zh-HK" altLang="zh-TW" sz="2400" dirty="0"/>
              <a:t>貼邊反到布片反面</a:t>
            </a:r>
            <a:endParaRPr lang="zh-TW" altLang="zh-TW" sz="2400" dirty="0"/>
          </a:p>
          <a:p>
            <a:endParaRPr lang="en-HK" sz="2400" dirty="0"/>
          </a:p>
          <a:p>
            <a:r>
              <a:rPr lang="zh-HK" altLang="zh-TW" sz="2400" dirty="0" smtClean="0"/>
              <a:t>在</a:t>
            </a:r>
            <a:r>
              <a:rPr lang="zh-HK" altLang="zh-TW" sz="2400" dirty="0"/>
              <a:t>貼邊</a:t>
            </a:r>
            <a:r>
              <a:rPr lang="zh-HK" altLang="zh-TW" sz="2400" dirty="0" smtClean="0"/>
              <a:t>兩</a:t>
            </a:r>
            <a:r>
              <a:rPr lang="zh-HK" altLang="en-US" sz="2400" dirty="0" smtClean="0"/>
              <a:t>邊</a:t>
            </a:r>
            <a:r>
              <a:rPr lang="zh-HK" altLang="zh-TW" sz="2400" dirty="0" smtClean="0"/>
              <a:t>明線車</a:t>
            </a:r>
            <a:r>
              <a:rPr lang="zh-TW" altLang="en-US" sz="2400" dirty="0" smtClean="0"/>
              <a:t>縫</a:t>
            </a:r>
            <a:endParaRPr lang="en-US" sz="2400" dirty="0"/>
          </a:p>
          <a:p>
            <a:endParaRPr lang="en-US" sz="2400" b="1" dirty="0"/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9988226" y="6525435"/>
            <a:ext cx="218521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200" i="1" dirty="0" smtClean="0">
                <a:solidFill>
                  <a:schemeClr val="bg1"/>
                </a:solidFill>
              </a:rPr>
              <a:t>相片由香港知專設計學院提供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395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3088" y="-47625"/>
            <a:ext cx="3800475" cy="69056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1C90E0-CD0F-AB43-A51A-4155A0F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084" y="374427"/>
            <a:ext cx="10374517" cy="971512"/>
          </a:xfrm>
        </p:spPr>
        <p:txBody>
          <a:bodyPr anchor="ctr">
            <a:normAutofit/>
          </a:bodyPr>
          <a:lstStyle/>
          <a:p>
            <a:r>
              <a:rPr lang="en-US" altLang="en-US" dirty="0"/>
              <a:t>01. </a:t>
            </a:r>
            <a:r>
              <a:rPr lang="zh-TW" altLang="en-US" dirty="0" smtClean="0"/>
              <a:t>鑲邊線</a:t>
            </a:r>
            <a:r>
              <a:rPr lang="zh-TW" altLang="en-US" sz="2400" b="0" dirty="0" smtClean="0"/>
              <a:t>（不帶填充物）</a:t>
            </a:r>
            <a:endParaRPr lang="en-US" altLang="en-US" sz="2400" b="0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541330B8-FB35-4FA3-86F6-6C3E9E26C5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40" r="55488" b="44202"/>
          <a:stretch/>
        </p:blipFill>
        <p:spPr bwMode="auto">
          <a:xfrm>
            <a:off x="1681625" y="2327732"/>
            <a:ext cx="4244319" cy="3799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9986743" y="6651235"/>
            <a:ext cx="218521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200" i="1" dirty="0" smtClean="0">
                <a:solidFill>
                  <a:schemeClr val="bg1"/>
                </a:solidFill>
              </a:rPr>
              <a:t>相片由香港知專設計學院提供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540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875" y="28577"/>
            <a:ext cx="5191125" cy="68294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1C90E0-CD0F-AB43-A51A-4155A0F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268" y="407442"/>
            <a:ext cx="10374517" cy="971512"/>
          </a:xfrm>
        </p:spPr>
        <p:txBody>
          <a:bodyPr anchor="ctr">
            <a:noAutofit/>
          </a:bodyPr>
          <a:lstStyle/>
          <a:p>
            <a:r>
              <a:rPr lang="en-US" altLang="en-US" dirty="0"/>
              <a:t>05. </a:t>
            </a:r>
            <a:r>
              <a:rPr lang="en-HK" dirty="0" smtClean="0"/>
              <a:t>貼</a:t>
            </a:r>
            <a:r>
              <a:rPr lang="zh-TW" altLang="en-US" dirty="0"/>
              <a:t>邊</a:t>
            </a:r>
            <a:r>
              <a:rPr lang="en-HK" dirty="0"/>
              <a:t/>
            </a:r>
            <a:br>
              <a:rPr lang="en-HK" dirty="0"/>
            </a:br>
            <a:endParaRPr lang="en-US" alt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BF25E7F-EDA6-422B-8B53-6B606EDEE9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287" t="44940" r="56690" b="30964"/>
          <a:stretch/>
        </p:blipFill>
        <p:spPr>
          <a:xfrm>
            <a:off x="721050" y="1974196"/>
            <a:ext cx="3460383" cy="4162926"/>
          </a:xfrm>
          <a:prstGeom prst="rect">
            <a:avLst/>
          </a:prstGeom>
        </p:spPr>
      </p:pic>
      <p:pic>
        <p:nvPicPr>
          <p:cNvPr id="11" name="內容版面配置區 4">
            <a:extLst>
              <a:ext uri="{FF2B5EF4-FFF2-40B4-BE49-F238E27FC236}">
                <a16:creationId xmlns:a16="http://schemas.microsoft.com/office/drawing/2014/main" id="{340FF7FC-8A6A-4A9F-AEEC-9C1E806DF1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57" b="-1501"/>
          <a:stretch/>
        </p:blipFill>
        <p:spPr>
          <a:xfrm rot="5400000">
            <a:off x="3939813" y="3001351"/>
            <a:ext cx="4667428" cy="3045873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ECE9359-8F9E-4255-9D6F-9A664E4D6D46}"/>
              </a:ext>
            </a:extLst>
          </p:cNvPr>
          <p:cNvSpPr txBox="1"/>
          <p:nvPr/>
        </p:nvSpPr>
        <p:spPr>
          <a:xfrm>
            <a:off x="9269263" y="534679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dirty="0" err="1">
                <a:highlight>
                  <a:srgbClr val="FFFF00"/>
                </a:highlight>
              </a:rPr>
              <a:t>正面</a:t>
            </a:r>
            <a:endParaRPr lang="en-HK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D004B9-46A0-4E06-AFBE-C244F45968F2}"/>
              </a:ext>
            </a:extLst>
          </p:cNvPr>
          <p:cNvSpPr txBox="1"/>
          <p:nvPr/>
        </p:nvSpPr>
        <p:spPr>
          <a:xfrm>
            <a:off x="5281433" y="534680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dirty="0" err="1">
                <a:highlight>
                  <a:srgbClr val="FFFF00"/>
                </a:highlight>
              </a:rPr>
              <a:t>反面</a:t>
            </a:r>
            <a:endParaRPr lang="en-HK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9988226" y="6525435"/>
            <a:ext cx="218521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200" i="1" dirty="0" smtClean="0">
                <a:solidFill>
                  <a:schemeClr val="bg1"/>
                </a:solidFill>
              </a:rPr>
              <a:t>相片由香港知專設計學院提供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2504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C90E0-CD0F-AB43-A51A-4155A0F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084" y="374427"/>
            <a:ext cx="10374517" cy="971512"/>
          </a:xfrm>
        </p:spPr>
        <p:txBody>
          <a:bodyPr anchor="ctr">
            <a:normAutofit/>
          </a:bodyPr>
          <a:lstStyle/>
          <a:p>
            <a:r>
              <a:rPr lang="en-US" altLang="en-US" dirty="0"/>
              <a:t>06. </a:t>
            </a:r>
            <a:r>
              <a:rPr lang="zh-TW" altLang="en-US" dirty="0"/>
              <a:t>布圏</a:t>
            </a:r>
            <a:r>
              <a:rPr lang="en-HK" dirty="0" smtClean="0"/>
              <a:t>耳</a:t>
            </a:r>
            <a:endParaRPr lang="en-US" altLang="en-US" dirty="0"/>
          </a:p>
        </p:txBody>
      </p:sp>
      <p:pic>
        <p:nvPicPr>
          <p:cNvPr id="17" name="內容版面配置區 8">
            <a:extLst>
              <a:ext uri="{FF2B5EF4-FFF2-40B4-BE49-F238E27FC236}">
                <a16:creationId xmlns:a16="http://schemas.microsoft.com/office/drawing/2014/main" id="{995C0128-0A97-4FE4-A26F-17BE84DD30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8563" y="2022386"/>
            <a:ext cx="7840441" cy="44102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2EBB2A9-307A-4703-9541-1C2993431A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762" t="49196" r="10036" b="40622"/>
          <a:stretch/>
        </p:blipFill>
        <p:spPr>
          <a:xfrm>
            <a:off x="770021" y="3945077"/>
            <a:ext cx="3084846" cy="780288"/>
          </a:xfrm>
          <a:prstGeom prst="rect">
            <a:avLst/>
          </a:prstGeom>
        </p:spPr>
      </p:pic>
      <p:sp>
        <p:nvSpPr>
          <p:cNvPr id="6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9988226" y="6525435"/>
            <a:ext cx="218521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200" i="1" dirty="0" smtClean="0">
                <a:solidFill>
                  <a:schemeClr val="bg1"/>
                </a:solidFill>
              </a:rPr>
              <a:t>相片由香港知專設計學院提供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7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D5C840DA-A0A3-420C-AA5E-7D80535BD7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 rot="5400000">
            <a:off x="4976647" y="100492"/>
            <a:ext cx="2947928" cy="8026612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1D4754-753C-40D2-9A04-E478C3204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03E44-FCB8-469E-AD8B-775539D73D1B}" type="slidenum">
              <a:rPr lang="zh-HK" altLang="en-US" smtClean="0"/>
              <a:t>32</a:t>
            </a:fld>
            <a:endParaRPr lang="zh-HK" alt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37627A3-BDCB-40BF-805E-EC5114C6B2CA}"/>
              </a:ext>
            </a:extLst>
          </p:cNvPr>
          <p:cNvCxnSpPr>
            <a:cxnSpLocks/>
          </p:cNvCxnSpPr>
          <p:nvPr/>
        </p:nvCxnSpPr>
        <p:spPr>
          <a:xfrm flipH="1">
            <a:off x="5839968" y="3812746"/>
            <a:ext cx="734568" cy="688729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1C4C215-8102-4985-911D-0491508EAF2A}"/>
              </a:ext>
            </a:extLst>
          </p:cNvPr>
          <p:cNvSpPr txBox="1"/>
          <p:nvPr/>
        </p:nvSpPr>
        <p:spPr>
          <a:xfrm>
            <a:off x="6885986" y="402975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dirty="0" err="1" smtClean="0">
                <a:highlight>
                  <a:srgbClr val="FFFF00"/>
                </a:highlight>
              </a:rPr>
              <a:t>縦紋</a:t>
            </a:r>
            <a:r>
              <a:rPr lang="zh-TW" altLang="en-US" dirty="0" smtClean="0">
                <a:highlight>
                  <a:srgbClr val="FFFF00"/>
                </a:highlight>
              </a:rPr>
              <a:t>裁</a:t>
            </a:r>
            <a:endParaRPr lang="en-HK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16F59CF-CBC7-417A-A89A-5518E50857A3}"/>
              </a:ext>
            </a:extLst>
          </p:cNvPr>
          <p:cNvSpPr txBox="1">
            <a:spLocks/>
          </p:cNvSpPr>
          <p:nvPr/>
        </p:nvSpPr>
        <p:spPr>
          <a:xfrm>
            <a:off x="1157084" y="374427"/>
            <a:ext cx="10374517" cy="97151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06</a:t>
            </a:r>
            <a:r>
              <a:rPr lang="en-US" altLang="en-US" dirty="0" smtClean="0"/>
              <a:t>. </a:t>
            </a:r>
            <a:r>
              <a:rPr lang="zh-TW" altLang="en-US" dirty="0" smtClean="0"/>
              <a:t>布</a:t>
            </a:r>
            <a:r>
              <a:rPr lang="zh-TW" altLang="en-US" dirty="0"/>
              <a:t>圏</a:t>
            </a:r>
            <a:r>
              <a:rPr lang="en-HK" altLang="zh-TW" dirty="0" smtClean="0"/>
              <a:t>耳</a:t>
            </a:r>
            <a:endParaRPr lang="en-US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F33E3A-B092-4E5D-AF79-228AAB2C74E2}"/>
              </a:ext>
            </a:extLst>
          </p:cNvPr>
          <p:cNvSpPr txBox="1"/>
          <p:nvPr/>
        </p:nvSpPr>
        <p:spPr>
          <a:xfrm>
            <a:off x="5034340" y="4726479"/>
            <a:ext cx="1845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dirty="0" err="1" smtClean="0">
                <a:highlight>
                  <a:srgbClr val="FFFF00"/>
                </a:highlight>
              </a:rPr>
              <a:t>縱紋</a:t>
            </a:r>
            <a:r>
              <a:rPr lang="zh-TW" altLang="en-US" dirty="0" smtClean="0">
                <a:highlight>
                  <a:srgbClr val="FFFF00"/>
                </a:highlight>
              </a:rPr>
              <a:t>裁</a:t>
            </a:r>
            <a:r>
              <a:rPr lang="en-HK" dirty="0" smtClean="0">
                <a:highlight>
                  <a:srgbClr val="FFFF00"/>
                </a:highlight>
              </a:rPr>
              <a:t>20X3</a:t>
            </a:r>
            <a:r>
              <a:rPr lang="en-HK" dirty="0">
                <a:highlight>
                  <a:srgbClr val="FFFF00"/>
                </a:highlight>
              </a:rPr>
              <a:t>厘米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9988226" y="6525435"/>
            <a:ext cx="218521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200" i="1" dirty="0">
                <a:solidFill>
                  <a:schemeClr val="bg1"/>
                </a:solidFill>
              </a:rPr>
              <a:t>相片</a:t>
            </a:r>
            <a:r>
              <a:rPr lang="zh-TW" altLang="en-US" sz="1200" i="1" dirty="0" smtClean="0">
                <a:solidFill>
                  <a:schemeClr val="bg1"/>
                </a:solidFill>
              </a:rPr>
              <a:t>由香港知專設計學院提供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20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內容版面配置區 8">
            <a:extLst>
              <a:ext uri="{FF2B5EF4-FFF2-40B4-BE49-F238E27FC236}">
                <a16:creationId xmlns:a16="http://schemas.microsoft.com/office/drawing/2014/main" id="{93499B54-EAE1-44C7-B3EA-2C6E765CBD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833026" y="1595446"/>
            <a:ext cx="4525947" cy="4992672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C82C41-CC5C-45E3-A56A-08EA0428E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03E44-FCB8-469E-AD8B-775539D73D1B}" type="slidenum">
              <a:rPr lang="zh-HK" altLang="en-US" smtClean="0"/>
              <a:t>33</a:t>
            </a:fld>
            <a:endParaRPr lang="zh-HK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986F7B8-C66D-4C6E-999A-3AC681F84F83}"/>
              </a:ext>
            </a:extLst>
          </p:cNvPr>
          <p:cNvSpPr txBox="1">
            <a:spLocks/>
          </p:cNvSpPr>
          <p:nvPr/>
        </p:nvSpPr>
        <p:spPr>
          <a:xfrm>
            <a:off x="1157084" y="374427"/>
            <a:ext cx="10374517" cy="97151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06</a:t>
            </a:r>
            <a:r>
              <a:rPr lang="en-US" altLang="en-US" dirty="0" smtClean="0"/>
              <a:t>. </a:t>
            </a:r>
            <a:r>
              <a:rPr lang="zh-TW" altLang="en-US" dirty="0" smtClean="0"/>
              <a:t>布圏</a:t>
            </a:r>
            <a:r>
              <a:rPr lang="en-HK" altLang="zh-TW" dirty="0" smtClean="0"/>
              <a:t>耳</a:t>
            </a:r>
            <a:endParaRPr lang="en-US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669425-F8A4-4849-8044-26F8596F6026}"/>
              </a:ext>
            </a:extLst>
          </p:cNvPr>
          <p:cNvSpPr/>
          <p:nvPr/>
        </p:nvSpPr>
        <p:spPr>
          <a:xfrm>
            <a:off x="993213" y="2320858"/>
            <a:ext cx="19319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 smtClean="0"/>
              <a:t>邊帶</a:t>
            </a:r>
            <a:r>
              <a:rPr lang="zh-HK" altLang="zh-TW" sz="2400" dirty="0" smtClean="0"/>
              <a:t>條對摺（正面對正面），車縫（</a:t>
            </a:r>
            <a:r>
              <a:rPr lang="en-US" altLang="zh-TW" sz="2400" dirty="0" smtClean="0"/>
              <a:t>0.5</a:t>
            </a:r>
            <a:r>
              <a:rPr lang="zh-HK" altLang="zh-TW" sz="2400" dirty="0" smtClean="0"/>
              <a:t>厘米黹口）</a:t>
            </a:r>
            <a:endParaRPr lang="en-US" sz="2400" dirty="0"/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9988226" y="6525435"/>
            <a:ext cx="218521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200" i="1" dirty="0">
                <a:solidFill>
                  <a:schemeClr val="bg1"/>
                </a:solidFill>
              </a:rPr>
              <a:t>相片</a:t>
            </a:r>
            <a:r>
              <a:rPr lang="zh-TW" altLang="en-US" sz="1200" i="1" dirty="0" smtClean="0">
                <a:solidFill>
                  <a:schemeClr val="bg1"/>
                </a:solidFill>
              </a:rPr>
              <a:t>由香港知專設計學院提供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08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00FB6011-9AF8-4692-BBC3-AF275EAF8B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594810" y="2185882"/>
            <a:ext cx="4559040" cy="3568650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8CAA7E3-5263-4D81-94C0-30D260C995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190678" y="2422206"/>
            <a:ext cx="4476583" cy="3013545"/>
          </a:xfrm>
          <a:prstGeom prst="rect">
            <a:avLst/>
          </a:prstGeom>
        </p:spPr>
      </p:pic>
      <p:sp>
        <p:nvSpPr>
          <p:cNvPr id="9" name="箭號: 向右 8">
            <a:extLst>
              <a:ext uri="{FF2B5EF4-FFF2-40B4-BE49-F238E27FC236}">
                <a16:creationId xmlns:a16="http://schemas.microsoft.com/office/drawing/2014/main" id="{FCD18034-7FF1-4836-A49D-AA503BA531F6}"/>
              </a:ext>
            </a:extLst>
          </p:cNvPr>
          <p:cNvSpPr/>
          <p:nvPr/>
        </p:nvSpPr>
        <p:spPr>
          <a:xfrm>
            <a:off x="7833225" y="3670298"/>
            <a:ext cx="895149" cy="5173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4C9D2D-EB10-4E22-9113-B2649146A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03E44-FCB8-469E-AD8B-775539D73D1B}" type="slidenum">
              <a:rPr lang="zh-HK" altLang="en-US" smtClean="0"/>
              <a:t>34</a:t>
            </a:fld>
            <a:endParaRPr lang="zh-HK" alt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EEB758A-90A8-420B-BD8C-5A3741C6D6A1}"/>
              </a:ext>
            </a:extLst>
          </p:cNvPr>
          <p:cNvSpPr txBox="1">
            <a:spLocks/>
          </p:cNvSpPr>
          <p:nvPr/>
        </p:nvSpPr>
        <p:spPr>
          <a:xfrm>
            <a:off x="1157084" y="374427"/>
            <a:ext cx="10374517" cy="97151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06</a:t>
            </a:r>
            <a:r>
              <a:rPr lang="en-US" altLang="en-US" dirty="0" smtClean="0"/>
              <a:t>. </a:t>
            </a:r>
            <a:r>
              <a:rPr lang="zh-TW" altLang="en-US" dirty="0" smtClean="0"/>
              <a:t>布</a:t>
            </a:r>
            <a:r>
              <a:rPr lang="zh-TW" altLang="en-US" dirty="0"/>
              <a:t>圏</a:t>
            </a:r>
            <a:r>
              <a:rPr lang="en-HK" altLang="zh-TW" dirty="0" smtClean="0"/>
              <a:t>耳</a:t>
            </a:r>
            <a:endParaRPr lang="en-US" alt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1E748E-A27B-48A9-A37C-D8EA865EC837}"/>
              </a:ext>
            </a:extLst>
          </p:cNvPr>
          <p:cNvSpPr/>
          <p:nvPr/>
        </p:nvSpPr>
        <p:spPr>
          <a:xfrm>
            <a:off x="795130" y="3208357"/>
            <a:ext cx="29973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HK" altLang="zh-TW" sz="2400" dirty="0" smtClean="0"/>
              <a:t>修剪</a:t>
            </a:r>
            <a:r>
              <a:rPr lang="zh-HK" altLang="zh-TW" sz="2400" dirty="0"/>
              <a:t>黹口至</a:t>
            </a:r>
            <a:r>
              <a:rPr lang="en-US" altLang="zh-TW" sz="2400" dirty="0"/>
              <a:t>0.3</a:t>
            </a:r>
            <a:r>
              <a:rPr lang="zh-HK" altLang="zh-TW" sz="2400" dirty="0"/>
              <a:t>厘米</a:t>
            </a:r>
            <a:endParaRPr lang="en-US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9988226" y="6479712"/>
            <a:ext cx="218521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200" i="1" dirty="0">
                <a:solidFill>
                  <a:schemeClr val="bg1"/>
                </a:solidFill>
              </a:rPr>
              <a:t>相片</a:t>
            </a:r>
            <a:r>
              <a:rPr lang="zh-TW" altLang="en-US" sz="1200" i="1" dirty="0" smtClean="0">
                <a:solidFill>
                  <a:schemeClr val="bg1"/>
                </a:solidFill>
              </a:rPr>
              <a:t>由香港知專設計學院提供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65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B4CB1691-BAF5-4E32-A5E7-83E20FCCC4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768274" y="2980750"/>
            <a:ext cx="4102876" cy="2307869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2A225AD-2650-4576-A677-BD993AF42E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404833" y="3016529"/>
            <a:ext cx="4174436" cy="230786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3F2CC66-206B-4AB3-8078-FAEBFF87BE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938710" y="3024504"/>
            <a:ext cx="4102877" cy="2220359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3CD3D327-690B-4C03-BA75-C6FCBFDF85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114993" y="3192785"/>
            <a:ext cx="4102877" cy="188379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1DC3FD-520E-475D-8548-E83F24D85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03E44-FCB8-469E-AD8B-775539D73D1B}" type="slidenum">
              <a:rPr lang="zh-HK" altLang="en-US" smtClean="0"/>
              <a:t>35</a:t>
            </a:fld>
            <a:endParaRPr lang="zh-HK" altLang="en-US"/>
          </a:p>
        </p:txBody>
      </p:sp>
      <p:sp>
        <p:nvSpPr>
          <p:cNvPr id="8" name="箭號: 向右 8">
            <a:extLst>
              <a:ext uri="{FF2B5EF4-FFF2-40B4-BE49-F238E27FC236}">
                <a16:creationId xmlns:a16="http://schemas.microsoft.com/office/drawing/2014/main" id="{D55EACA2-008B-444B-A229-C34421466B94}"/>
              </a:ext>
            </a:extLst>
          </p:cNvPr>
          <p:cNvSpPr/>
          <p:nvPr/>
        </p:nvSpPr>
        <p:spPr>
          <a:xfrm>
            <a:off x="4760056" y="3876003"/>
            <a:ext cx="895149" cy="5173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箭號: 向右 8">
            <a:extLst>
              <a:ext uri="{FF2B5EF4-FFF2-40B4-BE49-F238E27FC236}">
                <a16:creationId xmlns:a16="http://schemas.microsoft.com/office/drawing/2014/main" id="{95B9EFA1-8542-4189-B561-914B40AF8DF7}"/>
              </a:ext>
            </a:extLst>
          </p:cNvPr>
          <p:cNvSpPr/>
          <p:nvPr/>
        </p:nvSpPr>
        <p:spPr>
          <a:xfrm>
            <a:off x="7281916" y="3847445"/>
            <a:ext cx="895149" cy="5173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2" name="箭號: 向右 8">
            <a:extLst>
              <a:ext uri="{FF2B5EF4-FFF2-40B4-BE49-F238E27FC236}">
                <a16:creationId xmlns:a16="http://schemas.microsoft.com/office/drawing/2014/main" id="{B9C6F344-0AF0-4CD3-A615-E9541A77FC75}"/>
              </a:ext>
            </a:extLst>
          </p:cNvPr>
          <p:cNvSpPr/>
          <p:nvPr/>
        </p:nvSpPr>
        <p:spPr>
          <a:xfrm>
            <a:off x="9850041" y="3928977"/>
            <a:ext cx="895149" cy="5173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9FA36C-99BD-4F47-9F10-5DB4765028D7}"/>
              </a:ext>
            </a:extLst>
          </p:cNvPr>
          <p:cNvSpPr/>
          <p:nvPr/>
        </p:nvSpPr>
        <p:spPr>
          <a:xfrm>
            <a:off x="609620" y="3221928"/>
            <a:ext cx="1931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HK" altLang="zh-TW" sz="2400" dirty="0" smtClean="0"/>
              <a:t>反轉</a:t>
            </a:r>
            <a:r>
              <a:rPr lang="zh-HK" altLang="zh-TW" sz="2400" dirty="0"/>
              <a:t>布圏耳</a:t>
            </a:r>
            <a:endParaRPr lang="en-US" sz="240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529EED5-C718-4AD6-B628-4086F3625C98}"/>
              </a:ext>
            </a:extLst>
          </p:cNvPr>
          <p:cNvSpPr txBox="1">
            <a:spLocks/>
          </p:cNvSpPr>
          <p:nvPr/>
        </p:nvSpPr>
        <p:spPr>
          <a:xfrm>
            <a:off x="1157084" y="374427"/>
            <a:ext cx="10374517" cy="97151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06</a:t>
            </a:r>
            <a:r>
              <a:rPr lang="en-US" altLang="en-US" dirty="0" smtClean="0"/>
              <a:t>. </a:t>
            </a:r>
            <a:r>
              <a:rPr lang="zh-TW" altLang="en-US" dirty="0" smtClean="0"/>
              <a:t>布</a:t>
            </a:r>
            <a:r>
              <a:rPr lang="zh-TW" altLang="en-US" dirty="0"/>
              <a:t>圏</a:t>
            </a:r>
            <a:r>
              <a:rPr lang="en-HK" altLang="zh-TW" dirty="0"/>
              <a:t>耳 </a:t>
            </a:r>
            <a:endParaRPr lang="en-US" altLang="en-US" dirty="0"/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9988226" y="6525435"/>
            <a:ext cx="218521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200" i="1" dirty="0">
                <a:solidFill>
                  <a:schemeClr val="bg1"/>
                </a:solidFill>
              </a:rPr>
              <a:t>相片</a:t>
            </a:r>
            <a:r>
              <a:rPr lang="zh-TW" altLang="en-US" sz="1200" i="1" dirty="0" smtClean="0">
                <a:solidFill>
                  <a:schemeClr val="bg1"/>
                </a:solidFill>
              </a:rPr>
              <a:t>由香港知專設計學院提供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27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內容版面配置區 8">
            <a:extLst>
              <a:ext uri="{FF2B5EF4-FFF2-40B4-BE49-F238E27FC236}">
                <a16:creationId xmlns:a16="http://schemas.microsoft.com/office/drawing/2014/main" id="{0880D85D-3E5F-4057-8547-D0E25A6D31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7928" y="2170706"/>
            <a:ext cx="9055872" cy="3946643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2F9030-79D6-495F-8476-309C25C7E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03E44-FCB8-469E-AD8B-775539D73D1B}" type="slidenum">
              <a:rPr lang="zh-HK" altLang="en-US" smtClean="0"/>
              <a:t>36</a:t>
            </a:fld>
            <a:endParaRPr lang="zh-HK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1AD262F-CE20-42EF-9BA0-8A922CD8AA14}"/>
              </a:ext>
            </a:extLst>
          </p:cNvPr>
          <p:cNvSpPr txBox="1">
            <a:spLocks/>
          </p:cNvSpPr>
          <p:nvPr/>
        </p:nvSpPr>
        <p:spPr>
          <a:xfrm>
            <a:off x="1157084" y="374427"/>
            <a:ext cx="10374517" cy="97151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06. </a:t>
            </a:r>
            <a:r>
              <a:rPr lang="zh-TW" altLang="en-US" dirty="0" smtClean="0"/>
              <a:t>布</a:t>
            </a:r>
            <a:r>
              <a:rPr lang="zh-TW" altLang="en-US" dirty="0"/>
              <a:t>圏</a:t>
            </a:r>
            <a:r>
              <a:rPr lang="en-HK" altLang="zh-TW" dirty="0"/>
              <a:t>耳</a:t>
            </a:r>
            <a:endParaRPr lang="en-US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956044-3788-4936-A949-76326D5F9FC6}"/>
              </a:ext>
            </a:extLst>
          </p:cNvPr>
          <p:cNvSpPr/>
          <p:nvPr/>
        </p:nvSpPr>
        <p:spPr>
          <a:xfrm>
            <a:off x="191108" y="3248510"/>
            <a:ext cx="1931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HK" altLang="zh-TW" sz="2400" dirty="0" smtClean="0"/>
              <a:t>熨</a:t>
            </a:r>
            <a:r>
              <a:rPr lang="zh-HK" altLang="zh-TW" sz="2400" dirty="0"/>
              <a:t>壓布圏耳</a:t>
            </a:r>
            <a:endParaRPr lang="en-HK" sz="2400" dirty="0"/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9988226" y="6525435"/>
            <a:ext cx="218521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200" i="1" dirty="0">
                <a:solidFill>
                  <a:schemeClr val="bg1"/>
                </a:solidFill>
              </a:rPr>
              <a:t>相片</a:t>
            </a:r>
            <a:r>
              <a:rPr lang="zh-TW" altLang="en-US" sz="1200" i="1" dirty="0" smtClean="0">
                <a:solidFill>
                  <a:schemeClr val="bg1"/>
                </a:solidFill>
              </a:rPr>
              <a:t>由香港知專設計學院提供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31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AEF4C-C6D9-4EBD-A8A7-7EA8335FE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8" y="0"/>
            <a:ext cx="10240903" cy="1233488"/>
          </a:xfrm>
        </p:spPr>
        <p:txBody>
          <a:bodyPr/>
          <a:lstStyle/>
          <a:p>
            <a:r>
              <a:rPr lang="zh-TW" altLang="en-US" dirty="0" smtClean="0"/>
              <a:t>示範影</a:t>
            </a:r>
            <a:r>
              <a:rPr lang="zh-TW" altLang="en-US" dirty="0"/>
              <a:t>片</a:t>
            </a:r>
            <a:endParaRPr lang="en-H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7FE588-E7B3-410E-A6A7-106F944DB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1659329"/>
            <a:ext cx="10240903" cy="477202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zh-HK" altLang="zh-TW" sz="3200" dirty="0" smtClean="0">
                <a:hlinkClick r:id="rId2"/>
              </a:rPr>
              <a:t>鑲邊</a:t>
            </a:r>
            <a:r>
              <a:rPr lang="zh-HK" altLang="zh-TW" sz="3200" dirty="0">
                <a:hlinkClick r:id="rId2"/>
              </a:rPr>
              <a:t>線（不帶填充物</a:t>
            </a:r>
            <a:r>
              <a:rPr lang="zh-HK" altLang="zh-TW" sz="3200" dirty="0" smtClean="0">
                <a:hlinkClick r:id="rId2"/>
              </a:rPr>
              <a:t>）</a:t>
            </a:r>
            <a:endParaRPr lang="en-US" sz="3200" dirty="0"/>
          </a:p>
          <a:p>
            <a:pPr marL="457200" indent="-457200">
              <a:buFont typeface="+mj-lt"/>
              <a:buAutoNum type="arabicPeriod"/>
            </a:pPr>
            <a:r>
              <a:rPr lang="zh-HK" altLang="zh-TW" sz="3200" dirty="0" smtClean="0">
                <a:hlinkClick r:id="rId3"/>
              </a:rPr>
              <a:t>法國骨</a:t>
            </a:r>
            <a:endParaRPr lang="en-US" sz="3200" dirty="0"/>
          </a:p>
          <a:p>
            <a:pPr marL="457200" indent="-457200">
              <a:buFont typeface="+mj-lt"/>
              <a:buAutoNum type="arabicPeriod"/>
            </a:pPr>
            <a:r>
              <a:rPr lang="zh-HK" altLang="zh-TW" sz="3200" dirty="0" smtClean="0">
                <a:hlinkClick r:id="rId4"/>
              </a:rPr>
              <a:t>滾</a:t>
            </a:r>
            <a:r>
              <a:rPr lang="zh-HK" altLang="zh-TW" sz="3200" dirty="0">
                <a:hlinkClick r:id="rId4"/>
              </a:rPr>
              <a:t>條（明線車縫</a:t>
            </a:r>
            <a:r>
              <a:rPr lang="zh-HK" altLang="zh-TW" sz="3200" dirty="0" smtClean="0">
                <a:hlinkClick r:id="rId4"/>
              </a:rPr>
              <a:t>）</a:t>
            </a:r>
            <a:endParaRPr lang="en-US" sz="3200" dirty="0"/>
          </a:p>
          <a:p>
            <a:pPr marL="457200" lvl="1" indent="-457200">
              <a:buNone/>
              <a:tabLst>
                <a:tab pos="450850" algn="l"/>
              </a:tabLst>
            </a:pPr>
            <a:r>
              <a:rPr lang="en-US" sz="3200" dirty="0" smtClean="0"/>
              <a:t>4.	</a:t>
            </a:r>
            <a:r>
              <a:rPr lang="zh-HK" altLang="zh-TW" sz="3200" dirty="0" smtClean="0">
                <a:hlinkClick r:id="rId5"/>
              </a:rPr>
              <a:t>滾</a:t>
            </a:r>
            <a:r>
              <a:rPr lang="zh-HK" altLang="zh-TW" sz="3200" dirty="0">
                <a:hlinkClick r:id="rId5"/>
              </a:rPr>
              <a:t>條（落隙車縫</a:t>
            </a:r>
            <a:r>
              <a:rPr lang="zh-HK" altLang="zh-TW" sz="3200" dirty="0" smtClean="0">
                <a:hlinkClick r:id="rId5"/>
              </a:rPr>
              <a:t>）</a:t>
            </a:r>
            <a:endParaRPr lang="en-US" sz="3200" dirty="0"/>
          </a:p>
          <a:p>
            <a:pPr marL="0" indent="0">
              <a:buNone/>
              <a:tabLst>
                <a:tab pos="450850" algn="l"/>
              </a:tabLst>
            </a:pPr>
            <a:r>
              <a:rPr lang="en-HK" sz="3200" dirty="0" smtClean="0"/>
              <a:t>5.	</a:t>
            </a:r>
            <a:r>
              <a:rPr lang="zh-HK" altLang="zh-TW" sz="3200" dirty="0" smtClean="0">
                <a:hlinkClick r:id="rId6"/>
              </a:rPr>
              <a:t>貼邊</a:t>
            </a:r>
            <a:endParaRPr lang="en-US" sz="3200" dirty="0"/>
          </a:p>
          <a:p>
            <a:pPr marL="0" indent="0">
              <a:buNone/>
              <a:tabLst>
                <a:tab pos="450850" algn="l"/>
              </a:tabLst>
            </a:pPr>
            <a:r>
              <a:rPr lang="en-US" altLang="zh-TW" sz="3200" dirty="0" smtClean="0"/>
              <a:t>6.	</a:t>
            </a:r>
            <a:r>
              <a:rPr lang="zh-TW" altLang="en-US" sz="3200" dirty="0" smtClean="0">
                <a:hlinkClick r:id="rId7"/>
              </a:rPr>
              <a:t>布</a:t>
            </a:r>
            <a:r>
              <a:rPr lang="zh-TW" altLang="en-US" sz="3200" dirty="0">
                <a:hlinkClick r:id="rId7"/>
              </a:rPr>
              <a:t>圏</a:t>
            </a:r>
            <a:r>
              <a:rPr lang="en-HK" altLang="zh-TW" sz="3200" dirty="0">
                <a:hlinkClick r:id="rId7"/>
              </a:rPr>
              <a:t>耳</a:t>
            </a:r>
            <a:r>
              <a:rPr lang="en-US" sz="3200" dirty="0" smtClean="0">
                <a:hlinkClick r:id="rId7"/>
              </a:rPr>
              <a:t> </a:t>
            </a:r>
            <a:endParaRPr lang="en-US" sz="3200" dirty="0"/>
          </a:p>
          <a:p>
            <a:pPr marL="457200" lvl="1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0799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C90E0-CD0F-AB43-A51A-4155A0F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084" y="374427"/>
            <a:ext cx="10374517" cy="971512"/>
          </a:xfrm>
        </p:spPr>
        <p:txBody>
          <a:bodyPr anchor="ctr">
            <a:normAutofit/>
          </a:bodyPr>
          <a:lstStyle/>
          <a:p>
            <a:r>
              <a:rPr lang="en-US" altLang="en-US" dirty="0"/>
              <a:t>07. </a:t>
            </a:r>
            <a:r>
              <a:rPr lang="zh-TW" altLang="en-US" dirty="0"/>
              <a:t>管套</a:t>
            </a:r>
            <a:r>
              <a:rPr lang="en-HK" dirty="0" err="1"/>
              <a:t>索</a:t>
            </a:r>
            <a:r>
              <a:rPr lang="en-HK" dirty="0" err="1" smtClean="0"/>
              <a:t>帶</a:t>
            </a:r>
            <a:endParaRPr lang="en-US" alt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D680E1-0452-4A81-AFF2-E9B146A51F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73" t="12442" r="2742"/>
          <a:stretch/>
        </p:blipFill>
        <p:spPr>
          <a:xfrm>
            <a:off x="463984" y="1711257"/>
            <a:ext cx="3900397" cy="49234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8082B4-1416-42F5-A299-88BE57CB45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886950" y="2334284"/>
            <a:ext cx="4914784" cy="36860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6EF8A7-4E2C-4189-B64B-9FAF5F7E88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7732301" y="2325605"/>
            <a:ext cx="4914786" cy="3686089"/>
          </a:xfrm>
          <a:prstGeom prst="rect">
            <a:avLst/>
          </a:prstGeom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9988226" y="6605191"/>
            <a:ext cx="218521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200" i="1" dirty="0">
                <a:solidFill>
                  <a:schemeClr val="bg1"/>
                </a:solidFill>
              </a:rPr>
              <a:t>相片</a:t>
            </a:r>
            <a:r>
              <a:rPr lang="zh-TW" altLang="en-US" sz="1200" i="1" dirty="0" smtClean="0">
                <a:solidFill>
                  <a:schemeClr val="bg1"/>
                </a:solidFill>
              </a:rPr>
              <a:t>由香港知專設計學院提供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38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C90E0-CD0F-AB43-A51A-4155A0F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084" y="374427"/>
            <a:ext cx="10374517" cy="971512"/>
          </a:xfrm>
        </p:spPr>
        <p:txBody>
          <a:bodyPr anchor="ctr">
            <a:normAutofit/>
          </a:bodyPr>
          <a:lstStyle/>
          <a:p>
            <a:r>
              <a:rPr lang="en-US" altLang="en-US" dirty="0"/>
              <a:t>08. </a:t>
            </a:r>
            <a:r>
              <a:rPr lang="zh-TW" altLang="en-US" dirty="0" err="1"/>
              <a:t>孔</a:t>
            </a:r>
            <a:r>
              <a:rPr lang="en-HK" dirty="0" smtClean="0"/>
              <a:t>眼</a:t>
            </a:r>
            <a:endParaRPr lang="en-US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4C2B39-1C2A-4041-9BCB-4705CA47FB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9" t="10101" r="17507" b="5460"/>
          <a:stretch/>
        </p:blipFill>
        <p:spPr>
          <a:xfrm>
            <a:off x="1043627" y="1939690"/>
            <a:ext cx="5778359" cy="45438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1E8D27-F597-415B-A93E-95EFDB8DE1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010" t="33743"/>
          <a:stretch/>
        </p:blipFill>
        <p:spPr>
          <a:xfrm>
            <a:off x="6821986" y="1939690"/>
            <a:ext cx="4268589" cy="4543883"/>
          </a:xfrm>
          <a:prstGeom prst="rect">
            <a:avLst/>
          </a:prstGeom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9913296" y="6536824"/>
            <a:ext cx="218521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200" i="1" dirty="0">
                <a:solidFill>
                  <a:schemeClr val="bg1"/>
                </a:solidFill>
              </a:rPr>
              <a:t>相片</a:t>
            </a:r>
            <a:r>
              <a:rPr lang="zh-TW" altLang="en-US" sz="1200" i="1" dirty="0" smtClean="0">
                <a:solidFill>
                  <a:schemeClr val="bg1"/>
                </a:solidFill>
              </a:rPr>
              <a:t>由香港知專設計學院提供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85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C8B52C7-36C9-4498-88C7-2C22427B0487}"/>
              </a:ext>
            </a:extLst>
          </p:cNvPr>
          <p:cNvSpPr txBox="1"/>
          <p:nvPr/>
        </p:nvSpPr>
        <p:spPr>
          <a:xfrm>
            <a:off x="5994396" y="5785104"/>
            <a:ext cx="1148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7cm</a:t>
            </a:r>
            <a:endParaRPr lang="en-HK" sz="24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BBD70E-5638-4848-BCDA-F05B6B8F5650}"/>
              </a:ext>
            </a:extLst>
          </p:cNvPr>
          <p:cNvSpPr txBox="1"/>
          <p:nvPr/>
        </p:nvSpPr>
        <p:spPr>
          <a:xfrm>
            <a:off x="2873244" y="5670095"/>
            <a:ext cx="1174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7cm</a:t>
            </a:r>
            <a:endParaRPr lang="en-HK" sz="24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309956-D349-4E81-BEC3-DEDEE8538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9678" y="6408742"/>
            <a:ext cx="438652" cy="448830"/>
          </a:xfrm>
        </p:spPr>
        <p:txBody>
          <a:bodyPr/>
          <a:lstStyle/>
          <a:p>
            <a:fld id="{84B03E44-FCB8-469E-AD8B-775539D73D1B}" type="slidenum">
              <a:rPr lang="zh-HK" altLang="en-US" smtClean="0"/>
              <a:t>4</a:t>
            </a:fld>
            <a:endParaRPr lang="zh-HK" alt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CED52F0-9CEC-4B16-A215-8807C89A1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084" y="374427"/>
            <a:ext cx="10374517" cy="971512"/>
          </a:xfrm>
        </p:spPr>
        <p:txBody>
          <a:bodyPr anchor="ctr">
            <a:normAutofit/>
          </a:bodyPr>
          <a:lstStyle/>
          <a:p>
            <a:r>
              <a:rPr lang="en-US" altLang="en-US" dirty="0"/>
              <a:t>01</a:t>
            </a:r>
            <a:r>
              <a:rPr lang="en-US" altLang="en-US" dirty="0" smtClean="0"/>
              <a:t>. </a:t>
            </a:r>
            <a:r>
              <a:rPr lang="zh-TW" altLang="en-US" dirty="0" smtClean="0"/>
              <a:t>鑲邊線</a:t>
            </a:r>
            <a:r>
              <a:rPr lang="zh-TW" altLang="en-US" sz="2400" b="0" dirty="0"/>
              <a:t>（不帶填充物</a:t>
            </a:r>
            <a:r>
              <a:rPr lang="zh-TW" altLang="en-US" sz="2400" b="0" dirty="0" smtClean="0"/>
              <a:t>）</a:t>
            </a:r>
            <a:endParaRPr lang="en-US" altLang="en-US" sz="2400" b="0" dirty="0"/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9986743" y="6525435"/>
            <a:ext cx="218521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200" i="1" dirty="0" smtClean="0">
                <a:solidFill>
                  <a:schemeClr val="bg1"/>
                </a:solidFill>
              </a:rPr>
              <a:t>相片由香港知專設計學院提供</a:t>
            </a:r>
            <a:endParaRPr lang="en-US" sz="1200" i="1" dirty="0">
              <a:solidFill>
                <a:schemeClr val="bg1"/>
              </a:solidFill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2164832" y="1386786"/>
            <a:ext cx="7724775" cy="4629150"/>
            <a:chOff x="2233612" y="1114425"/>
            <a:chExt cx="7724775" cy="4629150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33612" y="1114425"/>
              <a:ext cx="7724775" cy="4629150"/>
            </a:xfrm>
            <a:prstGeom prst="rect">
              <a:avLst/>
            </a:prstGeom>
          </p:spPr>
        </p:pic>
        <p:sp>
          <p:nvSpPr>
            <p:cNvPr id="3" name="文字方塊 2"/>
            <p:cNvSpPr txBox="1"/>
            <p:nvPr/>
          </p:nvSpPr>
          <p:spPr>
            <a:xfrm>
              <a:off x="7857459" y="4561367"/>
              <a:ext cx="21009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 smtClean="0"/>
                <a:t>縱紋裁鑲邊線布條</a:t>
              </a:r>
              <a:r>
                <a:rPr lang="en-US" altLang="zh-TW" sz="1600" b="1" dirty="0" smtClean="0"/>
                <a:t>15x4</a:t>
              </a:r>
              <a:r>
                <a:rPr lang="zh-TW" altLang="en-US" sz="1600" b="1" dirty="0" smtClean="0"/>
                <a:t>厘米</a:t>
              </a:r>
              <a:endParaRPr lang="zh-TW" altLang="en-US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1853391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AEF4C-C6D9-4EBD-A8A7-7EA8335FE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8" y="1154430"/>
            <a:ext cx="10240903" cy="1233488"/>
          </a:xfrm>
        </p:spPr>
        <p:txBody>
          <a:bodyPr/>
          <a:lstStyle/>
          <a:p>
            <a:r>
              <a:rPr lang="zh-TW" altLang="en-US" dirty="0" smtClean="0"/>
              <a:t>示範影片</a:t>
            </a:r>
            <a:r>
              <a:rPr lang="en-HK" dirty="0"/>
              <a:t/>
            </a:r>
            <a:br>
              <a:rPr lang="en-HK" dirty="0"/>
            </a:br>
            <a:endParaRPr lang="en-H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7FE588-E7B3-410E-A6A7-106F944DB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714407"/>
            <a:ext cx="10240903" cy="247745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zh-TW" altLang="en-US" sz="3200" dirty="0" smtClean="0">
                <a:hlinkClick r:id="rId2"/>
              </a:rPr>
              <a:t>管套</a:t>
            </a:r>
            <a:r>
              <a:rPr lang="en-HK" sz="3200" dirty="0" err="1" smtClean="0">
                <a:hlinkClick r:id="rId2"/>
              </a:rPr>
              <a:t>索帶</a:t>
            </a:r>
            <a:endParaRPr lang="en-US" altLang="en-US" sz="3200" dirty="0"/>
          </a:p>
          <a:p>
            <a:pPr marL="457200" lvl="1" indent="0">
              <a:buNone/>
            </a:pPr>
            <a:endParaRPr lang="en-US" sz="3200" dirty="0"/>
          </a:p>
          <a:p>
            <a:pPr marL="457200" indent="-457200">
              <a:buAutoNum type="arabicPeriod"/>
            </a:pPr>
            <a:r>
              <a:rPr lang="zh-TW" altLang="en-US" sz="3200" dirty="0" err="1">
                <a:hlinkClick r:id="rId3"/>
              </a:rPr>
              <a:t>孔</a:t>
            </a:r>
            <a:r>
              <a:rPr lang="en-HK" sz="3200" dirty="0" smtClean="0">
                <a:hlinkClick r:id="rId3"/>
              </a:rPr>
              <a:t>眼</a:t>
            </a:r>
            <a:endParaRPr lang="en-US" altLang="en-US" sz="3200" dirty="0"/>
          </a:p>
          <a:p>
            <a:pPr marL="457200" lvl="1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9749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C90E0-CD0F-AB43-A51A-4155A0F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084" y="374427"/>
            <a:ext cx="10374517" cy="971512"/>
          </a:xfrm>
        </p:spPr>
        <p:txBody>
          <a:bodyPr anchor="ctr">
            <a:normAutofit/>
          </a:bodyPr>
          <a:lstStyle/>
          <a:p>
            <a:r>
              <a:rPr lang="en-US" altLang="en-US" dirty="0"/>
              <a:t>09. </a:t>
            </a:r>
            <a:r>
              <a:rPr lang="en-HK" dirty="0" err="1"/>
              <a:t>加膠骨</a:t>
            </a:r>
            <a:endParaRPr lang="en-US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3EBC25-6D93-4ED2-BA77-4D24F7DBF2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03" t="32292" r="18519" b="22083"/>
          <a:stretch/>
        </p:blipFill>
        <p:spPr>
          <a:xfrm>
            <a:off x="3143251" y="1974196"/>
            <a:ext cx="5472112" cy="4422114"/>
          </a:xfrm>
          <a:prstGeom prst="rect">
            <a:avLst/>
          </a:prstGeom>
        </p:spPr>
      </p:pic>
      <p:sp>
        <p:nvSpPr>
          <p:cNvPr id="5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10218421" y="6570092"/>
            <a:ext cx="218521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200" i="1" dirty="0">
                <a:solidFill>
                  <a:schemeClr val="bg1"/>
                </a:solidFill>
              </a:rPr>
              <a:t>相片</a:t>
            </a:r>
            <a:r>
              <a:rPr lang="zh-TW" altLang="en-US" sz="1200" i="1" dirty="0" smtClean="0">
                <a:solidFill>
                  <a:schemeClr val="bg1"/>
                </a:solidFill>
              </a:rPr>
              <a:t>由香港知專設計學院提供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11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C90E0-CD0F-AB43-A51A-4155A0F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084" y="374427"/>
            <a:ext cx="10374517" cy="971512"/>
          </a:xfrm>
        </p:spPr>
        <p:txBody>
          <a:bodyPr anchor="ctr">
            <a:normAutofit/>
          </a:bodyPr>
          <a:lstStyle/>
          <a:p>
            <a:r>
              <a:rPr lang="en-US" altLang="en-US" dirty="0"/>
              <a:t>09. </a:t>
            </a:r>
            <a:r>
              <a:rPr lang="en-HK" dirty="0" err="1"/>
              <a:t>加膠骨</a:t>
            </a:r>
            <a:endParaRPr lang="en-US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089B2E-C662-4A55-8E72-79CEB81ADF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81" t="18462" r="4907" b="18039"/>
          <a:stretch/>
        </p:blipFill>
        <p:spPr>
          <a:xfrm>
            <a:off x="8266126" y="2000855"/>
            <a:ext cx="3925874" cy="38599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A7267C-66F2-4650-8974-ADD6180538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71" t="19626" r="5462" b="16875"/>
          <a:stretch/>
        </p:blipFill>
        <p:spPr>
          <a:xfrm>
            <a:off x="4233660" y="2000854"/>
            <a:ext cx="4065180" cy="38599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6701C3-24F4-4CE7-8060-1217F68D61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93" t="11285"/>
          <a:stretch/>
        </p:blipFill>
        <p:spPr>
          <a:xfrm>
            <a:off x="1" y="3742615"/>
            <a:ext cx="4233660" cy="21182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295B3D2-DB38-4DBF-BB0B-BD4300F3A1B7}"/>
              </a:ext>
            </a:extLst>
          </p:cNvPr>
          <p:cNvSpPr/>
          <p:nvPr/>
        </p:nvSpPr>
        <p:spPr>
          <a:xfrm>
            <a:off x="51653" y="3444359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dirty="0" err="1"/>
              <a:t>款式一</a:t>
            </a:r>
            <a:endParaRPr lang="en-US" alt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72842A3-C297-4DEE-B9D9-2E23B41F9E98}"/>
              </a:ext>
            </a:extLst>
          </p:cNvPr>
          <p:cNvSpPr/>
          <p:nvPr/>
        </p:nvSpPr>
        <p:spPr>
          <a:xfrm>
            <a:off x="4233659" y="1644195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dirty="0" err="1"/>
              <a:t>款式二</a:t>
            </a:r>
            <a:endParaRPr lang="en-US" alt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9988226" y="6525435"/>
            <a:ext cx="218521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200" i="1" dirty="0">
                <a:solidFill>
                  <a:schemeClr val="bg1"/>
                </a:solidFill>
              </a:rPr>
              <a:t>相片</a:t>
            </a:r>
            <a:r>
              <a:rPr lang="zh-TW" altLang="en-US" sz="1200" i="1" dirty="0" smtClean="0">
                <a:solidFill>
                  <a:schemeClr val="bg1"/>
                </a:solidFill>
              </a:rPr>
              <a:t>由香港知專設計學院提供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65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AEF4C-C6D9-4EBD-A8A7-7EA8335FE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88620"/>
            <a:ext cx="10240903" cy="1233488"/>
          </a:xfrm>
        </p:spPr>
        <p:txBody>
          <a:bodyPr/>
          <a:lstStyle/>
          <a:p>
            <a:r>
              <a:rPr lang="zh-TW" altLang="en-US" dirty="0" smtClean="0"/>
              <a:t>示範影片</a:t>
            </a:r>
            <a:endParaRPr lang="en-H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7FE588-E7B3-410E-A6A7-106F944DB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414589"/>
            <a:ext cx="10240903" cy="3106102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HK" sz="3200" dirty="0" err="1" smtClean="0">
                <a:hlinkClick r:id="rId2"/>
              </a:rPr>
              <a:t>加膠骨</a:t>
            </a:r>
            <a:r>
              <a:rPr lang="en-HK" sz="3200" dirty="0" smtClean="0">
                <a:hlinkClick r:id="rId2"/>
              </a:rPr>
              <a:t> </a:t>
            </a:r>
            <a:r>
              <a:rPr lang="en-US" altLang="zh-TW" sz="3200" dirty="0" smtClean="0">
                <a:hlinkClick r:id="rId2"/>
              </a:rPr>
              <a:t>- </a:t>
            </a:r>
            <a:r>
              <a:rPr lang="en-HK" sz="3200" dirty="0" err="1" smtClean="0">
                <a:hlinkClick r:id="rId2"/>
              </a:rPr>
              <a:t>款式一</a:t>
            </a:r>
            <a:endParaRPr lang="en-US" altLang="en-US" sz="3200" dirty="0"/>
          </a:p>
          <a:p>
            <a:pPr marL="457200" lvl="1" indent="0">
              <a:buNone/>
            </a:pPr>
            <a:endParaRPr lang="en-US" sz="3200" dirty="0"/>
          </a:p>
          <a:p>
            <a:pPr marL="457200" indent="-457200">
              <a:buFont typeface="+mj-lt"/>
              <a:buAutoNum type="arabicPeriod"/>
            </a:pPr>
            <a:r>
              <a:rPr lang="en-HK" sz="3200" dirty="0" err="1" smtClean="0">
                <a:hlinkClick r:id="rId3"/>
              </a:rPr>
              <a:t>加膠骨</a:t>
            </a:r>
            <a:r>
              <a:rPr lang="en-HK" sz="3200" dirty="0" smtClean="0">
                <a:hlinkClick r:id="rId3"/>
              </a:rPr>
              <a:t> </a:t>
            </a:r>
            <a:r>
              <a:rPr lang="en-US" altLang="zh-TW" sz="3200" dirty="0" smtClean="0">
                <a:hlinkClick r:id="rId3"/>
              </a:rPr>
              <a:t>- </a:t>
            </a:r>
            <a:r>
              <a:rPr lang="en-HK" sz="3200" dirty="0" err="1" smtClean="0">
                <a:hlinkClick r:id="rId3"/>
              </a:rPr>
              <a:t>款式二</a:t>
            </a:r>
            <a:endParaRPr lang="en-US" altLang="en-US" sz="3200" dirty="0"/>
          </a:p>
          <a:p>
            <a:pPr marL="457200" lvl="1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0110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C90E0-CD0F-AB43-A51A-4155A0F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865" y="374427"/>
            <a:ext cx="10374517" cy="971512"/>
          </a:xfrm>
        </p:spPr>
        <p:txBody>
          <a:bodyPr anchor="ctr">
            <a:normAutofit/>
          </a:bodyPr>
          <a:lstStyle/>
          <a:p>
            <a:r>
              <a:rPr lang="en-US" altLang="en-US" dirty="0"/>
              <a:t>10. </a:t>
            </a:r>
            <a:r>
              <a:rPr lang="zh-TW" altLang="en-US" dirty="0"/>
              <a:t>隱形</a:t>
            </a:r>
            <a:r>
              <a:rPr lang="en-HK" dirty="0" err="1" smtClean="0"/>
              <a:t>拉鍊</a:t>
            </a:r>
            <a:endParaRPr lang="en-US" altLang="en-US" dirty="0"/>
          </a:p>
        </p:txBody>
      </p:sp>
      <p:pic>
        <p:nvPicPr>
          <p:cNvPr id="15" name="圖片 69">
            <a:extLst>
              <a:ext uri="{FF2B5EF4-FFF2-40B4-BE49-F238E27FC236}">
                <a16:creationId xmlns:a16="http://schemas.microsoft.com/office/drawing/2014/main" id="{8140BC30-421F-42B3-A78D-31160DA042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14498" y="1558732"/>
            <a:ext cx="5248292" cy="4333932"/>
          </a:xfrm>
          <a:prstGeom prst="rect">
            <a:avLst/>
          </a:prstGeom>
        </p:spPr>
      </p:pic>
      <p:sp>
        <p:nvSpPr>
          <p:cNvPr id="6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9988226" y="6525435"/>
            <a:ext cx="218521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200" i="1" dirty="0">
                <a:solidFill>
                  <a:schemeClr val="bg1"/>
                </a:solidFill>
              </a:rPr>
              <a:t>相片</a:t>
            </a:r>
            <a:r>
              <a:rPr lang="zh-TW" altLang="en-US" sz="1200" i="1" dirty="0" smtClean="0">
                <a:solidFill>
                  <a:schemeClr val="bg1"/>
                </a:solidFill>
              </a:rPr>
              <a:t>由香港知專設計學院提供</a:t>
            </a:r>
            <a:endParaRPr lang="en-US" sz="1200" i="1" dirty="0">
              <a:solidFill>
                <a:schemeClr val="bg1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084" y="1618387"/>
            <a:ext cx="3849757" cy="4615334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1948070" y="4810539"/>
            <a:ext cx="70236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正面</a:t>
            </a:r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3428169" y="4810539"/>
            <a:ext cx="70236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正面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2861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7BC2EDA-7F0A-497C-AB0A-5B6B3B1600B2}"/>
              </a:ext>
            </a:extLst>
          </p:cNvPr>
          <p:cNvSpPr txBox="1">
            <a:spLocks/>
          </p:cNvSpPr>
          <p:nvPr/>
        </p:nvSpPr>
        <p:spPr>
          <a:xfrm>
            <a:off x="1157084" y="374427"/>
            <a:ext cx="10374517" cy="97151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10</a:t>
            </a:r>
            <a:r>
              <a:rPr lang="en-US" altLang="en-US" dirty="0" smtClean="0"/>
              <a:t>.</a:t>
            </a:r>
            <a:r>
              <a:rPr lang="zh-TW" altLang="en-US" dirty="0"/>
              <a:t>隱形</a:t>
            </a:r>
            <a:r>
              <a:rPr lang="en-HK" altLang="zh-TW" dirty="0" err="1"/>
              <a:t>拉鍊</a:t>
            </a:r>
            <a:r>
              <a:rPr lang="en-HK" altLang="zh-TW" dirty="0"/>
              <a:t> </a:t>
            </a:r>
            <a:endParaRPr lang="en-US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EF67F3-7A46-48EE-B18E-19183036E56B}"/>
              </a:ext>
            </a:extLst>
          </p:cNvPr>
          <p:cNvSpPr/>
          <p:nvPr/>
        </p:nvSpPr>
        <p:spPr>
          <a:xfrm>
            <a:off x="2038026" y="3007757"/>
            <a:ext cx="35780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HK" altLang="zh-TW" sz="2400" dirty="0" smtClean="0"/>
              <a:t>處理</a:t>
            </a:r>
            <a:r>
              <a:rPr lang="zh-HK" altLang="zh-TW" sz="2400" dirty="0"/>
              <a:t>黹口</a:t>
            </a:r>
            <a:endParaRPr lang="en-US" sz="2400" dirty="0"/>
          </a:p>
        </p:txBody>
      </p:sp>
      <p:pic>
        <p:nvPicPr>
          <p:cNvPr id="10" name="圖片 7">
            <a:extLst>
              <a:ext uri="{FF2B5EF4-FFF2-40B4-BE49-F238E27FC236}">
                <a16:creationId xmlns:a16="http://schemas.microsoft.com/office/drawing/2014/main" id="{4C021382-8AB0-41A3-B8F4-B7A76F79D0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" t="19093" r="7670" b="7249"/>
          <a:stretch/>
        </p:blipFill>
        <p:spPr>
          <a:xfrm>
            <a:off x="6497054" y="1345939"/>
            <a:ext cx="5275240" cy="2574166"/>
          </a:xfrm>
          <a:prstGeom prst="rect">
            <a:avLst/>
          </a:prstGeom>
        </p:spPr>
      </p:pic>
      <p:pic>
        <p:nvPicPr>
          <p:cNvPr id="11" name="圖片 12">
            <a:extLst>
              <a:ext uri="{FF2B5EF4-FFF2-40B4-BE49-F238E27FC236}">
                <a16:creationId xmlns:a16="http://schemas.microsoft.com/office/drawing/2014/main" id="{D09BFBE8-7641-4C5B-A08F-F6AB5FE1A3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1312" r="5757" b="6971"/>
          <a:stretch/>
        </p:blipFill>
        <p:spPr>
          <a:xfrm>
            <a:off x="6497054" y="4018304"/>
            <a:ext cx="5275240" cy="2391245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9988226" y="6525435"/>
            <a:ext cx="218521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200" i="1" dirty="0">
                <a:solidFill>
                  <a:schemeClr val="bg1"/>
                </a:solidFill>
              </a:rPr>
              <a:t>相片</a:t>
            </a:r>
            <a:r>
              <a:rPr lang="zh-TW" altLang="en-US" sz="1200" i="1" dirty="0" smtClean="0">
                <a:solidFill>
                  <a:schemeClr val="bg1"/>
                </a:solidFill>
              </a:rPr>
              <a:t>由香港知專設計學院提供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18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7BC2EDA-7F0A-497C-AB0A-5B6B3B1600B2}"/>
              </a:ext>
            </a:extLst>
          </p:cNvPr>
          <p:cNvSpPr txBox="1">
            <a:spLocks/>
          </p:cNvSpPr>
          <p:nvPr/>
        </p:nvSpPr>
        <p:spPr>
          <a:xfrm>
            <a:off x="706316" y="393297"/>
            <a:ext cx="10374517" cy="97151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10</a:t>
            </a:r>
            <a:r>
              <a:rPr lang="en-US" altLang="en-US" dirty="0" smtClean="0"/>
              <a:t>. </a:t>
            </a:r>
            <a:r>
              <a:rPr lang="zh-TW" altLang="en-US" dirty="0" smtClean="0"/>
              <a:t>隱形</a:t>
            </a:r>
            <a:r>
              <a:rPr lang="en-HK" altLang="zh-TW" dirty="0" err="1"/>
              <a:t>拉鍊</a:t>
            </a:r>
            <a:r>
              <a:rPr lang="en-HK" altLang="zh-TW" dirty="0"/>
              <a:t> </a:t>
            </a:r>
            <a:endParaRPr lang="en-US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EF67F3-7A46-48EE-B18E-19183036E56B}"/>
              </a:ext>
            </a:extLst>
          </p:cNvPr>
          <p:cNvSpPr/>
          <p:nvPr/>
        </p:nvSpPr>
        <p:spPr>
          <a:xfrm>
            <a:off x="1004516" y="2341064"/>
            <a:ext cx="251599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 smtClean="0"/>
              <a:t>沿合身線</a:t>
            </a:r>
            <a:r>
              <a:rPr lang="zh-HK" altLang="zh-TW" sz="2400" dirty="0" smtClean="0"/>
              <a:t>由</a:t>
            </a:r>
            <a:r>
              <a:rPr lang="zh-HK" altLang="zh-TW" sz="2400" dirty="0"/>
              <a:t>臀部車縫至摺邊，</a:t>
            </a:r>
            <a:r>
              <a:rPr lang="en-US" altLang="zh-TW" sz="2400" dirty="0"/>
              <a:t>1</a:t>
            </a:r>
            <a:r>
              <a:rPr lang="zh-HK" altLang="zh-TW" sz="2400" dirty="0"/>
              <a:t>厘米黹口</a:t>
            </a:r>
            <a:endParaRPr lang="en-US" altLang="zh-HK" sz="2400" dirty="0"/>
          </a:p>
          <a:p>
            <a:endParaRPr lang="en-US" altLang="zh-HK" sz="2400" b="1" dirty="0"/>
          </a:p>
          <a:p>
            <a:endParaRPr lang="en-US" sz="2400" b="1" dirty="0"/>
          </a:p>
        </p:txBody>
      </p:sp>
      <p:pic>
        <p:nvPicPr>
          <p:cNvPr id="8" name="圖片 42">
            <a:extLst>
              <a:ext uri="{FF2B5EF4-FFF2-40B4-BE49-F238E27FC236}">
                <a16:creationId xmlns:a16="http://schemas.microsoft.com/office/drawing/2014/main" id="{ABD3FCE3-A437-4D9C-B2A0-7634C88C28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82" t="31653"/>
          <a:stretch/>
        </p:blipFill>
        <p:spPr>
          <a:xfrm>
            <a:off x="4669830" y="2011138"/>
            <a:ext cx="6347059" cy="38679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A74DBF2-75A6-43A0-8C11-133D3F16C025}"/>
              </a:ext>
            </a:extLst>
          </p:cNvPr>
          <p:cNvSpPr txBox="1"/>
          <p:nvPr/>
        </p:nvSpPr>
        <p:spPr>
          <a:xfrm>
            <a:off x="8524675" y="2567428"/>
            <a:ext cx="15392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400" b="1" dirty="0" smtClean="0">
                <a:solidFill>
                  <a:srgbClr val="FF0000"/>
                </a:solidFill>
              </a:rPr>
              <a:t>拉鍊尾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>
                <a:solidFill>
                  <a:srgbClr val="FF0000"/>
                </a:solidFill>
              </a:rPr>
              <a:t>+ </a:t>
            </a:r>
            <a:r>
              <a:rPr lang="en-US" sz="1400" b="1" dirty="0" smtClean="0">
                <a:solidFill>
                  <a:srgbClr val="FF0000"/>
                </a:solidFill>
              </a:rPr>
              <a:t>2.5</a:t>
            </a:r>
            <a:r>
              <a:rPr lang="zh-TW" altLang="en-US" sz="1400" b="1" dirty="0" smtClean="0">
                <a:solidFill>
                  <a:srgbClr val="FF0000"/>
                </a:solidFill>
              </a:rPr>
              <a:t>厘米</a:t>
            </a:r>
            <a:endParaRPr lang="en-HK" sz="1400" b="1" dirty="0">
              <a:solidFill>
                <a:srgbClr val="FF0000"/>
              </a:solidFill>
            </a:endParaRPr>
          </a:p>
        </p:txBody>
      </p:sp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972AB29A-155E-4094-9326-FC5D846C4306}"/>
              </a:ext>
            </a:extLst>
          </p:cNvPr>
          <p:cNvCxnSpPr>
            <a:cxnSpLocks/>
          </p:cNvCxnSpPr>
          <p:nvPr/>
        </p:nvCxnSpPr>
        <p:spPr>
          <a:xfrm rot="10800000">
            <a:off x="7600951" y="3115649"/>
            <a:ext cx="2922673" cy="12700"/>
          </a:xfrm>
          <a:prstGeom prst="curvedConnector3">
            <a:avLst>
              <a:gd name="adj1" fmla="val 50000"/>
            </a:avLst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9988226" y="6525435"/>
            <a:ext cx="218521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200" i="1" dirty="0">
                <a:solidFill>
                  <a:schemeClr val="bg1"/>
                </a:solidFill>
              </a:rPr>
              <a:t>相片</a:t>
            </a:r>
            <a:r>
              <a:rPr lang="zh-TW" altLang="en-US" sz="1200" i="1" dirty="0" smtClean="0">
                <a:solidFill>
                  <a:schemeClr val="bg1"/>
                </a:solidFill>
              </a:rPr>
              <a:t>由香港知專設計學院提供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89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7BC2EDA-7F0A-497C-AB0A-5B6B3B1600B2}"/>
              </a:ext>
            </a:extLst>
          </p:cNvPr>
          <p:cNvSpPr txBox="1">
            <a:spLocks/>
          </p:cNvSpPr>
          <p:nvPr/>
        </p:nvSpPr>
        <p:spPr>
          <a:xfrm>
            <a:off x="903083" y="374427"/>
            <a:ext cx="10374517" cy="97151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10</a:t>
            </a:r>
            <a:r>
              <a:rPr lang="en-US" altLang="en-US" dirty="0" smtClean="0"/>
              <a:t>. </a:t>
            </a:r>
            <a:r>
              <a:rPr lang="zh-TW" altLang="en-US" dirty="0" smtClean="0"/>
              <a:t>隱形</a:t>
            </a:r>
            <a:r>
              <a:rPr lang="en-HK" altLang="zh-TW" dirty="0" err="1"/>
              <a:t>拉鍊</a:t>
            </a:r>
            <a:r>
              <a:rPr lang="en-HK" altLang="zh-TW" dirty="0"/>
              <a:t> </a:t>
            </a:r>
            <a:endParaRPr lang="en-US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EF67F3-7A46-48EE-B18E-19183036E56B}"/>
              </a:ext>
            </a:extLst>
          </p:cNvPr>
          <p:cNvSpPr/>
          <p:nvPr/>
        </p:nvSpPr>
        <p:spPr>
          <a:xfrm>
            <a:off x="1765048" y="3111591"/>
            <a:ext cx="22572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HK" sz="2400" dirty="0" err="1" smtClean="0"/>
              <a:t>熨開</a:t>
            </a:r>
            <a:r>
              <a:rPr lang="zh-TW" altLang="en-US" sz="2400" dirty="0" smtClean="0"/>
              <a:t>縫合</a:t>
            </a:r>
            <a:r>
              <a:rPr lang="en-HK" sz="2400" dirty="0" smtClean="0"/>
              <a:t>骨</a:t>
            </a:r>
            <a:endParaRPr lang="en-US" altLang="zh-HK" sz="2400" b="1" dirty="0"/>
          </a:p>
          <a:p>
            <a:endParaRPr lang="en-US" altLang="zh-HK" sz="2400" b="1" dirty="0"/>
          </a:p>
          <a:p>
            <a:endParaRPr lang="en-US" sz="2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74DBF2-75A6-43A0-8C11-133D3F16C025}"/>
              </a:ext>
            </a:extLst>
          </p:cNvPr>
          <p:cNvSpPr txBox="1"/>
          <p:nvPr/>
        </p:nvSpPr>
        <p:spPr>
          <a:xfrm>
            <a:off x="8839000" y="2582817"/>
            <a:ext cx="9589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Zipper end</a:t>
            </a:r>
            <a:endParaRPr lang="en-HK" sz="1200" b="1" dirty="0">
              <a:solidFill>
                <a:srgbClr val="FF0000"/>
              </a:solidFill>
            </a:endParaRPr>
          </a:p>
        </p:txBody>
      </p:sp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972AB29A-155E-4094-9326-FC5D846C4306}"/>
              </a:ext>
            </a:extLst>
          </p:cNvPr>
          <p:cNvCxnSpPr>
            <a:cxnSpLocks/>
          </p:cNvCxnSpPr>
          <p:nvPr/>
        </p:nvCxnSpPr>
        <p:spPr>
          <a:xfrm rot="10800000">
            <a:off x="8113295" y="3115649"/>
            <a:ext cx="2410328" cy="12700"/>
          </a:xfrm>
          <a:prstGeom prst="curvedConnector3">
            <a:avLst>
              <a:gd name="adj1" fmla="val 50000"/>
            </a:avLst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圖片 48">
            <a:extLst>
              <a:ext uri="{FF2B5EF4-FFF2-40B4-BE49-F238E27FC236}">
                <a16:creationId xmlns:a16="http://schemas.microsoft.com/office/drawing/2014/main" id="{24D16184-E575-45CB-92A0-0D47D98313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89" t="2135" r="7318"/>
          <a:stretch/>
        </p:blipFill>
        <p:spPr>
          <a:xfrm rot="5400000">
            <a:off x="5922356" y="516171"/>
            <a:ext cx="4209185" cy="6501302"/>
          </a:xfrm>
          <a:prstGeom prst="rect">
            <a:avLst/>
          </a:prstGeom>
        </p:spPr>
      </p:pic>
      <p:sp>
        <p:nvSpPr>
          <p:cNvPr id="13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9988226" y="6525435"/>
            <a:ext cx="218521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200" i="1" dirty="0">
                <a:solidFill>
                  <a:schemeClr val="bg1"/>
                </a:solidFill>
              </a:rPr>
              <a:t>相片</a:t>
            </a:r>
            <a:r>
              <a:rPr lang="zh-TW" altLang="en-US" sz="1200" i="1" dirty="0" smtClean="0">
                <a:solidFill>
                  <a:schemeClr val="bg1"/>
                </a:solidFill>
              </a:rPr>
              <a:t>由香港知專設計學院提供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49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7BC2EDA-7F0A-497C-AB0A-5B6B3B1600B2}"/>
              </a:ext>
            </a:extLst>
          </p:cNvPr>
          <p:cNvSpPr txBox="1">
            <a:spLocks/>
          </p:cNvSpPr>
          <p:nvPr/>
        </p:nvSpPr>
        <p:spPr>
          <a:xfrm>
            <a:off x="841054" y="374427"/>
            <a:ext cx="10374517" cy="97151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 smtClean="0"/>
              <a:t>10. </a:t>
            </a:r>
            <a:r>
              <a:rPr lang="zh-TW" altLang="en-US" dirty="0" smtClean="0"/>
              <a:t>隱形</a:t>
            </a:r>
            <a:r>
              <a:rPr lang="en-HK" altLang="zh-TW" dirty="0" err="1"/>
              <a:t>拉鍊</a:t>
            </a:r>
            <a:r>
              <a:rPr lang="en-HK" altLang="zh-TW" dirty="0"/>
              <a:t> </a:t>
            </a:r>
            <a:endParaRPr lang="en-US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EF67F3-7A46-48EE-B18E-19183036E56B}"/>
              </a:ext>
            </a:extLst>
          </p:cNvPr>
          <p:cNvSpPr/>
          <p:nvPr/>
        </p:nvSpPr>
        <p:spPr>
          <a:xfrm>
            <a:off x="1157084" y="2490281"/>
            <a:ext cx="33604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 smtClean="0"/>
              <a:t>使</a:t>
            </a:r>
            <a:r>
              <a:rPr lang="en-HK" sz="2400" dirty="0" smtClean="0"/>
              <a:t>用</a:t>
            </a:r>
            <a:r>
              <a:rPr lang="zh-TW" altLang="en-US" sz="2400" dirty="0" smtClean="0"/>
              <a:t>隱</a:t>
            </a:r>
            <a:r>
              <a:rPr lang="en-HK" sz="2400" dirty="0" err="1" smtClean="0"/>
              <a:t>形拉鍊靴</a:t>
            </a:r>
            <a:r>
              <a:rPr lang="zh-TW" altLang="en-US" sz="2400" dirty="0" smtClean="0"/>
              <a:t>或</a:t>
            </a:r>
            <a:endParaRPr lang="en-US" sz="2400" dirty="0"/>
          </a:p>
          <a:p>
            <a:endParaRPr lang="en-HK" sz="2400" dirty="0"/>
          </a:p>
          <a:p>
            <a:r>
              <a:rPr lang="en-HK" sz="2400" dirty="0" err="1" smtClean="0"/>
              <a:t>單邊靴</a:t>
            </a:r>
            <a:endParaRPr lang="en-US" altLang="zh-HK" sz="2400" b="1" dirty="0"/>
          </a:p>
          <a:p>
            <a:endParaRPr lang="en-US" altLang="zh-HK" sz="2400" b="1" dirty="0"/>
          </a:p>
          <a:p>
            <a:endParaRPr lang="en-US" sz="2400" b="1" dirty="0"/>
          </a:p>
        </p:txBody>
      </p:sp>
      <p:pic>
        <p:nvPicPr>
          <p:cNvPr id="8" name="圖片 3">
            <a:extLst>
              <a:ext uri="{FF2B5EF4-FFF2-40B4-BE49-F238E27FC236}">
                <a16:creationId xmlns:a16="http://schemas.microsoft.com/office/drawing/2014/main" id="{927E0AA7-B330-4CDF-B5FE-5C70B3CA32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36" t="19394" r="32273" b="24041"/>
          <a:stretch/>
        </p:blipFill>
        <p:spPr>
          <a:xfrm>
            <a:off x="5331395" y="1432641"/>
            <a:ext cx="2637002" cy="3687282"/>
          </a:xfrm>
          <a:prstGeom prst="rect">
            <a:avLst/>
          </a:prstGeom>
        </p:spPr>
      </p:pic>
      <p:pic>
        <p:nvPicPr>
          <p:cNvPr id="12" name="圖片 5">
            <a:extLst>
              <a:ext uri="{FF2B5EF4-FFF2-40B4-BE49-F238E27FC236}">
                <a16:creationId xmlns:a16="http://schemas.microsoft.com/office/drawing/2014/main" id="{EC8A830B-2D0B-48FC-B9DA-BC41C42091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54" t="28282" r="38788" b="20001"/>
          <a:stretch/>
        </p:blipFill>
        <p:spPr>
          <a:xfrm>
            <a:off x="8666688" y="1432641"/>
            <a:ext cx="2548883" cy="368728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62E9809-AE83-408C-B342-E6C472066821}"/>
              </a:ext>
            </a:extLst>
          </p:cNvPr>
          <p:cNvSpPr/>
          <p:nvPr/>
        </p:nvSpPr>
        <p:spPr>
          <a:xfrm>
            <a:off x="5308760" y="5206625"/>
            <a:ext cx="26596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dirty="0" smtClean="0"/>
              <a:t>隱</a:t>
            </a:r>
            <a:r>
              <a:rPr lang="en-HK" dirty="0" err="1" smtClean="0"/>
              <a:t>形拉鍊靴</a:t>
            </a:r>
            <a:endParaRPr lang="en-US" sz="1400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EC929D4-F2C7-44F0-B783-9D7B195C00AF}"/>
              </a:ext>
            </a:extLst>
          </p:cNvPr>
          <p:cNvSpPr/>
          <p:nvPr/>
        </p:nvSpPr>
        <p:spPr>
          <a:xfrm>
            <a:off x="8717847" y="5206625"/>
            <a:ext cx="25248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HK" dirty="0" err="1" smtClean="0"/>
              <a:t>單邊靴</a:t>
            </a:r>
            <a:endParaRPr lang="en-US" sz="1400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F99A14D-2F9C-4380-A58E-4619C87D5666}"/>
              </a:ext>
            </a:extLst>
          </p:cNvPr>
          <p:cNvSpPr/>
          <p:nvPr/>
        </p:nvSpPr>
        <p:spPr>
          <a:xfrm>
            <a:off x="7968397" y="3044278"/>
            <a:ext cx="20711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HK" sz="2400" dirty="0">
                <a:solidFill>
                  <a:srgbClr val="FF0000"/>
                </a:solidFill>
              </a:rPr>
              <a:t>或</a:t>
            </a:r>
            <a:endParaRPr lang="zh-HK" altLang="en-US" sz="2400" b="1" dirty="0">
              <a:solidFill>
                <a:srgbClr val="FF0000"/>
              </a:solidFill>
            </a:endParaRPr>
          </a:p>
          <a:p>
            <a:pPr algn="just"/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9988226" y="6525435"/>
            <a:ext cx="218521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200" i="1" dirty="0">
                <a:solidFill>
                  <a:schemeClr val="bg1"/>
                </a:solidFill>
              </a:rPr>
              <a:t>相片</a:t>
            </a:r>
            <a:r>
              <a:rPr lang="zh-TW" altLang="en-US" sz="1200" i="1" dirty="0" smtClean="0">
                <a:solidFill>
                  <a:schemeClr val="bg1"/>
                </a:solidFill>
              </a:rPr>
              <a:t>由香港知專設計學院提供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08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7BC2EDA-7F0A-497C-AB0A-5B6B3B1600B2}"/>
              </a:ext>
            </a:extLst>
          </p:cNvPr>
          <p:cNvSpPr txBox="1">
            <a:spLocks/>
          </p:cNvSpPr>
          <p:nvPr/>
        </p:nvSpPr>
        <p:spPr>
          <a:xfrm>
            <a:off x="861662" y="383935"/>
            <a:ext cx="10374517" cy="97151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10</a:t>
            </a:r>
            <a:r>
              <a:rPr lang="en-US" altLang="en-US" dirty="0" smtClean="0"/>
              <a:t>. </a:t>
            </a:r>
            <a:r>
              <a:rPr lang="zh-TW" altLang="en-US" dirty="0" smtClean="0"/>
              <a:t>隱形</a:t>
            </a:r>
            <a:r>
              <a:rPr lang="en-HK" altLang="zh-TW" dirty="0" err="1"/>
              <a:t>拉鍊</a:t>
            </a:r>
            <a:r>
              <a:rPr lang="en-HK" altLang="zh-TW" dirty="0"/>
              <a:t> </a:t>
            </a:r>
            <a:endParaRPr lang="en-US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EF67F3-7A46-48EE-B18E-19183036E56B}"/>
              </a:ext>
            </a:extLst>
          </p:cNvPr>
          <p:cNvSpPr/>
          <p:nvPr/>
        </p:nvSpPr>
        <p:spPr>
          <a:xfrm>
            <a:off x="1157084" y="2472555"/>
            <a:ext cx="22572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HK" altLang="zh-TW" sz="2400" dirty="0" smtClean="0"/>
              <a:t>拉開</a:t>
            </a:r>
            <a:r>
              <a:rPr lang="zh-HK" altLang="zh-TW" sz="2400" dirty="0"/>
              <a:t>拉鍊，把拉鍊放在布片上（正面對正面）</a:t>
            </a:r>
            <a:endParaRPr lang="en-US" sz="2400" b="1" dirty="0"/>
          </a:p>
        </p:txBody>
      </p:sp>
      <p:pic>
        <p:nvPicPr>
          <p:cNvPr id="9" name="圖片 51">
            <a:extLst>
              <a:ext uri="{FF2B5EF4-FFF2-40B4-BE49-F238E27FC236}">
                <a16:creationId xmlns:a16="http://schemas.microsoft.com/office/drawing/2014/main" id="{51775AD2-34A7-4DE4-884A-D41757D0D4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90" t="43340" r="2572" b="5920"/>
          <a:stretch/>
        </p:blipFill>
        <p:spPr>
          <a:xfrm>
            <a:off x="4791227" y="2066095"/>
            <a:ext cx="6740374" cy="3612810"/>
          </a:xfrm>
          <a:prstGeom prst="rect">
            <a:avLst/>
          </a:prstGeom>
        </p:spPr>
      </p:pic>
      <p:sp>
        <p:nvSpPr>
          <p:cNvPr id="11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9988226" y="6525435"/>
            <a:ext cx="218521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200" i="1" dirty="0">
                <a:solidFill>
                  <a:schemeClr val="bg1"/>
                </a:solidFill>
              </a:rPr>
              <a:t>相片</a:t>
            </a:r>
            <a:r>
              <a:rPr lang="zh-TW" altLang="en-US" sz="1200" i="1" dirty="0" smtClean="0">
                <a:solidFill>
                  <a:schemeClr val="bg1"/>
                </a:solidFill>
              </a:rPr>
              <a:t>由香港知專設計學院提供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75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C8B52C7-36C9-4498-88C7-2C22427B0487}"/>
              </a:ext>
            </a:extLst>
          </p:cNvPr>
          <p:cNvSpPr txBox="1"/>
          <p:nvPr/>
        </p:nvSpPr>
        <p:spPr>
          <a:xfrm>
            <a:off x="5994396" y="5785104"/>
            <a:ext cx="1148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7cm</a:t>
            </a:r>
            <a:endParaRPr lang="en-HK" sz="24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BBD70E-5638-4848-BCDA-F05B6B8F5650}"/>
              </a:ext>
            </a:extLst>
          </p:cNvPr>
          <p:cNvSpPr txBox="1"/>
          <p:nvPr/>
        </p:nvSpPr>
        <p:spPr>
          <a:xfrm>
            <a:off x="2873244" y="5670095"/>
            <a:ext cx="1174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7cm</a:t>
            </a:r>
            <a:endParaRPr lang="en-HK" sz="24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309956-D349-4E81-BEC3-DEDEE8538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9678" y="6408742"/>
            <a:ext cx="438652" cy="448830"/>
          </a:xfrm>
        </p:spPr>
        <p:txBody>
          <a:bodyPr/>
          <a:lstStyle/>
          <a:p>
            <a:fld id="{84B03E44-FCB8-469E-AD8B-775539D73D1B}" type="slidenum">
              <a:rPr lang="zh-HK" altLang="en-US" smtClean="0"/>
              <a:t>5</a:t>
            </a:fld>
            <a:endParaRPr lang="zh-HK" alt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CED52F0-9CEC-4B16-A215-8807C89A1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084" y="374427"/>
            <a:ext cx="10374517" cy="971512"/>
          </a:xfrm>
        </p:spPr>
        <p:txBody>
          <a:bodyPr anchor="ctr">
            <a:normAutofit/>
          </a:bodyPr>
          <a:lstStyle/>
          <a:p>
            <a:r>
              <a:rPr lang="en-US" altLang="en-US" dirty="0"/>
              <a:t>01</a:t>
            </a:r>
            <a:r>
              <a:rPr lang="en-US" altLang="en-US" dirty="0" smtClean="0"/>
              <a:t>. </a:t>
            </a:r>
            <a:r>
              <a:rPr lang="zh-TW" altLang="en-US" dirty="0" smtClean="0"/>
              <a:t>鑲邊線</a:t>
            </a:r>
            <a:r>
              <a:rPr lang="zh-TW" altLang="en-US" sz="2400" b="0" dirty="0"/>
              <a:t>（不帶填充物</a:t>
            </a:r>
            <a:r>
              <a:rPr lang="zh-TW" altLang="en-US" sz="2400" b="0" dirty="0" smtClean="0"/>
              <a:t>）</a:t>
            </a:r>
            <a:endParaRPr lang="en-US" altLang="en-US" sz="2400" b="0" dirty="0"/>
          </a:p>
        </p:txBody>
      </p:sp>
      <p:pic>
        <p:nvPicPr>
          <p:cNvPr id="14" name="內容版面配置區 4">
            <a:extLst>
              <a:ext uri="{FF2B5EF4-FFF2-40B4-BE49-F238E27FC236}">
                <a16:creationId xmlns:a16="http://schemas.microsoft.com/office/drawing/2014/main" id="{AD536D0C-8367-4640-A5B4-4BCD384181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508171" y="2523584"/>
            <a:ext cx="4877549" cy="2743621"/>
          </a:xfrm>
        </p:spPr>
      </p:pic>
      <p:pic>
        <p:nvPicPr>
          <p:cNvPr id="16" name="圖片 6">
            <a:extLst>
              <a:ext uri="{FF2B5EF4-FFF2-40B4-BE49-F238E27FC236}">
                <a16:creationId xmlns:a16="http://schemas.microsoft.com/office/drawing/2014/main" id="{6DBA5720-A06B-4B5F-BD68-AF022D98E8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035"/>
          <a:stretch/>
        </p:blipFill>
        <p:spPr>
          <a:xfrm rot="5400000">
            <a:off x="1297330" y="2962734"/>
            <a:ext cx="4950149" cy="2143212"/>
          </a:xfrm>
          <a:prstGeom prst="rect">
            <a:avLst/>
          </a:prstGeom>
        </p:spPr>
      </p:pic>
      <p:sp>
        <p:nvSpPr>
          <p:cNvPr id="17" name="箭號: 向右 7">
            <a:extLst>
              <a:ext uri="{FF2B5EF4-FFF2-40B4-BE49-F238E27FC236}">
                <a16:creationId xmlns:a16="http://schemas.microsoft.com/office/drawing/2014/main" id="{C1F742C5-932E-4E37-9DF6-D050B0E20BB2}"/>
              </a:ext>
            </a:extLst>
          </p:cNvPr>
          <p:cNvSpPr/>
          <p:nvPr/>
        </p:nvSpPr>
        <p:spPr>
          <a:xfrm>
            <a:off x="5005974" y="3617843"/>
            <a:ext cx="1484004" cy="10571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8" name="矩形 4">
            <a:extLst>
              <a:ext uri="{FF2B5EF4-FFF2-40B4-BE49-F238E27FC236}">
                <a16:creationId xmlns:a16="http://schemas.microsoft.com/office/drawing/2014/main" id="{C7BB8047-066D-4947-AAA2-FEB041A6DB2C}"/>
              </a:ext>
            </a:extLst>
          </p:cNvPr>
          <p:cNvSpPr/>
          <p:nvPr/>
        </p:nvSpPr>
        <p:spPr>
          <a:xfrm>
            <a:off x="395621" y="3331670"/>
            <a:ext cx="21432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HK" sz="2400" dirty="0" err="1" smtClean="0"/>
              <a:t>由雙</a:t>
            </a:r>
            <a:r>
              <a:rPr lang="zh-TW" altLang="en-US" sz="2400" dirty="0"/>
              <a:t>摺</a:t>
            </a:r>
            <a:r>
              <a:rPr lang="en-HK" sz="2400" dirty="0" smtClean="0"/>
              <a:t>邊出</a:t>
            </a:r>
            <a:r>
              <a:rPr lang="en-HK" sz="2400" dirty="0"/>
              <a:t>0.5厘米畫一條線</a:t>
            </a:r>
            <a:endParaRPr lang="en-US" altLang="zh-HK" sz="2400" b="1" dirty="0"/>
          </a:p>
        </p:txBody>
      </p:sp>
      <p:sp>
        <p:nvSpPr>
          <p:cNvPr id="19" name="矩形 4">
            <a:extLst>
              <a:ext uri="{FF2B5EF4-FFF2-40B4-BE49-F238E27FC236}">
                <a16:creationId xmlns:a16="http://schemas.microsoft.com/office/drawing/2014/main" id="{8E9F3621-FA7D-4BA1-ACF6-CCA465492D2D}"/>
              </a:ext>
            </a:extLst>
          </p:cNvPr>
          <p:cNvSpPr/>
          <p:nvPr/>
        </p:nvSpPr>
        <p:spPr>
          <a:xfrm>
            <a:off x="9653165" y="2880178"/>
            <a:ext cx="21432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HK" altLang="zh-TW" sz="2400" dirty="0" smtClean="0"/>
              <a:t>把</a:t>
            </a:r>
            <a:r>
              <a:rPr lang="zh-HK" altLang="zh-TW" sz="2400" dirty="0"/>
              <a:t>鑲邊線布條車縫在</a:t>
            </a:r>
            <a:r>
              <a:rPr lang="zh-HK" altLang="zh-TW" sz="2400" dirty="0" smtClean="0"/>
              <a:t>布</a:t>
            </a:r>
            <a:r>
              <a:rPr lang="zh-TW" altLang="en-US" sz="2400" dirty="0" smtClean="0"/>
              <a:t>片</a:t>
            </a:r>
            <a:r>
              <a:rPr lang="zh-HK" altLang="zh-TW" sz="2400" dirty="0" smtClean="0"/>
              <a:t>上</a:t>
            </a:r>
            <a:r>
              <a:rPr lang="zh-HK" altLang="zh-TW" sz="2400" dirty="0"/>
              <a:t>（正面</a:t>
            </a:r>
            <a:r>
              <a:rPr lang="zh-HK" altLang="zh-TW" sz="2400" dirty="0" smtClean="0"/>
              <a:t>）</a:t>
            </a:r>
            <a:r>
              <a:rPr lang="zh-TW" altLang="en-US" sz="2400" dirty="0" smtClean="0"/>
              <a:t>，</a:t>
            </a:r>
            <a:r>
              <a:rPr lang="en-US" altLang="zh-TW" sz="2400" dirty="0"/>
              <a:t> 0.5</a:t>
            </a:r>
            <a:r>
              <a:rPr lang="zh-HK" altLang="zh-TW" sz="2400" dirty="0"/>
              <a:t>厘米黹口</a:t>
            </a:r>
            <a:endParaRPr lang="en-US" altLang="zh-HK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9986743" y="6509415"/>
            <a:ext cx="218521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200" i="1" dirty="0" smtClean="0">
                <a:solidFill>
                  <a:schemeClr val="bg1"/>
                </a:solidFill>
              </a:rPr>
              <a:t>相片由香港知專設計學院提供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7972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7BC2EDA-7F0A-497C-AB0A-5B6B3B1600B2}"/>
              </a:ext>
            </a:extLst>
          </p:cNvPr>
          <p:cNvSpPr txBox="1">
            <a:spLocks/>
          </p:cNvSpPr>
          <p:nvPr/>
        </p:nvSpPr>
        <p:spPr>
          <a:xfrm>
            <a:off x="614268" y="302411"/>
            <a:ext cx="10374517" cy="97151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10</a:t>
            </a:r>
            <a:r>
              <a:rPr lang="en-US" altLang="en-US" dirty="0" smtClean="0"/>
              <a:t>. </a:t>
            </a:r>
            <a:r>
              <a:rPr lang="zh-TW" altLang="en-US" dirty="0" smtClean="0"/>
              <a:t>隱形</a:t>
            </a:r>
            <a:r>
              <a:rPr lang="en-HK" altLang="zh-TW" dirty="0" err="1"/>
              <a:t>拉鍊</a:t>
            </a:r>
            <a:r>
              <a:rPr lang="en-HK" altLang="zh-TW" dirty="0"/>
              <a:t> </a:t>
            </a:r>
            <a:endParaRPr lang="en-US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EF67F3-7A46-48EE-B18E-19183036E56B}"/>
              </a:ext>
            </a:extLst>
          </p:cNvPr>
          <p:cNvSpPr/>
          <p:nvPr/>
        </p:nvSpPr>
        <p:spPr>
          <a:xfrm>
            <a:off x="614268" y="2528370"/>
            <a:ext cx="28932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HK" altLang="zh-TW" sz="2400" dirty="0"/>
              <a:t>把隱形拉鍊車縫到布片上</a:t>
            </a:r>
            <a:endParaRPr lang="en-US" sz="2400" dirty="0"/>
          </a:p>
        </p:txBody>
      </p:sp>
      <p:pic>
        <p:nvPicPr>
          <p:cNvPr id="5" name="圖片 55">
            <a:extLst>
              <a:ext uri="{FF2B5EF4-FFF2-40B4-BE49-F238E27FC236}">
                <a16:creationId xmlns:a16="http://schemas.microsoft.com/office/drawing/2014/main" id="{66DBB0B1-9E32-4A6A-AB02-B775C68EE6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" t="19681" b="5094"/>
          <a:stretch/>
        </p:blipFill>
        <p:spPr>
          <a:xfrm rot="5400000" flipV="1">
            <a:off x="3374090" y="2213760"/>
            <a:ext cx="4574722" cy="2948924"/>
          </a:xfrm>
          <a:prstGeom prst="rect">
            <a:avLst/>
          </a:prstGeom>
        </p:spPr>
      </p:pic>
      <p:pic>
        <p:nvPicPr>
          <p:cNvPr id="8" name="圖片 57">
            <a:extLst>
              <a:ext uri="{FF2B5EF4-FFF2-40B4-BE49-F238E27FC236}">
                <a16:creationId xmlns:a16="http://schemas.microsoft.com/office/drawing/2014/main" id="{9B7D1709-9F98-4087-A6BF-14BFBA34E2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b="9445"/>
          <a:stretch/>
        </p:blipFill>
        <p:spPr>
          <a:xfrm rot="5400000">
            <a:off x="7750469" y="1875356"/>
            <a:ext cx="4566802" cy="3617812"/>
          </a:xfrm>
          <a:prstGeom prst="rect">
            <a:avLst/>
          </a:prstGeom>
        </p:spPr>
      </p:pic>
      <p:sp>
        <p:nvSpPr>
          <p:cNvPr id="10" name="箭號: 向右 58">
            <a:extLst>
              <a:ext uri="{FF2B5EF4-FFF2-40B4-BE49-F238E27FC236}">
                <a16:creationId xmlns:a16="http://schemas.microsoft.com/office/drawing/2014/main" id="{D1E7B466-AB4B-4155-896B-B3B5FBC26E1B}"/>
              </a:ext>
            </a:extLst>
          </p:cNvPr>
          <p:cNvSpPr/>
          <p:nvPr/>
        </p:nvSpPr>
        <p:spPr>
          <a:xfrm>
            <a:off x="7295627" y="3429000"/>
            <a:ext cx="745870" cy="4841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zh-TW" altLang="en-US" sz="11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9988226" y="6525435"/>
            <a:ext cx="218521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200" i="1" dirty="0">
                <a:solidFill>
                  <a:schemeClr val="bg1"/>
                </a:solidFill>
              </a:rPr>
              <a:t>相片</a:t>
            </a:r>
            <a:r>
              <a:rPr lang="zh-TW" altLang="en-US" sz="1200" i="1" dirty="0" smtClean="0">
                <a:solidFill>
                  <a:schemeClr val="bg1"/>
                </a:solidFill>
              </a:rPr>
              <a:t>由香港知專設計學院提供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48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7BC2EDA-7F0A-497C-AB0A-5B6B3B1600B2}"/>
              </a:ext>
            </a:extLst>
          </p:cNvPr>
          <p:cNvSpPr txBox="1">
            <a:spLocks/>
          </p:cNvSpPr>
          <p:nvPr/>
        </p:nvSpPr>
        <p:spPr>
          <a:xfrm>
            <a:off x="1157084" y="374427"/>
            <a:ext cx="10374517" cy="97151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10</a:t>
            </a:r>
            <a:r>
              <a:rPr lang="en-US" altLang="en-US" dirty="0" smtClean="0"/>
              <a:t>. </a:t>
            </a:r>
            <a:r>
              <a:rPr lang="zh-TW" altLang="en-US" dirty="0" smtClean="0"/>
              <a:t>隱形</a:t>
            </a:r>
            <a:r>
              <a:rPr lang="en-HK" altLang="zh-TW" dirty="0" err="1"/>
              <a:t>拉鍊</a:t>
            </a:r>
            <a:r>
              <a:rPr lang="en-HK" altLang="zh-TW" dirty="0"/>
              <a:t> </a:t>
            </a:r>
            <a:endParaRPr lang="en-US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EF67F3-7A46-48EE-B18E-19183036E56B}"/>
              </a:ext>
            </a:extLst>
          </p:cNvPr>
          <p:cNvSpPr/>
          <p:nvPr/>
        </p:nvSpPr>
        <p:spPr>
          <a:xfrm>
            <a:off x="976429" y="2805597"/>
            <a:ext cx="22572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HK" altLang="zh-TW" sz="2400" dirty="0"/>
              <a:t>把隱形拉鍊車縫</a:t>
            </a:r>
            <a:r>
              <a:rPr lang="zh-HK" altLang="zh-TW" sz="2400" dirty="0" smtClean="0"/>
              <a:t>到</a:t>
            </a:r>
            <a:r>
              <a:rPr lang="zh-TW" altLang="en-US" sz="2400" dirty="0" smtClean="0"/>
              <a:t>另一塊</a:t>
            </a:r>
            <a:r>
              <a:rPr lang="zh-HK" altLang="zh-TW" sz="2400" dirty="0" smtClean="0"/>
              <a:t>布</a:t>
            </a:r>
            <a:r>
              <a:rPr lang="zh-HK" altLang="zh-TW" sz="2400" dirty="0"/>
              <a:t>片</a:t>
            </a:r>
            <a:r>
              <a:rPr lang="zh-HK" altLang="zh-TW" sz="2400" dirty="0" smtClean="0"/>
              <a:t>上</a:t>
            </a:r>
            <a:endParaRPr lang="en-US" altLang="zh-HK" sz="2400" dirty="0" smtClean="0"/>
          </a:p>
          <a:p>
            <a:endParaRPr lang="en-US" altLang="zh-HK" sz="2400" b="1" dirty="0"/>
          </a:p>
          <a:p>
            <a:endParaRPr lang="en-US" sz="2400" b="1" dirty="0"/>
          </a:p>
        </p:txBody>
      </p:sp>
      <p:pic>
        <p:nvPicPr>
          <p:cNvPr id="9" name="圖片 60">
            <a:extLst>
              <a:ext uri="{FF2B5EF4-FFF2-40B4-BE49-F238E27FC236}">
                <a16:creationId xmlns:a16="http://schemas.microsoft.com/office/drawing/2014/main" id="{3A96309B-C4D1-49A4-963C-0918C2EB17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2" t="869" r="2660" b="1527"/>
          <a:stretch/>
        </p:blipFill>
        <p:spPr>
          <a:xfrm rot="5400000">
            <a:off x="3435293" y="1738442"/>
            <a:ext cx="4458782" cy="4288422"/>
          </a:xfrm>
          <a:prstGeom prst="rect">
            <a:avLst/>
          </a:prstGeom>
        </p:spPr>
      </p:pic>
      <p:pic>
        <p:nvPicPr>
          <p:cNvPr id="12" name="圖片 62">
            <a:extLst>
              <a:ext uri="{FF2B5EF4-FFF2-40B4-BE49-F238E27FC236}">
                <a16:creationId xmlns:a16="http://schemas.microsoft.com/office/drawing/2014/main" id="{937AFFCD-B0E1-40D9-B6DD-3814E352B6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55702" y="2026531"/>
            <a:ext cx="4468378" cy="3702644"/>
          </a:xfrm>
          <a:prstGeom prst="rect">
            <a:avLst/>
          </a:prstGeom>
        </p:spPr>
      </p:pic>
      <p:sp>
        <p:nvSpPr>
          <p:cNvPr id="13" name="箭號: 向右 63">
            <a:extLst>
              <a:ext uri="{FF2B5EF4-FFF2-40B4-BE49-F238E27FC236}">
                <a16:creationId xmlns:a16="http://schemas.microsoft.com/office/drawing/2014/main" id="{00F4C364-CF09-424E-AA7D-1AA5C0612231}"/>
              </a:ext>
            </a:extLst>
          </p:cNvPr>
          <p:cNvSpPr/>
          <p:nvPr/>
        </p:nvSpPr>
        <p:spPr>
          <a:xfrm>
            <a:off x="7479220" y="2563546"/>
            <a:ext cx="1050881" cy="4841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zh-TW" altLang="en-US" sz="1100"/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9988226" y="6525435"/>
            <a:ext cx="218521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200" i="1" dirty="0">
                <a:solidFill>
                  <a:schemeClr val="bg1"/>
                </a:solidFill>
              </a:rPr>
              <a:t>相片</a:t>
            </a:r>
            <a:r>
              <a:rPr lang="zh-TW" altLang="en-US" sz="1200" i="1" dirty="0" smtClean="0">
                <a:solidFill>
                  <a:schemeClr val="bg1"/>
                </a:solidFill>
              </a:rPr>
              <a:t>由香港知專設計學院提供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93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7BC2EDA-7F0A-497C-AB0A-5B6B3B1600B2}"/>
              </a:ext>
            </a:extLst>
          </p:cNvPr>
          <p:cNvSpPr txBox="1">
            <a:spLocks/>
          </p:cNvSpPr>
          <p:nvPr/>
        </p:nvSpPr>
        <p:spPr>
          <a:xfrm>
            <a:off x="1157084" y="374427"/>
            <a:ext cx="10374517" cy="97151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dirty="0"/>
              <a:t>10. </a:t>
            </a:r>
            <a:r>
              <a:rPr lang="zh-TW" altLang="en-US" dirty="0" smtClean="0"/>
              <a:t>隱形</a:t>
            </a:r>
            <a:r>
              <a:rPr lang="en-HK" altLang="zh-TW" dirty="0" err="1" smtClean="0"/>
              <a:t>拉鍊</a:t>
            </a:r>
            <a:endParaRPr lang="en-US" altLang="en-US" dirty="0"/>
          </a:p>
        </p:txBody>
      </p:sp>
      <p:pic>
        <p:nvPicPr>
          <p:cNvPr id="9" name="圖片 69">
            <a:extLst>
              <a:ext uri="{FF2B5EF4-FFF2-40B4-BE49-F238E27FC236}">
                <a16:creationId xmlns:a16="http://schemas.microsoft.com/office/drawing/2014/main" id="{F439CDF4-B113-4E32-8E06-019293A94C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02784" y="1720140"/>
            <a:ext cx="4991423" cy="41218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C0EE95-B8ED-40B0-9532-253A0681F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3119" y="1345939"/>
            <a:ext cx="4121815" cy="4748330"/>
          </a:xfrm>
          <a:prstGeom prst="rect">
            <a:avLst/>
          </a:prstGeom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9988226" y="6525435"/>
            <a:ext cx="218521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200" i="1" dirty="0">
                <a:solidFill>
                  <a:schemeClr val="bg1"/>
                </a:solidFill>
              </a:rPr>
              <a:t>相片</a:t>
            </a:r>
            <a:r>
              <a:rPr lang="zh-TW" altLang="en-US" sz="1200" i="1" dirty="0" smtClean="0">
                <a:solidFill>
                  <a:schemeClr val="bg1"/>
                </a:solidFill>
              </a:rPr>
              <a:t>由香港知專設計學院提供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04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AEF4C-C6D9-4EBD-A8A7-7EA8335FE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8" y="616744"/>
            <a:ext cx="10240903" cy="1233488"/>
          </a:xfrm>
        </p:spPr>
        <p:txBody>
          <a:bodyPr/>
          <a:lstStyle/>
          <a:p>
            <a:r>
              <a:rPr lang="zh-TW" altLang="en-US" dirty="0" smtClean="0"/>
              <a:t>示範影片</a:t>
            </a:r>
            <a:endParaRPr lang="en-H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7FE588-E7B3-410E-A6A7-106F944DB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437448"/>
            <a:ext cx="10240903" cy="4772025"/>
          </a:xfrm>
        </p:spPr>
        <p:txBody>
          <a:bodyPr>
            <a:normAutofit/>
          </a:bodyPr>
          <a:lstStyle/>
          <a:p>
            <a:pPr marL="536575" indent="-536575"/>
            <a:r>
              <a:rPr lang="zh-TW" altLang="en-US" sz="3200" dirty="0" smtClean="0">
                <a:hlinkClick r:id="rId2"/>
              </a:rPr>
              <a:t>隱形</a:t>
            </a:r>
            <a:r>
              <a:rPr lang="en-HK" altLang="zh-TW" sz="3200" dirty="0" err="1" smtClean="0">
                <a:hlinkClick r:id="rId2"/>
              </a:rPr>
              <a:t>拉鍊</a:t>
            </a: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457200" lvl="1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1483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C90E0-CD0F-AB43-A51A-4155A0F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084" y="374427"/>
            <a:ext cx="10374517" cy="968103"/>
          </a:xfrm>
        </p:spPr>
        <p:txBody>
          <a:bodyPr anchor="ctr">
            <a:normAutofit/>
          </a:bodyPr>
          <a:lstStyle/>
          <a:p>
            <a:r>
              <a:rPr lang="en-US" altLang="en-US" dirty="0"/>
              <a:t>11. </a:t>
            </a:r>
            <a:r>
              <a:rPr lang="en-HK" dirty="0" smtClean="0"/>
              <a:t>半</a:t>
            </a:r>
            <a:r>
              <a:rPr lang="zh-TW" altLang="en-US" dirty="0" smtClean="0"/>
              <a:t>隱藏</a:t>
            </a:r>
            <a:r>
              <a:rPr lang="en-HK" dirty="0" err="1" smtClean="0"/>
              <a:t>拉鍊</a:t>
            </a:r>
            <a:endParaRPr lang="en-US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E6683E-E0A2-4377-91D8-C34F964865EC}"/>
              </a:ext>
            </a:extLst>
          </p:cNvPr>
          <p:cNvSpPr/>
          <p:nvPr/>
        </p:nvSpPr>
        <p:spPr>
          <a:xfrm>
            <a:off x="1157084" y="5177878"/>
            <a:ext cx="2811439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en-HK" sz="2400" dirty="0" err="1" smtClean="0"/>
              <a:t>用在側</a:t>
            </a:r>
            <a:r>
              <a:rPr lang="zh-TW" altLang="en-US" sz="2400" dirty="0" smtClean="0"/>
              <a:t>旁縫合</a:t>
            </a:r>
            <a:r>
              <a:rPr lang="en-HK" sz="2400" dirty="0" err="1" smtClean="0"/>
              <a:t>骨或後中</a:t>
            </a:r>
            <a:r>
              <a:rPr lang="zh-TW" altLang="en-US" sz="2400" dirty="0" smtClean="0"/>
              <a:t>開口</a:t>
            </a:r>
            <a:r>
              <a:rPr lang="en-HK" sz="2400" dirty="0" err="1" smtClean="0"/>
              <a:t>位置</a:t>
            </a:r>
            <a:endParaRPr lang="zh-HK" altLang="en-US" sz="2400" dirty="0"/>
          </a:p>
        </p:txBody>
      </p:sp>
      <p:pic>
        <p:nvPicPr>
          <p:cNvPr id="4" name="Picture 2" descr="https://i.pinimg.com/564x/e3/38/e2/e338e232e8cae52543d60903c899fc1b.jpg">
            <a:extLst>
              <a:ext uri="{FF2B5EF4-FFF2-40B4-BE49-F238E27FC236}">
                <a16:creationId xmlns:a16="http://schemas.microsoft.com/office/drawing/2014/main" id="{087EC092-2EFC-48DE-895F-D73F9ACC3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" b="8740"/>
          <a:stretch/>
        </p:blipFill>
        <p:spPr bwMode="auto">
          <a:xfrm>
            <a:off x="7904445" y="0"/>
            <a:ext cx="4293160" cy="690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i.pinimg.com/564x/04/f9/d5/04f9d539e091b6947cff5f74fc0dde34.jpg">
            <a:extLst>
              <a:ext uri="{FF2B5EF4-FFF2-40B4-BE49-F238E27FC236}">
                <a16:creationId xmlns:a16="http://schemas.microsoft.com/office/drawing/2014/main" id="{054D83EA-4061-458C-947F-4471E2E2E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595" y="1959198"/>
            <a:ext cx="2314575" cy="452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A02F5620-8FCE-4CFF-B299-F9375D0AA6CC}"/>
              </a:ext>
            </a:extLst>
          </p:cNvPr>
          <p:cNvSpPr/>
          <p:nvPr/>
        </p:nvSpPr>
        <p:spPr>
          <a:xfrm>
            <a:off x="6993403" y="6750278"/>
            <a:ext cx="501571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zh-TW" altLang="en-US" sz="800" i="1" dirty="0" smtClean="0">
                <a:solidFill>
                  <a:schemeClr val="bg1"/>
                </a:solidFill>
              </a:rPr>
              <a:t>資料來源：</a:t>
            </a:r>
            <a:r>
              <a:rPr lang="en-HK" sz="800" i="1" dirty="0" smtClean="0">
                <a:solidFill>
                  <a:schemeClr val="bg1"/>
                </a:solidFill>
              </a:rPr>
              <a:t> </a:t>
            </a:r>
            <a:r>
              <a:rPr lang="en-HK" sz="800" i="1" dirty="0" err="1" smtClean="0">
                <a:solidFill>
                  <a:schemeClr val="bg1"/>
                </a:solidFill>
              </a:rPr>
              <a:t>Pexels</a:t>
            </a:r>
            <a:r>
              <a:rPr lang="en-HK" sz="800" i="1" dirty="0" smtClean="0">
                <a:solidFill>
                  <a:schemeClr val="bg1"/>
                </a:solidFill>
              </a:rPr>
              <a:t>.</a:t>
            </a:r>
            <a:endParaRPr lang="en-HK" sz="8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17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7BC2EDA-7F0A-497C-AB0A-5B6B3B1600B2}"/>
              </a:ext>
            </a:extLst>
          </p:cNvPr>
          <p:cNvSpPr txBox="1">
            <a:spLocks/>
          </p:cNvSpPr>
          <p:nvPr/>
        </p:nvSpPr>
        <p:spPr>
          <a:xfrm>
            <a:off x="1157084" y="374427"/>
            <a:ext cx="10374517" cy="97151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 smtClean="0"/>
              <a:t>11</a:t>
            </a:r>
            <a:r>
              <a:rPr lang="en-US" altLang="en-US" dirty="0"/>
              <a:t>. </a:t>
            </a:r>
            <a:r>
              <a:rPr lang="en-HK" dirty="0" smtClean="0"/>
              <a:t>半</a:t>
            </a:r>
            <a:r>
              <a:rPr lang="zh-TW" altLang="en-US" dirty="0" smtClean="0"/>
              <a:t>隱藏</a:t>
            </a:r>
            <a:r>
              <a:rPr lang="en-HK" dirty="0" err="1" smtClean="0"/>
              <a:t>拉鍊</a:t>
            </a:r>
            <a:endParaRPr lang="en-US" altLang="en-US" dirty="0"/>
          </a:p>
        </p:txBody>
      </p:sp>
      <p:pic>
        <p:nvPicPr>
          <p:cNvPr id="10" name="圖片 7">
            <a:extLst>
              <a:ext uri="{FF2B5EF4-FFF2-40B4-BE49-F238E27FC236}">
                <a16:creationId xmlns:a16="http://schemas.microsoft.com/office/drawing/2014/main" id="{4C021382-8AB0-41A3-B8F4-B7A76F79D0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" t="19093" r="7670" b="7249"/>
          <a:stretch/>
        </p:blipFill>
        <p:spPr>
          <a:xfrm>
            <a:off x="6497054" y="1345939"/>
            <a:ext cx="5275240" cy="2574166"/>
          </a:xfrm>
          <a:prstGeom prst="rect">
            <a:avLst/>
          </a:prstGeom>
        </p:spPr>
      </p:pic>
      <p:pic>
        <p:nvPicPr>
          <p:cNvPr id="11" name="圖片 12">
            <a:extLst>
              <a:ext uri="{FF2B5EF4-FFF2-40B4-BE49-F238E27FC236}">
                <a16:creationId xmlns:a16="http://schemas.microsoft.com/office/drawing/2014/main" id="{D09BFBE8-7641-4C5B-A08F-F6AB5FE1A3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1312" r="5757" b="6971"/>
          <a:stretch/>
        </p:blipFill>
        <p:spPr>
          <a:xfrm>
            <a:off x="6497054" y="4018304"/>
            <a:ext cx="5275240" cy="2391245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9988226" y="6525435"/>
            <a:ext cx="218521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200" i="1" dirty="0">
                <a:solidFill>
                  <a:schemeClr val="bg1"/>
                </a:solidFill>
              </a:rPr>
              <a:t>相片</a:t>
            </a:r>
            <a:r>
              <a:rPr lang="zh-TW" altLang="en-US" sz="1200" i="1" dirty="0" smtClean="0">
                <a:solidFill>
                  <a:schemeClr val="bg1"/>
                </a:solidFill>
              </a:rPr>
              <a:t>由香港知專設計學院提供</a:t>
            </a:r>
            <a:endParaRPr lang="en-US" sz="1200" i="1" dirty="0">
              <a:solidFill>
                <a:schemeClr val="bg1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837529" y="2633022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K" altLang="zh-TW" sz="2400" dirty="0"/>
              <a:t>處理黹口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34456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7BC2EDA-7F0A-497C-AB0A-5B6B3B1600B2}"/>
              </a:ext>
            </a:extLst>
          </p:cNvPr>
          <p:cNvSpPr txBox="1">
            <a:spLocks/>
          </p:cNvSpPr>
          <p:nvPr/>
        </p:nvSpPr>
        <p:spPr>
          <a:xfrm>
            <a:off x="1157084" y="374427"/>
            <a:ext cx="10374517" cy="97151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11. </a:t>
            </a:r>
            <a:r>
              <a:rPr lang="en-HK" dirty="0" smtClean="0"/>
              <a:t>半</a:t>
            </a:r>
            <a:r>
              <a:rPr lang="zh-TW" altLang="en-US" dirty="0" smtClean="0"/>
              <a:t>隱藏</a:t>
            </a:r>
            <a:r>
              <a:rPr lang="en-HK" dirty="0" err="1" smtClean="0"/>
              <a:t>拉鍊</a:t>
            </a:r>
            <a:endParaRPr lang="en-US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197C71-37C6-49A5-866D-ADC7E4FC8C50}"/>
              </a:ext>
            </a:extLst>
          </p:cNvPr>
          <p:cNvSpPr txBox="1"/>
          <p:nvPr/>
        </p:nvSpPr>
        <p:spPr>
          <a:xfrm>
            <a:off x="6564548" y="2806732"/>
            <a:ext cx="11753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dirty="0" err="1">
                <a:solidFill>
                  <a:srgbClr val="FF0000"/>
                </a:solidFill>
              </a:rPr>
              <a:t>拉鍊長度</a:t>
            </a:r>
            <a:endParaRPr lang="en-HK" dirty="0">
              <a:solidFill>
                <a:srgbClr val="FF0000"/>
              </a:solidFill>
            </a:endParaRPr>
          </a:p>
          <a:p>
            <a:r>
              <a:rPr lang="en-HK" dirty="0">
                <a:solidFill>
                  <a:srgbClr val="FF0000"/>
                </a:solidFill>
              </a:rPr>
              <a:t>加0.5厘米</a:t>
            </a:r>
          </a:p>
          <a:p>
            <a:r>
              <a:rPr lang="en-HK" dirty="0" err="1" smtClean="0">
                <a:solidFill>
                  <a:srgbClr val="FF0000"/>
                </a:solidFill>
              </a:rPr>
              <a:t>不用車</a:t>
            </a:r>
            <a:r>
              <a:rPr lang="zh-TW" altLang="en-US" dirty="0" smtClean="0">
                <a:solidFill>
                  <a:srgbClr val="FF0000"/>
                </a:solidFill>
              </a:rPr>
              <a:t>縫</a:t>
            </a:r>
            <a:endParaRPr lang="en-HK" sz="1200" b="1" dirty="0">
              <a:solidFill>
                <a:srgbClr val="FF0000"/>
              </a:solidFill>
            </a:endParaRPr>
          </a:p>
        </p:txBody>
      </p: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ED9E262B-E849-4DCE-A2B3-E209384FB0FB}"/>
              </a:ext>
            </a:extLst>
          </p:cNvPr>
          <p:cNvCxnSpPr>
            <a:cxnSpLocks/>
          </p:cNvCxnSpPr>
          <p:nvPr/>
        </p:nvCxnSpPr>
        <p:spPr>
          <a:xfrm rot="5400000">
            <a:off x="4759710" y="3315922"/>
            <a:ext cx="3389797" cy="12701"/>
          </a:xfrm>
          <a:prstGeom prst="curvedConnector3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Sewing centered zipper">
            <a:extLst>
              <a:ext uri="{FF2B5EF4-FFF2-40B4-BE49-F238E27FC236}">
                <a16:creationId xmlns:a16="http://schemas.microsoft.com/office/drawing/2014/main" id="{AD9E524E-2592-4956-9654-6F2E5454D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843" y="1627374"/>
            <a:ext cx="2000250" cy="44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ewing centered zipper">
            <a:extLst>
              <a:ext uri="{FF2B5EF4-FFF2-40B4-BE49-F238E27FC236}">
                <a16:creationId xmlns:a16="http://schemas.microsoft.com/office/drawing/2014/main" id="{A83BE8AB-2803-460E-86A5-3E1427627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443" y="1608324"/>
            <a:ext cx="230505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45C2975-4013-43E0-9AE4-1EBFF12BA27F}"/>
              </a:ext>
            </a:extLst>
          </p:cNvPr>
          <p:cNvSpPr/>
          <p:nvPr/>
        </p:nvSpPr>
        <p:spPr>
          <a:xfrm>
            <a:off x="776474" y="2414331"/>
            <a:ext cx="29720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HK" altLang="zh-TW" sz="2400" dirty="0" smtClean="0"/>
              <a:t>沿</a:t>
            </a:r>
            <a:r>
              <a:rPr lang="zh-HK" altLang="zh-TW" sz="2400" dirty="0"/>
              <a:t>合身線由臀部車縫至摺邊，</a:t>
            </a:r>
            <a:r>
              <a:rPr lang="en-US" altLang="zh-TW" sz="2400" dirty="0"/>
              <a:t>1</a:t>
            </a:r>
            <a:r>
              <a:rPr lang="zh-HK" altLang="zh-TW" sz="2400" dirty="0"/>
              <a:t>厘米黹</a:t>
            </a:r>
            <a:r>
              <a:rPr lang="zh-HK" altLang="zh-TW" sz="2400" dirty="0" smtClean="0"/>
              <a:t>口</a:t>
            </a:r>
            <a:endParaRPr lang="en-US" altLang="zh-HK" sz="2400" dirty="0" smtClean="0"/>
          </a:p>
          <a:p>
            <a:endParaRPr lang="zh-TW" altLang="zh-TW" sz="2400" dirty="0"/>
          </a:p>
          <a:p>
            <a:r>
              <a:rPr lang="zh-HK" altLang="zh-TW" sz="2400" dirty="0"/>
              <a:t>熨開縫合骨</a:t>
            </a:r>
            <a:endParaRPr lang="en-US" altLang="zh-HK" sz="2400" dirty="0"/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9988226" y="6525435"/>
            <a:ext cx="218521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200" i="1" dirty="0">
                <a:solidFill>
                  <a:schemeClr val="bg1"/>
                </a:solidFill>
              </a:rPr>
              <a:t>相片</a:t>
            </a:r>
            <a:r>
              <a:rPr lang="zh-TW" altLang="en-US" sz="1200" i="1" dirty="0" smtClean="0">
                <a:solidFill>
                  <a:schemeClr val="bg1"/>
                </a:solidFill>
              </a:rPr>
              <a:t>由香港知專設計學院提供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30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7BC2EDA-7F0A-497C-AB0A-5B6B3B1600B2}"/>
              </a:ext>
            </a:extLst>
          </p:cNvPr>
          <p:cNvSpPr txBox="1">
            <a:spLocks/>
          </p:cNvSpPr>
          <p:nvPr/>
        </p:nvSpPr>
        <p:spPr>
          <a:xfrm>
            <a:off x="1157084" y="374427"/>
            <a:ext cx="10374517" cy="97151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11. </a:t>
            </a:r>
            <a:r>
              <a:rPr lang="en-HK" dirty="0" smtClean="0"/>
              <a:t>半</a:t>
            </a:r>
            <a:r>
              <a:rPr lang="zh-TW" altLang="en-US" dirty="0" smtClean="0"/>
              <a:t>隱藏</a:t>
            </a:r>
            <a:r>
              <a:rPr lang="en-HK" dirty="0" err="1" smtClean="0"/>
              <a:t>拉鍊</a:t>
            </a:r>
            <a:endParaRPr lang="en-US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EF67F3-7A46-48EE-B18E-19183036E56B}"/>
              </a:ext>
            </a:extLst>
          </p:cNvPr>
          <p:cNvSpPr/>
          <p:nvPr/>
        </p:nvSpPr>
        <p:spPr>
          <a:xfrm>
            <a:off x="2660078" y="2575628"/>
            <a:ext cx="31265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HK" altLang="zh-TW" sz="2400" dirty="0"/>
              <a:t>在正面把拉鍊車縫到布片上</a:t>
            </a:r>
            <a:endParaRPr lang="en-US" sz="2400" dirty="0"/>
          </a:p>
        </p:txBody>
      </p:sp>
      <p:pic>
        <p:nvPicPr>
          <p:cNvPr id="5124" name="Picture 4" descr="Sewing centered zipper">
            <a:extLst>
              <a:ext uri="{FF2B5EF4-FFF2-40B4-BE49-F238E27FC236}">
                <a16:creationId xmlns:a16="http://schemas.microsoft.com/office/drawing/2014/main" id="{E3D87E9F-07FA-4076-BD0C-1E6CD9DC07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2" t="9612" r="54517" b="6331"/>
          <a:stretch/>
        </p:blipFill>
        <p:spPr bwMode="auto">
          <a:xfrm>
            <a:off x="6753321" y="1182166"/>
            <a:ext cx="2148777" cy="498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9988226" y="6556505"/>
            <a:ext cx="218521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200" i="1" dirty="0">
                <a:solidFill>
                  <a:schemeClr val="bg1"/>
                </a:solidFill>
              </a:rPr>
              <a:t>相片</a:t>
            </a:r>
            <a:r>
              <a:rPr lang="zh-TW" altLang="en-US" sz="1200" i="1" dirty="0" smtClean="0">
                <a:solidFill>
                  <a:schemeClr val="bg1"/>
                </a:solidFill>
              </a:rPr>
              <a:t>由香港知專設計學院提供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43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.pinimg.com/564x/e3/38/e2/e338e232e8cae52543d60903c899fc1b.jpg">
            <a:extLst>
              <a:ext uri="{FF2B5EF4-FFF2-40B4-BE49-F238E27FC236}">
                <a16:creationId xmlns:a16="http://schemas.microsoft.com/office/drawing/2014/main" id="{087EC092-2EFC-48DE-895F-D73F9ACC3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" b="8740"/>
          <a:stretch/>
        </p:blipFill>
        <p:spPr bwMode="auto">
          <a:xfrm>
            <a:off x="7904445" y="0"/>
            <a:ext cx="4293160" cy="690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i.pinimg.com/564x/04/f9/d5/04f9d539e091b6947cff5f74fc0dde34.jpg">
            <a:extLst>
              <a:ext uri="{FF2B5EF4-FFF2-40B4-BE49-F238E27FC236}">
                <a16:creationId xmlns:a16="http://schemas.microsoft.com/office/drawing/2014/main" id="{0AD9FEDF-CAA9-41EB-B7A8-90D79C345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713" y="1342530"/>
            <a:ext cx="2314575" cy="452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1C90E0-CD0F-AB43-A51A-4155A0F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084" y="374427"/>
            <a:ext cx="10374517" cy="968103"/>
          </a:xfrm>
        </p:spPr>
        <p:txBody>
          <a:bodyPr anchor="ctr">
            <a:normAutofit/>
          </a:bodyPr>
          <a:lstStyle/>
          <a:p>
            <a:r>
              <a:rPr lang="en-US" altLang="en-US" dirty="0"/>
              <a:t>11. </a:t>
            </a:r>
            <a:r>
              <a:rPr lang="en-HK" dirty="0" smtClean="0"/>
              <a:t>半</a:t>
            </a:r>
            <a:r>
              <a:rPr lang="zh-TW" altLang="en-US" dirty="0" smtClean="0"/>
              <a:t>隱藏</a:t>
            </a:r>
            <a:r>
              <a:rPr lang="en-HK" dirty="0" err="1" smtClean="0"/>
              <a:t>拉鍊</a:t>
            </a:r>
            <a:endParaRPr lang="en-US" altLang="en-US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A02F5620-8FCE-4CFF-B299-F9375D0AA6CC}"/>
              </a:ext>
            </a:extLst>
          </p:cNvPr>
          <p:cNvSpPr/>
          <p:nvPr/>
        </p:nvSpPr>
        <p:spPr>
          <a:xfrm>
            <a:off x="5565197" y="6554325"/>
            <a:ext cx="501571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zh-TW" altLang="en-US" sz="800" i="1" dirty="0" smtClean="0">
                <a:solidFill>
                  <a:schemeClr val="bg1"/>
                </a:solidFill>
              </a:rPr>
              <a:t>資料來源：</a:t>
            </a:r>
            <a:r>
              <a:rPr lang="en-HK" sz="800" i="1" dirty="0" smtClean="0">
                <a:solidFill>
                  <a:schemeClr val="bg1"/>
                </a:solidFill>
              </a:rPr>
              <a:t> </a:t>
            </a:r>
            <a:r>
              <a:rPr lang="en-HK" sz="800" i="1" dirty="0" err="1" smtClean="0">
                <a:solidFill>
                  <a:schemeClr val="bg1"/>
                </a:solidFill>
              </a:rPr>
              <a:t>Pexels</a:t>
            </a:r>
            <a:r>
              <a:rPr lang="en-HK" sz="800" i="1" dirty="0" smtClean="0">
                <a:solidFill>
                  <a:schemeClr val="bg1"/>
                </a:solidFill>
              </a:rPr>
              <a:t>.</a:t>
            </a:r>
            <a:endParaRPr lang="en-HK" sz="8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35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AEF4C-C6D9-4EBD-A8A7-7EA8335FE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20090"/>
            <a:ext cx="10240903" cy="1233488"/>
          </a:xfrm>
        </p:spPr>
        <p:txBody>
          <a:bodyPr/>
          <a:lstStyle/>
          <a:p>
            <a:r>
              <a:rPr lang="zh-TW" altLang="en-US" dirty="0" smtClean="0"/>
              <a:t>示範影片</a:t>
            </a:r>
            <a:endParaRPr lang="en-H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7FE588-E7B3-410E-A6A7-106F944DB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574609"/>
            <a:ext cx="10240903" cy="2557462"/>
          </a:xfrm>
        </p:spPr>
        <p:txBody>
          <a:bodyPr>
            <a:normAutofit/>
          </a:bodyPr>
          <a:lstStyle/>
          <a:p>
            <a:pPr marL="628650" indent="-628650"/>
            <a:r>
              <a:rPr lang="en-HK" sz="3200" dirty="0" smtClean="0">
                <a:hlinkClick r:id="rId2"/>
              </a:rPr>
              <a:t>半</a:t>
            </a:r>
            <a:r>
              <a:rPr lang="zh-TW" altLang="en-US" sz="3200" dirty="0" smtClean="0">
                <a:hlinkClick r:id="rId2"/>
              </a:rPr>
              <a:t>隱藏式</a:t>
            </a:r>
            <a:r>
              <a:rPr lang="en-HK" sz="3200" dirty="0" err="1" smtClean="0">
                <a:hlinkClick r:id="rId2"/>
              </a:rPr>
              <a:t>拉鍊</a:t>
            </a:r>
            <a:r>
              <a:rPr lang="en-HK" sz="3200" dirty="0" smtClean="0">
                <a:hlinkClick r:id="rId2"/>
              </a:rPr>
              <a:t> </a:t>
            </a: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457200" lvl="1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9123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C8B52C7-36C9-4498-88C7-2C22427B0487}"/>
              </a:ext>
            </a:extLst>
          </p:cNvPr>
          <p:cNvSpPr txBox="1"/>
          <p:nvPr/>
        </p:nvSpPr>
        <p:spPr>
          <a:xfrm>
            <a:off x="5994396" y="5785104"/>
            <a:ext cx="1148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7cm</a:t>
            </a:r>
            <a:endParaRPr lang="en-HK" sz="24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BBD70E-5638-4848-BCDA-F05B6B8F5650}"/>
              </a:ext>
            </a:extLst>
          </p:cNvPr>
          <p:cNvSpPr txBox="1"/>
          <p:nvPr/>
        </p:nvSpPr>
        <p:spPr>
          <a:xfrm>
            <a:off x="2873244" y="5670095"/>
            <a:ext cx="1174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7cm</a:t>
            </a:r>
            <a:endParaRPr lang="en-HK" sz="24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309956-D349-4E81-BEC3-DEDEE8538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9678" y="6408742"/>
            <a:ext cx="438652" cy="448830"/>
          </a:xfrm>
        </p:spPr>
        <p:txBody>
          <a:bodyPr/>
          <a:lstStyle/>
          <a:p>
            <a:fld id="{84B03E44-FCB8-469E-AD8B-775539D73D1B}" type="slidenum">
              <a:rPr lang="zh-HK" altLang="en-US" smtClean="0"/>
              <a:t>6</a:t>
            </a:fld>
            <a:endParaRPr lang="zh-HK" alt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CED52F0-9CEC-4B16-A215-8807C89A1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084" y="374427"/>
            <a:ext cx="10374517" cy="971512"/>
          </a:xfrm>
        </p:spPr>
        <p:txBody>
          <a:bodyPr anchor="ctr">
            <a:normAutofit/>
          </a:bodyPr>
          <a:lstStyle/>
          <a:p>
            <a:r>
              <a:rPr lang="en-US" altLang="en-US" dirty="0"/>
              <a:t>01</a:t>
            </a:r>
            <a:r>
              <a:rPr lang="en-US" altLang="en-US" dirty="0" smtClean="0"/>
              <a:t>. </a:t>
            </a:r>
            <a:r>
              <a:rPr lang="zh-TW" altLang="en-US" dirty="0" smtClean="0"/>
              <a:t>鑲邊線</a:t>
            </a:r>
            <a:r>
              <a:rPr lang="zh-TW" altLang="en-US" sz="2400" b="0" dirty="0"/>
              <a:t>（不帶填充物</a:t>
            </a:r>
            <a:r>
              <a:rPr lang="zh-TW" altLang="en-US" sz="2400" b="0" dirty="0" smtClean="0"/>
              <a:t>）</a:t>
            </a:r>
            <a:endParaRPr lang="en-US" altLang="en-US" sz="2400" b="0" dirty="0"/>
          </a:p>
        </p:txBody>
      </p:sp>
      <p:sp>
        <p:nvSpPr>
          <p:cNvPr id="18" name="矩形 4">
            <a:extLst>
              <a:ext uri="{FF2B5EF4-FFF2-40B4-BE49-F238E27FC236}">
                <a16:creationId xmlns:a16="http://schemas.microsoft.com/office/drawing/2014/main" id="{C7BB8047-066D-4947-AAA2-FEB041A6DB2C}"/>
              </a:ext>
            </a:extLst>
          </p:cNvPr>
          <p:cNvSpPr/>
          <p:nvPr/>
        </p:nvSpPr>
        <p:spPr>
          <a:xfrm>
            <a:off x="472829" y="2652436"/>
            <a:ext cx="29876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HK" altLang="zh-TW" sz="2400" dirty="0" smtClean="0"/>
              <a:t>把</a:t>
            </a:r>
            <a:r>
              <a:rPr lang="zh-HK" altLang="zh-TW" sz="2400" dirty="0"/>
              <a:t>兩塊</a:t>
            </a:r>
            <a:r>
              <a:rPr lang="zh-HK" altLang="zh-TW" sz="2400" dirty="0" smtClean="0"/>
              <a:t>布</a:t>
            </a:r>
            <a:r>
              <a:rPr lang="zh-TW" altLang="en-US" sz="2400" dirty="0" smtClean="0"/>
              <a:t>片</a:t>
            </a:r>
            <a:r>
              <a:rPr lang="zh-HK" altLang="zh-TW" sz="2400" dirty="0" smtClean="0"/>
              <a:t>縫</a:t>
            </a:r>
            <a:r>
              <a:rPr lang="zh-HK" altLang="zh-TW" sz="2400" dirty="0"/>
              <a:t>在一起（正面對正面）</a:t>
            </a:r>
            <a:endParaRPr lang="en-US" altLang="zh-HK" sz="2400" dirty="0"/>
          </a:p>
        </p:txBody>
      </p:sp>
      <p:pic>
        <p:nvPicPr>
          <p:cNvPr id="13" name="內容版面配置區 4">
            <a:extLst>
              <a:ext uri="{FF2B5EF4-FFF2-40B4-BE49-F238E27FC236}">
                <a16:creationId xmlns:a16="http://schemas.microsoft.com/office/drawing/2014/main" id="{844272C2-A20E-4D68-9632-664F0D7486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556844" y="433988"/>
            <a:ext cx="4235450" cy="7253674"/>
          </a:xfrm>
        </p:spPr>
      </p:pic>
      <p:sp>
        <p:nvSpPr>
          <p:cNvPr id="11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9988226" y="6525435"/>
            <a:ext cx="218521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200" i="1" dirty="0" smtClean="0">
                <a:solidFill>
                  <a:schemeClr val="bg1"/>
                </a:solidFill>
              </a:rPr>
              <a:t>相片由香港知專設計學院提供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8830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Lightning Bolt 9">
            <a:extLst>
              <a:ext uri="{FF2B5EF4-FFF2-40B4-BE49-F238E27FC236}">
                <a16:creationId xmlns:a16="http://schemas.microsoft.com/office/drawing/2014/main" id="{EE2A670D-A5A8-7940-81B7-E8A0D37776A0}"/>
              </a:ext>
            </a:extLst>
          </p:cNvPr>
          <p:cNvSpPr/>
          <p:nvPr/>
        </p:nvSpPr>
        <p:spPr>
          <a:xfrm rot="19764420">
            <a:off x="448403" y="-82963"/>
            <a:ext cx="778702" cy="1224464"/>
          </a:xfrm>
          <a:prstGeom prst="lightningBol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C00"/>
              </a:solidFill>
              <a:highlight>
                <a:srgbClr val="808000"/>
              </a:highlight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F6B0179-F24F-A34E-91E8-965443374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909" y="301672"/>
            <a:ext cx="2657105" cy="774041"/>
          </a:xfrm>
        </p:spPr>
        <p:txBody>
          <a:bodyPr>
            <a:normAutofit/>
          </a:bodyPr>
          <a:lstStyle/>
          <a:p>
            <a:r>
              <a:rPr lang="en-HK" dirty="0" err="1"/>
              <a:t>課堂練習</a:t>
            </a:r>
            <a:endParaRPr lang="en-HK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15DAB85-A514-424B-B4C6-19FA45390561}"/>
              </a:ext>
            </a:extLst>
          </p:cNvPr>
          <p:cNvSpPr txBox="1">
            <a:spLocks/>
          </p:cNvSpPr>
          <p:nvPr/>
        </p:nvSpPr>
        <p:spPr>
          <a:xfrm>
            <a:off x="431050" y="1613171"/>
            <a:ext cx="4524771" cy="39183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zh-TW" altLang="en-US" dirty="0" smtClean="0"/>
              <a:t>鑲邊線</a:t>
            </a:r>
            <a:endParaRPr lang="en-US" sz="1400" b="1" dirty="0"/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zh-TW" altLang="en-US" dirty="0" smtClean="0"/>
              <a:t>法國</a:t>
            </a:r>
            <a:r>
              <a:rPr lang="en-HK" dirty="0" smtClean="0"/>
              <a:t>骨</a:t>
            </a:r>
            <a:endParaRPr lang="en-US" sz="1400" b="1" dirty="0"/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zh-TW" altLang="en-US" dirty="0" smtClean="0"/>
              <a:t>滾條（明線車縫）</a:t>
            </a:r>
            <a:endParaRPr lang="en-US" sz="1400" b="1" dirty="0"/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zh-TW" altLang="en-US" dirty="0" smtClean="0"/>
              <a:t>滾條（</a:t>
            </a:r>
            <a:r>
              <a:rPr lang="en-HK" dirty="0" err="1" smtClean="0"/>
              <a:t>落隙車</a:t>
            </a:r>
            <a:r>
              <a:rPr lang="zh-TW" altLang="en-US" dirty="0" smtClean="0"/>
              <a:t>縫）</a:t>
            </a:r>
            <a:endParaRPr lang="en-US" sz="1400" b="1" dirty="0"/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HK" dirty="0" smtClean="0"/>
              <a:t>貼</a:t>
            </a:r>
            <a:r>
              <a:rPr lang="zh-TW" altLang="en-US" dirty="0" smtClean="0"/>
              <a:t>邊</a:t>
            </a:r>
            <a:endParaRPr lang="en-US" sz="1400" b="1" dirty="0"/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zh-TW" altLang="en-US" dirty="0" smtClean="0"/>
              <a:t>布圏</a:t>
            </a:r>
            <a:r>
              <a:rPr lang="en-HK" dirty="0" smtClean="0"/>
              <a:t>耳</a:t>
            </a:r>
            <a:endParaRPr lang="en-US" sz="1400" b="1" dirty="0"/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zh-TW" altLang="en-US" dirty="0" smtClean="0"/>
              <a:t>管套</a:t>
            </a:r>
            <a:r>
              <a:rPr lang="en-HK" dirty="0" err="1" smtClean="0"/>
              <a:t>索帶</a:t>
            </a:r>
            <a:endParaRPr lang="en-HK" dirty="0"/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HK" dirty="0" err="1"/>
              <a:t>加膠骨</a:t>
            </a:r>
            <a:endParaRPr lang="en-US" sz="1400" b="1" dirty="0"/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HK" dirty="0" err="1" smtClean="0"/>
              <a:t>隱形拉鍊</a:t>
            </a:r>
            <a:endParaRPr lang="en-HK" dirty="0"/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HK" dirty="0" smtClean="0"/>
              <a:t>半</a:t>
            </a:r>
            <a:r>
              <a:rPr lang="zh-TW" altLang="en-US" dirty="0" smtClean="0"/>
              <a:t>隱藏</a:t>
            </a:r>
            <a:r>
              <a:rPr lang="en-HK" dirty="0" err="1" smtClean="0"/>
              <a:t>拉鍊</a:t>
            </a:r>
            <a:endParaRPr lang="en-HK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C10F823-AD19-4CDA-8AA9-DB2F0894F867}"/>
              </a:ext>
            </a:extLst>
          </p:cNvPr>
          <p:cNvSpPr/>
          <p:nvPr/>
        </p:nvSpPr>
        <p:spPr>
          <a:xfrm>
            <a:off x="351909" y="1028396"/>
            <a:ext cx="61571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HK" sz="3200" dirty="0" err="1"/>
              <a:t>車縫實習</a:t>
            </a:r>
            <a:endParaRPr lang="en-US" sz="3200" b="1" spc="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A0A2AE-C860-4734-AC51-F75C8B58D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6765" y="362633"/>
            <a:ext cx="5724222" cy="5724222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9988226" y="6525435"/>
            <a:ext cx="218521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200" i="1" dirty="0">
                <a:solidFill>
                  <a:schemeClr val="bg1"/>
                </a:solidFill>
              </a:rPr>
              <a:t>相片</a:t>
            </a:r>
            <a:r>
              <a:rPr lang="zh-TW" altLang="en-US" sz="1200" i="1" dirty="0" smtClean="0">
                <a:solidFill>
                  <a:schemeClr val="bg1"/>
                </a:solidFill>
              </a:rPr>
              <a:t>由香港知專設計學院提供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49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C8B52C7-36C9-4498-88C7-2C22427B0487}"/>
              </a:ext>
            </a:extLst>
          </p:cNvPr>
          <p:cNvSpPr txBox="1"/>
          <p:nvPr/>
        </p:nvSpPr>
        <p:spPr>
          <a:xfrm>
            <a:off x="5994396" y="5785104"/>
            <a:ext cx="1148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7cm</a:t>
            </a:r>
            <a:endParaRPr lang="en-HK" sz="24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BBD70E-5638-4848-BCDA-F05B6B8F5650}"/>
              </a:ext>
            </a:extLst>
          </p:cNvPr>
          <p:cNvSpPr txBox="1"/>
          <p:nvPr/>
        </p:nvSpPr>
        <p:spPr>
          <a:xfrm>
            <a:off x="2873244" y="5670095"/>
            <a:ext cx="1174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7cm</a:t>
            </a:r>
            <a:endParaRPr lang="en-HK" sz="24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309956-D349-4E81-BEC3-DEDEE8538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9678" y="6408742"/>
            <a:ext cx="438652" cy="448830"/>
          </a:xfrm>
        </p:spPr>
        <p:txBody>
          <a:bodyPr/>
          <a:lstStyle/>
          <a:p>
            <a:fld id="{84B03E44-FCB8-469E-AD8B-775539D73D1B}" type="slidenum">
              <a:rPr lang="zh-HK" altLang="en-US" smtClean="0"/>
              <a:t>7</a:t>
            </a:fld>
            <a:endParaRPr lang="zh-HK" alt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CED52F0-9CEC-4B16-A215-8807C89A1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084" y="374427"/>
            <a:ext cx="10374517" cy="971512"/>
          </a:xfrm>
        </p:spPr>
        <p:txBody>
          <a:bodyPr anchor="ctr">
            <a:normAutofit/>
          </a:bodyPr>
          <a:lstStyle/>
          <a:p>
            <a:r>
              <a:rPr lang="en-US" altLang="en-US" dirty="0"/>
              <a:t>01</a:t>
            </a:r>
            <a:r>
              <a:rPr lang="en-US" altLang="en-US" dirty="0" smtClean="0"/>
              <a:t>. </a:t>
            </a:r>
            <a:r>
              <a:rPr lang="zh-TW" altLang="en-US" dirty="0" smtClean="0"/>
              <a:t>鑲邊線</a:t>
            </a:r>
            <a:r>
              <a:rPr lang="zh-TW" altLang="en-US" sz="2400" b="0" dirty="0"/>
              <a:t>（不帶填充物</a:t>
            </a:r>
            <a:r>
              <a:rPr lang="zh-TW" altLang="en-US" sz="2400" b="0" dirty="0" smtClean="0"/>
              <a:t>）</a:t>
            </a:r>
            <a:endParaRPr lang="en-US" altLang="en-US" sz="2400" b="0" dirty="0"/>
          </a:p>
        </p:txBody>
      </p:sp>
      <p:sp>
        <p:nvSpPr>
          <p:cNvPr id="18" name="矩形 4">
            <a:extLst>
              <a:ext uri="{FF2B5EF4-FFF2-40B4-BE49-F238E27FC236}">
                <a16:creationId xmlns:a16="http://schemas.microsoft.com/office/drawing/2014/main" id="{C7BB8047-066D-4947-AAA2-FEB041A6DB2C}"/>
              </a:ext>
            </a:extLst>
          </p:cNvPr>
          <p:cNvSpPr/>
          <p:nvPr/>
        </p:nvSpPr>
        <p:spPr>
          <a:xfrm>
            <a:off x="472829" y="2723187"/>
            <a:ext cx="29876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HK" altLang="zh-TW" sz="2400" dirty="0" smtClean="0"/>
              <a:t>反過來</a:t>
            </a:r>
            <a:r>
              <a:rPr lang="zh-HK" altLang="zh-TW" sz="2400" dirty="0"/>
              <a:t>後距離雙摺線</a:t>
            </a:r>
            <a:r>
              <a:rPr lang="en-US" altLang="zh-TW" sz="2400" dirty="0"/>
              <a:t>0.5</a:t>
            </a:r>
            <a:r>
              <a:rPr lang="zh-HK" altLang="zh-TW" sz="2400" dirty="0" smtClean="0"/>
              <a:t>厘米</a:t>
            </a:r>
            <a:r>
              <a:rPr lang="zh-TW" altLang="en-US" sz="2400" dirty="0" smtClean="0"/>
              <a:t>明線</a:t>
            </a:r>
            <a:r>
              <a:rPr lang="zh-HK" altLang="zh-TW" sz="2400" dirty="0" smtClean="0"/>
              <a:t>車</a:t>
            </a:r>
            <a:r>
              <a:rPr lang="zh-TW" altLang="en-US" sz="2400" dirty="0"/>
              <a:t>縫</a:t>
            </a:r>
            <a:endParaRPr lang="en-HK" sz="2400" dirty="0"/>
          </a:p>
        </p:txBody>
      </p:sp>
      <p:pic>
        <p:nvPicPr>
          <p:cNvPr id="10" name="內容版面配置區 4">
            <a:extLst>
              <a:ext uri="{FF2B5EF4-FFF2-40B4-BE49-F238E27FC236}">
                <a16:creationId xmlns:a16="http://schemas.microsoft.com/office/drawing/2014/main" id="{6A88712A-3453-4569-B592-FBD5C08181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51" b="2382"/>
          <a:stretch/>
        </p:blipFill>
        <p:spPr>
          <a:xfrm rot="5400000">
            <a:off x="5537510" y="380724"/>
            <a:ext cx="3898727" cy="720045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9988226" y="6525435"/>
            <a:ext cx="218521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200" i="1" dirty="0" smtClean="0">
                <a:solidFill>
                  <a:schemeClr val="bg1"/>
                </a:solidFill>
              </a:rPr>
              <a:t>相片由香港知專設計學院提供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658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C90E0-CD0F-AB43-A51A-4155A0F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084" y="374427"/>
            <a:ext cx="10374517" cy="971512"/>
          </a:xfrm>
        </p:spPr>
        <p:txBody>
          <a:bodyPr anchor="ctr">
            <a:normAutofit/>
          </a:bodyPr>
          <a:lstStyle/>
          <a:p>
            <a:r>
              <a:rPr lang="en-US" altLang="en-US" dirty="0"/>
              <a:t>01</a:t>
            </a:r>
            <a:r>
              <a:rPr lang="en-US" altLang="en-US" dirty="0" smtClean="0"/>
              <a:t>. </a:t>
            </a:r>
            <a:r>
              <a:rPr lang="zh-TW" altLang="en-US" dirty="0" smtClean="0"/>
              <a:t>鑲邊線</a:t>
            </a:r>
            <a:r>
              <a:rPr lang="zh-TW" altLang="en-US" sz="2400" b="0" dirty="0"/>
              <a:t>（不帶填充物</a:t>
            </a:r>
            <a:r>
              <a:rPr lang="zh-TW" altLang="en-US" sz="2400" b="0" dirty="0" smtClean="0"/>
              <a:t>）</a:t>
            </a:r>
            <a:endParaRPr lang="en-US" altLang="en-US" sz="2400" b="0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541330B8-FB35-4FA3-86F6-6C3E9E26C5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40" r="55488" b="44202"/>
          <a:stretch/>
        </p:blipFill>
        <p:spPr bwMode="auto">
          <a:xfrm>
            <a:off x="1681625" y="2340984"/>
            <a:ext cx="4244319" cy="3799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130123" y="6519441"/>
            <a:ext cx="218521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200" i="1" dirty="0" smtClean="0">
                <a:solidFill>
                  <a:schemeClr val="bg1"/>
                </a:solidFill>
              </a:rPr>
              <a:t>相片由香港知專設計學院提供</a:t>
            </a:r>
            <a:endParaRPr lang="en-US" sz="1200" i="1" dirty="0">
              <a:solidFill>
                <a:schemeClr val="bg1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6237" y="-47625"/>
            <a:ext cx="3800475" cy="690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3108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2475" y="28576"/>
            <a:ext cx="3819525" cy="68294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1C90E0-CD0F-AB43-A51A-4155A0F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084" y="374427"/>
            <a:ext cx="10374517" cy="971512"/>
          </a:xfrm>
        </p:spPr>
        <p:txBody>
          <a:bodyPr anchor="ctr">
            <a:normAutofit/>
          </a:bodyPr>
          <a:lstStyle/>
          <a:p>
            <a:r>
              <a:rPr lang="en-US" altLang="en-US" dirty="0"/>
              <a:t>02. </a:t>
            </a:r>
            <a:r>
              <a:rPr lang="zh-TW" altLang="en-US" dirty="0" smtClean="0"/>
              <a:t>法國骨</a:t>
            </a:r>
            <a:endParaRPr lang="en-US" altLang="en-US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90FF89D5-8A46-4BBF-AA27-8A906973E4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81" t="17362" b="46622"/>
          <a:stretch/>
        </p:blipFill>
        <p:spPr bwMode="auto">
          <a:xfrm>
            <a:off x="421613" y="1729475"/>
            <a:ext cx="4349934" cy="4666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內容版面配置區 8">
            <a:extLst>
              <a:ext uri="{FF2B5EF4-FFF2-40B4-BE49-F238E27FC236}">
                <a16:creationId xmlns:a16="http://schemas.microsoft.com/office/drawing/2014/main" id="{11F9866C-3F44-4D7B-9A10-BD738A8A4A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369270" y="1735830"/>
            <a:ext cx="5380316" cy="4864025"/>
          </a:xfr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81CC0FC-6C32-43D7-BAC8-D6F6D1D4378F}"/>
              </a:ext>
            </a:extLst>
          </p:cNvPr>
          <p:cNvSpPr txBox="1"/>
          <p:nvPr/>
        </p:nvSpPr>
        <p:spPr>
          <a:xfrm>
            <a:off x="5698011" y="548823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dirty="0" err="1">
                <a:highlight>
                  <a:srgbClr val="FFFF00"/>
                </a:highlight>
              </a:rPr>
              <a:t>正面</a:t>
            </a:r>
            <a:endParaRPr lang="en-HK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3166152-C0BC-438D-B664-74DFE27B3604}"/>
              </a:ext>
            </a:extLst>
          </p:cNvPr>
          <p:cNvSpPr txBox="1"/>
          <p:nvPr/>
        </p:nvSpPr>
        <p:spPr>
          <a:xfrm>
            <a:off x="10239625" y="628642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dirty="0" err="1">
                <a:highlight>
                  <a:srgbClr val="FFFF00"/>
                </a:highlight>
              </a:rPr>
              <a:t>反面</a:t>
            </a:r>
            <a:endParaRPr lang="en-HK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6000" y="3057571"/>
            <a:ext cx="800000" cy="74285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6476" y="1686143"/>
            <a:ext cx="1619048" cy="3485714"/>
          </a:xfrm>
          <a:prstGeom prst="rect">
            <a:avLst/>
          </a:prstGeom>
        </p:spPr>
      </p:pic>
      <p:sp>
        <p:nvSpPr>
          <p:cNvPr id="11" name="Rectangle 11">
            <a:extLst>
              <a:ext uri="{FF2B5EF4-FFF2-40B4-BE49-F238E27FC236}">
                <a16:creationId xmlns:a16="http://schemas.microsoft.com/office/drawing/2014/main" id="{A2CEC82B-A051-43D1-AA89-279B84A5BF6B}"/>
              </a:ext>
            </a:extLst>
          </p:cNvPr>
          <p:cNvSpPr/>
          <p:nvPr/>
        </p:nvSpPr>
        <p:spPr>
          <a:xfrm>
            <a:off x="500494" y="6519137"/>
            <a:ext cx="2185214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200" i="1" dirty="0" smtClean="0">
                <a:solidFill>
                  <a:schemeClr val="bg1"/>
                </a:solidFill>
              </a:rPr>
              <a:t>相片由香港知專設計學院提供</a:t>
            </a:r>
            <a:endParaRPr lang="en-US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156692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RiseVTI">
  <a:themeElements>
    <a:clrScheme name="Office">
      <a:dk1>
        <a:srgbClr val="000000"/>
      </a:dk1>
      <a:lt1>
        <a:srgbClr val="FFFFFF"/>
      </a:lt1>
      <a:dk2>
        <a:srgbClr val="2E3948"/>
      </a:dk2>
      <a:lt2>
        <a:srgbClr val="E7E6E6"/>
      </a:lt2>
      <a:accent1>
        <a:srgbClr val="5A82CB"/>
      </a:accent1>
      <a:accent2>
        <a:srgbClr val="ED7D31"/>
      </a:accent2>
      <a:accent3>
        <a:srgbClr val="A3A3A3"/>
      </a:accent3>
      <a:accent4>
        <a:srgbClr val="CF9B00"/>
      </a:accent4>
      <a:accent5>
        <a:srgbClr val="5B9BD5"/>
      </a:accent5>
      <a:accent6>
        <a:srgbClr val="70AD47"/>
      </a:accent6>
      <a:hlink>
        <a:srgbClr val="D26012"/>
      </a:hlink>
      <a:folHlink>
        <a:srgbClr val="A9718D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RiseVTI" id="{C2FC082F-B444-4222-AF20-78444CCB5722}" vid="{39F213E4-0CBC-40CB-B3F6-8C5562B6B9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1683</TotalTime>
  <Words>1286</Words>
  <Application>Microsoft Office PowerPoint</Application>
  <PresentationFormat>寬螢幕</PresentationFormat>
  <Paragraphs>252</Paragraphs>
  <Slides>60</Slides>
  <Notes>6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60</vt:i4>
      </vt:variant>
    </vt:vector>
  </HeadingPairs>
  <TitlesOfParts>
    <vt:vector size="65" baseType="lpstr">
      <vt:lpstr>Avenir Next LT Pro</vt:lpstr>
      <vt:lpstr>Avenir Next LT Pro Light</vt:lpstr>
      <vt:lpstr>Arial</vt:lpstr>
      <vt:lpstr>Calibri</vt:lpstr>
      <vt:lpstr>GradientRiseVTI</vt:lpstr>
      <vt:lpstr>進階車縫技巧 </vt:lpstr>
      <vt:lpstr>中分骨 – 處理黹口法</vt:lpstr>
      <vt:lpstr>01. 鑲邊線（不帶填充物）</vt:lpstr>
      <vt:lpstr>01. 鑲邊線（不帶填充物）</vt:lpstr>
      <vt:lpstr>01. 鑲邊線（不帶填充物）</vt:lpstr>
      <vt:lpstr>01. 鑲邊線（不帶填充物）</vt:lpstr>
      <vt:lpstr>01. 鑲邊線（不帶填充物）</vt:lpstr>
      <vt:lpstr>01. 鑲邊線（不帶填充物）</vt:lpstr>
      <vt:lpstr>02. 法國骨</vt:lpstr>
      <vt:lpstr>02. 法國骨</vt:lpstr>
      <vt:lpstr>02. 法國骨</vt:lpstr>
      <vt:lpstr>02. 法國骨</vt:lpstr>
      <vt:lpstr>02. 法國骨</vt:lpstr>
      <vt:lpstr>02.法國骨</vt:lpstr>
      <vt:lpstr>03. 滾條（明線車縫）</vt:lpstr>
      <vt:lpstr>PowerPoint 簡報</vt:lpstr>
      <vt:lpstr>03. 滾條（明線車縫） </vt:lpstr>
      <vt:lpstr>03. 滾條（明線車縫）</vt:lpstr>
      <vt:lpstr>03. 滾條（明線車縫） </vt:lpstr>
      <vt:lpstr>04. 滾條（落隙車縫）</vt:lpstr>
      <vt:lpstr>PowerPoint 簡報</vt:lpstr>
      <vt:lpstr>04. 滾條（落隙車縫）</vt:lpstr>
      <vt:lpstr>04. 滾條（落隙車縫）</vt:lpstr>
      <vt:lpstr>04. 滾條（落隙車縫）</vt:lpstr>
      <vt:lpstr>04. 滾條（落隙車縫）</vt:lpstr>
      <vt:lpstr>05. 貼邊 </vt:lpstr>
      <vt:lpstr>05. 貼邊 </vt:lpstr>
      <vt:lpstr>PowerPoint 簡報</vt:lpstr>
      <vt:lpstr>PowerPoint 簡報</vt:lpstr>
      <vt:lpstr>05. 貼邊 </vt:lpstr>
      <vt:lpstr>06. 布圏耳</vt:lpstr>
      <vt:lpstr>PowerPoint 簡報</vt:lpstr>
      <vt:lpstr>PowerPoint 簡報</vt:lpstr>
      <vt:lpstr>PowerPoint 簡報</vt:lpstr>
      <vt:lpstr>PowerPoint 簡報</vt:lpstr>
      <vt:lpstr>PowerPoint 簡報</vt:lpstr>
      <vt:lpstr>示範影片</vt:lpstr>
      <vt:lpstr>07. 管套索帶</vt:lpstr>
      <vt:lpstr>08. 孔眼</vt:lpstr>
      <vt:lpstr>示範影片 </vt:lpstr>
      <vt:lpstr>09. 加膠骨</vt:lpstr>
      <vt:lpstr>09. 加膠骨</vt:lpstr>
      <vt:lpstr>示範影片</vt:lpstr>
      <vt:lpstr>10. 隱形拉鍊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示範影片</vt:lpstr>
      <vt:lpstr>11. 半隱藏拉鍊</vt:lpstr>
      <vt:lpstr>PowerPoint 簡報</vt:lpstr>
      <vt:lpstr>PowerPoint 簡報</vt:lpstr>
      <vt:lpstr>PowerPoint 簡報</vt:lpstr>
      <vt:lpstr>11. 半隱藏拉鍊</vt:lpstr>
      <vt:lpstr>示範影片</vt:lpstr>
      <vt:lpstr>課堂練習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&amp;  idea generation</dc:title>
  <dc:creator>HO HO TAK</dc:creator>
  <cp:lastModifiedBy>POON, Suk-mei Cindy</cp:lastModifiedBy>
  <cp:revision>236</cp:revision>
  <dcterms:created xsi:type="dcterms:W3CDTF">2020-09-01T09:11:43Z</dcterms:created>
  <dcterms:modified xsi:type="dcterms:W3CDTF">2023-03-28T09:01:40Z</dcterms:modified>
</cp:coreProperties>
</file>