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sldIdLst>
    <p:sldId id="351" r:id="rId2"/>
    <p:sldId id="562" r:id="rId3"/>
    <p:sldId id="616" r:id="rId4"/>
    <p:sldId id="257" r:id="rId5"/>
    <p:sldId id="258" r:id="rId6"/>
    <p:sldId id="606" r:id="rId7"/>
    <p:sldId id="259" r:id="rId8"/>
    <p:sldId id="607" r:id="rId9"/>
    <p:sldId id="264" r:id="rId10"/>
    <p:sldId id="265" r:id="rId11"/>
    <p:sldId id="608" r:id="rId12"/>
    <p:sldId id="633" r:id="rId13"/>
    <p:sldId id="270" r:id="rId14"/>
    <p:sldId id="272" r:id="rId15"/>
    <p:sldId id="610" r:id="rId16"/>
    <p:sldId id="274" r:id="rId17"/>
  </p:sldIdLst>
  <p:sldSz cx="9906000" cy="6858000" type="A4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A7A767B-8476-4E1A-A68C-61952F7E13BE}">
          <p14:sldIdLst>
            <p14:sldId id="351"/>
            <p14:sldId id="562"/>
            <p14:sldId id="616"/>
            <p14:sldId id="257"/>
            <p14:sldId id="258"/>
            <p14:sldId id="606"/>
            <p14:sldId id="259"/>
            <p14:sldId id="607"/>
            <p14:sldId id="264"/>
            <p14:sldId id="265"/>
            <p14:sldId id="608"/>
            <p14:sldId id="633"/>
            <p14:sldId id="270"/>
            <p14:sldId id="272"/>
            <p14:sldId id="610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2" pos="3120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, Ka-po" initials="HK" lastIdx="0" clrIdx="0">
    <p:extLst>
      <p:ext uri="{19B8F6BF-5375-455C-9EA6-DF929625EA0E}">
        <p15:presenceInfo xmlns:p15="http://schemas.microsoft.com/office/powerpoint/2012/main" userId="S-1-5-21-2637006528-1015924553-1750768987-362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0000FF"/>
    <a:srgbClr val="CCFF99"/>
    <a:srgbClr val="00FFCC"/>
    <a:srgbClr val="FFCCFF"/>
    <a:srgbClr val="FFCCCC"/>
    <a:srgbClr val="FFFF99"/>
    <a:srgbClr val="FFFFCC"/>
    <a:srgbClr val="CC66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6370" autoAdjust="0"/>
  </p:normalViewPr>
  <p:slideViewPr>
    <p:cSldViewPr showGuides="1">
      <p:cViewPr varScale="1">
        <p:scale>
          <a:sx n="110" d="100"/>
          <a:sy n="110" d="100"/>
        </p:scale>
        <p:origin x="1416" y="108"/>
      </p:cViewPr>
      <p:guideLst>
        <p:guide pos="3120"/>
        <p:guide orient="horz" pos="21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83C73-37CB-4035-ACEB-4D69E53D3296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3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BF6C0-FCD1-4A26-954F-9D589E0C1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BF6C0-FCD1-4A26-954F-9D589E0C1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5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43A4A-E8E3-4912-9C7D-37A9A665CB4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686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43A4A-E8E3-4912-9C7D-37A9A665CB4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891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43A4A-E8E3-4912-9C7D-37A9A665CB4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69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43A4A-E8E3-4912-9C7D-37A9A665CB4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600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BD7EF-22AB-47E5-9B24-CAFF8E529AE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0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F3B2-1A38-4D18-891A-2EE6D2A10B17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60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B2AE6-A73A-4A7D-ACBE-01C31026F47B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92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235C-6E5F-4C39-9C68-ED542308A78A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6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74703-0C8F-4269-958F-61CC65FC47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7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FDC6E-E0C8-4ED1-BB65-03F22F985F79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8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6DD6-2285-4544-AB89-3FAB94E42E33}" type="datetime1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B9DC8-47E0-47B6-BD7C-12DEB63EA9AB}" type="datetime1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EB1BD-6AB3-4C1E-9E58-4FAA2759AABD}" type="datetime1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E2F24-E60B-4FF7-A64D-ADBF36676D4D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1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34D8C-77B9-4E47-B957-171DBA3B8957}" type="datetime1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84058-2AFD-46FF-A8B4-4E88FA3B6EB0}" type="datetime1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B2A1C-07BD-4E93-82C7-DC73026D0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4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00" y="-179371"/>
            <a:ext cx="11043304" cy="7429132"/>
          </a:xfrm>
          <a:prstGeom prst="rect">
            <a:avLst/>
          </a:prstGeom>
          <a:solidFill>
            <a:srgbClr val="FFCCCC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07" y="0"/>
            <a:ext cx="7600586" cy="6858000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7677150" y="6492875"/>
            <a:ext cx="2228850" cy="365125"/>
          </a:xfrm>
        </p:spPr>
        <p:txBody>
          <a:bodyPr/>
          <a:lstStyle/>
          <a:p>
            <a:fld id="{B72B2A1C-07BD-4E93-82C7-DC73026D0145}" type="slidenum">
              <a:rPr lang="en-US" smtClean="0"/>
              <a:t>1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216696" y="1739448"/>
            <a:ext cx="6048672" cy="3430074"/>
            <a:chOff x="1928664" y="1700808"/>
            <a:chExt cx="6048672" cy="3430074"/>
          </a:xfrm>
        </p:grpSpPr>
        <p:sp>
          <p:nvSpPr>
            <p:cNvPr id="20" name="Horizontal Scroll 19"/>
            <p:cNvSpPr/>
            <p:nvPr/>
          </p:nvSpPr>
          <p:spPr>
            <a:xfrm>
              <a:off x="1928664" y="1702606"/>
              <a:ext cx="6048672" cy="3428276"/>
            </a:xfrm>
            <a:prstGeom prst="horizontalScroll">
              <a:avLst/>
            </a:prstGeom>
            <a:solidFill>
              <a:srgbClr val="FFF2CC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Double Wave 25"/>
            <p:cNvSpPr/>
            <p:nvPr/>
          </p:nvSpPr>
          <p:spPr>
            <a:xfrm>
              <a:off x="1928664" y="1700808"/>
              <a:ext cx="6048672" cy="3416094"/>
            </a:xfrm>
            <a:prstGeom prst="doubleWave">
              <a:avLst/>
            </a:prstGeom>
            <a:solidFill>
              <a:srgbClr val="FFF2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手繪多邊形 14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entagon 21"/>
          <p:cNvSpPr/>
          <p:nvPr/>
        </p:nvSpPr>
        <p:spPr>
          <a:xfrm>
            <a:off x="0" y="0"/>
            <a:ext cx="3152800" cy="1412776"/>
          </a:xfrm>
          <a:prstGeom prst="homePlate">
            <a:avLst/>
          </a:prstGeom>
          <a:solidFill>
            <a:srgbClr val="3857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56324" y="471556"/>
            <a:ext cx="2561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3600" b="1" spc="1500" dirty="0">
                <a:solidFill>
                  <a:srgbClr val="D6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故事一</a:t>
            </a:r>
            <a:r>
              <a:rPr lang="en-US" altLang="zh-TW" sz="3600" b="1" spc="1500" dirty="0">
                <a:solidFill>
                  <a:srgbClr val="D6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56550"/>
            <a:ext cx="1342520" cy="1299673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  <a:alpha val="5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矩形 5"/>
          <p:cNvSpPr/>
          <p:nvPr/>
        </p:nvSpPr>
        <p:spPr>
          <a:xfrm>
            <a:off x="0" y="6597352"/>
            <a:ext cx="4953000" cy="2746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9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故事一   滔滔的說話訓練班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015360"/>
              </p:ext>
            </p:extLst>
          </p:nvPr>
        </p:nvGraphicFramePr>
        <p:xfrm>
          <a:off x="2107724" y="3152224"/>
          <a:ext cx="5760640" cy="1250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7560">
                  <a:extLst>
                    <a:ext uri="{9D8B030D-6E8A-4147-A177-3AD203B41FA5}">
                      <a16:colId xmlns:a16="http://schemas.microsoft.com/office/drawing/2014/main" val="2330971066"/>
                    </a:ext>
                  </a:extLst>
                </a:gridCol>
                <a:gridCol w="3063080">
                  <a:extLst>
                    <a:ext uri="{9D8B030D-6E8A-4147-A177-3AD203B41FA5}">
                      <a16:colId xmlns:a16="http://schemas.microsoft.com/office/drawing/2014/main" val="2459452003"/>
                    </a:ext>
                  </a:extLst>
                </a:gridCol>
              </a:tblGrid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作者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羅銘婷老師 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才俊學校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656853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審閱及修訂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劉漢初教授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4232121"/>
                  </a:ext>
                </a:extLst>
              </a:tr>
              <a:tr h="33545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構思及插圖</a:t>
                      </a:r>
                      <a:r>
                        <a:rPr kumimoji="0" lang="en-US" altLang="zh-TW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︰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教育局特殊教育需要組及譚靖儀</a:t>
                      </a: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322753"/>
                  </a:ext>
                </a:extLst>
              </a:tr>
            </a:tbl>
          </a:graphicData>
        </a:graphic>
      </p:graphicFrame>
      <p:sp>
        <p:nvSpPr>
          <p:cNvPr id="18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21" name="投影片編號版面配置區 2"/>
          <p:cNvSpPr txBox="1">
            <a:spLocks/>
          </p:cNvSpPr>
          <p:nvPr/>
        </p:nvSpPr>
        <p:spPr>
          <a:xfrm>
            <a:off x="9489504" y="6492875"/>
            <a:ext cx="41649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pPr/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矩形 4"/>
          <p:cNvSpPr/>
          <p:nvPr/>
        </p:nvSpPr>
        <p:spPr>
          <a:xfrm>
            <a:off x="2720752" y="3115757"/>
            <a:ext cx="5238656" cy="156966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滔滔的說話訓練班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ctr"/>
            <a:endParaRPr lang="en-US" altLang="zh-TW" sz="32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387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8" cy="6858000"/>
          </a:xfrm>
          <a:prstGeom prst="rect">
            <a:avLst/>
          </a:prstGeom>
          <a:solidFill>
            <a:srgbClr val="5D6741">
              <a:alpha val="80000"/>
            </a:srgbClr>
          </a:solidFill>
        </p:spPr>
      </p:pic>
      <p:sp>
        <p:nvSpPr>
          <p:cNvPr id="5" name="Rounded Rectangle 4"/>
          <p:cNvSpPr/>
          <p:nvPr/>
        </p:nvSpPr>
        <p:spPr>
          <a:xfrm>
            <a:off x="1352600" y="236636"/>
            <a:ext cx="2448272" cy="735539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/>
          <a:p>
            <a:pPr>
              <a:lnSpc>
                <a:spcPct val="120000"/>
              </a:lnSpc>
              <a:spcBef>
                <a:spcPts val="813"/>
              </a:spcBef>
            </a:pP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烏鴉先生問</a:t>
            </a:r>
            <a:r>
              <a:rPr lang="zh-TW" altLang="en-US" sz="17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en-US" altLang="zh-TW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「我唱得很動聽吧？」</a:t>
            </a:r>
            <a:endParaRPr lang="en-GB" altLang="zh-HK" sz="17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194994" y="1652550"/>
            <a:ext cx="1893910" cy="1453453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813"/>
              </a:spcBef>
            </a:pPr>
            <a:r>
              <a:rPr lang="zh-TW" altLang="en-US" sz="17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想也沒想，就大聲回答</a:t>
            </a:r>
            <a:r>
              <a:rPr lang="en-US" altLang="zh-TW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「很動聽</a:t>
            </a:r>
            <a:r>
              <a:rPr lang="en-US" altLang="zh-HK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!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你唱得很動聽</a:t>
            </a:r>
            <a:r>
              <a:rPr lang="en-US" altLang="zh-HK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!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」</a:t>
            </a:r>
            <a:endParaRPr lang="en-GB" altLang="zh-HK" sz="17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00672" y="5445224"/>
            <a:ext cx="7128792" cy="77498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813"/>
              </a:spcBef>
            </a:pPr>
            <a:r>
              <a:rPr lang="zh-TW" altLang="en-US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烏鴉非常感動，眼淚都差點掉下來了。他終於找到了一個懂得欣賞牠歌藝的人。</a:t>
            </a:r>
            <a:endParaRPr lang="en-GB" altLang="zh-HK" b="1" spc="200" dirty="0">
              <a:ln w="127">
                <a:noFill/>
              </a:ln>
              <a:solidFill>
                <a:srgbClr val="FFF5D9"/>
              </a:solidFill>
              <a:effectLst>
                <a:outerShdw blurRad="50800" dist="38100" dir="5400000" algn="t" rotWithShape="0">
                  <a:schemeClr val="bg1">
                    <a:lumMod val="50000"/>
                    <a:alpha val="1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0569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0632" y="5157192"/>
            <a:ext cx="7128792" cy="1440160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      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動物們的眼睛閃閃發亮，大家都忙著做筆記，</a:t>
            </a:r>
            <a:r>
              <a:rPr lang="zh-TW" altLang="en-US" sz="17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7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說話動聽的秘訣，就是不用思考別人的說話，等別人說完，就以堅定的眼神看著對方，大聲重複牠的說話，只要多多練習這個技巧，就可以交到很多朋友，變得受大家的歡迎，甚至得到所有人的愛戴了。</a:t>
            </a:r>
            <a:endParaRPr lang="en-GB" sz="17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1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905996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216696" y="1124744"/>
            <a:ext cx="5760640" cy="1510503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     下課後，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感到非常滿足，他今天說了很多話，相信聽眾都獲益良多。回家路上，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看見小蝸牛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垂著頭，呆呆地站在路旁，滔滔大聲打招呼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！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！」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8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21552" cy="6858000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4918850" y="1736812"/>
            <a:ext cx="3312368" cy="1512168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蝸牛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抬起頭來，說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，今天上體育課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    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我又是跑得最慢的那一個，我真沒用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」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784648" y="4293096"/>
            <a:ext cx="3816424" cy="1872208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再次施展自己的說話技巧，以堅定的眼神看著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，大聲的回答</a:t>
            </a:r>
            <a:r>
              <a:rPr lang="en-US" altLang="zh-TW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「對！真沒用！你真沒用！」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緩緩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一聽，傷心得把腦袋縮進殼裡。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247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8584" y="5661248"/>
            <a:ext cx="6192688" cy="796222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可是，經過的動物都不為所動，大都只是看一看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，就繼續往前走</a:t>
            </a:r>
            <a:r>
              <a:rPr lang="zh-TW" altLang="en-US" sz="16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。</a:t>
            </a:r>
            <a:endParaRPr lang="en-GB" sz="16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5400000" algn="t" rotWithShape="0">
                  <a:schemeClr val="bg1">
                    <a:lumMod val="50000"/>
                    <a:alpha val="10000"/>
                  </a:schemeClr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28864" y="3102235"/>
            <a:ext cx="2952327" cy="1142743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813"/>
              </a:spcBef>
            </a:pPr>
            <a:r>
              <a:rPr lang="zh-TW" altLang="en-US" b="1" u="sng" spc="200" dirty="0">
                <a:ln w="127">
                  <a:noFill/>
                </a:ln>
                <a:solidFill>
                  <a:srgbClr val="FFF5D9"/>
                </a:solidFill>
              </a:rPr>
              <a:t>滔滔</a:t>
            </a:r>
            <a:r>
              <a:rPr lang="zh-TW" altLang="en-US" b="1" spc="200" dirty="0">
                <a:ln w="127">
                  <a:noFill/>
                </a:ln>
                <a:solidFill>
                  <a:srgbClr val="FFF5D9"/>
                </a:solidFill>
              </a:rPr>
              <a:t>走到路中大聲喊，「免費試聽！免費試聽！」</a:t>
            </a:r>
            <a:endParaRPr lang="zh-HK" altLang="en-US" b="1" spc="200" dirty="0">
              <a:ln w="127">
                <a:noFill/>
              </a:ln>
              <a:solidFill>
                <a:srgbClr val="FFF5D9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3114B00-D9D3-4449-BFB3-737D1C9EE880}"/>
              </a:ext>
            </a:extLst>
          </p:cNvPr>
          <p:cNvSpPr/>
          <p:nvPr/>
        </p:nvSpPr>
        <p:spPr>
          <a:xfrm>
            <a:off x="1568624" y="476672"/>
            <a:ext cx="6984775" cy="106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813"/>
              </a:spcBef>
            </a:pPr>
            <a:r>
              <a:rPr lang="zh-TW" altLang="en-US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      第二天，</a:t>
            </a:r>
            <a:r>
              <a:rPr lang="zh-TW" altLang="en-US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的訓練課快開始了，奇怪的是，原先報了名參加的學生都沒有出現。</a:t>
            </a:r>
            <a:r>
              <a:rPr lang="zh-TW" altLang="en-US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心想，不如免費招攬經過的動物來參加吧，這樣也可以順便宣傳一下我的訓練班呢。</a:t>
            </a:r>
            <a:endParaRPr lang="zh-HK" altLang="en-US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09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8" cy="68580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44488" y="116632"/>
            <a:ext cx="3168352" cy="1510503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spc="100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just"/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這時候，刺猬</a:t>
            </a:r>
            <a:r>
              <a:rPr lang="zh-TW" altLang="en-US" sz="18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小直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經過，</a:t>
            </a:r>
            <a:r>
              <a:rPr lang="zh-TW" altLang="en-US" sz="18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滔滔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上前拉著他的手，「</a:t>
            </a:r>
            <a:r>
              <a:rPr lang="zh-TW" altLang="en-US" sz="18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小直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！你要來試聽我的說話訓練課嗎？」</a:t>
            </a:r>
            <a:endParaRPr lang="en-GB" sz="1800" spc="2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902255C-6C83-4579-A239-5F23CEEA06DD}"/>
              </a:ext>
            </a:extLst>
          </p:cNvPr>
          <p:cNvSpPr txBox="1">
            <a:spLocks/>
          </p:cNvSpPr>
          <p:nvPr/>
        </p:nvSpPr>
        <p:spPr>
          <a:xfrm>
            <a:off x="7041232" y="188640"/>
            <a:ext cx="2808312" cy="2664296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spc="100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just"/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這時候</a:t>
            </a:r>
            <a:r>
              <a:rPr lang="zh-TW" altLang="en-US" sz="18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小直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皺著眉、搖搖頭，說</a:t>
            </a:r>
            <a:r>
              <a:rPr lang="en-US" altLang="zh-TW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︰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「</a:t>
            </a:r>
            <a:r>
              <a:rPr lang="zh-TW" altLang="en-US" sz="18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滔滔</a:t>
            </a:r>
            <a:r>
              <a:rPr lang="zh-TW" altLang="en-US" sz="18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，你不知道嗎？大家都說你是說話技巧最差的動物，你只會重複別人的說話，卻不管人家正在想些甚麼。」 </a:t>
            </a:r>
            <a:endParaRPr lang="zh-HK" altLang="en-US" sz="1800" spc="2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9938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90599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4528" y="5517232"/>
            <a:ext cx="8856984" cy="40722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雖然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小直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的說話讓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摸不著頭腦，但這次，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卻不再重複別人的說話了。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6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手繪多邊形 14"/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496154 w 9906000"/>
              <a:gd name="connsiteY0" fmla="*/ 175070 h 6858000"/>
              <a:gd name="connsiteX1" fmla="*/ 200472 w 9906000"/>
              <a:gd name="connsiteY1" fmla="*/ 470752 h 6858000"/>
              <a:gd name="connsiteX2" fmla="*/ 200472 w 9906000"/>
              <a:gd name="connsiteY2" fmla="*/ 6301670 h 6858000"/>
              <a:gd name="connsiteX3" fmla="*/ 496154 w 9906000"/>
              <a:gd name="connsiteY3" fmla="*/ 6597352 h 6858000"/>
              <a:gd name="connsiteX4" fmla="*/ 9454818 w 9906000"/>
              <a:gd name="connsiteY4" fmla="*/ 6597352 h 6858000"/>
              <a:gd name="connsiteX5" fmla="*/ 9750500 w 9906000"/>
              <a:gd name="connsiteY5" fmla="*/ 6301670 h 6858000"/>
              <a:gd name="connsiteX6" fmla="*/ 9750500 w 9906000"/>
              <a:gd name="connsiteY6" fmla="*/ 470752 h 6858000"/>
              <a:gd name="connsiteX7" fmla="*/ 9454818 w 9906000"/>
              <a:gd name="connsiteY7" fmla="*/ 175070 h 6858000"/>
              <a:gd name="connsiteX8" fmla="*/ 0 w 9906000"/>
              <a:gd name="connsiteY8" fmla="*/ 0 h 6858000"/>
              <a:gd name="connsiteX9" fmla="*/ 9906000 w 9906000"/>
              <a:gd name="connsiteY9" fmla="*/ 0 h 6858000"/>
              <a:gd name="connsiteX10" fmla="*/ 9906000 w 9906000"/>
              <a:gd name="connsiteY10" fmla="*/ 6858000 h 6858000"/>
              <a:gd name="connsiteX11" fmla="*/ 0 w 9906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906000" h="6858000">
                <a:moveTo>
                  <a:pt x="496154" y="175070"/>
                </a:moveTo>
                <a:cubicBezTo>
                  <a:pt x="332853" y="175070"/>
                  <a:pt x="200472" y="307451"/>
                  <a:pt x="200472" y="470752"/>
                </a:cubicBezTo>
                <a:lnTo>
                  <a:pt x="200472" y="6301670"/>
                </a:lnTo>
                <a:cubicBezTo>
                  <a:pt x="200472" y="6464971"/>
                  <a:pt x="332853" y="6597352"/>
                  <a:pt x="496154" y="6597352"/>
                </a:cubicBezTo>
                <a:lnTo>
                  <a:pt x="9454818" y="6597352"/>
                </a:lnTo>
                <a:cubicBezTo>
                  <a:pt x="9618119" y="6597352"/>
                  <a:pt x="9750500" y="6464971"/>
                  <a:pt x="9750500" y="6301670"/>
                </a:cubicBezTo>
                <a:lnTo>
                  <a:pt x="9750500" y="470752"/>
                </a:lnTo>
                <a:cubicBezTo>
                  <a:pt x="9750500" y="307451"/>
                  <a:pt x="9618119" y="175070"/>
                  <a:pt x="9454818" y="175070"/>
                </a:cubicBezTo>
                <a:close/>
                <a:moveTo>
                  <a:pt x="0" y="0"/>
                </a:moveTo>
                <a:lnTo>
                  <a:pt x="9906000" y="0"/>
                </a:lnTo>
                <a:lnTo>
                  <a:pt x="990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4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40;p21"/>
          <p:cNvSpPr/>
          <p:nvPr/>
        </p:nvSpPr>
        <p:spPr>
          <a:xfrm rot="5400000">
            <a:off x="9485327" y="6427038"/>
            <a:ext cx="359909" cy="351555"/>
          </a:xfrm>
          <a:prstGeom prst="teardrop">
            <a:avLst/>
          </a:prstGeom>
          <a:solidFill>
            <a:srgbClr val="FF66FF"/>
          </a:solidFill>
          <a:ln w="38100" cmpd="dbl">
            <a:solidFill>
              <a:srgbClr val="B0D1D0"/>
            </a:solidFill>
          </a:ln>
        </p:spPr>
        <p:txBody>
          <a:bodyPr spcFirstLastPara="1" wrap="square" lIns="82939" tIns="82939" rIns="82939" bIns="82939" anchor="ctr" anchorCtr="0">
            <a:noAutofit/>
          </a:bodyPr>
          <a:lstStyle/>
          <a:p>
            <a:endParaRPr sz="1633"/>
          </a:p>
        </p:txBody>
      </p:sp>
      <p:sp>
        <p:nvSpPr>
          <p:cNvPr id="9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9489504" y="6492875"/>
            <a:ext cx="416496" cy="365125"/>
          </a:xfrm>
        </p:spPr>
        <p:txBody>
          <a:bodyPr>
            <a:normAutofit/>
          </a:bodyPr>
          <a:lstStyle/>
          <a:p>
            <a:fld id="{B72B2A1C-07BD-4E93-82C7-DC73026D0145}" type="slidenum">
              <a:rPr lang="en-US" sz="1000" smtClean="0">
                <a:solidFill>
                  <a:schemeClr val="bg1"/>
                </a:solidFill>
              </a:r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470AC77-C121-4659-9AF0-89A017B9D3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t="3216" r="2258" b="4991"/>
          <a:stretch/>
        </p:blipFill>
        <p:spPr>
          <a:xfrm>
            <a:off x="299910" y="262642"/>
            <a:ext cx="4673453" cy="6160219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9D21F646-5676-4564-9F69-4B40838C5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2" y="188641"/>
            <a:ext cx="892584" cy="864096"/>
          </a:xfrm>
          <a:prstGeom prst="rect">
            <a:avLst/>
          </a:prstGeom>
          <a:effectLst>
            <a:glow rad="127000">
              <a:schemeClr val="accent1">
                <a:lumMod val="20000"/>
                <a:lumOff val="80000"/>
                <a:alpha val="5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C9C38FE-412B-4F24-B118-1B91B1FCD9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r="2485" b="25451"/>
          <a:stretch/>
        </p:blipFill>
        <p:spPr>
          <a:xfrm>
            <a:off x="5029281" y="404664"/>
            <a:ext cx="460851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905996" cy="6858000"/>
          </a:xfrm>
          <a:prstGeom prst="rect">
            <a:avLst/>
          </a:prstGeom>
          <a:noFill/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148354DB-783C-4811-AD24-9DFE4E295329}"/>
              </a:ext>
            </a:extLst>
          </p:cNvPr>
          <p:cNvSpPr txBox="1"/>
          <p:nvPr/>
        </p:nvSpPr>
        <p:spPr>
          <a:xfrm>
            <a:off x="2360712" y="110546"/>
            <a:ext cx="5544616" cy="1292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75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滔滔的說話訓練班</a:t>
            </a:r>
            <a:endParaRPr lang="zh-TW" altLang="zh-HK" sz="4875" b="1" dirty="0">
              <a:solidFill>
                <a:schemeClr val="accent4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HK" sz="1463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 </a:t>
            </a:r>
          </a:p>
          <a:p>
            <a:endParaRPr lang="zh-HK" altLang="en-US" sz="1463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9D634AA-E1A2-4AA3-A764-7F23D3B02A90}"/>
              </a:ext>
            </a:extLst>
          </p:cNvPr>
          <p:cNvSpPr txBox="1">
            <a:spLocks/>
          </p:cNvSpPr>
          <p:nvPr/>
        </p:nvSpPr>
        <p:spPr>
          <a:xfrm>
            <a:off x="1280592" y="5402147"/>
            <a:ext cx="7429500" cy="1345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教育局</a:t>
            </a:r>
            <a:endParaRPr lang="en-US" altLang="zh-HK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課程支援分部</a:t>
            </a:r>
            <a:endParaRPr lang="en-US" altLang="zh-TW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275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特殊教育需要組</a:t>
            </a:r>
            <a:endParaRPr lang="zh-HK" altLang="en-US" sz="2275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Freeform 45">
            <a:extLst>
              <a:ext uri="{FF2B5EF4-FFF2-40B4-BE49-F238E27FC236}">
                <a16:creationId xmlns:a16="http://schemas.microsoft.com/office/drawing/2014/main" id="{FBDDB6ED-FC82-45D1-9689-88201609AAD3}"/>
              </a:ext>
            </a:extLst>
          </p:cNvPr>
          <p:cNvSpPr/>
          <p:nvPr/>
        </p:nvSpPr>
        <p:spPr>
          <a:xfrm rot="18900000">
            <a:off x="197183" y="5647881"/>
            <a:ext cx="1023773" cy="1025764"/>
          </a:xfrm>
          <a:custGeom>
            <a:avLst/>
            <a:gdLst>
              <a:gd name="connsiteX0" fmla="*/ 4004654 w 4320830"/>
              <a:gd name="connsiteY0" fmla="*/ 316791 h 4329234"/>
              <a:gd name="connsiteX1" fmla="*/ 2160561 w 4320830"/>
              <a:gd name="connsiteY1" fmla="*/ 316791 h 4329234"/>
              <a:gd name="connsiteX2" fmla="*/ 316467 w 4320830"/>
              <a:gd name="connsiteY2" fmla="*/ 2164472 h 4329234"/>
              <a:gd name="connsiteX3" fmla="*/ 316466 w 4320830"/>
              <a:gd name="connsiteY3" fmla="*/ 2164472 h 4329234"/>
              <a:gd name="connsiteX4" fmla="*/ 2160560 w 4320830"/>
              <a:gd name="connsiteY4" fmla="*/ 4012153 h 4329234"/>
              <a:gd name="connsiteX5" fmla="*/ 4004654 w 4320830"/>
              <a:gd name="connsiteY5" fmla="*/ 2164472 h 4329234"/>
              <a:gd name="connsiteX6" fmla="*/ 4320830 w 4320830"/>
              <a:gd name="connsiteY6" fmla="*/ 1 h 4329234"/>
              <a:gd name="connsiteX7" fmla="*/ 4320830 w 4320830"/>
              <a:gd name="connsiteY7" fmla="*/ 2164617 h 4329234"/>
              <a:gd name="connsiteX8" fmla="*/ 2160416 w 4320830"/>
              <a:gd name="connsiteY8" fmla="*/ 4329234 h 4329234"/>
              <a:gd name="connsiteX9" fmla="*/ 0 w 4320830"/>
              <a:gd name="connsiteY9" fmla="*/ 2164618 h 4329234"/>
              <a:gd name="connsiteX10" fmla="*/ 2 w 4320830"/>
              <a:gd name="connsiteY10" fmla="*/ 2164617 h 4329234"/>
              <a:gd name="connsiteX11" fmla="*/ 2160416 w 4320830"/>
              <a:gd name="connsiteY11" fmla="*/ 0 h 432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20830" h="4329234">
                <a:moveTo>
                  <a:pt x="4004654" y="316791"/>
                </a:moveTo>
                <a:lnTo>
                  <a:pt x="2160561" y="316791"/>
                </a:lnTo>
                <a:cubicBezTo>
                  <a:pt x="1142096" y="316791"/>
                  <a:pt x="316467" y="1144026"/>
                  <a:pt x="316467" y="2164472"/>
                </a:cubicBezTo>
                <a:lnTo>
                  <a:pt x="316466" y="2164472"/>
                </a:lnTo>
                <a:cubicBezTo>
                  <a:pt x="316466" y="3184918"/>
                  <a:pt x="1142095" y="4012153"/>
                  <a:pt x="2160560" y="4012153"/>
                </a:cubicBezTo>
                <a:cubicBezTo>
                  <a:pt x="3179025" y="4012153"/>
                  <a:pt x="4004654" y="3184918"/>
                  <a:pt x="4004654" y="2164472"/>
                </a:cubicBezTo>
                <a:close/>
                <a:moveTo>
                  <a:pt x="4320830" y="1"/>
                </a:moveTo>
                <a:lnTo>
                  <a:pt x="4320830" y="2164617"/>
                </a:lnTo>
                <a:cubicBezTo>
                  <a:pt x="4320831" y="3360103"/>
                  <a:pt x="3353579" y="4329235"/>
                  <a:pt x="2160416" y="4329234"/>
                </a:cubicBezTo>
                <a:cubicBezTo>
                  <a:pt x="967251" y="4329234"/>
                  <a:pt x="0" y="3360102"/>
                  <a:pt x="0" y="2164618"/>
                </a:cubicBezTo>
                <a:lnTo>
                  <a:pt x="2" y="2164617"/>
                </a:lnTo>
                <a:cubicBezTo>
                  <a:pt x="2" y="969132"/>
                  <a:pt x="967252" y="1"/>
                  <a:pt x="2160416" y="0"/>
                </a:cubicBezTo>
                <a:close/>
              </a:path>
            </a:pathLst>
          </a:custGeom>
          <a:solidFill>
            <a:srgbClr val="002060">
              <a:alpha val="20000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 dirty="0"/>
          </a:p>
        </p:txBody>
      </p:sp>
      <p:sp>
        <p:nvSpPr>
          <p:cNvPr id="9" name="Chord 50">
            <a:extLst>
              <a:ext uri="{FF2B5EF4-FFF2-40B4-BE49-F238E27FC236}">
                <a16:creationId xmlns:a16="http://schemas.microsoft.com/office/drawing/2014/main" id="{ED22088B-D951-435F-B5C3-DB4AB2AD740A}"/>
              </a:ext>
            </a:extLst>
          </p:cNvPr>
          <p:cNvSpPr/>
          <p:nvPr/>
        </p:nvSpPr>
        <p:spPr>
          <a:xfrm rot="17100000">
            <a:off x="333917" y="5783855"/>
            <a:ext cx="750306" cy="750306"/>
          </a:xfrm>
          <a:prstGeom prst="chord">
            <a:avLst/>
          </a:prstGeom>
          <a:solidFill>
            <a:srgbClr val="0000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63"/>
          </a:p>
        </p:txBody>
      </p:sp>
    </p:spTree>
    <p:extLst>
      <p:ext uri="{BB962C8B-B14F-4D97-AF65-F5344CB8AC3E}">
        <p14:creationId xmlns:p14="http://schemas.microsoft.com/office/powerpoint/2010/main" val="78552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6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608" y="5229200"/>
            <a:ext cx="7416824" cy="114274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       鸚鵡</a:t>
            </a:r>
            <a:r>
              <a:rPr lang="zh-TW" altLang="en-US" sz="1800" b="1" u="sng" spc="200" dirty="0">
                <a:ln w="127">
                  <a:noFill/>
                </a:ln>
                <a:solidFill>
                  <a:srgbClr val="FFF5D9"/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喜歡不停地說話，從早到晚，他都嗶哩吧啦地說個不停。只要是他經過的地方，森林裡的動物們都會輕易察覺他的存在，他的聲音不但大，而且還很尖銳。</a:t>
            </a:r>
            <a:endParaRPr lang="zh-HK" altLang="en-US" sz="1800" b="1" spc="200" dirty="0">
              <a:ln w="127">
                <a:noFill/>
              </a:ln>
              <a:solidFill>
                <a:srgbClr val="FFF5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5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" y="0"/>
            <a:ext cx="990599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572" y="5373216"/>
            <a:ext cx="7704856" cy="77498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       雖然如此，動物們倒不討厭聽到，反而很喜歡聽他說話。大家都說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說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話</a:t>
            </a: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很動聽，哪怕有時候因為話說得太多，顯得有點沙啞。</a:t>
            </a:r>
            <a:endParaRPr lang="en-GB" sz="1800" b="1" spc="200" dirty="0">
              <a:ln w="127">
                <a:noFill/>
              </a:ln>
              <a:solidFill>
                <a:srgbClr val="FFF5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2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6616" y="5229200"/>
            <a:ext cx="7632848" cy="114274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       大家認為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說的話有感染人心的力量，紛紛爭相向他請教說話的技巧。於是，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開辦了說話訓練班，專門教授該怎樣說話才能得到人們的歡迎。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0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608" y="5301208"/>
            <a:ext cx="7416824" cy="128597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      訓練班來了不少學生，包括</a:t>
            </a:r>
            <a:r>
              <a:rPr lang="en-US" altLang="zh-TW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︰</a:t>
            </a: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害羞的小白兔、說話粗魯莽撞的花豹、開口就結結巴巴的小松鼠</a:t>
            </a:r>
            <a:r>
              <a:rPr lang="en-US" altLang="zh-TW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……</a:t>
            </a: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還有對答遲鈍的樹熊呢！</a:t>
            </a:r>
          </a:p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      </a:t>
            </a:r>
            <a:endParaRPr lang="en-US" altLang="zh-TW" sz="1800" b="1" spc="200" dirty="0">
              <a:ln w="127">
                <a:noFill/>
              </a:ln>
              <a:solidFill>
                <a:srgbClr val="FFF5D9"/>
              </a:solidFill>
              <a:effectLst>
                <a:outerShdw blurRad="50800" dist="38100" dir="5400000" algn="t" rotWithShape="0">
                  <a:schemeClr val="bg1">
                    <a:lumMod val="50000"/>
                    <a:alpha val="10000"/>
                  </a:schemeClr>
                </a:outerShdw>
              </a:effectLst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F512F2A-3CAE-4E1E-90D0-456DC63BF305}"/>
              </a:ext>
            </a:extLst>
          </p:cNvPr>
          <p:cNvSpPr/>
          <p:nvPr/>
        </p:nvSpPr>
        <p:spPr>
          <a:xfrm>
            <a:off x="1856656" y="6165304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動物們坐下來，全神貫注地聆聽</a:t>
            </a:r>
            <a:r>
              <a:rPr lang="zh-TW" altLang="en-US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滔滔</a:t>
            </a:r>
            <a:r>
              <a:rPr lang="zh-TW" altLang="en-US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發</a:t>
            </a:r>
            <a:r>
              <a:rPr lang="zh-TW" altLang="en-US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rPr>
              <a:t>表牠引以自豪的經歷</a:t>
            </a:r>
            <a:r>
              <a:rPr lang="en-US" altLang="zh-TW" b="1" spc="200" dirty="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  <a:latin typeface="新細明體" panose="02020500000000000000" pitchFamily="18" charset="-120"/>
              </a:rPr>
              <a:t>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34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905998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664" y="5301208"/>
            <a:ext cx="7200800" cy="77498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結果</a:t>
            </a:r>
            <a:r>
              <a:rPr lang="zh-TW" altLang="en-US" sz="18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美美</a:t>
            </a:r>
            <a:r>
              <a:rPr lang="zh-TW" altLang="en-US" sz="18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充滿了自信，穿著新裙子高興地在森林裡巡迴，要展示這個新形象給每位動物朋友看。</a:t>
            </a:r>
            <a:endParaRPr lang="en-GB" sz="18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6753200" y="1052736"/>
            <a:ext cx="2664296" cy="696096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spc="1000">
                <a:ln w="127">
                  <a:noFill/>
                </a:ln>
                <a:solidFill>
                  <a:srgbClr val="FFF5D9"/>
                </a:solidFill>
                <a:effectLst>
                  <a:outerShdw blurRad="50800" dist="38100" dir="5400000" algn="t" rotWithShape="0">
                    <a:schemeClr val="bg1">
                      <a:lumMod val="50000"/>
                      <a:alpha val="10000"/>
                    </a:schemeClr>
                  </a:outerShdw>
                </a:effectLst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zh-TW" altLang="en-US" sz="16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美美</a:t>
            </a:r>
            <a:r>
              <a:rPr lang="zh-TW" altLang="en-US" sz="16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疑惑地問</a:t>
            </a:r>
            <a:r>
              <a:rPr lang="en-US" altLang="zh-TW" sz="16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︰</a:t>
            </a:r>
            <a:r>
              <a:rPr lang="zh-TW" altLang="en-US" sz="16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「</a:t>
            </a:r>
            <a:r>
              <a:rPr lang="zh-TW" altLang="en-US" sz="1600" u="sng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滔滔</a:t>
            </a:r>
            <a:r>
              <a:rPr lang="zh-TW" altLang="en-US" sz="1600" spc="2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</a:rPr>
              <a:t>，我今天很漂亮，是嗎？」</a:t>
            </a:r>
            <a:endParaRPr lang="en-GB" sz="1600" spc="200" dirty="0">
              <a:solidFill>
                <a:schemeClr val="accent4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16696" y="1748832"/>
            <a:ext cx="1728191" cy="1375080"/>
          </a:xfrm>
          <a:prstGeom prst="roundRect">
            <a:avLst/>
          </a:prstGeom>
          <a:solidFill>
            <a:srgbClr val="5D6741">
              <a:alpha val="89804"/>
            </a:srgbClr>
          </a:solidFill>
        </p:spPr>
        <p:txBody>
          <a:bodyPr vert="horz" wrap="square" lIns="29250" tIns="29250" rIns="29250" bIns="2925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TW" altLang="en-US" sz="1600" b="1" u="sng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滔滔</a:t>
            </a:r>
            <a:r>
              <a:rPr lang="zh-TW" altLang="en-US" sz="16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不假思索地大聲喊說</a:t>
            </a:r>
            <a:r>
              <a:rPr lang="en-US" altLang="zh-TW" sz="16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︰</a:t>
            </a:r>
            <a:r>
              <a:rPr lang="zh-TW" altLang="en-US" sz="1600" b="1" spc="200" dirty="0">
                <a:ln w="127"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「很漂亮！你今天很漂亮！」</a:t>
            </a:r>
            <a:endParaRPr lang="en-US" altLang="zh-TW" sz="1600" b="1" spc="200" dirty="0">
              <a:ln w="127"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7A616F9-4CE6-4F90-A0FD-47B1BFC5029F}"/>
              </a:ext>
            </a:extLst>
          </p:cNvPr>
          <p:cNvSpPr/>
          <p:nvPr/>
        </p:nvSpPr>
        <p:spPr>
          <a:xfrm>
            <a:off x="260333" y="260648"/>
            <a:ext cx="3912726" cy="924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有一次，野豬</a:t>
            </a:r>
            <a:r>
              <a:rPr lang="zh-TW" altLang="en-US" b="1" u="sng" spc="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美美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穿了一條新裙子，裙子有點小，顯得</a:t>
            </a:r>
            <a:r>
              <a:rPr lang="zh-TW" altLang="en-US" b="1" u="sng" spc="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美美</a:t>
            </a:r>
            <a:r>
              <a:rPr lang="zh-TW" altLang="en-US" b="1" spc="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更胖了。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702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90599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544" y="5157192"/>
            <a:ext cx="8712968" cy="1510503"/>
          </a:xfrm>
          <a:prstGeom prst="roundRect">
            <a:avLst/>
          </a:prstGeom>
          <a:noFill/>
        </p:spPr>
        <p:txBody>
          <a:bodyPr vert="horz" wrap="square" lIns="29250" tIns="29250" rIns="29250" bIns="2925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800" b="1" spc="200" dirty="0">
                <a:ln w="127">
                  <a:noFill/>
                </a:ln>
                <a:solidFill>
                  <a:srgbClr val="FFF5D9"/>
                </a:solidFill>
              </a:rPr>
              <a:t>       又有一次，烏鴉先生預備參加歌唱比賽，他從早到晚唱著同一首歌，卻是跑了調的版本。住在附近的動物都都受不了，有人勸牠還是別參加歌唱比賽了。可是，烏鴉先生覺得自己唱得非常動聽，只是唱腔有點前衛，所以才沒有人欣賞罷了。</a:t>
            </a:r>
            <a:endParaRPr lang="en-GB" altLang="zh-HK" sz="1800" b="1" spc="200" dirty="0">
              <a:ln w="127">
                <a:noFill/>
              </a:ln>
              <a:solidFill>
                <a:srgbClr val="FFF5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251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23955</TotalTime>
  <Words>849</Words>
  <Application>Microsoft Office PowerPoint</Application>
  <PresentationFormat>A4 紙張 (210x297 公釐)</PresentationFormat>
  <Paragraphs>46</Paragraphs>
  <Slides>16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微軟正黑體</vt:lpstr>
      <vt:lpstr>新細明體</vt:lpstr>
      <vt:lpstr>標楷體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HON</dc:creator>
  <cp:lastModifiedBy>HON, Ka-po</cp:lastModifiedBy>
  <cp:revision>3169</cp:revision>
  <cp:lastPrinted>2024-11-01T02:37:28Z</cp:lastPrinted>
  <dcterms:created xsi:type="dcterms:W3CDTF">2022-07-07T04:16:20Z</dcterms:created>
  <dcterms:modified xsi:type="dcterms:W3CDTF">2024-11-15T08:45:43Z</dcterms:modified>
</cp:coreProperties>
</file>