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7"/>
  </p:notesMasterIdLst>
  <p:sldIdLst>
    <p:sldId id="369" r:id="rId2"/>
    <p:sldId id="495" r:id="rId3"/>
    <p:sldId id="280" r:id="rId4"/>
    <p:sldId id="282" r:id="rId5"/>
    <p:sldId id="273" r:id="rId6"/>
    <p:sldId id="283" r:id="rId7"/>
    <p:sldId id="284" r:id="rId8"/>
    <p:sldId id="266" r:id="rId9"/>
    <p:sldId id="263" r:id="rId10"/>
    <p:sldId id="267" r:id="rId11"/>
    <p:sldId id="276" r:id="rId12"/>
    <p:sldId id="278" r:id="rId13"/>
    <p:sldId id="279" r:id="rId14"/>
    <p:sldId id="256" r:id="rId15"/>
    <p:sldId id="271" r:id="rId16"/>
  </p:sldIdLst>
  <p:sldSz cx="9906000" cy="6858000" type="A4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8A7A767B-8476-4E1A-A68C-61952F7E13BE}">
          <p14:sldIdLst>
            <p14:sldId id="369"/>
            <p14:sldId id="495"/>
            <p14:sldId id="280"/>
            <p14:sldId id="282"/>
            <p14:sldId id="273"/>
            <p14:sldId id="283"/>
            <p14:sldId id="284"/>
            <p14:sldId id="266"/>
            <p14:sldId id="263"/>
            <p14:sldId id="267"/>
            <p14:sldId id="276"/>
            <p14:sldId id="278"/>
            <p14:sldId id="279"/>
            <p14:sldId id="256"/>
            <p14:sldId id="271"/>
          </p14:sldIdLst>
        </p14:section>
      </p14:sectionLst>
    </p:ext>
    <p:ext uri="{EFAFB233-063F-42B5-8137-9DF3F51BA10A}">
      <p15:sldGuideLst xmlns:p15="http://schemas.microsoft.com/office/powerpoint/2012/main">
        <p15:guide id="2" pos="3120" userDrawn="1">
          <p15:clr>
            <a:srgbClr val="A4A3A4"/>
          </p15:clr>
        </p15:guide>
        <p15:guide id="3" orient="horz" pos="211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ON, Ka-po" initials="HK" lastIdx="0" clrIdx="0">
    <p:extLst>
      <p:ext uri="{19B8F6BF-5375-455C-9EA6-DF929625EA0E}">
        <p15:presenceInfo xmlns:p15="http://schemas.microsoft.com/office/powerpoint/2012/main" userId="S-1-5-21-2637006528-1015924553-1750768987-3620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CC"/>
    <a:srgbClr val="0000FF"/>
    <a:srgbClr val="CCFF99"/>
    <a:srgbClr val="00FFCC"/>
    <a:srgbClr val="FFCCFF"/>
    <a:srgbClr val="FFCCCC"/>
    <a:srgbClr val="FFFF99"/>
    <a:srgbClr val="FFFFCC"/>
    <a:srgbClr val="CC6600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6370" autoAdjust="0"/>
  </p:normalViewPr>
  <p:slideViewPr>
    <p:cSldViewPr showGuides="1">
      <p:cViewPr varScale="1">
        <p:scale>
          <a:sx n="110" d="100"/>
          <a:sy n="110" d="100"/>
        </p:scale>
        <p:origin x="1416" y="108"/>
      </p:cViewPr>
      <p:guideLst>
        <p:guide pos="3120"/>
        <p:guide orient="horz" pos="211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583C73-37CB-4035-ACEB-4D69E53D3296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81075" y="1241425"/>
            <a:ext cx="48355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77960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30093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430093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8BF6C0-FCD1-4A26-954F-9D589E0C1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169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sz="1200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8BF6C0-FCD1-4A26-954F-9D589E0C137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2542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8B420-0170-42B6-A659-44E3548DABE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2189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8B420-0170-42B6-A659-44E3548DABE4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8174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BD7EF-22AB-47E5-9B24-CAFF8E529AEA}" type="datetime1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B2A1C-07BD-4E93-82C7-DC73026D0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807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BF3B2-1A38-4D18-891A-2EE6D2A10B17}" type="datetime1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B2A1C-07BD-4E93-82C7-DC73026D0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160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B2AE6-A73A-4A7D-ACBE-01C31026F47B}" type="datetime1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B2A1C-07BD-4E93-82C7-DC73026D0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092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C235C-6E5F-4C39-9C68-ED542308A78A}" type="datetime1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B2A1C-07BD-4E93-82C7-DC73026D0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364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74703-0C8F-4269-958F-61CC65FC47B0}" type="datetime1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B2A1C-07BD-4E93-82C7-DC73026D0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17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FDC6E-E0C8-4ED1-BB65-03F22F985F79}" type="datetime1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B2A1C-07BD-4E93-82C7-DC73026D0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984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D6DD6-2285-4544-AB89-3FAB94E42E33}" type="datetime1">
              <a:rPr lang="en-US" smtClean="0"/>
              <a:t>11/15/2024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B2A1C-07BD-4E93-82C7-DC73026D0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819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B9DC8-47E0-47B6-BD7C-12DEB63EA9AB}" type="datetime1">
              <a:rPr lang="en-US" smtClean="0"/>
              <a:t>11/15/2024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B2A1C-07BD-4E93-82C7-DC73026D0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717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EB1BD-6AB3-4C1E-9E58-4FAA2759AABD}" type="datetime1">
              <a:rPr lang="en-US" smtClean="0"/>
              <a:t>11/15/2024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B2A1C-07BD-4E93-82C7-DC73026D0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499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E2F24-E60B-4FF7-A64D-ADBF36676D4D}" type="datetime1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B2A1C-07BD-4E93-82C7-DC73026D0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514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34D8C-77B9-4E47-B957-171DBA3B8957}" type="datetime1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B2A1C-07BD-4E93-82C7-DC73026D0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357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284058-2AFD-46FF-A8B4-4E88FA3B6EB0}" type="datetime1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2B2A1C-07BD-4E93-82C7-DC73026D0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149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9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600" y="-179371"/>
            <a:ext cx="11043304" cy="742913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07" y="0"/>
            <a:ext cx="7600586" cy="6858000"/>
          </a:xfrm>
          <a:prstGeom prst="rect">
            <a:avLst/>
          </a:prstGeom>
        </p:spPr>
      </p:pic>
      <p:cxnSp>
        <p:nvCxnSpPr>
          <p:cNvPr id="17" name="直線接點 16"/>
          <p:cNvCxnSpPr/>
          <p:nvPr/>
        </p:nvCxnSpPr>
        <p:spPr>
          <a:xfrm>
            <a:off x="2586851" y="3747895"/>
            <a:ext cx="3907711" cy="161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7677150" y="6492875"/>
            <a:ext cx="2228850" cy="365125"/>
          </a:xfrm>
        </p:spPr>
        <p:txBody>
          <a:bodyPr/>
          <a:lstStyle/>
          <a:p>
            <a:fld id="{B72B2A1C-07BD-4E93-82C7-DC73026D0145}" type="slidenum">
              <a:rPr lang="en-US" smtClean="0"/>
              <a:t>1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2072680" y="1628800"/>
            <a:ext cx="6048672" cy="3430074"/>
            <a:chOff x="1928664" y="1700808"/>
            <a:chExt cx="6048672" cy="3430074"/>
          </a:xfrm>
        </p:grpSpPr>
        <p:sp>
          <p:nvSpPr>
            <p:cNvPr id="2" name="Horizontal Scroll 1"/>
            <p:cNvSpPr/>
            <p:nvPr/>
          </p:nvSpPr>
          <p:spPr>
            <a:xfrm>
              <a:off x="1928664" y="1702606"/>
              <a:ext cx="6048672" cy="3428276"/>
            </a:xfrm>
            <a:prstGeom prst="horizontalScroll">
              <a:avLst/>
            </a:prstGeom>
            <a:solidFill>
              <a:srgbClr val="FFF2CC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Double Wave 5"/>
            <p:cNvSpPr/>
            <p:nvPr/>
          </p:nvSpPr>
          <p:spPr>
            <a:xfrm>
              <a:off x="1928664" y="1700808"/>
              <a:ext cx="6048672" cy="3416094"/>
            </a:xfrm>
            <a:prstGeom prst="doubleWave">
              <a:avLst/>
            </a:prstGeom>
            <a:solidFill>
              <a:srgbClr val="FFF2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" name="矩形 4"/>
          <p:cNvSpPr/>
          <p:nvPr/>
        </p:nvSpPr>
        <p:spPr>
          <a:xfrm>
            <a:off x="2438494" y="2625865"/>
            <a:ext cx="5238656" cy="1569660"/>
          </a:xfrm>
          <a:prstGeom prst="rect">
            <a:avLst/>
          </a:prstGeom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algn="ctr"/>
            <a:r>
              <a:rPr lang="en-US" altLang="zh-TW" sz="3600" b="1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3600" b="1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小蝌蚪和小魚兒</a:t>
            </a:r>
            <a:r>
              <a:rPr lang="en-US" altLang="zh-TW" sz="3600" b="1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</a:p>
        </p:txBody>
      </p:sp>
      <p:sp>
        <p:nvSpPr>
          <p:cNvPr id="15" name="手繪多邊形 14"/>
          <p:cNvSpPr/>
          <p:nvPr/>
        </p:nvSpPr>
        <p:spPr>
          <a:xfrm>
            <a:off x="0" y="0"/>
            <a:ext cx="9906000" cy="6858000"/>
          </a:xfrm>
          <a:custGeom>
            <a:avLst/>
            <a:gdLst>
              <a:gd name="connsiteX0" fmla="*/ 496154 w 9906000"/>
              <a:gd name="connsiteY0" fmla="*/ 175070 h 6858000"/>
              <a:gd name="connsiteX1" fmla="*/ 200472 w 9906000"/>
              <a:gd name="connsiteY1" fmla="*/ 470752 h 6858000"/>
              <a:gd name="connsiteX2" fmla="*/ 200472 w 9906000"/>
              <a:gd name="connsiteY2" fmla="*/ 6301670 h 6858000"/>
              <a:gd name="connsiteX3" fmla="*/ 496154 w 9906000"/>
              <a:gd name="connsiteY3" fmla="*/ 6597352 h 6858000"/>
              <a:gd name="connsiteX4" fmla="*/ 9454818 w 9906000"/>
              <a:gd name="connsiteY4" fmla="*/ 6597352 h 6858000"/>
              <a:gd name="connsiteX5" fmla="*/ 9750500 w 9906000"/>
              <a:gd name="connsiteY5" fmla="*/ 6301670 h 6858000"/>
              <a:gd name="connsiteX6" fmla="*/ 9750500 w 9906000"/>
              <a:gd name="connsiteY6" fmla="*/ 470752 h 6858000"/>
              <a:gd name="connsiteX7" fmla="*/ 9454818 w 9906000"/>
              <a:gd name="connsiteY7" fmla="*/ 175070 h 6858000"/>
              <a:gd name="connsiteX8" fmla="*/ 0 w 9906000"/>
              <a:gd name="connsiteY8" fmla="*/ 0 h 6858000"/>
              <a:gd name="connsiteX9" fmla="*/ 9906000 w 9906000"/>
              <a:gd name="connsiteY9" fmla="*/ 0 h 6858000"/>
              <a:gd name="connsiteX10" fmla="*/ 9906000 w 9906000"/>
              <a:gd name="connsiteY10" fmla="*/ 6858000 h 6858000"/>
              <a:gd name="connsiteX11" fmla="*/ 0 w 9906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906000" h="6858000">
                <a:moveTo>
                  <a:pt x="496154" y="175070"/>
                </a:moveTo>
                <a:cubicBezTo>
                  <a:pt x="332853" y="175070"/>
                  <a:pt x="200472" y="307451"/>
                  <a:pt x="200472" y="470752"/>
                </a:cubicBezTo>
                <a:lnTo>
                  <a:pt x="200472" y="6301670"/>
                </a:lnTo>
                <a:cubicBezTo>
                  <a:pt x="200472" y="6464971"/>
                  <a:pt x="332853" y="6597352"/>
                  <a:pt x="496154" y="6597352"/>
                </a:cubicBezTo>
                <a:lnTo>
                  <a:pt x="9454818" y="6597352"/>
                </a:lnTo>
                <a:cubicBezTo>
                  <a:pt x="9618119" y="6597352"/>
                  <a:pt x="9750500" y="6464971"/>
                  <a:pt x="9750500" y="6301670"/>
                </a:cubicBezTo>
                <a:lnTo>
                  <a:pt x="9750500" y="470752"/>
                </a:lnTo>
                <a:cubicBezTo>
                  <a:pt x="9750500" y="307451"/>
                  <a:pt x="9618119" y="175070"/>
                  <a:pt x="9454818" y="175070"/>
                </a:cubicBezTo>
                <a:close/>
                <a:moveTo>
                  <a:pt x="0" y="0"/>
                </a:moveTo>
                <a:lnTo>
                  <a:pt x="9906000" y="0"/>
                </a:lnTo>
                <a:lnTo>
                  <a:pt x="990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148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entagon 20"/>
          <p:cNvSpPr/>
          <p:nvPr/>
        </p:nvSpPr>
        <p:spPr>
          <a:xfrm>
            <a:off x="0" y="0"/>
            <a:ext cx="3152800" cy="1412776"/>
          </a:xfrm>
          <a:prstGeom prst="homePlate">
            <a:avLst/>
          </a:prstGeom>
          <a:solidFill>
            <a:srgbClr val="0148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46852" y="406405"/>
            <a:ext cx="27059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TW" altLang="en-US" sz="3600" b="1" spc="1500" dirty="0">
                <a:solidFill>
                  <a:srgbClr val="7EE0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故事二</a:t>
            </a:r>
            <a:r>
              <a:rPr lang="en-US" altLang="zh-TW" sz="3600" b="1" spc="1500" dirty="0">
                <a:solidFill>
                  <a:srgbClr val="7EE0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</p:txBody>
      </p:sp>
      <p:grpSp>
        <p:nvGrpSpPr>
          <p:cNvPr id="24" name="Group 23"/>
          <p:cNvGrpSpPr/>
          <p:nvPr/>
        </p:nvGrpSpPr>
        <p:grpSpPr>
          <a:xfrm rot="953140">
            <a:off x="107923" y="-28009"/>
            <a:ext cx="1260848" cy="1110052"/>
            <a:chOff x="816980" y="836712"/>
            <a:chExt cx="3033384" cy="230333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6980" y="969276"/>
              <a:ext cx="3033384" cy="2170766"/>
            </a:xfrm>
            <a:prstGeom prst="rect">
              <a:avLst/>
            </a:prstGeom>
            <a:effectLst>
              <a:glow rad="127000">
                <a:schemeClr val="accent1">
                  <a:lumMod val="20000"/>
                  <a:lumOff val="80000"/>
                  <a:alpha val="5000"/>
                </a:schemeClr>
              </a:glow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p:spPr>
        </p:pic>
        <p:cxnSp>
          <p:nvCxnSpPr>
            <p:cNvPr id="10" name="Straight Connector 9"/>
            <p:cNvCxnSpPr/>
            <p:nvPr/>
          </p:nvCxnSpPr>
          <p:spPr>
            <a:xfrm flipV="1">
              <a:off x="2333672" y="836712"/>
              <a:ext cx="0" cy="1440160"/>
            </a:xfrm>
            <a:prstGeom prst="line">
              <a:avLst/>
            </a:prstGeom>
            <a:ln w="1905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矩形 12"/>
          <p:cNvSpPr/>
          <p:nvPr/>
        </p:nvSpPr>
        <p:spPr>
          <a:xfrm>
            <a:off x="0" y="6597352"/>
            <a:ext cx="4953000" cy="27462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故事二  小蝌蚪和小魚兒</a:t>
            </a:r>
            <a:endParaRPr lang="en-US" altLang="zh-TW" sz="9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Google Shape;240;p21"/>
          <p:cNvSpPr/>
          <p:nvPr/>
        </p:nvSpPr>
        <p:spPr>
          <a:xfrm rot="5400000">
            <a:off x="9485327" y="6427038"/>
            <a:ext cx="359909" cy="351555"/>
          </a:xfrm>
          <a:prstGeom prst="teardrop">
            <a:avLst/>
          </a:prstGeom>
          <a:solidFill>
            <a:srgbClr val="FF66FF"/>
          </a:solidFill>
          <a:ln w="38100" cmpd="dbl">
            <a:solidFill>
              <a:srgbClr val="B0D1D0"/>
            </a:solidFill>
          </a:ln>
        </p:spPr>
        <p:txBody>
          <a:bodyPr spcFirstLastPara="1" wrap="square" lIns="82939" tIns="82939" rIns="82939" bIns="82939" anchor="ctr" anchorCtr="0">
            <a:noAutofit/>
          </a:bodyPr>
          <a:lstStyle/>
          <a:p>
            <a:endParaRPr sz="1633"/>
          </a:p>
        </p:txBody>
      </p:sp>
      <p:sp>
        <p:nvSpPr>
          <p:cNvPr id="28" name="投影片編號版面配置區 2"/>
          <p:cNvSpPr txBox="1">
            <a:spLocks/>
          </p:cNvSpPr>
          <p:nvPr/>
        </p:nvSpPr>
        <p:spPr>
          <a:xfrm>
            <a:off x="9489504" y="6492875"/>
            <a:ext cx="416496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2B2A1C-07BD-4E93-82C7-DC73026D0145}" type="slidenum">
              <a:rPr lang="en-US" sz="1000" smtClean="0">
                <a:solidFill>
                  <a:schemeClr val="bg1"/>
                </a:solidFill>
              </a:rPr>
              <a:pPr/>
              <a:t>1</a:t>
            </a:fld>
            <a:endParaRPr lang="en-US" sz="1000" dirty="0">
              <a:solidFill>
                <a:schemeClr val="bg1"/>
              </a:solidFill>
            </a:endParaRPr>
          </a:p>
        </p:txBody>
      </p:sp>
      <p:graphicFrame>
        <p:nvGraphicFramePr>
          <p:cNvPr id="20" name="Table 15">
            <a:extLst>
              <a:ext uri="{FF2B5EF4-FFF2-40B4-BE49-F238E27FC236}">
                <a16:creationId xmlns:a16="http://schemas.microsoft.com/office/drawing/2014/main" id="{45A3A388-487D-4E1F-9B3C-A41C9801C3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6458291"/>
              </p:ext>
            </p:extLst>
          </p:nvPr>
        </p:nvGraphicFramePr>
        <p:xfrm>
          <a:off x="1934604" y="3075320"/>
          <a:ext cx="5760640" cy="12500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7560">
                  <a:extLst>
                    <a:ext uri="{9D8B030D-6E8A-4147-A177-3AD203B41FA5}">
                      <a16:colId xmlns:a16="http://schemas.microsoft.com/office/drawing/2014/main" val="2330971066"/>
                    </a:ext>
                  </a:extLst>
                </a:gridCol>
                <a:gridCol w="3063080">
                  <a:extLst>
                    <a:ext uri="{9D8B030D-6E8A-4147-A177-3AD203B41FA5}">
                      <a16:colId xmlns:a16="http://schemas.microsoft.com/office/drawing/2014/main" val="2459452003"/>
                    </a:ext>
                  </a:extLst>
                </a:gridCol>
              </a:tblGrid>
              <a:tr h="335456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作者</a:t>
                      </a:r>
                      <a:r>
                        <a:rPr kumimoji="0" lang="en-US" altLang="zh-TW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︰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羅銘婷老師 </a:t>
                      </a:r>
                      <a:r>
                        <a:rPr kumimoji="0" lang="en-US" altLang="zh-TW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(</a:t>
                      </a:r>
                      <a:r>
                        <a:rPr kumimoji="0" lang="zh-TW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才俊學校</a:t>
                      </a:r>
                      <a:r>
                        <a:rPr kumimoji="0" lang="en-US" altLang="zh-TW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)</a:t>
                      </a:r>
                      <a:r>
                        <a:rPr kumimoji="0" lang="zh-TW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 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3656853"/>
                  </a:ext>
                </a:extLst>
              </a:tr>
              <a:tr h="335456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審閱及修訂</a:t>
                      </a:r>
                      <a:r>
                        <a:rPr kumimoji="0" lang="en-US" altLang="zh-TW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︰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劉漢初教授</a:t>
                      </a:r>
                      <a:endParaRPr kumimoji="0" lang="en-US" altLang="zh-TW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4232121"/>
                  </a:ext>
                </a:extLst>
              </a:tr>
              <a:tr h="335456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構思及插圖</a:t>
                      </a:r>
                      <a:r>
                        <a:rPr kumimoji="0" lang="en-US" altLang="zh-TW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︰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TW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教育局特殊教育需要組及譚靖儀</a:t>
                      </a:r>
                      <a:endParaRPr kumimoji="0" lang="en-US" altLang="zh-TW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TW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93227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68442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905998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3C096333-656C-4983-8288-4AB1A38AAE0C}"/>
              </a:ext>
            </a:extLst>
          </p:cNvPr>
          <p:cNvSpPr/>
          <p:nvPr/>
        </p:nvSpPr>
        <p:spPr>
          <a:xfrm>
            <a:off x="776536" y="620688"/>
            <a:ext cx="7056784" cy="993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400"/>
              </a:lnSpc>
              <a:spcAft>
                <a:spcPts val="0"/>
              </a:spcAft>
            </a:pPr>
            <a:r>
              <a:rPr lang="zh-TW" altLang="en-US" sz="2000" b="1" spc="2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Unicode MS"/>
                <a:ea typeface="標楷體" panose="03000509000000000000" pitchFamily="65" charset="-120"/>
                <a:cs typeface="Arial Unicode MS"/>
              </a:rPr>
              <a:t>      </a:t>
            </a:r>
            <a:r>
              <a:rPr lang="zh-TW" altLang="en-US" b="1" spc="200" dirty="0">
                <a:solidFill>
                  <a:schemeClr val="accent4">
                    <a:lumMod val="20000"/>
                    <a:lumOff val="80000"/>
                  </a:schemeClr>
                </a:solidFill>
                <a:latin typeface="細明體" panose="02020509000000000000" pitchFamily="49" charset="-120"/>
                <a:ea typeface="細明體" panose="02020509000000000000" pitchFamily="49" charset="-120"/>
                <a:cs typeface="Arial Unicode MS"/>
              </a:rPr>
              <a:t>小蝌蚪因為小魚兒不相信他說的話，躲在水藻叢下哭了一整天。而他們再也沒有一起玩耍了，即使碰面，雙方都低下頭來，假裝沒有看見，誰也不想先說話。</a:t>
            </a:r>
            <a:endParaRPr lang="en-US" sz="1600" b="1" spc="200" dirty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  <a:latin typeface="細明體" panose="02020509000000000000" pitchFamily="49" charset="-120"/>
              <a:ea typeface="細明體" panose="02020509000000000000" pitchFamily="49" charset="-120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4483090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905998" cy="6885384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206C491E-55C9-4962-A41C-E90394D43C04}"/>
              </a:ext>
            </a:extLst>
          </p:cNvPr>
          <p:cNvSpPr/>
          <p:nvPr/>
        </p:nvSpPr>
        <p:spPr>
          <a:xfrm>
            <a:off x="2936776" y="404664"/>
            <a:ext cx="6624736" cy="1609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400"/>
              </a:lnSpc>
              <a:spcAft>
                <a:spcPts val="0"/>
              </a:spcAft>
            </a:pPr>
            <a:r>
              <a:rPr lang="zh-TW" alt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Unicode MS"/>
                <a:ea typeface="標楷體" panose="03000509000000000000" pitchFamily="65" charset="-120"/>
                <a:cs typeface="Arial Unicode MS"/>
              </a:rPr>
              <a:t>       </a:t>
            </a:r>
            <a:r>
              <a:rPr lang="zh-TW" altLang="en-US" b="1" spc="200" dirty="0">
                <a:solidFill>
                  <a:schemeClr val="accent4">
                    <a:lumMod val="20000"/>
                    <a:lumOff val="80000"/>
                  </a:schemeClr>
                </a:solidFill>
                <a:latin typeface="細明體" panose="02020509000000000000" pitchFamily="49" charset="-120"/>
                <a:ea typeface="細明體" panose="02020509000000000000" pitchFamily="49" charset="-120"/>
                <a:cs typeface="Arial Unicode MS"/>
              </a:rPr>
              <a:t>日子一天天地過去，不知道從哪天開始，池塘裏再也不見小蝌蚪的蹤影，小魚兒游遍了每個角落，都沒有發現小蝌蚪那黝黑的身影。凝望着冰藍而冷清的池塘，一個個氣泡緩慢地飄浮，悠悠地搖動的水草</a:t>
            </a:r>
            <a:r>
              <a:rPr lang="en-US" altLang="zh-TW" b="1" spc="200" dirty="0">
                <a:solidFill>
                  <a:schemeClr val="accent4">
                    <a:lumMod val="20000"/>
                    <a:lumOff val="80000"/>
                  </a:schemeClr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……</a:t>
            </a:r>
            <a:r>
              <a:rPr lang="zh-TW" altLang="en-US" b="1" spc="200" dirty="0">
                <a:solidFill>
                  <a:schemeClr val="accent4">
                    <a:lumMod val="20000"/>
                    <a:lumOff val="80000"/>
                  </a:schemeClr>
                </a:solidFill>
                <a:latin typeface="細明體" panose="02020509000000000000" pitchFamily="49" charset="-120"/>
                <a:ea typeface="細明體" panose="02020509000000000000" pitchFamily="49" charset="-120"/>
                <a:cs typeface="Arial Unicode MS"/>
              </a:rPr>
              <a:t>他很想念與小蝌蚪並肩同游的點滴。</a:t>
            </a:r>
            <a:endParaRPr lang="en-US" b="1" spc="200" dirty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  <a:latin typeface="細明體" panose="02020509000000000000" pitchFamily="49" charset="-120"/>
              <a:ea typeface="細明體" panose="02020509000000000000" pitchFamily="49" charset="-120"/>
              <a:cs typeface="Arial Unicode MS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E158679-AD0D-4AE7-8F8B-22924B2CFED7}"/>
              </a:ext>
            </a:extLst>
          </p:cNvPr>
          <p:cNvSpPr/>
          <p:nvPr/>
        </p:nvSpPr>
        <p:spPr>
          <a:xfrm>
            <a:off x="56456" y="2780928"/>
            <a:ext cx="5112568" cy="19171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400"/>
              </a:lnSpc>
              <a:spcAft>
                <a:spcPts val="0"/>
              </a:spcAft>
            </a:pPr>
            <a:r>
              <a:rPr lang="zh-TW" altLang="en-US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Unicode MS"/>
                <a:ea typeface="標楷體" panose="03000509000000000000" pitchFamily="65" charset="-120"/>
                <a:cs typeface="Arial Unicode MS"/>
              </a:rPr>
              <a:t>        </a:t>
            </a:r>
            <a:r>
              <a:rPr lang="zh-TW" altLang="en-US" b="1" spc="200" dirty="0">
                <a:solidFill>
                  <a:schemeClr val="accent4">
                    <a:lumMod val="20000"/>
                    <a:lumOff val="80000"/>
                  </a:schemeClr>
                </a:solidFill>
                <a:latin typeface="細明體" panose="02020509000000000000" pitchFamily="49" charset="-120"/>
                <a:ea typeface="細明體" panose="02020509000000000000" pitchFamily="49" charset="-120"/>
                <a:cs typeface="Arial Unicode MS"/>
              </a:rPr>
              <a:t>難道，真有一個名叫陸地的地方？大樹到底有多高？花兒又是甚麼顏色的呢？還有那些奇形怪狀的動物，是否都愉快地在陸地上生活呢？小蝌蚪現在過得好嗎？小魚兒幻想自己跟他一起尋訪那些從未見過面的鄰居，一一向他們問好，分享着池塘裏的種種。</a:t>
            </a:r>
            <a:endParaRPr lang="en-US" sz="1400" b="1" spc="200" dirty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  <a:latin typeface="細明體" panose="02020509000000000000" pitchFamily="49" charset="-120"/>
              <a:ea typeface="細明體" panose="02020509000000000000" pitchFamily="49" charset="-120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1113815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905998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220FC67A-1E22-498A-AEC7-68A9E632CDD1}"/>
              </a:ext>
            </a:extLst>
          </p:cNvPr>
          <p:cNvSpPr/>
          <p:nvPr/>
        </p:nvSpPr>
        <p:spPr>
          <a:xfrm>
            <a:off x="3944888" y="1052736"/>
            <a:ext cx="5544616" cy="1301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400"/>
              </a:lnSpc>
              <a:spcAft>
                <a:spcPts val="0"/>
              </a:spcAft>
            </a:pPr>
            <a:r>
              <a:rPr lang="zh-TW" alt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Unicode MS"/>
                <a:ea typeface="標楷體" panose="03000509000000000000" pitchFamily="65" charset="-120"/>
                <a:cs typeface="Arial Unicode MS"/>
              </a:rPr>
              <a:t>       </a:t>
            </a:r>
            <a:r>
              <a:rPr lang="zh-TW" altLang="en-US" b="1" spc="200" dirty="0">
                <a:solidFill>
                  <a:schemeClr val="accent4">
                    <a:lumMod val="20000"/>
                    <a:lumOff val="80000"/>
                  </a:schemeClr>
                </a:solidFill>
                <a:latin typeface="細明體" panose="02020509000000000000" pitchFamily="49" charset="-120"/>
                <a:ea typeface="細明體" panose="02020509000000000000" pitchFamily="49" charset="-120"/>
                <a:cs typeface="Arial Unicode MS"/>
              </a:rPr>
              <a:t>有一天，機會來了，爸爸媽媽曾說過，當閃爍異樣光芒的網狀飄浮物略過，千萬要小心躲避，並且馬上逃開，那是個會帶魚兒離開池塘的可怕怪物。一旦被它帶走了，就再也回不來了。</a:t>
            </a:r>
            <a:endParaRPr lang="en-US" sz="1600" b="1" spc="200" dirty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  <a:latin typeface="細明體" panose="02020509000000000000" pitchFamily="49" charset="-120"/>
              <a:ea typeface="細明體" panose="02020509000000000000" pitchFamily="49" charset="-120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9278486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52" y="0"/>
            <a:ext cx="9935343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825FEA90-D6C7-4520-BD2D-50108C905922}"/>
              </a:ext>
            </a:extLst>
          </p:cNvPr>
          <p:cNvSpPr/>
          <p:nvPr/>
        </p:nvSpPr>
        <p:spPr>
          <a:xfrm>
            <a:off x="4592960" y="620688"/>
            <a:ext cx="4968552" cy="1609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400"/>
              </a:lnSpc>
              <a:spcAft>
                <a:spcPts val="0"/>
              </a:spcAft>
            </a:pPr>
            <a:r>
              <a:rPr lang="zh-TW" alt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Unicode MS"/>
                <a:ea typeface="標楷體" panose="03000509000000000000" pitchFamily="65" charset="-120"/>
                <a:cs typeface="Arial Unicode MS"/>
              </a:rPr>
              <a:t>       </a:t>
            </a:r>
            <a:r>
              <a:rPr lang="zh-TW" altLang="en-US" b="1" spc="200" dirty="0">
                <a:solidFill>
                  <a:schemeClr val="accent4">
                    <a:lumMod val="20000"/>
                    <a:lumOff val="80000"/>
                  </a:schemeClr>
                </a:solidFill>
                <a:latin typeface="細明體" panose="02020509000000000000" pitchFamily="49" charset="-120"/>
                <a:ea typeface="細明體" panose="02020509000000000000" pitchFamily="49" charset="-120"/>
                <a:cs typeface="Arial Unicode MS"/>
              </a:rPr>
              <a:t>小魚兒鼓起勇氣，使盡全身的力氣，迎向那白色的可怕怪物衝過去。「小蝌蚪，我來找你了！」小魚兒感到一陣痛楚，意識開始朦朧，卻偶爾感到溫暖的陽光在瞳孔內打轉。</a:t>
            </a:r>
            <a:endParaRPr lang="en-US" sz="1600" b="1" spc="200" dirty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  <a:latin typeface="細明體" panose="02020509000000000000" pitchFamily="49" charset="-120"/>
              <a:ea typeface="細明體" panose="02020509000000000000" pitchFamily="49" charset="-120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6821366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84"/>
            <a:ext cx="990599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4D07EDBC-A728-4ABD-95CA-0B61645F5B1A}"/>
              </a:ext>
            </a:extLst>
          </p:cNvPr>
          <p:cNvSpPr/>
          <p:nvPr/>
        </p:nvSpPr>
        <p:spPr>
          <a:xfrm>
            <a:off x="4088904" y="1268760"/>
            <a:ext cx="5601072" cy="2524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400"/>
              </a:lnSpc>
            </a:pPr>
            <a:r>
              <a:rPr lang="zh-TW" alt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Unicode MS"/>
                <a:ea typeface="標楷體" panose="03000509000000000000" pitchFamily="65" charset="-120"/>
                <a:cs typeface="Arial Unicode MS"/>
              </a:rPr>
              <a:t>       </a:t>
            </a:r>
            <a:r>
              <a:rPr lang="zh-TW" altLang="en-US" b="1" spc="200" dirty="0">
                <a:solidFill>
                  <a:schemeClr val="accent4">
                    <a:lumMod val="20000"/>
                    <a:lumOff val="80000"/>
                  </a:schemeClr>
                </a:solidFill>
                <a:latin typeface="細明體" panose="02020509000000000000" pitchFamily="49" charset="-120"/>
                <a:ea typeface="細明體" panose="02020509000000000000" pitchFamily="49" charset="-120"/>
                <a:cs typeface="Arial Unicode MS"/>
              </a:rPr>
              <a:t>小魚兒醒過來，身邊的景物依舊熟悉，溫柔的水流仍然簇擁着自己，只是尾巴感到有點疼痛。原來，剛才烏龜伯伯咬住了自己的尾巴。烏龜伯伯低沈得近乎呢喃的聲音響起，「傻孩子，你剛才差點送命了！每個人都有屬於自己的世界。你住在池塘裡不快樂嗎？」小魚兒的視線漸漸迷糊，而淚珠總是被平靜的水流包裹起來。</a:t>
            </a:r>
            <a:endParaRPr lang="en-US" b="1" spc="200" dirty="0">
              <a:solidFill>
                <a:schemeClr val="accent4">
                  <a:lumMod val="20000"/>
                  <a:lumOff val="80000"/>
                </a:schemeClr>
              </a:solidFill>
              <a:latin typeface="細明體" panose="02020509000000000000" pitchFamily="49" charset="-120"/>
              <a:ea typeface="細明體" panose="02020509000000000000" pitchFamily="49" charset="-120"/>
            </a:endParaRPr>
          </a:p>
          <a:p>
            <a:pPr algn="just">
              <a:lnSpc>
                <a:spcPts val="2400"/>
              </a:lnSpc>
              <a:spcAft>
                <a:spcPts val="0"/>
              </a:spcAft>
            </a:pPr>
            <a:endParaRPr lang="en-US" sz="1600" b="1" dirty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  <a:latin typeface="Arial Unicode MS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0210333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5998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01DDF53F-7426-4C0D-BF60-F9E73DDA7641}"/>
              </a:ext>
            </a:extLst>
          </p:cNvPr>
          <p:cNvSpPr/>
          <p:nvPr/>
        </p:nvSpPr>
        <p:spPr>
          <a:xfrm>
            <a:off x="2936776" y="1268760"/>
            <a:ext cx="4953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b="1" spc="200" dirty="0">
                <a:solidFill>
                  <a:schemeClr val="accent4">
                    <a:lumMod val="20000"/>
                    <a:lumOff val="80000"/>
                  </a:schemeClr>
                </a:solidFill>
                <a:latin typeface="細明體" panose="02020509000000000000" pitchFamily="49" charset="-120"/>
                <a:ea typeface="細明體" panose="02020509000000000000" pitchFamily="49" charset="-120"/>
                <a:cs typeface="Arial Unicode MS"/>
              </a:rPr>
              <a:t>這時候，一個陌生的鮮綠色的身影跳脫地游近，啊！為甚麼那雙天真的眼睛竟這麼熟悉。「還記得我嗎？我帶了紅色和黃色的花兒呢，給你的紀念品！」</a:t>
            </a:r>
            <a:endParaRPr lang="en-US" spc="200" dirty="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52684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17FB404E-9C5A-41D6-9FE8-9D38C8C328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" t="3657" r="2679" b="5942"/>
          <a:stretch/>
        </p:blipFill>
        <p:spPr>
          <a:xfrm>
            <a:off x="5062426" y="293117"/>
            <a:ext cx="4626054" cy="6199758"/>
          </a:xfrm>
          <a:prstGeom prst="rect">
            <a:avLst/>
          </a:prstGeom>
        </p:spPr>
      </p:pic>
      <p:sp>
        <p:nvSpPr>
          <p:cNvPr id="10" name="手繪多邊形 14"/>
          <p:cNvSpPr/>
          <p:nvPr/>
        </p:nvSpPr>
        <p:spPr>
          <a:xfrm>
            <a:off x="0" y="0"/>
            <a:ext cx="9906000" cy="6858000"/>
          </a:xfrm>
          <a:custGeom>
            <a:avLst/>
            <a:gdLst>
              <a:gd name="connsiteX0" fmla="*/ 496154 w 9906000"/>
              <a:gd name="connsiteY0" fmla="*/ 175070 h 6858000"/>
              <a:gd name="connsiteX1" fmla="*/ 200472 w 9906000"/>
              <a:gd name="connsiteY1" fmla="*/ 470752 h 6858000"/>
              <a:gd name="connsiteX2" fmla="*/ 200472 w 9906000"/>
              <a:gd name="connsiteY2" fmla="*/ 6301670 h 6858000"/>
              <a:gd name="connsiteX3" fmla="*/ 496154 w 9906000"/>
              <a:gd name="connsiteY3" fmla="*/ 6597352 h 6858000"/>
              <a:gd name="connsiteX4" fmla="*/ 9454818 w 9906000"/>
              <a:gd name="connsiteY4" fmla="*/ 6597352 h 6858000"/>
              <a:gd name="connsiteX5" fmla="*/ 9750500 w 9906000"/>
              <a:gd name="connsiteY5" fmla="*/ 6301670 h 6858000"/>
              <a:gd name="connsiteX6" fmla="*/ 9750500 w 9906000"/>
              <a:gd name="connsiteY6" fmla="*/ 470752 h 6858000"/>
              <a:gd name="connsiteX7" fmla="*/ 9454818 w 9906000"/>
              <a:gd name="connsiteY7" fmla="*/ 175070 h 6858000"/>
              <a:gd name="connsiteX8" fmla="*/ 0 w 9906000"/>
              <a:gd name="connsiteY8" fmla="*/ 0 h 6858000"/>
              <a:gd name="connsiteX9" fmla="*/ 9906000 w 9906000"/>
              <a:gd name="connsiteY9" fmla="*/ 0 h 6858000"/>
              <a:gd name="connsiteX10" fmla="*/ 9906000 w 9906000"/>
              <a:gd name="connsiteY10" fmla="*/ 6858000 h 6858000"/>
              <a:gd name="connsiteX11" fmla="*/ 0 w 9906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906000" h="6858000">
                <a:moveTo>
                  <a:pt x="496154" y="175070"/>
                </a:moveTo>
                <a:cubicBezTo>
                  <a:pt x="332853" y="175070"/>
                  <a:pt x="200472" y="307451"/>
                  <a:pt x="200472" y="470752"/>
                </a:cubicBezTo>
                <a:lnTo>
                  <a:pt x="200472" y="6301670"/>
                </a:lnTo>
                <a:cubicBezTo>
                  <a:pt x="200472" y="6464971"/>
                  <a:pt x="332853" y="6597352"/>
                  <a:pt x="496154" y="6597352"/>
                </a:cubicBezTo>
                <a:lnTo>
                  <a:pt x="9454818" y="6597352"/>
                </a:lnTo>
                <a:cubicBezTo>
                  <a:pt x="9618119" y="6597352"/>
                  <a:pt x="9750500" y="6464971"/>
                  <a:pt x="9750500" y="6301670"/>
                </a:cubicBezTo>
                <a:lnTo>
                  <a:pt x="9750500" y="470752"/>
                </a:lnTo>
                <a:cubicBezTo>
                  <a:pt x="9750500" y="307451"/>
                  <a:pt x="9618119" y="175070"/>
                  <a:pt x="9454818" y="175070"/>
                </a:cubicBezTo>
                <a:close/>
                <a:moveTo>
                  <a:pt x="0" y="0"/>
                </a:moveTo>
                <a:lnTo>
                  <a:pt x="9906000" y="0"/>
                </a:lnTo>
                <a:lnTo>
                  <a:pt x="990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148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240;p21"/>
          <p:cNvSpPr/>
          <p:nvPr/>
        </p:nvSpPr>
        <p:spPr>
          <a:xfrm rot="5400000">
            <a:off x="9485327" y="6427038"/>
            <a:ext cx="359909" cy="351555"/>
          </a:xfrm>
          <a:prstGeom prst="teardrop">
            <a:avLst/>
          </a:prstGeom>
          <a:solidFill>
            <a:srgbClr val="FF66FF"/>
          </a:solidFill>
          <a:ln w="38100" cmpd="dbl">
            <a:solidFill>
              <a:srgbClr val="B0D1D0"/>
            </a:solidFill>
          </a:ln>
        </p:spPr>
        <p:txBody>
          <a:bodyPr spcFirstLastPara="1" wrap="square" lIns="82939" tIns="82939" rIns="82939" bIns="82939" anchor="ctr" anchorCtr="0">
            <a:noAutofit/>
          </a:bodyPr>
          <a:lstStyle/>
          <a:p>
            <a:endParaRPr sz="1633"/>
          </a:p>
        </p:txBody>
      </p:sp>
      <p:sp>
        <p:nvSpPr>
          <p:cNvPr id="9" name="投影片編號版面配置區 2"/>
          <p:cNvSpPr>
            <a:spLocks noGrp="1"/>
          </p:cNvSpPr>
          <p:nvPr>
            <p:ph type="sldNum" sz="quarter" idx="12"/>
          </p:nvPr>
        </p:nvSpPr>
        <p:spPr>
          <a:xfrm>
            <a:off x="9489504" y="6492875"/>
            <a:ext cx="416496" cy="365125"/>
          </a:xfrm>
        </p:spPr>
        <p:txBody>
          <a:bodyPr>
            <a:normAutofit/>
          </a:bodyPr>
          <a:lstStyle/>
          <a:p>
            <a:fld id="{B72B2A1C-07BD-4E93-82C7-DC73026D0145}" type="slidenum">
              <a:rPr lang="en-US" sz="1000" smtClean="0">
                <a:solidFill>
                  <a:schemeClr val="bg1"/>
                </a:solidFill>
              </a:rPr>
              <a:t>2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AAD88E44-ACB0-483A-AD50-AD869BA446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" t="3917" r="680" b="5680"/>
          <a:stretch/>
        </p:blipFill>
        <p:spPr>
          <a:xfrm>
            <a:off x="260673" y="293118"/>
            <a:ext cx="4692327" cy="6199757"/>
          </a:xfrm>
          <a:prstGeom prst="rect">
            <a:avLst/>
          </a:prstGeom>
        </p:spPr>
      </p:pic>
      <p:grpSp>
        <p:nvGrpSpPr>
          <p:cNvPr id="14" name="Group 14">
            <a:extLst>
              <a:ext uri="{FF2B5EF4-FFF2-40B4-BE49-F238E27FC236}">
                <a16:creationId xmlns:a16="http://schemas.microsoft.com/office/drawing/2014/main" id="{D19B98F5-94D3-4DB3-8FDD-10E5C7B7A95F}"/>
              </a:ext>
            </a:extLst>
          </p:cNvPr>
          <p:cNvGrpSpPr/>
          <p:nvPr/>
        </p:nvGrpSpPr>
        <p:grpSpPr>
          <a:xfrm rot="900000">
            <a:off x="184096" y="-10588"/>
            <a:ext cx="874459" cy="602407"/>
            <a:chOff x="893819" y="502603"/>
            <a:chExt cx="3033384" cy="2170766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pic>
          <p:nvPicPr>
            <p:cNvPr id="15" name="Picture 15">
              <a:extLst>
                <a:ext uri="{FF2B5EF4-FFF2-40B4-BE49-F238E27FC236}">
                  <a16:creationId xmlns:a16="http://schemas.microsoft.com/office/drawing/2014/main" id="{8929BB86-D170-4394-9041-C12DC73FA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819" y="502603"/>
              <a:ext cx="3033384" cy="2170766"/>
            </a:xfrm>
            <a:prstGeom prst="rect">
              <a:avLst/>
            </a:prstGeom>
          </p:spPr>
        </p:pic>
        <p:cxnSp>
          <p:nvCxnSpPr>
            <p:cNvPr id="16" name="Straight Connector 16">
              <a:extLst>
                <a:ext uri="{FF2B5EF4-FFF2-40B4-BE49-F238E27FC236}">
                  <a16:creationId xmlns:a16="http://schemas.microsoft.com/office/drawing/2014/main" id="{E7B2D9EE-44F3-4C86-913F-9A631609A634}"/>
                </a:ext>
              </a:extLst>
            </p:cNvPr>
            <p:cNvCxnSpPr/>
            <p:nvPr/>
          </p:nvCxnSpPr>
          <p:spPr>
            <a:xfrm flipV="1">
              <a:off x="2333671" y="836713"/>
              <a:ext cx="0" cy="1440159"/>
            </a:xfrm>
            <a:prstGeom prst="line">
              <a:avLst/>
            </a:prstGeom>
            <a:ln w="1905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41950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86" y="0"/>
            <a:ext cx="992853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HK" altLang="en-US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5407717"/>
            <a:ext cx="7429500" cy="1345307"/>
          </a:xfrm>
        </p:spPr>
        <p:txBody>
          <a:bodyPr>
            <a:noAutofit/>
          </a:bodyPr>
          <a:lstStyle/>
          <a:p>
            <a:pPr algn="l"/>
            <a:r>
              <a:rPr lang="zh-HK" altLang="en-US" sz="2275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教育局</a:t>
            </a:r>
            <a:endParaRPr lang="en-US" altLang="zh-HK" sz="2275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r>
              <a:rPr lang="zh-TW" altLang="en-US" sz="2275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課程支援分部</a:t>
            </a:r>
            <a:endParaRPr lang="en-US" altLang="zh-TW" sz="2275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r>
              <a:rPr lang="zh-TW" altLang="en-US" sz="2275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特殊教育需要組</a:t>
            </a:r>
            <a:endParaRPr lang="zh-HK" altLang="en-US" sz="2275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2" name="Freeform 61"/>
          <p:cNvSpPr/>
          <p:nvPr/>
        </p:nvSpPr>
        <p:spPr>
          <a:xfrm>
            <a:off x="15552" y="280660"/>
            <a:ext cx="9906000" cy="1366443"/>
          </a:xfrm>
          <a:custGeom>
            <a:avLst/>
            <a:gdLst>
              <a:gd name="connsiteX0" fmla="*/ 9144000 w 12192000"/>
              <a:gd name="connsiteY0" fmla="*/ 0 h 1681776"/>
              <a:gd name="connsiteX1" fmla="*/ 12192000 w 12192000"/>
              <a:gd name="connsiteY1" fmla="*/ 202174 h 1681776"/>
              <a:gd name="connsiteX2" fmla="*/ 12192000 w 12192000"/>
              <a:gd name="connsiteY2" fmla="*/ 1550007 h 1681776"/>
              <a:gd name="connsiteX3" fmla="*/ 12191999 w 12192000"/>
              <a:gd name="connsiteY3" fmla="*/ 1550007 h 1681776"/>
              <a:gd name="connsiteX4" fmla="*/ 12191999 w 12192000"/>
              <a:gd name="connsiteY4" fmla="*/ 1681776 h 1681776"/>
              <a:gd name="connsiteX5" fmla="*/ 0 w 12192000"/>
              <a:gd name="connsiteY5" fmla="*/ 1681776 h 1681776"/>
              <a:gd name="connsiteX6" fmla="*/ 0 w 12192000"/>
              <a:gd name="connsiteY6" fmla="*/ 202174 h 1681776"/>
              <a:gd name="connsiteX7" fmla="*/ 3048000 w 12192000"/>
              <a:gd name="connsiteY7" fmla="*/ 404348 h 1681776"/>
              <a:gd name="connsiteX8" fmla="*/ 6096000 w 12192000"/>
              <a:gd name="connsiteY8" fmla="*/ 202174 h 1681776"/>
              <a:gd name="connsiteX9" fmla="*/ 9144000 w 12192000"/>
              <a:gd name="connsiteY9" fmla="*/ 0 h 1681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1681776">
                <a:moveTo>
                  <a:pt x="9144000" y="0"/>
                </a:moveTo>
                <a:cubicBezTo>
                  <a:pt x="10827715" y="0"/>
                  <a:pt x="12192000" y="90441"/>
                  <a:pt x="12192000" y="202174"/>
                </a:cubicBezTo>
                <a:lnTo>
                  <a:pt x="12192000" y="1550007"/>
                </a:lnTo>
                <a:lnTo>
                  <a:pt x="12191999" y="1550007"/>
                </a:lnTo>
                <a:lnTo>
                  <a:pt x="12191999" y="1681776"/>
                </a:lnTo>
                <a:lnTo>
                  <a:pt x="0" y="1681776"/>
                </a:lnTo>
                <a:lnTo>
                  <a:pt x="0" y="202174"/>
                </a:lnTo>
                <a:cubicBezTo>
                  <a:pt x="0" y="313724"/>
                  <a:pt x="1364285" y="404348"/>
                  <a:pt x="3048000" y="404348"/>
                </a:cubicBezTo>
                <a:cubicBezTo>
                  <a:pt x="4731715" y="404348"/>
                  <a:pt x="6096000" y="313724"/>
                  <a:pt x="6096000" y="202174"/>
                </a:cubicBezTo>
                <a:cubicBezTo>
                  <a:pt x="6096000" y="90441"/>
                  <a:pt x="7460285" y="0"/>
                  <a:pt x="9144000" y="0"/>
                </a:cubicBezTo>
                <a:close/>
              </a:path>
            </a:pathLst>
          </a:cu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63" dirty="0"/>
          </a:p>
        </p:txBody>
      </p:sp>
      <p:sp>
        <p:nvSpPr>
          <p:cNvPr id="59" name="Freeform 58"/>
          <p:cNvSpPr/>
          <p:nvPr/>
        </p:nvSpPr>
        <p:spPr>
          <a:xfrm>
            <a:off x="15552" y="260648"/>
            <a:ext cx="9906000" cy="1371482"/>
          </a:xfrm>
          <a:custGeom>
            <a:avLst/>
            <a:gdLst>
              <a:gd name="connsiteX0" fmla="*/ 9144000 w 12192000"/>
              <a:gd name="connsiteY0" fmla="*/ 0 h 1687978"/>
              <a:gd name="connsiteX1" fmla="*/ 12192000 w 12192000"/>
              <a:gd name="connsiteY1" fmla="*/ 202174 h 1687978"/>
              <a:gd name="connsiteX2" fmla="*/ 12192000 w 12192000"/>
              <a:gd name="connsiteY2" fmla="*/ 1687978 h 1687978"/>
              <a:gd name="connsiteX3" fmla="*/ 11772017 w 12192000"/>
              <a:gd name="connsiteY3" fmla="*/ 1669932 h 1687978"/>
              <a:gd name="connsiteX4" fmla="*/ 6095999 w 12192000"/>
              <a:gd name="connsiteY4" fmla="*/ 1561018 h 1687978"/>
              <a:gd name="connsiteX5" fmla="*/ 419980 w 12192000"/>
              <a:gd name="connsiteY5" fmla="*/ 1669932 h 1687978"/>
              <a:gd name="connsiteX6" fmla="*/ 0 w 12192000"/>
              <a:gd name="connsiteY6" fmla="*/ 1687978 h 1687978"/>
              <a:gd name="connsiteX7" fmla="*/ 0 w 12192000"/>
              <a:gd name="connsiteY7" fmla="*/ 202174 h 1687978"/>
              <a:gd name="connsiteX8" fmla="*/ 3048000 w 12192000"/>
              <a:gd name="connsiteY8" fmla="*/ 404348 h 1687978"/>
              <a:gd name="connsiteX9" fmla="*/ 6096000 w 12192000"/>
              <a:gd name="connsiteY9" fmla="*/ 202174 h 1687978"/>
              <a:gd name="connsiteX10" fmla="*/ 9144000 w 12192000"/>
              <a:gd name="connsiteY10" fmla="*/ 0 h 1687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1687978">
                <a:moveTo>
                  <a:pt x="9144000" y="0"/>
                </a:moveTo>
                <a:cubicBezTo>
                  <a:pt x="10827715" y="0"/>
                  <a:pt x="12192000" y="90441"/>
                  <a:pt x="12192000" y="202174"/>
                </a:cubicBezTo>
                <a:lnTo>
                  <a:pt x="12192000" y="1687978"/>
                </a:lnTo>
                <a:lnTo>
                  <a:pt x="11772017" y="1669932"/>
                </a:lnTo>
                <a:cubicBezTo>
                  <a:pt x="10027437" y="1599800"/>
                  <a:pt x="8109369" y="1561018"/>
                  <a:pt x="6095999" y="1561018"/>
                </a:cubicBezTo>
                <a:cubicBezTo>
                  <a:pt x="4082629" y="1561018"/>
                  <a:pt x="2164561" y="1599800"/>
                  <a:pt x="419980" y="1669932"/>
                </a:cubicBezTo>
                <a:lnTo>
                  <a:pt x="0" y="1687978"/>
                </a:lnTo>
                <a:lnTo>
                  <a:pt x="0" y="202174"/>
                </a:lnTo>
                <a:cubicBezTo>
                  <a:pt x="0" y="313724"/>
                  <a:pt x="1364285" y="404348"/>
                  <a:pt x="3048000" y="404348"/>
                </a:cubicBezTo>
                <a:cubicBezTo>
                  <a:pt x="4731715" y="404348"/>
                  <a:pt x="6096000" y="313724"/>
                  <a:pt x="6096000" y="202174"/>
                </a:cubicBezTo>
                <a:cubicBezTo>
                  <a:pt x="6096000" y="90441"/>
                  <a:pt x="7460285" y="0"/>
                  <a:pt x="9144000" y="0"/>
                </a:cubicBezTo>
                <a:close/>
              </a:path>
            </a:pathLst>
          </a:cu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63" dirty="0"/>
              <a:t> </a:t>
            </a:r>
            <a:endParaRPr lang="en-GB" sz="1463" dirty="0"/>
          </a:p>
        </p:txBody>
      </p:sp>
      <p:sp>
        <p:nvSpPr>
          <p:cNvPr id="5" name="TextBox 4"/>
          <p:cNvSpPr txBox="1"/>
          <p:nvPr/>
        </p:nvSpPr>
        <p:spPr>
          <a:xfrm>
            <a:off x="719476" y="646137"/>
            <a:ext cx="4748443" cy="1292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HK" sz="4875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小蝌蚪和小魚兒</a:t>
            </a:r>
          </a:p>
          <a:p>
            <a:r>
              <a:rPr lang="zh-TW" altLang="zh-HK" sz="1463" dirty="0"/>
              <a:t> </a:t>
            </a:r>
          </a:p>
          <a:p>
            <a:endParaRPr lang="zh-HK" altLang="en-US" sz="1463" dirty="0"/>
          </a:p>
        </p:txBody>
      </p:sp>
      <p:sp>
        <p:nvSpPr>
          <p:cNvPr id="46" name="Freeform 45"/>
          <p:cNvSpPr/>
          <p:nvPr/>
        </p:nvSpPr>
        <p:spPr>
          <a:xfrm rot="18900000">
            <a:off x="197183" y="5647881"/>
            <a:ext cx="1023773" cy="1025764"/>
          </a:xfrm>
          <a:custGeom>
            <a:avLst/>
            <a:gdLst>
              <a:gd name="connsiteX0" fmla="*/ 4004654 w 4320830"/>
              <a:gd name="connsiteY0" fmla="*/ 316791 h 4329234"/>
              <a:gd name="connsiteX1" fmla="*/ 2160561 w 4320830"/>
              <a:gd name="connsiteY1" fmla="*/ 316791 h 4329234"/>
              <a:gd name="connsiteX2" fmla="*/ 316467 w 4320830"/>
              <a:gd name="connsiteY2" fmla="*/ 2164472 h 4329234"/>
              <a:gd name="connsiteX3" fmla="*/ 316466 w 4320830"/>
              <a:gd name="connsiteY3" fmla="*/ 2164472 h 4329234"/>
              <a:gd name="connsiteX4" fmla="*/ 2160560 w 4320830"/>
              <a:gd name="connsiteY4" fmla="*/ 4012153 h 4329234"/>
              <a:gd name="connsiteX5" fmla="*/ 4004654 w 4320830"/>
              <a:gd name="connsiteY5" fmla="*/ 2164472 h 4329234"/>
              <a:gd name="connsiteX6" fmla="*/ 4320830 w 4320830"/>
              <a:gd name="connsiteY6" fmla="*/ 1 h 4329234"/>
              <a:gd name="connsiteX7" fmla="*/ 4320830 w 4320830"/>
              <a:gd name="connsiteY7" fmla="*/ 2164617 h 4329234"/>
              <a:gd name="connsiteX8" fmla="*/ 2160416 w 4320830"/>
              <a:gd name="connsiteY8" fmla="*/ 4329234 h 4329234"/>
              <a:gd name="connsiteX9" fmla="*/ 0 w 4320830"/>
              <a:gd name="connsiteY9" fmla="*/ 2164618 h 4329234"/>
              <a:gd name="connsiteX10" fmla="*/ 2 w 4320830"/>
              <a:gd name="connsiteY10" fmla="*/ 2164617 h 4329234"/>
              <a:gd name="connsiteX11" fmla="*/ 2160416 w 4320830"/>
              <a:gd name="connsiteY11" fmla="*/ 0 h 4329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20830" h="4329234">
                <a:moveTo>
                  <a:pt x="4004654" y="316791"/>
                </a:moveTo>
                <a:lnTo>
                  <a:pt x="2160561" y="316791"/>
                </a:lnTo>
                <a:cubicBezTo>
                  <a:pt x="1142096" y="316791"/>
                  <a:pt x="316467" y="1144026"/>
                  <a:pt x="316467" y="2164472"/>
                </a:cubicBezTo>
                <a:lnTo>
                  <a:pt x="316466" y="2164472"/>
                </a:lnTo>
                <a:cubicBezTo>
                  <a:pt x="316466" y="3184918"/>
                  <a:pt x="1142095" y="4012153"/>
                  <a:pt x="2160560" y="4012153"/>
                </a:cubicBezTo>
                <a:cubicBezTo>
                  <a:pt x="3179025" y="4012153"/>
                  <a:pt x="4004654" y="3184918"/>
                  <a:pt x="4004654" y="2164472"/>
                </a:cubicBezTo>
                <a:close/>
                <a:moveTo>
                  <a:pt x="4320830" y="1"/>
                </a:moveTo>
                <a:lnTo>
                  <a:pt x="4320830" y="2164617"/>
                </a:lnTo>
                <a:cubicBezTo>
                  <a:pt x="4320831" y="3360103"/>
                  <a:pt x="3353579" y="4329235"/>
                  <a:pt x="2160416" y="4329234"/>
                </a:cubicBezTo>
                <a:cubicBezTo>
                  <a:pt x="967251" y="4329234"/>
                  <a:pt x="0" y="3360102"/>
                  <a:pt x="0" y="2164618"/>
                </a:cubicBezTo>
                <a:lnTo>
                  <a:pt x="2" y="2164617"/>
                </a:lnTo>
                <a:cubicBezTo>
                  <a:pt x="2" y="969132"/>
                  <a:pt x="967252" y="1"/>
                  <a:pt x="216041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63"/>
          </a:p>
        </p:txBody>
      </p:sp>
      <p:sp>
        <p:nvSpPr>
          <p:cNvPr id="51" name="Chord 50"/>
          <p:cNvSpPr/>
          <p:nvPr/>
        </p:nvSpPr>
        <p:spPr>
          <a:xfrm rot="17100000">
            <a:off x="333917" y="5783855"/>
            <a:ext cx="750306" cy="750306"/>
          </a:xfrm>
          <a:prstGeom prst="chord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63"/>
          </a:p>
        </p:txBody>
      </p:sp>
    </p:spTree>
    <p:extLst>
      <p:ext uri="{BB962C8B-B14F-4D97-AF65-F5344CB8AC3E}">
        <p14:creationId xmlns:p14="http://schemas.microsoft.com/office/powerpoint/2010/main" val="3518982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560" y="0"/>
            <a:ext cx="9993561" cy="6857999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56456" y="4365104"/>
            <a:ext cx="6264696" cy="1800200"/>
          </a:xfrm>
          <a:prstGeom prst="rect">
            <a:avLst/>
          </a:prstGeom>
          <a:effectLst/>
        </p:spPr>
        <p:txBody>
          <a:bodyPr vert="horz" lIns="74295" tIns="37148" rIns="74295" bIns="37148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zh-TW" altLang="en-US" sz="2000" b="1" kern="100" dirty="0">
                <a:ln w="127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en-US" sz="1800" b="1" spc="200" dirty="0">
                <a:ln w="127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池塘裡有一對好朋友</a:t>
            </a:r>
            <a:r>
              <a:rPr lang="en-US" altLang="zh-TW" sz="1800" b="1" kern="100" dirty="0">
                <a:ln w="127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――</a:t>
            </a:r>
            <a:r>
              <a:rPr lang="zh-TW" altLang="en-US" sz="1800" b="1" spc="200" dirty="0">
                <a:ln w="127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小蝌蚪和小魚兒。他們長得很不同</a:t>
            </a:r>
            <a:r>
              <a:rPr lang="en-US" altLang="zh-TW" sz="1800" b="1" spc="200" dirty="0">
                <a:ln w="127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︰</a:t>
            </a:r>
            <a:r>
              <a:rPr lang="zh-TW" altLang="en-US" sz="1800" b="1" spc="200" dirty="0">
                <a:ln w="127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小蝌蚪有一雙圓滾滾的眼睛，總是閃爍著天真的光芒，黝黑的身軀繫著一條長長的尾巴。而小魚兒則有一個大大的嘴巴，說話的時候，嘴裡吐出一圈一圈的水泡。</a:t>
            </a:r>
          </a:p>
        </p:txBody>
      </p:sp>
    </p:spTree>
    <p:extLst>
      <p:ext uri="{BB962C8B-B14F-4D97-AF65-F5344CB8AC3E}">
        <p14:creationId xmlns:p14="http://schemas.microsoft.com/office/powerpoint/2010/main" val="997436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5998" cy="6858000"/>
          </a:xfrm>
          <a:prstGeom prst="rect">
            <a:avLst/>
          </a:prstGeom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200472" y="1484784"/>
            <a:ext cx="4968552" cy="1224136"/>
          </a:xfrm>
          <a:prstGeom prst="rect">
            <a:avLst/>
          </a:prstGeom>
          <a:effectLst/>
        </p:spPr>
        <p:txBody>
          <a:bodyPr vert="horz" lIns="74295" tIns="37148" rIns="74295" bIns="37148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zh-TW" alt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en-US" sz="1800" b="1" spc="200" dirty="0">
                <a:solidFill>
                  <a:schemeClr val="accent4">
                    <a:lumMod val="20000"/>
                    <a:lumOff val="80000"/>
                  </a:schemeClr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他們經常一起玩捉迷藏，在長滿青苔的石縫間，互相尋找和追逐，常常玩得樂極忘形，連吃飯的時間都忘記了。</a:t>
            </a:r>
            <a:endParaRPr lang="en-US" sz="1800" b="1" spc="200" dirty="0">
              <a:solidFill>
                <a:schemeClr val="accent4">
                  <a:lumMod val="20000"/>
                  <a:lumOff val="80000"/>
                </a:schemeClr>
              </a:solidFill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140068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5998" cy="6858000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272480" y="663894"/>
            <a:ext cx="5760640" cy="1022119"/>
          </a:xfrm>
          <a:prstGeom prst="rect">
            <a:avLst/>
          </a:prstGeom>
          <a:effectLst/>
        </p:spPr>
        <p:txBody>
          <a:bodyPr vert="horz" lIns="74295" tIns="37148" rIns="74295" bIns="37148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zh-TW" alt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en-US" sz="1800" b="1" spc="200" dirty="0">
                <a:solidFill>
                  <a:schemeClr val="accent4">
                    <a:lumMod val="20000"/>
                    <a:lumOff val="80000"/>
                  </a:schemeClr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有一天，小魚兒發現小蝌蚪一臉悶悶不樂的樣子，躲在角落裏，蜷曲着身體，看上去就像一個胖胖的皮球。</a:t>
            </a:r>
            <a:endParaRPr lang="en-US" sz="2000" b="1" spc="200" dirty="0">
              <a:solidFill>
                <a:schemeClr val="accent4">
                  <a:lumMod val="20000"/>
                  <a:lumOff val="80000"/>
                </a:schemeClr>
              </a:solidFill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2612740" y="2852936"/>
            <a:ext cx="4680520" cy="786039"/>
          </a:xfrm>
          <a:prstGeom prst="rect">
            <a:avLst/>
          </a:prstGeom>
          <a:effectLst/>
        </p:spPr>
        <p:txBody>
          <a:bodyPr vert="horz" lIns="74295" tIns="37148" rIns="74295" bIns="37148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endParaRPr lang="zh-TW" altLang="en-US" sz="1800" b="1" spc="200" dirty="0">
              <a:ln w="127"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04728" y="5004082"/>
            <a:ext cx="5976664" cy="729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TW" altLang="en-US" b="1" spc="200" dirty="0">
                <a:solidFill>
                  <a:schemeClr val="accent4">
                    <a:lumMod val="20000"/>
                    <a:lumOff val="80000"/>
                  </a:schemeClr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但是小蝌蚪卻好像沒聽到一樣，繼續蜷曲着身體，也沒有抬起頭來看小魚兒一眼。</a:t>
            </a:r>
            <a:endParaRPr lang="zh-TW" altLang="en-US" b="1" spc="200" dirty="0">
              <a:ln w="127"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4FC88D2F-3CBA-4B57-81C7-5FC9B30F4450}"/>
              </a:ext>
            </a:extLst>
          </p:cNvPr>
          <p:cNvSpPr/>
          <p:nvPr/>
        </p:nvSpPr>
        <p:spPr>
          <a:xfrm>
            <a:off x="2576736" y="2843644"/>
            <a:ext cx="48013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spc="200" dirty="0">
                <a:solidFill>
                  <a:schemeClr val="accent4">
                    <a:lumMod val="20000"/>
                    <a:lumOff val="80000"/>
                  </a:schemeClr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小魚兒大聲呼喊</a:t>
            </a:r>
            <a:r>
              <a:rPr lang="en-US" altLang="zh-TW" b="1" spc="200" dirty="0">
                <a:solidFill>
                  <a:schemeClr val="accent4">
                    <a:lumMod val="20000"/>
                    <a:lumOff val="80000"/>
                  </a:schemeClr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︰</a:t>
            </a:r>
            <a:r>
              <a:rPr lang="zh-TW" altLang="en-US" b="1" spc="200" dirty="0">
                <a:solidFill>
                  <a:schemeClr val="accent4">
                    <a:lumMod val="20000"/>
                    <a:lumOff val="80000"/>
                  </a:schemeClr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「小蝌蚪！小蝌蚪！」</a:t>
            </a:r>
            <a:endParaRPr lang="en-US" spc="200" dirty="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117526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2" y="0"/>
            <a:ext cx="9948664" cy="6858000"/>
          </a:xfrm>
          <a:prstGeom prst="rect">
            <a:avLst/>
          </a:prstGeom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272480" y="548680"/>
            <a:ext cx="5976664" cy="2232248"/>
          </a:xfrm>
          <a:prstGeom prst="rect">
            <a:avLst/>
          </a:prstGeom>
        </p:spPr>
        <p:txBody>
          <a:bodyPr vert="horz" lIns="74295" tIns="37148" rIns="74295" bIns="37148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zh-TW" alt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en-US" sz="1800" b="1" spc="200" dirty="0">
                <a:solidFill>
                  <a:schemeClr val="accent4">
                    <a:lumMod val="20000"/>
                    <a:lumOff val="80000"/>
                  </a:schemeClr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小魚兒小心翼翼地游近小蝌蚪身旁，輕聲問</a:t>
            </a:r>
            <a:r>
              <a:rPr lang="en-US" altLang="zh-TW" sz="1800" b="1" spc="200" dirty="0">
                <a:solidFill>
                  <a:schemeClr val="accent4">
                    <a:lumMod val="20000"/>
                    <a:lumOff val="80000"/>
                  </a:schemeClr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︰</a:t>
            </a:r>
            <a:r>
              <a:rPr lang="zh-TW" altLang="en-US" sz="1800" b="1" spc="200" dirty="0">
                <a:solidFill>
                  <a:schemeClr val="accent4">
                    <a:lumMod val="20000"/>
                    <a:lumOff val="80000"/>
                  </a:schemeClr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「你是不是生病了？」小蝌蚪搖搖頭，說</a:t>
            </a:r>
            <a:r>
              <a:rPr lang="en-US" altLang="zh-TW" sz="1800" b="1" spc="200" dirty="0">
                <a:solidFill>
                  <a:schemeClr val="accent4">
                    <a:lumMod val="20000"/>
                    <a:lumOff val="80000"/>
                  </a:schemeClr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︰</a:t>
            </a:r>
            <a:r>
              <a:rPr lang="zh-TW" altLang="en-US" sz="1800" b="1" spc="200" dirty="0">
                <a:solidFill>
                  <a:schemeClr val="accent4">
                    <a:lumMod val="20000"/>
                    <a:lumOff val="80000"/>
                  </a:schemeClr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「不！我沒有生病。」小魚兒舒了一口氣，「那，我們一起玩捉迷藏吧！別睡懶覺了。」小蝌蚪再次搖了搖頭，說</a:t>
            </a:r>
            <a:r>
              <a:rPr lang="en-US" altLang="zh-TW" sz="1800" b="1" spc="200" dirty="0">
                <a:solidFill>
                  <a:schemeClr val="accent4">
                    <a:lumMod val="20000"/>
                    <a:lumOff val="80000"/>
                  </a:schemeClr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︰</a:t>
            </a:r>
            <a:r>
              <a:rPr lang="zh-TW" altLang="en-US" sz="1800" b="1" spc="200" dirty="0">
                <a:solidFill>
                  <a:schemeClr val="accent4">
                    <a:lumMod val="20000"/>
                    <a:lumOff val="80000"/>
                  </a:schemeClr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「也許，我們以後不能常常在一起玩耍了</a:t>
            </a:r>
            <a:r>
              <a:rPr lang="en-US" altLang="zh-TW" sz="1800" b="1" spc="200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ea"/>
                <a:ea typeface="+mj-ea"/>
              </a:rPr>
              <a:t>……</a:t>
            </a:r>
            <a:r>
              <a:rPr lang="zh-TW" altLang="en-US" sz="1800" b="1" spc="200" dirty="0">
                <a:solidFill>
                  <a:schemeClr val="accent4">
                    <a:lumMod val="20000"/>
                    <a:lumOff val="80000"/>
                  </a:schemeClr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」</a:t>
            </a:r>
            <a:endParaRPr lang="en-US" sz="2000" b="1" spc="200" dirty="0">
              <a:solidFill>
                <a:schemeClr val="accent4">
                  <a:lumMod val="20000"/>
                  <a:lumOff val="80000"/>
                </a:schemeClr>
              </a:solidFill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A8F42A23-6789-4F00-A71E-C418A32EC840}"/>
              </a:ext>
            </a:extLst>
          </p:cNvPr>
          <p:cNvSpPr/>
          <p:nvPr/>
        </p:nvSpPr>
        <p:spPr>
          <a:xfrm>
            <a:off x="3224808" y="4820959"/>
            <a:ext cx="59766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TW" altLang="en-US" b="1" spc="200" dirty="0">
                <a:solidFill>
                  <a:schemeClr val="accent4">
                    <a:lumMod val="20000"/>
                    <a:lumOff val="80000"/>
                  </a:schemeClr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小魚兒問</a:t>
            </a:r>
            <a:r>
              <a:rPr lang="en-US" altLang="zh-TW" b="1" spc="200" dirty="0">
                <a:solidFill>
                  <a:schemeClr val="accent4">
                    <a:lumMod val="20000"/>
                    <a:lumOff val="80000"/>
                  </a:schemeClr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︰</a:t>
            </a:r>
            <a:r>
              <a:rPr lang="zh-TW" altLang="en-US" b="1" spc="200" dirty="0">
                <a:solidFill>
                  <a:schemeClr val="accent4">
                    <a:lumMod val="20000"/>
                    <a:lumOff val="80000"/>
                  </a:schemeClr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「為甚麼？」小蝌蚪沉默了片刻，然後好像下定決心似的，把身軀一展，說</a:t>
            </a:r>
            <a:r>
              <a:rPr lang="en-US" altLang="zh-TW" b="1" spc="200" dirty="0">
                <a:solidFill>
                  <a:schemeClr val="accent4">
                    <a:lumMod val="20000"/>
                    <a:lumOff val="80000"/>
                  </a:schemeClr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︰</a:t>
            </a:r>
            <a:r>
              <a:rPr lang="zh-TW" altLang="en-US" b="1" spc="200" dirty="0">
                <a:solidFill>
                  <a:schemeClr val="accent4">
                    <a:lumMod val="20000"/>
                    <a:lumOff val="80000"/>
                  </a:schemeClr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「小魚兒，你看看我的身體，有甚麼不同了？」小魚兒端詳着小蝌蚪，這才發現，小蝌蚪身體的兩旁長出了兩根樹枝，質感卻是滑溜溜的。</a:t>
            </a:r>
            <a:endParaRPr lang="en-US" b="1" spc="200" dirty="0">
              <a:solidFill>
                <a:schemeClr val="accent4">
                  <a:lumMod val="20000"/>
                  <a:lumOff val="80000"/>
                </a:schemeClr>
              </a:solidFill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009710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98" y="-27384"/>
            <a:ext cx="9917198" cy="6885384"/>
          </a:xfrm>
          <a:prstGeom prst="rect">
            <a:avLst/>
          </a:prstGeom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200472" y="2852936"/>
            <a:ext cx="4752528" cy="2520280"/>
          </a:xfrm>
          <a:prstGeom prst="rect">
            <a:avLst/>
          </a:prstGeom>
        </p:spPr>
        <p:txBody>
          <a:bodyPr vert="horz" lIns="74295" tIns="37148" rIns="74295" bIns="37148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endParaRPr lang="zh-TW" altLang="zh-HK" sz="2000" b="1" spc="200" dirty="0">
              <a:ln w="127">
                <a:solidFill>
                  <a:schemeClr val="tx1"/>
                </a:solidFill>
              </a:ln>
              <a:effectLst>
                <a:glow rad="63500">
                  <a:srgbClr val="FFFAEB">
                    <a:alpha val="40000"/>
                  </a:srgbClr>
                </a:glo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48944" y="1626595"/>
            <a:ext cx="5040560" cy="396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813"/>
              </a:spcBef>
            </a:pPr>
            <a:r>
              <a:rPr lang="zh-TW" altLang="zh-HK" b="1" spc="200" dirty="0">
                <a:ln w="127">
                  <a:noFill/>
                </a:ln>
                <a:solidFill>
                  <a:srgbClr val="FFF5D9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小魚兒睜著圓圓的雙眼問</a:t>
            </a:r>
            <a:r>
              <a:rPr lang="en-US" altLang="zh-TW" b="1" spc="200" dirty="0">
                <a:ln w="127">
                  <a:noFill/>
                </a:ln>
                <a:solidFill>
                  <a:srgbClr val="FFF5D9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︰</a:t>
            </a:r>
            <a:r>
              <a:rPr lang="zh-TW" altLang="zh-HK" b="1" spc="200" dirty="0">
                <a:ln w="127">
                  <a:noFill/>
                </a:ln>
                <a:solidFill>
                  <a:srgbClr val="FFF5D9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「這是甚麼？」</a:t>
            </a:r>
            <a:endParaRPr lang="zh-HK" altLang="en-US" b="1" spc="200" dirty="0">
              <a:ln w="127">
                <a:noFill/>
              </a:ln>
              <a:solidFill>
                <a:srgbClr val="FFF5D9"/>
              </a:solidFill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A1A2349-3C3B-4F88-B35E-3BACD7414E12}"/>
              </a:ext>
            </a:extLst>
          </p:cNvPr>
          <p:cNvSpPr/>
          <p:nvPr/>
        </p:nvSpPr>
        <p:spPr>
          <a:xfrm>
            <a:off x="128464" y="3284984"/>
            <a:ext cx="5256584" cy="19146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400"/>
              </a:lnSpc>
              <a:spcAft>
                <a:spcPts val="0"/>
              </a:spcAft>
            </a:pPr>
            <a:r>
              <a:rPr lang="zh-TW" altLang="en-US" b="1" spc="200" dirty="0">
                <a:solidFill>
                  <a:schemeClr val="accent4">
                    <a:lumMod val="20000"/>
                    <a:lumOff val="80000"/>
                  </a:schemeClr>
                </a:solidFill>
                <a:latin typeface="細明體" panose="02020509000000000000" pitchFamily="49" charset="-120"/>
                <a:ea typeface="細明體" panose="02020509000000000000" pitchFamily="49" charset="-120"/>
                <a:cs typeface="Arial Unicode MS"/>
              </a:rPr>
              <a:t>「這是我的雙腿，媽媽說，有了它，我就可以離開池塘，跳上一個叫做陸地的地方。」小蝌蚪緊皺着眉頭，接着說</a:t>
            </a:r>
            <a:r>
              <a:rPr lang="en-US" altLang="zh-TW" b="1" spc="200" dirty="0">
                <a:solidFill>
                  <a:schemeClr val="accent4">
                    <a:lumMod val="20000"/>
                    <a:lumOff val="80000"/>
                  </a:schemeClr>
                </a:solidFill>
                <a:latin typeface="細明體" panose="02020509000000000000" pitchFamily="49" charset="-120"/>
                <a:ea typeface="細明體" panose="02020509000000000000" pitchFamily="49" charset="-120"/>
                <a:cs typeface="Arial Unicode MS"/>
              </a:rPr>
              <a:t>︰</a:t>
            </a:r>
            <a:r>
              <a:rPr lang="zh-TW" altLang="en-US" b="1" spc="200" dirty="0">
                <a:solidFill>
                  <a:schemeClr val="accent4">
                    <a:lumMod val="20000"/>
                    <a:lumOff val="80000"/>
                  </a:schemeClr>
                </a:solidFill>
                <a:latin typeface="細明體" panose="02020509000000000000" pitchFamily="49" charset="-120"/>
                <a:ea typeface="細明體" panose="02020509000000000000" pitchFamily="49" charset="-120"/>
                <a:cs typeface="Arial Unicode MS"/>
              </a:rPr>
              <a:t>「媽媽還說</a:t>
            </a:r>
            <a:r>
              <a:rPr lang="en-US" altLang="zh-TW" b="1" spc="200" dirty="0">
                <a:solidFill>
                  <a:schemeClr val="accent4">
                    <a:lumMod val="20000"/>
                    <a:lumOff val="80000"/>
                  </a:schemeClr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……</a:t>
            </a:r>
            <a:r>
              <a:rPr lang="zh-TW" altLang="en-US" b="1" spc="200" dirty="0">
                <a:solidFill>
                  <a:schemeClr val="accent4">
                    <a:lumMod val="20000"/>
                    <a:lumOff val="80000"/>
                  </a:schemeClr>
                </a:solidFill>
                <a:latin typeface="細明體" panose="02020509000000000000" pitchFamily="49" charset="-120"/>
                <a:ea typeface="細明體" panose="02020509000000000000" pitchFamily="49" charset="-120"/>
                <a:cs typeface="Arial Unicode MS"/>
              </a:rPr>
              <a:t>我要開始學習在陸地上生活，不能再常常待在池塘裏，和你一起玩耍和談天了。」</a:t>
            </a:r>
            <a:endParaRPr lang="en-US" b="1" spc="200" dirty="0">
              <a:solidFill>
                <a:schemeClr val="accent4">
                  <a:lumMod val="20000"/>
                  <a:lumOff val="80000"/>
                </a:schemeClr>
              </a:solidFill>
              <a:latin typeface="細明體" panose="02020509000000000000" pitchFamily="49" charset="-120"/>
              <a:ea typeface="細明體" panose="02020509000000000000" pitchFamily="49" charset="-120"/>
              <a:cs typeface="Arial Unicode MS"/>
            </a:endParaRPr>
          </a:p>
          <a:p>
            <a:pPr algn="just">
              <a:lnSpc>
                <a:spcPts val="2400"/>
              </a:lnSpc>
              <a:spcAft>
                <a:spcPts val="0"/>
              </a:spcAft>
            </a:pPr>
            <a:r>
              <a:rPr lang="zh-TW" altLang="en-US" spc="200" dirty="0">
                <a:solidFill>
                  <a:srgbClr val="000000"/>
                </a:solidFill>
                <a:latin typeface="Arial Unicode MS"/>
                <a:ea typeface="標楷體" panose="03000509000000000000" pitchFamily="65" charset="-120"/>
                <a:cs typeface="Arial Unicode MS"/>
              </a:rPr>
              <a:t> </a:t>
            </a:r>
            <a:endParaRPr lang="en-US" sz="1400" spc="200" dirty="0">
              <a:ln>
                <a:noFill/>
              </a:ln>
              <a:solidFill>
                <a:srgbClr val="000000"/>
              </a:solidFill>
              <a:effectLst/>
              <a:latin typeface="Arial Unicode MS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836346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5998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2335AE1E-AEFF-494E-9E37-B59FB9FFD27D}"/>
              </a:ext>
            </a:extLst>
          </p:cNvPr>
          <p:cNvSpPr/>
          <p:nvPr/>
        </p:nvSpPr>
        <p:spPr>
          <a:xfrm>
            <a:off x="4520952" y="764704"/>
            <a:ext cx="51125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TW" altLang="en-US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細明體" panose="02020509000000000000" pitchFamily="49" charset="-120"/>
                <a:ea typeface="細明體" panose="02020509000000000000" pitchFamily="49" charset="-120"/>
                <a:cs typeface="Arial Unicode MS"/>
              </a:rPr>
              <a:t>    </a:t>
            </a:r>
            <a:r>
              <a:rPr lang="zh-TW" altLang="en-US" b="1" spc="200" dirty="0">
                <a:solidFill>
                  <a:schemeClr val="accent4">
                    <a:lumMod val="20000"/>
                    <a:lumOff val="80000"/>
                  </a:schemeClr>
                </a:solidFill>
                <a:latin typeface="細明體" panose="02020509000000000000" pitchFamily="49" charset="-120"/>
                <a:ea typeface="細明體" panose="02020509000000000000" pitchFamily="49" charset="-120"/>
                <a:cs typeface="Arial Unicode MS"/>
              </a:rPr>
              <a:t>小魚兒不相信小蝌蚪說的話，他以為小蝌蚪上次玩遊戲輸了，所以不想和他玩耍，才編出這個故事來欺騙他。小魚兒很生氣，說</a:t>
            </a:r>
            <a:r>
              <a:rPr lang="en-US" altLang="zh-TW" b="1" spc="200" dirty="0">
                <a:solidFill>
                  <a:schemeClr val="accent4">
                    <a:lumMod val="20000"/>
                    <a:lumOff val="80000"/>
                  </a:schemeClr>
                </a:solidFill>
                <a:latin typeface="細明體" panose="02020509000000000000" pitchFamily="49" charset="-120"/>
                <a:ea typeface="細明體" panose="02020509000000000000" pitchFamily="49" charset="-120"/>
                <a:cs typeface="Arial Unicode MS"/>
              </a:rPr>
              <a:t>︰</a:t>
            </a:r>
            <a:r>
              <a:rPr lang="zh-TW" altLang="en-US" b="1" spc="200" dirty="0">
                <a:solidFill>
                  <a:schemeClr val="accent4">
                    <a:lumMod val="20000"/>
                    <a:lumOff val="80000"/>
                  </a:schemeClr>
                </a:solidFill>
                <a:latin typeface="細明體" panose="02020509000000000000" pitchFamily="49" charset="-120"/>
                <a:ea typeface="細明體" panose="02020509000000000000" pitchFamily="49" charset="-120"/>
                <a:cs typeface="Arial Unicode MS"/>
              </a:rPr>
              <a:t>「你不想跟我玩就跟我說吧！我也不想跟你玩了！」</a:t>
            </a:r>
            <a:endParaRPr lang="en-US" b="1" spc="200" dirty="0">
              <a:solidFill>
                <a:schemeClr val="accent4">
                  <a:lumMod val="20000"/>
                  <a:lumOff val="80000"/>
                </a:schemeClr>
              </a:solidFill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BF8A83B-7DA6-4EE6-BD09-E181A1675413}"/>
              </a:ext>
            </a:extLst>
          </p:cNvPr>
          <p:cNvSpPr/>
          <p:nvPr/>
        </p:nvSpPr>
        <p:spPr>
          <a:xfrm>
            <a:off x="992560" y="3212976"/>
            <a:ext cx="4824536" cy="19171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400"/>
              </a:lnSpc>
              <a:spcAft>
                <a:spcPts val="0"/>
              </a:spcAft>
            </a:pPr>
            <a:r>
              <a:rPr lang="zh-TW" altLang="en-US" b="1" spc="200" dirty="0">
                <a:solidFill>
                  <a:schemeClr val="accent4">
                    <a:lumMod val="20000"/>
                    <a:lumOff val="80000"/>
                  </a:schemeClr>
                </a:solidFill>
                <a:latin typeface="細明體" panose="02020509000000000000" pitchFamily="49" charset="-120"/>
                <a:ea typeface="細明體" panose="02020509000000000000" pitchFamily="49" charset="-120"/>
                <a:cs typeface="Arial Unicode MS"/>
              </a:rPr>
              <a:t>小蝌蚪說</a:t>
            </a:r>
            <a:r>
              <a:rPr lang="en-US" altLang="zh-TW" b="1" spc="200" dirty="0">
                <a:solidFill>
                  <a:schemeClr val="accent4">
                    <a:lumMod val="20000"/>
                    <a:lumOff val="80000"/>
                  </a:schemeClr>
                </a:solidFill>
                <a:latin typeface="細明體" panose="02020509000000000000" pitchFamily="49" charset="-120"/>
                <a:ea typeface="細明體" panose="02020509000000000000" pitchFamily="49" charset="-120"/>
                <a:cs typeface="Arial Unicode MS"/>
              </a:rPr>
              <a:t>︰</a:t>
            </a:r>
            <a:r>
              <a:rPr lang="zh-TW" altLang="en-US" b="1" spc="200" dirty="0">
                <a:solidFill>
                  <a:schemeClr val="accent4">
                    <a:lumMod val="20000"/>
                    <a:lumOff val="80000"/>
                  </a:schemeClr>
                </a:solidFill>
                <a:latin typeface="細明體" panose="02020509000000000000" pitchFamily="49" charset="-120"/>
                <a:ea typeface="細明體" panose="02020509000000000000" pitchFamily="49" charset="-120"/>
                <a:cs typeface="Arial Unicode MS"/>
              </a:rPr>
              <a:t>「我沒有騙你的！媽媽說陸地是一個很美的地方，那裏有不同顏色的花兒，有長得高高的大樹，還有各種各樣跟我們長得不一樣的朋友</a:t>
            </a:r>
            <a:r>
              <a:rPr lang="en-US" altLang="zh-TW" b="1" spc="200" dirty="0">
                <a:solidFill>
                  <a:schemeClr val="accent4">
                    <a:lumMod val="20000"/>
                    <a:lumOff val="80000"/>
                  </a:schemeClr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……</a:t>
            </a:r>
            <a:r>
              <a:rPr lang="zh-TW" altLang="en-US" b="1" spc="200" dirty="0">
                <a:solidFill>
                  <a:schemeClr val="accent4">
                    <a:lumMod val="20000"/>
                    <a:lumOff val="80000"/>
                  </a:schemeClr>
                </a:solidFill>
                <a:latin typeface="細明體" panose="02020509000000000000" pitchFamily="49" charset="-120"/>
                <a:ea typeface="細明體" panose="02020509000000000000" pitchFamily="49" charset="-120"/>
                <a:cs typeface="Arial Unicode MS"/>
              </a:rPr>
              <a:t>」小魚兒氣得漲紅了臉，「甚麼花兒</a:t>
            </a:r>
            <a:r>
              <a:rPr lang="en-US" altLang="zh-TW" b="1" spc="200" dirty="0">
                <a:solidFill>
                  <a:schemeClr val="accent4">
                    <a:lumMod val="20000"/>
                    <a:lumOff val="80000"/>
                  </a:schemeClr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……</a:t>
            </a:r>
            <a:r>
              <a:rPr lang="zh-TW" altLang="en-US" b="1" spc="200" dirty="0">
                <a:solidFill>
                  <a:schemeClr val="accent4">
                    <a:lumMod val="20000"/>
                    <a:lumOff val="80000"/>
                  </a:schemeClr>
                </a:solidFill>
                <a:latin typeface="細明體" panose="02020509000000000000" pitchFamily="49" charset="-120"/>
                <a:ea typeface="細明體" panose="02020509000000000000" pitchFamily="49" charset="-120"/>
                <a:cs typeface="Arial Unicode MS"/>
              </a:rPr>
              <a:t>甚麼大樹，我從來沒有看過！」 </a:t>
            </a:r>
            <a:endParaRPr lang="en-US" sz="1400" b="1" spc="200" dirty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  <a:latin typeface="細明體" panose="02020509000000000000" pitchFamily="49" charset="-120"/>
              <a:ea typeface="細明體" panose="02020509000000000000" pitchFamily="49" charset="-120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3632121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23955</TotalTime>
  <Words>1072</Words>
  <Application>Microsoft Office PowerPoint</Application>
  <PresentationFormat>A4 紙張 (210x297 公釐)</PresentationFormat>
  <Paragraphs>41</Paragraphs>
  <Slides>15</Slides>
  <Notes>3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15</vt:i4>
      </vt:variant>
    </vt:vector>
  </HeadingPairs>
  <TitlesOfParts>
    <vt:vector size="24" baseType="lpstr">
      <vt:lpstr>Arial Unicode MS</vt:lpstr>
      <vt:lpstr>細明體</vt:lpstr>
      <vt:lpstr>微軟正黑體</vt:lpstr>
      <vt:lpstr>新細明體</vt:lpstr>
      <vt:lpstr>標楷體</vt:lpstr>
      <vt:lpstr>Arial</vt:lpstr>
      <vt:lpstr>Calibri</vt:lpstr>
      <vt:lpstr>Calibri Light</vt:lpstr>
      <vt:lpstr>Office 佈景主題</vt:lpstr>
      <vt:lpstr>PowerPoint 簡報</vt:lpstr>
      <vt:lpstr>PowerPoint 簡報</vt:lpstr>
      <vt:lpstr>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EDB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HON</dc:creator>
  <cp:lastModifiedBy>HON, Ka-po</cp:lastModifiedBy>
  <cp:revision>3169</cp:revision>
  <cp:lastPrinted>2024-11-01T02:37:28Z</cp:lastPrinted>
  <dcterms:created xsi:type="dcterms:W3CDTF">2022-07-07T04:16:20Z</dcterms:created>
  <dcterms:modified xsi:type="dcterms:W3CDTF">2024-11-15T08:46:10Z</dcterms:modified>
</cp:coreProperties>
</file>