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368" r:id="rId2"/>
    <p:sldId id="592" r:id="rId3"/>
    <p:sldId id="615" r:id="rId4"/>
    <p:sldId id="614" r:id="rId5"/>
    <p:sldId id="622" r:id="rId6"/>
    <p:sldId id="277" r:id="rId7"/>
    <p:sldId id="261" r:id="rId8"/>
    <p:sldId id="618" r:id="rId9"/>
    <p:sldId id="634" r:id="rId10"/>
    <p:sldId id="619" r:id="rId11"/>
    <p:sldId id="620" r:id="rId12"/>
    <p:sldId id="621" r:id="rId13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A7A767B-8476-4E1A-A68C-61952F7E13BE}">
          <p14:sldIdLst>
            <p14:sldId id="368"/>
            <p14:sldId id="592"/>
            <p14:sldId id="615"/>
            <p14:sldId id="614"/>
            <p14:sldId id="622"/>
            <p14:sldId id="277"/>
            <p14:sldId id="261"/>
            <p14:sldId id="618"/>
            <p14:sldId id="634"/>
            <p14:sldId id="619"/>
            <p14:sldId id="620"/>
            <p14:sldId id="621"/>
          </p14:sldIdLst>
        </p14:section>
      </p14:sectionLst>
    </p:ex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, Ka-po" initials="HK" lastIdx="0" clrIdx="0">
    <p:extLst>
      <p:ext uri="{19B8F6BF-5375-455C-9EA6-DF929625EA0E}">
        <p15:presenceInfo xmlns:p15="http://schemas.microsoft.com/office/powerpoint/2012/main" userId="S-1-5-21-2637006528-1015924553-1750768987-36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FF"/>
    <a:srgbClr val="CCFF99"/>
    <a:srgbClr val="00FFCC"/>
    <a:srgbClr val="FFCCFF"/>
    <a:srgbClr val="FFCCCC"/>
    <a:srgbClr val="FFFF99"/>
    <a:srgbClr val="FFFFCC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70" autoAdjust="0"/>
  </p:normalViewPr>
  <p:slideViewPr>
    <p:cSldViewPr showGuides="1">
      <p:cViewPr varScale="1">
        <p:scale>
          <a:sx n="110" d="100"/>
          <a:sy n="110" d="100"/>
        </p:scale>
        <p:origin x="1416" y="108"/>
      </p:cViewPr>
      <p:guideLst>
        <p:guide pos="3120"/>
        <p:guide orient="horz" pos="2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3C73-37CB-4035-ACEB-4D69E53D329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BF6C0-FCD1-4A26-954F-9D589E0C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BF6C0-FCD1-4A26-954F-9D589E0C1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D7EF-22AB-47E5-9B24-CAFF8E529AEA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3B2-1A38-4D18-891A-2EE6D2A10B17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6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2AE6-A73A-4A7D-ACBE-01C31026F47B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9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235C-6E5F-4C39-9C68-ED542308A78A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6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4703-0C8F-4269-958F-61CC65FC47B0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FDC6E-E0C8-4ED1-BB65-03F22F985F79}" type="datetime1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6DD6-2285-4544-AB89-3FAB94E42E33}" type="datetime1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9DC8-47E0-47B6-BD7C-12DEB63EA9AB}" type="datetime1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BD-6AB3-4C1E-9E58-4FAA2759AABD}" type="datetime1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2F24-E60B-4FF7-A64D-ADBF36676D4D}" type="datetime1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D8C-77B9-4E47-B957-171DBA3B8957}" type="datetime1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84058-2AFD-46FF-A8B4-4E88FA3B6EB0}" type="datetime1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2A1C-07BD-4E93-82C7-DC73026D0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600" y="-179371"/>
            <a:ext cx="11043305" cy="7429132"/>
          </a:xfrm>
          <a:prstGeom prst="rect">
            <a:avLst/>
          </a:prstGeom>
          <a:solidFill>
            <a:srgbClr val="CCECFF"/>
          </a:solidFill>
        </p:spPr>
      </p:pic>
      <p:cxnSp>
        <p:nvCxnSpPr>
          <p:cNvPr id="17" name="直線接點 16"/>
          <p:cNvCxnSpPr/>
          <p:nvPr/>
        </p:nvCxnSpPr>
        <p:spPr>
          <a:xfrm>
            <a:off x="2586851" y="3747895"/>
            <a:ext cx="3907711" cy="16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B72B2A1C-07BD-4E93-82C7-DC73026D0145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" y="0"/>
            <a:ext cx="7600586" cy="685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99362" y="1846147"/>
            <a:ext cx="6048672" cy="3430074"/>
            <a:chOff x="1928664" y="1700808"/>
            <a:chExt cx="6048672" cy="3430074"/>
          </a:xfrm>
        </p:grpSpPr>
        <p:sp>
          <p:nvSpPr>
            <p:cNvPr id="25" name="Horizontal Scroll 24"/>
            <p:cNvSpPr/>
            <p:nvPr/>
          </p:nvSpPr>
          <p:spPr>
            <a:xfrm>
              <a:off x="1928664" y="1702606"/>
              <a:ext cx="6048672" cy="3428276"/>
            </a:xfrm>
            <a:prstGeom prst="horizontalScroll">
              <a:avLst/>
            </a:prstGeom>
            <a:solidFill>
              <a:srgbClr val="FFF2CC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ouble Wave 25"/>
            <p:cNvSpPr/>
            <p:nvPr/>
          </p:nvSpPr>
          <p:spPr>
            <a:xfrm>
              <a:off x="1928664" y="1700808"/>
              <a:ext cx="6048672" cy="3416094"/>
            </a:xfrm>
            <a:prstGeom prst="doubleWave">
              <a:avLst/>
            </a:prstGeom>
            <a:solidFill>
              <a:srgbClr val="FFF2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矩形 4"/>
          <p:cNvSpPr/>
          <p:nvPr/>
        </p:nvSpPr>
        <p:spPr>
          <a:xfrm>
            <a:off x="2624370" y="3279071"/>
            <a:ext cx="5238656" cy="156966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兔子的運動鞋</a:t>
            </a: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algn="ctr"/>
            <a:endParaRPr lang="en-US" altLang="zh-TW" sz="3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496154 w 9906000"/>
              <a:gd name="connsiteY0" fmla="*/ 175070 h 6858000"/>
              <a:gd name="connsiteX1" fmla="*/ 200472 w 9906000"/>
              <a:gd name="connsiteY1" fmla="*/ 470752 h 6858000"/>
              <a:gd name="connsiteX2" fmla="*/ 200472 w 9906000"/>
              <a:gd name="connsiteY2" fmla="*/ 6301670 h 6858000"/>
              <a:gd name="connsiteX3" fmla="*/ 496154 w 9906000"/>
              <a:gd name="connsiteY3" fmla="*/ 6597352 h 6858000"/>
              <a:gd name="connsiteX4" fmla="*/ 9454818 w 9906000"/>
              <a:gd name="connsiteY4" fmla="*/ 6597352 h 6858000"/>
              <a:gd name="connsiteX5" fmla="*/ 9750500 w 9906000"/>
              <a:gd name="connsiteY5" fmla="*/ 6301670 h 6858000"/>
              <a:gd name="connsiteX6" fmla="*/ 9750500 w 9906000"/>
              <a:gd name="connsiteY6" fmla="*/ 470752 h 6858000"/>
              <a:gd name="connsiteX7" fmla="*/ 9454818 w 9906000"/>
              <a:gd name="connsiteY7" fmla="*/ 175070 h 6858000"/>
              <a:gd name="connsiteX8" fmla="*/ 0 w 9906000"/>
              <a:gd name="connsiteY8" fmla="*/ 0 h 6858000"/>
              <a:gd name="connsiteX9" fmla="*/ 9906000 w 9906000"/>
              <a:gd name="connsiteY9" fmla="*/ 0 h 6858000"/>
              <a:gd name="connsiteX10" fmla="*/ 9906000 w 9906000"/>
              <a:gd name="connsiteY10" fmla="*/ 6858000 h 6858000"/>
              <a:gd name="connsiteX11" fmla="*/ 0 w 990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6858000">
                <a:moveTo>
                  <a:pt x="496154" y="175070"/>
                </a:moveTo>
                <a:cubicBezTo>
                  <a:pt x="332853" y="175070"/>
                  <a:pt x="200472" y="307451"/>
                  <a:pt x="200472" y="470752"/>
                </a:cubicBezTo>
                <a:lnTo>
                  <a:pt x="200472" y="6301670"/>
                </a:lnTo>
                <a:cubicBezTo>
                  <a:pt x="200472" y="6464971"/>
                  <a:pt x="332853" y="6597352"/>
                  <a:pt x="496154" y="6597352"/>
                </a:cubicBezTo>
                <a:lnTo>
                  <a:pt x="9454818" y="6597352"/>
                </a:lnTo>
                <a:cubicBezTo>
                  <a:pt x="9618119" y="6597352"/>
                  <a:pt x="9750500" y="6464971"/>
                  <a:pt x="9750500" y="6301670"/>
                </a:cubicBezTo>
                <a:lnTo>
                  <a:pt x="9750500" y="470752"/>
                </a:lnTo>
                <a:cubicBezTo>
                  <a:pt x="9750500" y="307451"/>
                  <a:pt x="9618119" y="175070"/>
                  <a:pt x="9454818" y="175070"/>
                </a:cubicBezTo>
                <a:close/>
                <a:moveTo>
                  <a:pt x="0" y="0"/>
                </a:moveTo>
                <a:lnTo>
                  <a:pt x="9906000" y="0"/>
                </a:lnTo>
                <a:lnTo>
                  <a:pt x="990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4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2"/>
          <p:cNvSpPr/>
          <p:nvPr/>
        </p:nvSpPr>
        <p:spPr>
          <a:xfrm>
            <a:off x="0" y="6597352"/>
            <a:ext cx="4953000" cy="274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故事三  兔子的運動鞋</a:t>
            </a:r>
            <a:endParaRPr lang="en-US" altLang="zh-TW" sz="9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Google Shape;240;p21"/>
          <p:cNvSpPr/>
          <p:nvPr/>
        </p:nvSpPr>
        <p:spPr>
          <a:xfrm rot="5400000">
            <a:off x="9485327" y="6427038"/>
            <a:ext cx="359909" cy="351555"/>
          </a:xfrm>
          <a:prstGeom prst="teardrop">
            <a:avLst/>
          </a:prstGeom>
          <a:solidFill>
            <a:srgbClr val="FF66FF"/>
          </a:solidFill>
          <a:ln w="38100" cmpd="dbl">
            <a:solidFill>
              <a:srgbClr val="B0D1D0"/>
            </a:solidFill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9489504" y="6492875"/>
            <a:ext cx="41649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B2A1C-07BD-4E93-82C7-DC73026D0145}" type="slidenum">
              <a:rPr lang="en-US" sz="1000" smtClean="0">
                <a:solidFill>
                  <a:schemeClr val="bg1"/>
                </a:solidFill>
              </a:rPr>
              <a:pPr/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0" y="0"/>
            <a:ext cx="3152800" cy="1412776"/>
          </a:xfrm>
          <a:prstGeom prst="homePlate">
            <a:avLst/>
          </a:prstGeom>
          <a:solidFill>
            <a:srgbClr val="014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90869" y="383222"/>
            <a:ext cx="2561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600" b="1" spc="1500" dirty="0">
                <a:solidFill>
                  <a:srgbClr val="7FC6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故事三</a:t>
            </a:r>
            <a:r>
              <a:rPr lang="en-US" altLang="zh-TW" sz="3600" b="1" spc="1500" dirty="0">
                <a:solidFill>
                  <a:srgbClr val="D6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674">
            <a:off x="134801" y="198387"/>
            <a:ext cx="1017906" cy="1432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0" name="Table 15">
            <a:extLst>
              <a:ext uri="{FF2B5EF4-FFF2-40B4-BE49-F238E27FC236}">
                <a16:creationId xmlns:a16="http://schemas.microsoft.com/office/drawing/2014/main" id="{175CBAFB-749E-4CAF-95DA-203B1237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69282"/>
              </p:ext>
            </p:extLst>
          </p:nvPr>
        </p:nvGraphicFramePr>
        <p:xfrm>
          <a:off x="2018958" y="3232568"/>
          <a:ext cx="5760640" cy="125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60">
                  <a:extLst>
                    <a:ext uri="{9D8B030D-6E8A-4147-A177-3AD203B41FA5}">
                      <a16:colId xmlns:a16="http://schemas.microsoft.com/office/drawing/2014/main" val="2330971066"/>
                    </a:ext>
                  </a:extLst>
                </a:gridCol>
                <a:gridCol w="3063080">
                  <a:extLst>
                    <a:ext uri="{9D8B030D-6E8A-4147-A177-3AD203B41FA5}">
                      <a16:colId xmlns:a16="http://schemas.microsoft.com/office/drawing/2014/main" val="2459452003"/>
                    </a:ext>
                  </a:extLst>
                </a:gridCol>
              </a:tblGrid>
              <a:tr h="3354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作者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︰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林菁怡老師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沙田公立學校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656853"/>
                  </a:ext>
                </a:extLst>
              </a:tr>
              <a:tr h="3354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審閱及修訂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︰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劉漢初教授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232121"/>
                  </a:ext>
                </a:extLst>
              </a:tr>
              <a:tr h="3354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構思及插圖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︰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教育局特殊教育需要組及譚靖儀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32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99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" y="0"/>
            <a:ext cx="9905998" cy="6858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76736" y="1484784"/>
            <a:ext cx="5184576" cy="2079666"/>
          </a:xfrm>
          <a:prstGeom prst="roundRect">
            <a:avLst/>
          </a:prstGeom>
          <a:noFill/>
        </p:spPr>
        <p:txBody>
          <a:bodyPr vert="horz" wrap="square" lIns="29250" tIns="29250" rIns="29250" bIns="2925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       兔子不小心把飛碟拋到樹上，蜥蜴本能地爬上樹拾飛碟，沒爬幾下，就骨碌碌地跌到地上。兔子連忙走過去扶起他，問道</a:t>
            </a:r>
            <a:r>
              <a:rPr lang="en-US" altLang="zh-TW" sz="2000" b="1" spc="200" dirty="0">
                <a:ln w="127">
                  <a:noFill/>
                </a:ln>
                <a:solidFill>
                  <a:srgbClr val="002060"/>
                </a:solidFill>
              </a:rPr>
              <a:t>︰</a:t>
            </a: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「平時你很伶俐的呀，但今天又滑倒，又跌倒，究竟是怎麼回事？」</a:t>
            </a:r>
          </a:p>
        </p:txBody>
      </p:sp>
    </p:spTree>
    <p:extLst>
      <p:ext uri="{BB962C8B-B14F-4D97-AF65-F5344CB8AC3E}">
        <p14:creationId xmlns:p14="http://schemas.microsoft.com/office/powerpoint/2010/main" val="130736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5089" y="1831370"/>
            <a:ext cx="3455823" cy="1345307"/>
          </a:xfrm>
        </p:spPr>
        <p:txBody>
          <a:bodyPr/>
          <a:lstStyle/>
          <a:p>
            <a:pPr algn="l" hangingPunct="0"/>
            <a:endParaRPr lang="en-US" altLang="zh-TW" dirty="0"/>
          </a:p>
          <a:p>
            <a:pPr algn="l" hangingPunct="0"/>
            <a:endParaRPr lang="zh-TW" altLang="zh-HK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32920" y="3703767"/>
            <a:ext cx="3955201" cy="1774050"/>
          </a:xfrm>
          <a:prstGeom prst="roundRect">
            <a:avLst/>
          </a:prstGeom>
          <a:noFill/>
        </p:spPr>
        <p:txBody>
          <a:bodyPr vert="horz" wrap="square" lIns="29250" tIns="29250" rIns="29250" bIns="2925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兔子恍然大悟</a:t>
            </a:r>
            <a:r>
              <a:rPr lang="en-US" altLang="zh-TW" sz="2000" b="1" spc="200" dirty="0">
                <a:ln w="127">
                  <a:noFill/>
                </a:ln>
                <a:solidFill>
                  <a:srgbClr val="002060"/>
                </a:solidFill>
              </a:rPr>
              <a:t>︰</a:t>
            </a: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「原來是我的禮物惹的禍！真對不起，那你以後別穿算了。</a:t>
            </a:r>
            <a:r>
              <a:rPr lang="zh-TW" altLang="en-US" sz="2000" b="1" spc="200" dirty="0"/>
              <a:t>」</a:t>
            </a:r>
          </a:p>
          <a:p>
            <a:pPr algn="l">
              <a:lnSpc>
                <a:spcPct val="120000"/>
              </a:lnSpc>
            </a:pPr>
            <a:endParaRPr lang="zh-TW" altLang="en-US" sz="1788" b="1" spc="813" dirty="0">
              <a:ln w="127">
                <a:noFill/>
              </a:ln>
              <a:solidFill>
                <a:srgbClr val="FFF5D9"/>
              </a:solidFill>
              <a:effectLst>
                <a:outerShdw blurRad="50800" dist="38100" dir="5400000" algn="t" rotWithShape="0">
                  <a:schemeClr val="bg1">
                    <a:lumMod val="50000"/>
                    <a:alpha val="10000"/>
                  </a:scheme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000E099-A7C1-493B-AE80-E2510109A1A0}"/>
              </a:ext>
            </a:extLst>
          </p:cNvPr>
          <p:cNvSpPr/>
          <p:nvPr/>
        </p:nvSpPr>
        <p:spPr>
          <a:xfrm>
            <a:off x="920552" y="1180159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       蜥蜴很不好意思地說</a:t>
            </a:r>
            <a:r>
              <a:rPr lang="en-US" altLang="zh-TW" sz="2000" b="1" spc="200" dirty="0">
                <a:ln w="127">
                  <a:noFill/>
                </a:ln>
                <a:solidFill>
                  <a:srgbClr val="002060"/>
                </a:solidFill>
              </a:rPr>
              <a:t>︰</a:t>
            </a: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「其實，我們蜥蜴腳趾上都長了吸盤，本來可以穩穩地吸附在地面和樹枝上的，可是這鞋子</a:t>
            </a:r>
            <a:r>
              <a:rPr lang="en-US" altLang="zh-TW" sz="2000" b="1" spc="200" dirty="0">
                <a:ln w="127">
                  <a:noFill/>
                </a:ln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65267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709"/>
            <a:ext cx="9905998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54578" y="764704"/>
            <a:ext cx="7812868" cy="707886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00000"/>
              </a:lnSpc>
            </a:pPr>
            <a:r>
              <a:rPr lang="zh-TW" altLang="zh-HK" sz="2000" b="1" spc="200" dirty="0">
                <a:ln w="127">
                  <a:noFill/>
                </a:ln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蜥蜴靈機一動說</a:t>
            </a:r>
            <a:r>
              <a:rPr lang="en-US" altLang="zh-TW" sz="2000" b="1" spc="200" dirty="0">
                <a:ln w="127">
                  <a:noFill/>
                </a:ln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︰</a:t>
            </a:r>
            <a:r>
              <a:rPr lang="zh-TW" altLang="zh-HK" sz="2000" b="1" spc="200" dirty="0">
                <a:ln w="127">
                  <a:noFill/>
                </a:ln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「穿，當然要穿，我們可以去玩溜冰呢！」</a:t>
            </a:r>
            <a:endParaRPr lang="en-US" altLang="zh-TW" sz="2000" b="1" spc="200" dirty="0">
              <a:ln w="127">
                <a:noFill/>
              </a:ln>
              <a:solidFill>
                <a:srgbClr val="00206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87A194-85D6-48B5-B61D-0F4C9F8B9FEA}"/>
              </a:ext>
            </a:extLst>
          </p:cNvPr>
          <p:cNvSpPr txBox="1">
            <a:spLocks/>
          </p:cNvSpPr>
          <p:nvPr/>
        </p:nvSpPr>
        <p:spPr>
          <a:xfrm>
            <a:off x="1136576" y="1367430"/>
            <a:ext cx="4590175" cy="1345307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50000"/>
              </a:lnSpc>
            </a:pPr>
            <a:endParaRPr lang="zh-TW" altLang="zh-HK" sz="195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7A0B83-7EE5-46CE-9E7A-206E3A069F09}"/>
              </a:ext>
            </a:extLst>
          </p:cNvPr>
          <p:cNvSpPr/>
          <p:nvPr/>
        </p:nvSpPr>
        <p:spPr>
          <a:xfrm>
            <a:off x="1856656" y="5385410"/>
            <a:ext cx="6516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zh-TW" altLang="zh-HK" sz="2000" b="1" spc="200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兔子興奮地附和，叫道</a:t>
            </a:r>
            <a:r>
              <a:rPr lang="en-US" altLang="zh-TW" sz="2000" b="1" spc="200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︰</a:t>
            </a:r>
            <a:r>
              <a:rPr lang="zh-TW" altLang="zh-HK" sz="2000" b="1" spc="200" dirty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「對啊！」</a:t>
            </a:r>
            <a:r>
              <a:rPr lang="zh-TW" altLang="en-US" sz="2000" b="1" spc="200" dirty="0">
                <a:solidFill>
                  <a:srgbClr val="002060"/>
                </a:solidFill>
              </a:rPr>
              <a:t>他</a:t>
            </a:r>
            <a:r>
              <a:rPr lang="zh-TW" altLang="zh-HK" sz="2000" b="1" spc="200" dirty="0">
                <a:solidFill>
                  <a:srgbClr val="002060"/>
                </a:solidFill>
              </a:rPr>
              <a:t>們牽著手，嘻嘻哈哈地笑成一團。</a:t>
            </a:r>
          </a:p>
        </p:txBody>
      </p:sp>
    </p:spTree>
    <p:extLst>
      <p:ext uri="{BB962C8B-B14F-4D97-AF65-F5344CB8AC3E}">
        <p14:creationId xmlns:p14="http://schemas.microsoft.com/office/powerpoint/2010/main" val="368245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B36410B-EE25-4433-8593-E20BCFDD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3198" r="4891" b="5926"/>
          <a:stretch/>
        </p:blipFill>
        <p:spPr>
          <a:xfrm>
            <a:off x="5081464" y="261644"/>
            <a:ext cx="4536504" cy="6232227"/>
          </a:xfrm>
          <a:prstGeom prst="rect">
            <a:avLst/>
          </a:prstGeom>
        </p:spPr>
      </p:pic>
      <p:sp>
        <p:nvSpPr>
          <p:cNvPr id="10" name="手繪多邊形 14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496154 w 9906000"/>
              <a:gd name="connsiteY0" fmla="*/ 175070 h 6858000"/>
              <a:gd name="connsiteX1" fmla="*/ 200472 w 9906000"/>
              <a:gd name="connsiteY1" fmla="*/ 470752 h 6858000"/>
              <a:gd name="connsiteX2" fmla="*/ 200472 w 9906000"/>
              <a:gd name="connsiteY2" fmla="*/ 6301670 h 6858000"/>
              <a:gd name="connsiteX3" fmla="*/ 496154 w 9906000"/>
              <a:gd name="connsiteY3" fmla="*/ 6597352 h 6858000"/>
              <a:gd name="connsiteX4" fmla="*/ 9454818 w 9906000"/>
              <a:gd name="connsiteY4" fmla="*/ 6597352 h 6858000"/>
              <a:gd name="connsiteX5" fmla="*/ 9750500 w 9906000"/>
              <a:gd name="connsiteY5" fmla="*/ 6301670 h 6858000"/>
              <a:gd name="connsiteX6" fmla="*/ 9750500 w 9906000"/>
              <a:gd name="connsiteY6" fmla="*/ 470752 h 6858000"/>
              <a:gd name="connsiteX7" fmla="*/ 9454818 w 9906000"/>
              <a:gd name="connsiteY7" fmla="*/ 175070 h 6858000"/>
              <a:gd name="connsiteX8" fmla="*/ 0 w 9906000"/>
              <a:gd name="connsiteY8" fmla="*/ 0 h 6858000"/>
              <a:gd name="connsiteX9" fmla="*/ 9906000 w 9906000"/>
              <a:gd name="connsiteY9" fmla="*/ 0 h 6858000"/>
              <a:gd name="connsiteX10" fmla="*/ 9906000 w 9906000"/>
              <a:gd name="connsiteY10" fmla="*/ 6858000 h 6858000"/>
              <a:gd name="connsiteX11" fmla="*/ 0 w 990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6858000">
                <a:moveTo>
                  <a:pt x="496154" y="175070"/>
                </a:moveTo>
                <a:cubicBezTo>
                  <a:pt x="332853" y="175070"/>
                  <a:pt x="200472" y="307451"/>
                  <a:pt x="200472" y="470752"/>
                </a:cubicBezTo>
                <a:lnTo>
                  <a:pt x="200472" y="6301670"/>
                </a:lnTo>
                <a:cubicBezTo>
                  <a:pt x="200472" y="6464971"/>
                  <a:pt x="332853" y="6597352"/>
                  <a:pt x="496154" y="6597352"/>
                </a:cubicBezTo>
                <a:lnTo>
                  <a:pt x="9454818" y="6597352"/>
                </a:lnTo>
                <a:cubicBezTo>
                  <a:pt x="9618119" y="6597352"/>
                  <a:pt x="9750500" y="6464971"/>
                  <a:pt x="9750500" y="6301670"/>
                </a:cubicBezTo>
                <a:lnTo>
                  <a:pt x="9750500" y="470752"/>
                </a:lnTo>
                <a:cubicBezTo>
                  <a:pt x="9750500" y="307451"/>
                  <a:pt x="9618119" y="175070"/>
                  <a:pt x="9454818" y="175070"/>
                </a:cubicBezTo>
                <a:close/>
                <a:moveTo>
                  <a:pt x="0" y="0"/>
                </a:moveTo>
                <a:lnTo>
                  <a:pt x="9906000" y="0"/>
                </a:lnTo>
                <a:lnTo>
                  <a:pt x="990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4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40;p21"/>
          <p:cNvSpPr/>
          <p:nvPr/>
        </p:nvSpPr>
        <p:spPr>
          <a:xfrm rot="5400000">
            <a:off x="9485327" y="6427038"/>
            <a:ext cx="359909" cy="351555"/>
          </a:xfrm>
          <a:prstGeom prst="teardrop">
            <a:avLst/>
          </a:prstGeom>
          <a:solidFill>
            <a:srgbClr val="FF66FF"/>
          </a:solidFill>
          <a:ln w="38100" cmpd="dbl">
            <a:solidFill>
              <a:srgbClr val="B0D1D0"/>
            </a:solidFill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9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9489504" y="6492875"/>
            <a:ext cx="416496" cy="365125"/>
          </a:xfrm>
        </p:spPr>
        <p:txBody>
          <a:bodyPr>
            <a:normAutofit/>
          </a:bodyPr>
          <a:lstStyle/>
          <a:p>
            <a:fld id="{B72B2A1C-07BD-4E93-82C7-DC73026D0145}" type="slidenum">
              <a:rPr lang="en-US" sz="1000" smtClean="0">
                <a:solidFill>
                  <a:schemeClr val="bg1"/>
                </a:solidFill>
              </a:r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E84C76-F1C3-475D-8503-FFB8429B9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3899" r="3281" b="4608"/>
          <a:stretch/>
        </p:blipFill>
        <p:spPr>
          <a:xfrm>
            <a:off x="288033" y="261644"/>
            <a:ext cx="4653608" cy="6231231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D7C60EC-76A1-475B-B7DE-184F93F45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631">
            <a:off x="250313" y="82241"/>
            <a:ext cx="669396" cy="9417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39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799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F8E139C-30DE-4912-986F-AF15CE5B4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1899880"/>
            <a:ext cx="2751216" cy="3075063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B981CA3-AA3B-403C-9DC1-D5C66A3BD0A9}"/>
              </a:ext>
            </a:extLst>
          </p:cNvPr>
          <p:cNvSpPr txBox="1"/>
          <p:nvPr/>
        </p:nvSpPr>
        <p:spPr>
          <a:xfrm>
            <a:off x="3080792" y="764704"/>
            <a:ext cx="4032448" cy="129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75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兔子的運動鞋</a:t>
            </a:r>
            <a:endParaRPr lang="zh-TW" altLang="zh-HK" sz="4875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1463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endParaRPr lang="zh-HK" altLang="en-US" sz="1463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6B5015-A5A0-4E4C-9BF3-87B05A90DD7E}"/>
              </a:ext>
            </a:extLst>
          </p:cNvPr>
          <p:cNvSpPr txBox="1">
            <a:spLocks/>
          </p:cNvSpPr>
          <p:nvPr/>
        </p:nvSpPr>
        <p:spPr>
          <a:xfrm>
            <a:off x="1238250" y="5348634"/>
            <a:ext cx="7429500" cy="134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HK" altLang="en-US" sz="2275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endParaRPr lang="en-US" altLang="zh-HK" sz="2275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75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課程支援分部</a:t>
            </a:r>
            <a:endParaRPr lang="en-US" altLang="zh-TW" sz="2275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75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特殊教育需要組</a:t>
            </a:r>
            <a:endParaRPr lang="zh-HK" altLang="en-US" sz="2275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CB9297EE-691F-4159-82BC-A0A9F6B76837}"/>
              </a:ext>
            </a:extLst>
          </p:cNvPr>
          <p:cNvSpPr/>
          <p:nvPr/>
        </p:nvSpPr>
        <p:spPr>
          <a:xfrm rot="18900000">
            <a:off x="197183" y="5647881"/>
            <a:ext cx="1023773" cy="1025764"/>
          </a:xfrm>
          <a:custGeom>
            <a:avLst/>
            <a:gdLst>
              <a:gd name="connsiteX0" fmla="*/ 4004654 w 4320830"/>
              <a:gd name="connsiteY0" fmla="*/ 316791 h 4329234"/>
              <a:gd name="connsiteX1" fmla="*/ 2160561 w 4320830"/>
              <a:gd name="connsiteY1" fmla="*/ 316791 h 4329234"/>
              <a:gd name="connsiteX2" fmla="*/ 316467 w 4320830"/>
              <a:gd name="connsiteY2" fmla="*/ 2164472 h 4329234"/>
              <a:gd name="connsiteX3" fmla="*/ 316466 w 4320830"/>
              <a:gd name="connsiteY3" fmla="*/ 2164472 h 4329234"/>
              <a:gd name="connsiteX4" fmla="*/ 2160560 w 4320830"/>
              <a:gd name="connsiteY4" fmla="*/ 4012153 h 4329234"/>
              <a:gd name="connsiteX5" fmla="*/ 4004654 w 4320830"/>
              <a:gd name="connsiteY5" fmla="*/ 2164472 h 4329234"/>
              <a:gd name="connsiteX6" fmla="*/ 4320830 w 4320830"/>
              <a:gd name="connsiteY6" fmla="*/ 1 h 4329234"/>
              <a:gd name="connsiteX7" fmla="*/ 4320830 w 4320830"/>
              <a:gd name="connsiteY7" fmla="*/ 2164617 h 4329234"/>
              <a:gd name="connsiteX8" fmla="*/ 2160416 w 4320830"/>
              <a:gd name="connsiteY8" fmla="*/ 4329234 h 4329234"/>
              <a:gd name="connsiteX9" fmla="*/ 0 w 4320830"/>
              <a:gd name="connsiteY9" fmla="*/ 2164618 h 4329234"/>
              <a:gd name="connsiteX10" fmla="*/ 2 w 4320830"/>
              <a:gd name="connsiteY10" fmla="*/ 2164617 h 4329234"/>
              <a:gd name="connsiteX11" fmla="*/ 2160416 w 4320830"/>
              <a:gd name="connsiteY11" fmla="*/ 0 h 432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0830" h="4329234">
                <a:moveTo>
                  <a:pt x="4004654" y="316791"/>
                </a:moveTo>
                <a:lnTo>
                  <a:pt x="2160561" y="316791"/>
                </a:lnTo>
                <a:cubicBezTo>
                  <a:pt x="1142096" y="316791"/>
                  <a:pt x="316467" y="1144026"/>
                  <a:pt x="316467" y="2164472"/>
                </a:cubicBezTo>
                <a:lnTo>
                  <a:pt x="316466" y="2164472"/>
                </a:lnTo>
                <a:cubicBezTo>
                  <a:pt x="316466" y="3184918"/>
                  <a:pt x="1142095" y="4012153"/>
                  <a:pt x="2160560" y="4012153"/>
                </a:cubicBezTo>
                <a:cubicBezTo>
                  <a:pt x="3179025" y="4012153"/>
                  <a:pt x="4004654" y="3184918"/>
                  <a:pt x="4004654" y="2164472"/>
                </a:cubicBezTo>
                <a:close/>
                <a:moveTo>
                  <a:pt x="4320830" y="1"/>
                </a:moveTo>
                <a:lnTo>
                  <a:pt x="4320830" y="2164617"/>
                </a:lnTo>
                <a:cubicBezTo>
                  <a:pt x="4320831" y="3360103"/>
                  <a:pt x="3353579" y="4329235"/>
                  <a:pt x="2160416" y="4329234"/>
                </a:cubicBezTo>
                <a:cubicBezTo>
                  <a:pt x="967251" y="4329234"/>
                  <a:pt x="0" y="3360102"/>
                  <a:pt x="0" y="2164618"/>
                </a:cubicBezTo>
                <a:lnTo>
                  <a:pt x="2" y="2164617"/>
                </a:lnTo>
                <a:cubicBezTo>
                  <a:pt x="2" y="969132"/>
                  <a:pt x="967252" y="1"/>
                  <a:pt x="2160416" y="0"/>
                </a:cubicBezTo>
                <a:close/>
              </a:path>
            </a:pathLst>
          </a:custGeom>
          <a:solidFill>
            <a:srgbClr val="0000FF">
              <a:alpha val="2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8" name="Chord 50">
            <a:extLst>
              <a:ext uri="{FF2B5EF4-FFF2-40B4-BE49-F238E27FC236}">
                <a16:creationId xmlns:a16="http://schemas.microsoft.com/office/drawing/2014/main" id="{C96B298B-21D6-471E-AFA8-A80CEEE8ECB3}"/>
              </a:ext>
            </a:extLst>
          </p:cNvPr>
          <p:cNvSpPr/>
          <p:nvPr/>
        </p:nvSpPr>
        <p:spPr>
          <a:xfrm rot="17100000">
            <a:off x="333917" y="5783855"/>
            <a:ext cx="750306" cy="750306"/>
          </a:xfrm>
          <a:prstGeom prst="chord">
            <a:avLst/>
          </a:prstGeom>
          <a:solidFill>
            <a:srgbClr val="0000FF">
              <a:alpha val="2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81472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905997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44488" y="980728"/>
            <a:ext cx="6048672" cy="864096"/>
          </a:xfrm>
          <a:prstGeom prst="roundRect">
            <a:avLst/>
          </a:prstGeom>
          <a:noFill/>
        </p:spPr>
        <p:txBody>
          <a:bodyPr vert="horz" wrap="square" lIns="29250" tIns="29250" rIns="29250" bIns="2925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1800" b="1" spc="200" dirty="0">
                <a:ln w="127">
                  <a:noFill/>
                </a:ln>
                <a:solidFill>
                  <a:srgbClr val="002060"/>
                </a:solidFill>
              </a:rPr>
              <a:t>      </a:t>
            </a: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在數場賽跑之後，兔子和烏龜成了好朋友，烏龜的爬蟲類閨蜜蜥蜴，和兔子的交情也很好。</a:t>
            </a:r>
            <a:endParaRPr lang="zh-TW" altLang="en-US" sz="1800" b="1" spc="200" dirty="0">
              <a:ln w="127">
                <a:noFill/>
              </a:ln>
              <a:solidFill>
                <a:srgbClr val="00206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C2B0155-898B-47A5-AFF8-23343DFF5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88" y="324267"/>
            <a:ext cx="3288812" cy="18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8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8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06F486B-40E7-4516-8D4F-DC0A2A73BE90}"/>
              </a:ext>
            </a:extLst>
          </p:cNvPr>
          <p:cNvSpPr txBox="1">
            <a:spLocks/>
          </p:cNvSpPr>
          <p:nvPr/>
        </p:nvSpPr>
        <p:spPr>
          <a:xfrm>
            <a:off x="4592960" y="548680"/>
            <a:ext cx="5040560" cy="1671043"/>
          </a:xfrm>
          <a:prstGeom prst="roundRect">
            <a:avLst/>
          </a:prstGeom>
          <a:noFill/>
        </p:spPr>
        <p:txBody>
          <a:bodyPr vert="horz" wrap="square" lIns="29250" tIns="29250" rIns="29250" bIns="2925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       最近，兔子對自己新買的運動鞋十分滿意，他常常跑跑跳跳，雙腳不免一再磨損，運動鞋剛好能提供適當的保護，讓他讚不絕口。</a:t>
            </a:r>
          </a:p>
        </p:txBody>
      </p:sp>
    </p:spTree>
    <p:extLst>
      <p:ext uri="{BB962C8B-B14F-4D97-AF65-F5344CB8AC3E}">
        <p14:creationId xmlns:p14="http://schemas.microsoft.com/office/powerpoint/2010/main" val="319674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3" name="想法泡泡: 雲朵 2">
            <a:extLst>
              <a:ext uri="{FF2B5EF4-FFF2-40B4-BE49-F238E27FC236}">
                <a16:creationId xmlns:a16="http://schemas.microsoft.com/office/drawing/2014/main" id="{7C9DFB07-2B54-4F16-A855-A2D1FA4531B9}"/>
              </a:ext>
            </a:extLst>
          </p:cNvPr>
          <p:cNvSpPr/>
          <p:nvPr/>
        </p:nvSpPr>
        <p:spPr>
          <a:xfrm>
            <a:off x="4291562" y="144698"/>
            <a:ext cx="2223247" cy="1521169"/>
          </a:xfrm>
          <a:prstGeom prst="cloudCallout">
            <a:avLst>
              <a:gd name="adj1" fmla="val -99732"/>
              <a:gd name="adj2" fmla="val 60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352719"/>
            <a:ext cx="1908484" cy="889695"/>
          </a:xfrm>
          <a:prstGeom prst="rect">
            <a:avLst/>
          </a:prstGeom>
        </p:spPr>
      </p:pic>
      <p:sp>
        <p:nvSpPr>
          <p:cNvPr id="15" name="星形: 二十四角 14">
            <a:extLst>
              <a:ext uri="{FF2B5EF4-FFF2-40B4-BE49-F238E27FC236}">
                <a16:creationId xmlns:a16="http://schemas.microsoft.com/office/drawing/2014/main" id="{099B0B8E-9095-428A-BACD-4D068AF06D00}"/>
              </a:ext>
            </a:extLst>
          </p:cNvPr>
          <p:cNvSpPr/>
          <p:nvPr/>
        </p:nvSpPr>
        <p:spPr>
          <a:xfrm>
            <a:off x="5817096" y="3645024"/>
            <a:ext cx="4088903" cy="3420997"/>
          </a:xfrm>
          <a:prstGeom prst="star24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E0A138-6F93-4C98-A83C-A7A112806BFF}"/>
              </a:ext>
            </a:extLst>
          </p:cNvPr>
          <p:cNvSpPr/>
          <p:nvPr/>
        </p:nvSpPr>
        <p:spPr>
          <a:xfrm>
            <a:off x="6312388" y="673366"/>
            <a:ext cx="3438405" cy="1985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       蜥蜴的生日快到了，兔子心裏盤算着送甚麼禮物最好，他想</a:t>
            </a:r>
            <a:r>
              <a:rPr lang="en-US" altLang="zh-TW" sz="2000" b="1" spc="200" dirty="0">
                <a:ln w="127">
                  <a:noFill/>
                </a:ln>
                <a:solidFill>
                  <a:srgbClr val="002060"/>
                </a:solidFill>
              </a:rPr>
              <a:t>︰</a:t>
            </a: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「蜥蜴也常常走動，不如送他一雙運動鞋吧！」</a:t>
            </a:r>
          </a:p>
        </p:txBody>
      </p:sp>
    </p:spTree>
    <p:extLst>
      <p:ext uri="{BB962C8B-B14F-4D97-AF65-F5344CB8AC3E}">
        <p14:creationId xmlns:p14="http://schemas.microsoft.com/office/powerpoint/2010/main" val="156475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8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792760" y="476672"/>
            <a:ext cx="5616624" cy="1262421"/>
          </a:xfrm>
          <a:prstGeom prst="roundRect">
            <a:avLst/>
          </a:prstGeom>
          <a:noFill/>
        </p:spPr>
        <p:txBody>
          <a:bodyPr vert="horz" wrap="square" lIns="29250" tIns="29250" rIns="29250" bIns="2925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       兔子特地約蜥蜴到泥地玩耍，偷偷量度他腳掌的尺寸。在鞋店選購時，還細心挑了蜥蜴最喜愛的棕黃色。</a:t>
            </a:r>
          </a:p>
        </p:txBody>
      </p:sp>
    </p:spTree>
    <p:extLst>
      <p:ext uri="{BB962C8B-B14F-4D97-AF65-F5344CB8AC3E}">
        <p14:creationId xmlns:p14="http://schemas.microsoft.com/office/powerpoint/2010/main" val="371964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5089" y="1831370"/>
            <a:ext cx="3455823" cy="1345307"/>
          </a:xfrm>
        </p:spPr>
        <p:txBody>
          <a:bodyPr/>
          <a:lstStyle/>
          <a:p>
            <a:pPr algn="l" hangingPunct="0"/>
            <a:endParaRPr lang="en-US" altLang="zh-TW" dirty="0"/>
          </a:p>
          <a:p>
            <a:pPr algn="l" hangingPunct="0"/>
            <a:endParaRPr lang="zh-TW" altLang="zh-HK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04728" y="513886"/>
            <a:ext cx="6516163" cy="1262421"/>
          </a:xfrm>
          <a:prstGeom prst="roundRect">
            <a:avLst/>
          </a:prstGeom>
          <a:noFill/>
        </p:spPr>
        <p:txBody>
          <a:bodyPr vert="horz" wrap="square" lIns="29250" tIns="29250" rIns="29250" bIns="2925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       蜥蜴生日那天，他拆開兔子的禮物一看，臉上閃過一絲尷尬的神色，但為免兔子不開心，仍連聲道謝。</a:t>
            </a:r>
          </a:p>
        </p:txBody>
      </p:sp>
    </p:spTree>
    <p:extLst>
      <p:ext uri="{BB962C8B-B14F-4D97-AF65-F5344CB8AC3E}">
        <p14:creationId xmlns:p14="http://schemas.microsoft.com/office/powerpoint/2010/main" val="257017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5089" y="1831370"/>
            <a:ext cx="3455823" cy="1345307"/>
          </a:xfrm>
        </p:spPr>
        <p:txBody>
          <a:bodyPr/>
          <a:lstStyle/>
          <a:p>
            <a:pPr algn="l" hangingPunct="0"/>
            <a:endParaRPr lang="en-US" altLang="zh-TW" dirty="0"/>
          </a:p>
          <a:p>
            <a:pPr algn="l" hangingPunct="0"/>
            <a:endParaRPr lang="zh-TW" altLang="zh-H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13B2C05-2F47-497A-BE31-65D839802ADF}"/>
              </a:ext>
            </a:extLst>
          </p:cNvPr>
          <p:cNvSpPr txBox="1">
            <a:spLocks/>
          </p:cNvSpPr>
          <p:nvPr/>
        </p:nvSpPr>
        <p:spPr>
          <a:xfrm>
            <a:off x="4016616" y="1268760"/>
            <a:ext cx="5328592" cy="1686125"/>
          </a:xfrm>
          <a:prstGeom prst="round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TW" altLang="en-US" sz="2000" b="1" spc="200" dirty="0">
                <a:ln w="127">
                  <a:noFill/>
                </a:ln>
                <a:solidFill>
                  <a:srgbClr val="002060"/>
                </a:solidFill>
              </a:rPr>
              <a:t>       第二天，縱使覺得很不習慣，蜥蜴還是穿上運動鞋和兔子去玩拋飛碟。天剛下過雨，草地有些潮濕，蜥蜴跑起來拖泥帶水，很是狼狽，有幾次差點兒滑倒。</a:t>
            </a:r>
          </a:p>
        </p:txBody>
      </p:sp>
    </p:spTree>
    <p:extLst>
      <p:ext uri="{BB962C8B-B14F-4D97-AF65-F5344CB8AC3E}">
        <p14:creationId xmlns:p14="http://schemas.microsoft.com/office/powerpoint/2010/main" val="3827924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23955</TotalTime>
  <Words>430</Words>
  <Application>Microsoft Office PowerPoint</Application>
  <PresentationFormat>A4 紙張 (210x297 公釐)</PresentationFormat>
  <Paragraphs>29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細明體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HON</dc:creator>
  <cp:lastModifiedBy>HON, Ka-po</cp:lastModifiedBy>
  <cp:revision>3169</cp:revision>
  <cp:lastPrinted>2024-11-01T02:37:28Z</cp:lastPrinted>
  <dcterms:created xsi:type="dcterms:W3CDTF">2022-07-07T04:16:20Z</dcterms:created>
  <dcterms:modified xsi:type="dcterms:W3CDTF">2024-11-15T08:46:32Z</dcterms:modified>
</cp:coreProperties>
</file>