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sldIdLst>
    <p:sldId id="584" r:id="rId2"/>
    <p:sldId id="564" r:id="rId3"/>
    <p:sldId id="288" r:id="rId4"/>
    <p:sldId id="623" r:id="rId5"/>
    <p:sldId id="286" r:id="rId6"/>
    <p:sldId id="625" r:id="rId7"/>
    <p:sldId id="275" r:id="rId8"/>
    <p:sldId id="626" r:id="rId9"/>
    <p:sldId id="289" r:id="rId10"/>
    <p:sldId id="635" r:id="rId11"/>
    <p:sldId id="636" r:id="rId12"/>
    <p:sldId id="637" r:id="rId13"/>
    <p:sldId id="638" r:id="rId14"/>
  </p:sldIdLst>
  <p:sldSz cx="9906000" cy="6858000" type="A4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A7A767B-8476-4E1A-A68C-61952F7E13BE}">
          <p14:sldIdLst>
            <p14:sldId id="584"/>
            <p14:sldId id="564"/>
            <p14:sldId id="288"/>
            <p14:sldId id="623"/>
            <p14:sldId id="286"/>
            <p14:sldId id="625"/>
            <p14:sldId id="275"/>
            <p14:sldId id="626"/>
            <p14:sldId id="289"/>
            <p14:sldId id="635"/>
            <p14:sldId id="636"/>
            <p14:sldId id="637"/>
            <p14:sldId id="638"/>
          </p14:sldIdLst>
        </p14:section>
      </p14:sectionLst>
    </p:ext>
    <p:ext uri="{EFAFB233-063F-42B5-8137-9DF3F51BA10A}">
      <p15:sldGuideLst xmlns:p15="http://schemas.microsoft.com/office/powerpoint/2012/main">
        <p15:guide id="2" pos="3120" userDrawn="1">
          <p15:clr>
            <a:srgbClr val="A4A3A4"/>
          </p15:clr>
        </p15:guide>
        <p15:guide id="3" orient="horz" pos="21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N, Ka-po" initials="HK" lastIdx="0" clrIdx="0">
    <p:extLst>
      <p:ext uri="{19B8F6BF-5375-455C-9EA6-DF929625EA0E}">
        <p15:presenceInfo xmlns:p15="http://schemas.microsoft.com/office/powerpoint/2012/main" userId="S-1-5-21-2637006528-1015924553-1750768987-362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0000FF"/>
    <a:srgbClr val="CCFF99"/>
    <a:srgbClr val="00FFCC"/>
    <a:srgbClr val="FFCCFF"/>
    <a:srgbClr val="FFCCCC"/>
    <a:srgbClr val="FFFF99"/>
    <a:srgbClr val="FFFFCC"/>
    <a:srgbClr val="CC66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6370" autoAdjust="0"/>
  </p:normalViewPr>
  <p:slideViewPr>
    <p:cSldViewPr showGuides="1">
      <p:cViewPr varScale="1">
        <p:scale>
          <a:sx n="110" d="100"/>
          <a:sy n="110" d="100"/>
        </p:scale>
        <p:origin x="1416" y="108"/>
      </p:cViewPr>
      <p:guideLst>
        <p:guide pos="3120"/>
        <p:guide orient="horz" pos="21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83C73-37CB-4035-ACEB-4D69E53D329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3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3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BF6C0-FCD1-4A26-954F-9D589E0C1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69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BF6C0-FCD1-4A26-954F-9D589E0C13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93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D7EF-22AB-47E5-9B24-CAFF8E529AEA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07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F3B2-1A38-4D18-891A-2EE6D2A10B17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60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2AE6-A73A-4A7D-ACBE-01C31026F47B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92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235C-6E5F-4C39-9C68-ED542308A78A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6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74703-0C8F-4269-958F-61CC65FC47B0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7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FDC6E-E0C8-4ED1-BB65-03F22F985F79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8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6DD6-2285-4544-AB89-3FAB94E42E33}" type="datetime1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1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B9DC8-47E0-47B6-BD7C-12DEB63EA9AB}" type="datetime1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1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B1BD-6AB3-4C1E-9E58-4FAA2759AABD}" type="datetime1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9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2F24-E60B-4FF7-A64D-ADBF36676D4D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1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4D8C-77B9-4E47-B957-171DBA3B8957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5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84058-2AFD-46FF-A8B4-4E88FA3B6EB0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4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00" y="-171400"/>
            <a:ext cx="11043304" cy="74291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677150" y="6492875"/>
            <a:ext cx="2228850" cy="365125"/>
          </a:xfrm>
        </p:spPr>
        <p:txBody>
          <a:bodyPr/>
          <a:lstStyle/>
          <a:p>
            <a:fld id="{B72B2A1C-07BD-4E93-82C7-DC73026D0145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07" y="0"/>
            <a:ext cx="7600586" cy="6858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110198" y="1605566"/>
            <a:ext cx="6192688" cy="3515106"/>
            <a:chOff x="1902294" y="1702606"/>
            <a:chExt cx="6075042" cy="3515106"/>
          </a:xfrm>
        </p:grpSpPr>
        <p:sp>
          <p:nvSpPr>
            <p:cNvPr id="22" name="Horizontal Scroll 21"/>
            <p:cNvSpPr/>
            <p:nvPr/>
          </p:nvSpPr>
          <p:spPr>
            <a:xfrm>
              <a:off x="1928664" y="1702606"/>
              <a:ext cx="6048672" cy="3428276"/>
            </a:xfrm>
            <a:prstGeom prst="horizontalScroll">
              <a:avLst/>
            </a:prstGeom>
            <a:solidFill>
              <a:srgbClr val="FFF2CC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Double Wave 24"/>
            <p:cNvSpPr/>
            <p:nvPr/>
          </p:nvSpPr>
          <p:spPr>
            <a:xfrm>
              <a:off x="1902294" y="1801618"/>
              <a:ext cx="6048672" cy="3416094"/>
            </a:xfrm>
            <a:prstGeom prst="doubleWave">
              <a:avLst/>
            </a:prstGeom>
            <a:solidFill>
              <a:srgbClr val="FFF2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手繪多邊形 20"/>
          <p:cNvSpPr/>
          <p:nvPr/>
        </p:nvSpPr>
        <p:spPr>
          <a:xfrm>
            <a:off x="0" y="0"/>
            <a:ext cx="9906000" cy="6858000"/>
          </a:xfrm>
          <a:custGeom>
            <a:avLst/>
            <a:gdLst>
              <a:gd name="connsiteX0" fmla="*/ 496154 w 9906000"/>
              <a:gd name="connsiteY0" fmla="*/ 175070 h 6858000"/>
              <a:gd name="connsiteX1" fmla="*/ 200472 w 9906000"/>
              <a:gd name="connsiteY1" fmla="*/ 470752 h 6858000"/>
              <a:gd name="connsiteX2" fmla="*/ 200472 w 9906000"/>
              <a:gd name="connsiteY2" fmla="*/ 6301670 h 6858000"/>
              <a:gd name="connsiteX3" fmla="*/ 496154 w 9906000"/>
              <a:gd name="connsiteY3" fmla="*/ 6597352 h 6858000"/>
              <a:gd name="connsiteX4" fmla="*/ 9454818 w 9906000"/>
              <a:gd name="connsiteY4" fmla="*/ 6597352 h 6858000"/>
              <a:gd name="connsiteX5" fmla="*/ 9750500 w 9906000"/>
              <a:gd name="connsiteY5" fmla="*/ 6301670 h 6858000"/>
              <a:gd name="connsiteX6" fmla="*/ 9750500 w 9906000"/>
              <a:gd name="connsiteY6" fmla="*/ 470752 h 6858000"/>
              <a:gd name="connsiteX7" fmla="*/ 9454818 w 9906000"/>
              <a:gd name="connsiteY7" fmla="*/ 175070 h 6858000"/>
              <a:gd name="connsiteX8" fmla="*/ 0 w 9906000"/>
              <a:gd name="connsiteY8" fmla="*/ 0 h 6858000"/>
              <a:gd name="connsiteX9" fmla="*/ 9906000 w 9906000"/>
              <a:gd name="connsiteY9" fmla="*/ 0 h 6858000"/>
              <a:gd name="connsiteX10" fmla="*/ 9906000 w 9906000"/>
              <a:gd name="connsiteY10" fmla="*/ 6858000 h 6858000"/>
              <a:gd name="connsiteX11" fmla="*/ 0 w 9906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0" h="6858000">
                <a:moveTo>
                  <a:pt x="496154" y="175070"/>
                </a:moveTo>
                <a:cubicBezTo>
                  <a:pt x="332853" y="175070"/>
                  <a:pt x="200472" y="307451"/>
                  <a:pt x="200472" y="470752"/>
                </a:cubicBezTo>
                <a:lnTo>
                  <a:pt x="200472" y="6301670"/>
                </a:lnTo>
                <a:cubicBezTo>
                  <a:pt x="200472" y="6464971"/>
                  <a:pt x="332853" y="6597352"/>
                  <a:pt x="496154" y="6597352"/>
                </a:cubicBezTo>
                <a:lnTo>
                  <a:pt x="9454818" y="6597352"/>
                </a:lnTo>
                <a:cubicBezTo>
                  <a:pt x="9618119" y="6597352"/>
                  <a:pt x="9750500" y="6464971"/>
                  <a:pt x="9750500" y="6301670"/>
                </a:cubicBezTo>
                <a:lnTo>
                  <a:pt x="9750500" y="470752"/>
                </a:lnTo>
                <a:cubicBezTo>
                  <a:pt x="9750500" y="307451"/>
                  <a:pt x="9618119" y="175070"/>
                  <a:pt x="9454818" y="175070"/>
                </a:cubicBezTo>
                <a:close/>
                <a:moveTo>
                  <a:pt x="0" y="0"/>
                </a:moveTo>
                <a:lnTo>
                  <a:pt x="9906000" y="0"/>
                </a:lnTo>
                <a:lnTo>
                  <a:pt x="990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85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 19"/>
          <p:cNvSpPr/>
          <p:nvPr/>
        </p:nvSpPr>
        <p:spPr>
          <a:xfrm>
            <a:off x="0" y="0"/>
            <a:ext cx="3152800" cy="1412776"/>
          </a:xfrm>
          <a:prstGeom prst="homePlate">
            <a:avLst/>
          </a:prstGeom>
          <a:solidFill>
            <a:srgbClr val="3857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909820" y="379739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600" b="1" spc="1500" dirty="0">
                <a:solidFill>
                  <a:srgbClr val="6B7E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故事四</a:t>
            </a:r>
            <a:r>
              <a:rPr lang="en-US" altLang="zh-TW" sz="3600" b="1" spc="1500" dirty="0">
                <a:solidFill>
                  <a:srgbClr val="6B7E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6965">
            <a:off x="-74790" y="396391"/>
            <a:ext cx="1629826" cy="1110813"/>
          </a:xfrm>
          <a:prstGeom prst="rect">
            <a:avLst/>
          </a:prstGeom>
          <a:effectLst>
            <a:glow rad="127000">
              <a:schemeClr val="accent2">
                <a:lumMod val="20000"/>
                <a:lumOff val="80000"/>
                <a:alpha val="5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矩形 12"/>
          <p:cNvSpPr/>
          <p:nvPr/>
        </p:nvSpPr>
        <p:spPr>
          <a:xfrm>
            <a:off x="0" y="6597352"/>
            <a:ext cx="4953000" cy="2746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故事四  魔女莉莉</a:t>
            </a:r>
          </a:p>
        </p:txBody>
      </p:sp>
      <p:sp>
        <p:nvSpPr>
          <p:cNvPr id="16" name="Google Shape;240;p21"/>
          <p:cNvSpPr/>
          <p:nvPr/>
        </p:nvSpPr>
        <p:spPr>
          <a:xfrm rot="5400000">
            <a:off x="9485327" y="6427038"/>
            <a:ext cx="359909" cy="351555"/>
          </a:xfrm>
          <a:prstGeom prst="teardrop">
            <a:avLst/>
          </a:prstGeom>
          <a:solidFill>
            <a:srgbClr val="FF66FF"/>
          </a:solidFill>
          <a:ln w="38100" cmpd="dbl">
            <a:solidFill>
              <a:srgbClr val="B0D1D0"/>
            </a:solidFill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endParaRPr sz="1633"/>
          </a:p>
        </p:txBody>
      </p:sp>
      <p:sp>
        <p:nvSpPr>
          <p:cNvPr id="17" name="投影片編號版面配置區 2"/>
          <p:cNvSpPr txBox="1">
            <a:spLocks/>
          </p:cNvSpPr>
          <p:nvPr/>
        </p:nvSpPr>
        <p:spPr>
          <a:xfrm>
            <a:off x="9489504" y="6492875"/>
            <a:ext cx="41649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2B2A1C-07BD-4E93-82C7-DC73026D0145}" type="slidenum">
              <a:rPr lang="en-US" sz="1000" smtClean="0">
                <a:solidFill>
                  <a:schemeClr val="bg1"/>
                </a:solidFill>
              </a:rPr>
              <a:pPr/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" name="矩形 4"/>
          <p:cNvSpPr/>
          <p:nvPr/>
        </p:nvSpPr>
        <p:spPr>
          <a:xfrm>
            <a:off x="2587214" y="3115757"/>
            <a:ext cx="5238656" cy="1569660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TW" sz="3600" b="1" dirty="0">
                <a:solidFill>
                  <a:srgbClr val="3857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rgbClr val="3857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魔女莉莉</a:t>
            </a:r>
            <a:r>
              <a:rPr lang="en-US" altLang="zh-TW" sz="3600" b="1" dirty="0">
                <a:solidFill>
                  <a:srgbClr val="3857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algn="ctr"/>
            <a:endParaRPr lang="en-US" altLang="zh-TW" sz="32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3" name="Table 15">
            <a:extLst>
              <a:ext uri="{FF2B5EF4-FFF2-40B4-BE49-F238E27FC236}">
                <a16:creationId xmlns:a16="http://schemas.microsoft.com/office/drawing/2014/main" id="{4F0B5384-76C6-43B5-A825-56B485675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12120"/>
              </p:ext>
            </p:extLst>
          </p:nvPr>
        </p:nvGraphicFramePr>
        <p:xfrm>
          <a:off x="2137079" y="3061594"/>
          <a:ext cx="5760640" cy="1250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7560">
                  <a:extLst>
                    <a:ext uri="{9D8B030D-6E8A-4147-A177-3AD203B41FA5}">
                      <a16:colId xmlns:a16="http://schemas.microsoft.com/office/drawing/2014/main" val="2330971066"/>
                    </a:ext>
                  </a:extLst>
                </a:gridCol>
                <a:gridCol w="3063080">
                  <a:extLst>
                    <a:ext uri="{9D8B030D-6E8A-4147-A177-3AD203B41FA5}">
                      <a16:colId xmlns:a16="http://schemas.microsoft.com/office/drawing/2014/main" val="2459452003"/>
                    </a:ext>
                  </a:extLst>
                </a:gridCol>
              </a:tblGrid>
              <a:tr h="33545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作者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︰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梁慧明老師 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才俊學校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656853"/>
                  </a:ext>
                </a:extLst>
              </a:tr>
              <a:tr h="33545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審閱及修訂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︰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劉漢初教授</a:t>
                      </a: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232121"/>
                  </a:ext>
                </a:extLst>
              </a:tr>
              <a:tr h="33545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構思及插圖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︰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教育局特殊教育需要組及譚靖儀</a:t>
                      </a: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9322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1988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5089" y="1831370"/>
            <a:ext cx="3455823" cy="1345307"/>
          </a:xfrm>
        </p:spPr>
        <p:txBody>
          <a:bodyPr/>
          <a:lstStyle/>
          <a:p>
            <a:pPr algn="l" hangingPunct="0"/>
            <a:endParaRPr lang="en-US" altLang="zh-TW" dirty="0"/>
          </a:p>
          <a:p>
            <a:pPr algn="l" hangingPunct="0"/>
            <a:endParaRPr lang="zh-TW" altLang="zh-HK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30237C-73D3-47F5-85D0-B632A72F722E}"/>
              </a:ext>
            </a:extLst>
          </p:cNvPr>
          <p:cNvSpPr/>
          <p:nvPr/>
        </p:nvSpPr>
        <p:spPr>
          <a:xfrm>
            <a:off x="272480" y="260648"/>
            <a:ext cx="7416823" cy="1637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</a:pP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</a:t>
            </a:r>
            <a:r>
              <a:rPr lang="zh-TW" altLang="en-US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莉莉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一邊想着樂隊的歌，一邊唱著走路回家。快到家的時候，耳邊忽然響起一陣熟悉的聲音，跟著她一起唱。「你</a:t>
            </a:r>
            <a:r>
              <a:rPr lang="en-US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……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你不就是火花樂隊的主唱嗎？為甚麼躲在這裡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?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TW" altLang="en-US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莉莉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好奇地問。原來，歌手因為忙於錄製新唱片，又要預備演唱會，壓力太大受不了，一時想不通，只好出走。</a:t>
            </a:r>
            <a:endParaRPr lang="en-US" kern="1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  <a:spcAft>
                <a:spcPts val="0"/>
              </a:spcAft>
            </a:pPr>
            <a:endParaRPr lang="en-US" sz="1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491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5CAD355-27BC-41BB-83A6-8E0A76767F5C}"/>
              </a:ext>
            </a:extLst>
          </p:cNvPr>
          <p:cNvSpPr/>
          <p:nvPr/>
        </p:nvSpPr>
        <p:spPr>
          <a:xfrm>
            <a:off x="1568624" y="548680"/>
            <a:ext cx="7128792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</a:pP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「不過，小妹妹，你的歌聲清脆動人，能夠讓絕望的人心活轉過來，可以陪我一起上台表演嗎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? 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有你的合唱，我什麼都不用憂煩了。」</a:t>
            </a:r>
            <a:endParaRPr 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35B644F-4B29-4229-8EBF-9AF4129835E4}"/>
              </a:ext>
            </a:extLst>
          </p:cNvPr>
          <p:cNvSpPr/>
          <p:nvPr/>
        </p:nvSpPr>
        <p:spPr>
          <a:xfrm>
            <a:off x="72008" y="2492896"/>
            <a:ext cx="3296816" cy="1306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</a:t>
            </a:r>
            <a:r>
              <a:rPr lang="zh-TW" altLang="en-US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莉莉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不敢相信自己的耳朵，竟然可以跟自己的偶像一同演出，簡直就像做夢一樣</a:t>
            </a:r>
            <a:r>
              <a:rPr lang="en-US" altLang="zh-TW" sz="16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!</a:t>
            </a:r>
            <a:endParaRPr lang="en-US" sz="16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en-US" kern="100" dirty="0">
                <a:latin typeface="標楷體" panose="03000509000000000000" pitchFamily="65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en-US" sz="1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17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5089" y="1831370"/>
            <a:ext cx="3455823" cy="1345307"/>
          </a:xfrm>
        </p:spPr>
        <p:txBody>
          <a:bodyPr/>
          <a:lstStyle/>
          <a:p>
            <a:pPr algn="l" hangingPunct="0"/>
            <a:endParaRPr lang="en-US" altLang="zh-TW" dirty="0"/>
          </a:p>
          <a:p>
            <a:pPr algn="l" hangingPunct="0"/>
            <a:endParaRPr lang="zh-TW" altLang="zh-HK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D733E6A-4409-4B4E-A47B-0A5B13D0B458}"/>
              </a:ext>
            </a:extLst>
          </p:cNvPr>
          <p:cNvSpPr/>
          <p:nvPr/>
        </p:nvSpPr>
        <p:spPr>
          <a:xfrm>
            <a:off x="24453" y="4797152"/>
            <a:ext cx="5328592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當天晚上的演唱會熱鬧非凡，國王與巫師家族也來看演出，</a:t>
            </a:r>
            <a:r>
              <a:rPr lang="zh-TW" altLang="en-US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莉莉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的嗓音令大家聽得如痴如醉。</a:t>
            </a:r>
            <a:r>
              <a:rPr lang="en-US" kern="100" dirty="0">
                <a:latin typeface="標楷體" panose="03000509000000000000" pitchFamily="65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en-US" sz="1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198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7B6ADA-AB98-47E3-AD70-77EF3D9D0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E1E44445-4085-47B3-A6B7-98B8F3268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5977004E-B38E-4199-92F6-2304B4EF8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905995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3A14CDA-6ED2-427C-9D60-B4189D59D82D}"/>
              </a:ext>
            </a:extLst>
          </p:cNvPr>
          <p:cNvSpPr/>
          <p:nvPr/>
        </p:nvSpPr>
        <p:spPr>
          <a:xfrm>
            <a:off x="416496" y="5589240"/>
            <a:ext cx="5126981" cy="998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演唱會後，</a:t>
            </a:r>
            <a:r>
              <a:rPr lang="zh-TW" altLang="en-US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莉莉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找到了新的方向，儘管不會魔法，她卻以動人的歌聲，超越了這個缺陷，在家人的祝福與鼓勵下，</a:t>
            </a:r>
            <a:r>
              <a:rPr lang="zh-TW" altLang="en-US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莉莉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成為獨當一面的歌唱女王。</a:t>
            </a:r>
            <a:endParaRPr lang="en-US" sz="16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685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EC41530-5C75-4FA5-A00B-0CC546CB47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t="3394" r="2678" b="5967"/>
          <a:stretch/>
        </p:blipFill>
        <p:spPr>
          <a:xfrm>
            <a:off x="5025008" y="332657"/>
            <a:ext cx="4608512" cy="6192688"/>
          </a:xfrm>
          <a:prstGeom prst="rect">
            <a:avLst/>
          </a:prstGeom>
        </p:spPr>
      </p:pic>
      <p:sp>
        <p:nvSpPr>
          <p:cNvPr id="10" name="手繪多邊形 14"/>
          <p:cNvSpPr/>
          <p:nvPr/>
        </p:nvSpPr>
        <p:spPr>
          <a:xfrm>
            <a:off x="0" y="0"/>
            <a:ext cx="9906000" cy="6858000"/>
          </a:xfrm>
          <a:custGeom>
            <a:avLst/>
            <a:gdLst>
              <a:gd name="connsiteX0" fmla="*/ 496154 w 9906000"/>
              <a:gd name="connsiteY0" fmla="*/ 175070 h 6858000"/>
              <a:gd name="connsiteX1" fmla="*/ 200472 w 9906000"/>
              <a:gd name="connsiteY1" fmla="*/ 470752 h 6858000"/>
              <a:gd name="connsiteX2" fmla="*/ 200472 w 9906000"/>
              <a:gd name="connsiteY2" fmla="*/ 6301670 h 6858000"/>
              <a:gd name="connsiteX3" fmla="*/ 496154 w 9906000"/>
              <a:gd name="connsiteY3" fmla="*/ 6597352 h 6858000"/>
              <a:gd name="connsiteX4" fmla="*/ 9454818 w 9906000"/>
              <a:gd name="connsiteY4" fmla="*/ 6597352 h 6858000"/>
              <a:gd name="connsiteX5" fmla="*/ 9750500 w 9906000"/>
              <a:gd name="connsiteY5" fmla="*/ 6301670 h 6858000"/>
              <a:gd name="connsiteX6" fmla="*/ 9750500 w 9906000"/>
              <a:gd name="connsiteY6" fmla="*/ 470752 h 6858000"/>
              <a:gd name="connsiteX7" fmla="*/ 9454818 w 9906000"/>
              <a:gd name="connsiteY7" fmla="*/ 175070 h 6858000"/>
              <a:gd name="connsiteX8" fmla="*/ 0 w 9906000"/>
              <a:gd name="connsiteY8" fmla="*/ 0 h 6858000"/>
              <a:gd name="connsiteX9" fmla="*/ 9906000 w 9906000"/>
              <a:gd name="connsiteY9" fmla="*/ 0 h 6858000"/>
              <a:gd name="connsiteX10" fmla="*/ 9906000 w 9906000"/>
              <a:gd name="connsiteY10" fmla="*/ 6858000 h 6858000"/>
              <a:gd name="connsiteX11" fmla="*/ 0 w 9906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0" h="6858000">
                <a:moveTo>
                  <a:pt x="496154" y="175070"/>
                </a:moveTo>
                <a:cubicBezTo>
                  <a:pt x="332853" y="175070"/>
                  <a:pt x="200472" y="307451"/>
                  <a:pt x="200472" y="470752"/>
                </a:cubicBezTo>
                <a:lnTo>
                  <a:pt x="200472" y="6301670"/>
                </a:lnTo>
                <a:cubicBezTo>
                  <a:pt x="200472" y="6464971"/>
                  <a:pt x="332853" y="6597352"/>
                  <a:pt x="496154" y="6597352"/>
                </a:cubicBezTo>
                <a:lnTo>
                  <a:pt x="9454818" y="6597352"/>
                </a:lnTo>
                <a:cubicBezTo>
                  <a:pt x="9618119" y="6597352"/>
                  <a:pt x="9750500" y="6464971"/>
                  <a:pt x="9750500" y="6301670"/>
                </a:cubicBezTo>
                <a:lnTo>
                  <a:pt x="9750500" y="470752"/>
                </a:lnTo>
                <a:cubicBezTo>
                  <a:pt x="9750500" y="307451"/>
                  <a:pt x="9618119" y="175070"/>
                  <a:pt x="9454818" y="175070"/>
                </a:cubicBezTo>
                <a:close/>
                <a:moveTo>
                  <a:pt x="0" y="0"/>
                </a:moveTo>
                <a:lnTo>
                  <a:pt x="9906000" y="0"/>
                </a:lnTo>
                <a:lnTo>
                  <a:pt x="990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40;p21"/>
          <p:cNvSpPr/>
          <p:nvPr/>
        </p:nvSpPr>
        <p:spPr>
          <a:xfrm rot="5400000">
            <a:off x="9485327" y="6427038"/>
            <a:ext cx="359909" cy="351555"/>
          </a:xfrm>
          <a:prstGeom prst="teardrop">
            <a:avLst/>
          </a:prstGeom>
          <a:solidFill>
            <a:srgbClr val="FF66FF"/>
          </a:solidFill>
          <a:ln w="38100" cmpd="dbl">
            <a:solidFill>
              <a:srgbClr val="B0D1D0"/>
            </a:solidFill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endParaRPr sz="1633"/>
          </a:p>
        </p:txBody>
      </p:sp>
      <p:sp>
        <p:nvSpPr>
          <p:cNvPr id="9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9489504" y="6492875"/>
            <a:ext cx="416496" cy="365125"/>
          </a:xfrm>
        </p:spPr>
        <p:txBody>
          <a:bodyPr>
            <a:normAutofit/>
          </a:bodyPr>
          <a:lstStyle/>
          <a:p>
            <a:fld id="{B72B2A1C-07BD-4E93-82C7-DC73026D0145}" type="slidenum">
              <a:rPr lang="en-US" sz="1000" smtClean="0">
                <a:solidFill>
                  <a:schemeClr val="bg1"/>
                </a:solidFill>
              </a:r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F3D0A08-B9B7-4778-8467-D5911D89CC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t="5135" r="4886" b="4226"/>
          <a:stretch/>
        </p:blipFill>
        <p:spPr>
          <a:xfrm>
            <a:off x="344487" y="309351"/>
            <a:ext cx="4472981" cy="6215993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9760A649-BA4B-4586-8FB1-0963562A40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055">
            <a:off x="109849" y="234045"/>
            <a:ext cx="975940" cy="665155"/>
          </a:xfrm>
          <a:prstGeom prst="rect">
            <a:avLst/>
          </a:prstGeom>
          <a:effectLst>
            <a:glow rad="127000">
              <a:schemeClr val="accent2">
                <a:lumMod val="20000"/>
                <a:lumOff val="80000"/>
                <a:alpha val="5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869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C9B3855-6E21-4BC7-A388-DDED4DD1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498286F-4078-4C7C-A390-3895EA1E5613}"/>
              </a:ext>
            </a:extLst>
          </p:cNvPr>
          <p:cNvSpPr/>
          <p:nvPr/>
        </p:nvSpPr>
        <p:spPr>
          <a:xfrm>
            <a:off x="704528" y="5734002"/>
            <a:ext cx="4953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HK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</a:t>
            </a:r>
            <a:endParaRPr lang="en-US" altLang="zh-HK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課程支援分部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特殊教育需要組</a:t>
            </a:r>
            <a:endParaRPr lang="zh-HK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Freeform 45">
            <a:extLst>
              <a:ext uri="{FF2B5EF4-FFF2-40B4-BE49-F238E27FC236}">
                <a16:creationId xmlns:a16="http://schemas.microsoft.com/office/drawing/2014/main" id="{39C2512F-C838-4F63-A9C0-4726B87AA8E2}"/>
              </a:ext>
            </a:extLst>
          </p:cNvPr>
          <p:cNvSpPr/>
          <p:nvPr/>
        </p:nvSpPr>
        <p:spPr>
          <a:xfrm rot="18900000">
            <a:off x="130243" y="6027777"/>
            <a:ext cx="576228" cy="607062"/>
          </a:xfrm>
          <a:custGeom>
            <a:avLst/>
            <a:gdLst>
              <a:gd name="connsiteX0" fmla="*/ 4004654 w 4320830"/>
              <a:gd name="connsiteY0" fmla="*/ 316791 h 4329234"/>
              <a:gd name="connsiteX1" fmla="*/ 2160561 w 4320830"/>
              <a:gd name="connsiteY1" fmla="*/ 316791 h 4329234"/>
              <a:gd name="connsiteX2" fmla="*/ 316467 w 4320830"/>
              <a:gd name="connsiteY2" fmla="*/ 2164472 h 4329234"/>
              <a:gd name="connsiteX3" fmla="*/ 316466 w 4320830"/>
              <a:gd name="connsiteY3" fmla="*/ 2164472 h 4329234"/>
              <a:gd name="connsiteX4" fmla="*/ 2160560 w 4320830"/>
              <a:gd name="connsiteY4" fmla="*/ 4012153 h 4329234"/>
              <a:gd name="connsiteX5" fmla="*/ 4004654 w 4320830"/>
              <a:gd name="connsiteY5" fmla="*/ 2164472 h 4329234"/>
              <a:gd name="connsiteX6" fmla="*/ 4320830 w 4320830"/>
              <a:gd name="connsiteY6" fmla="*/ 1 h 4329234"/>
              <a:gd name="connsiteX7" fmla="*/ 4320830 w 4320830"/>
              <a:gd name="connsiteY7" fmla="*/ 2164617 h 4329234"/>
              <a:gd name="connsiteX8" fmla="*/ 2160416 w 4320830"/>
              <a:gd name="connsiteY8" fmla="*/ 4329234 h 4329234"/>
              <a:gd name="connsiteX9" fmla="*/ 0 w 4320830"/>
              <a:gd name="connsiteY9" fmla="*/ 2164618 h 4329234"/>
              <a:gd name="connsiteX10" fmla="*/ 2 w 4320830"/>
              <a:gd name="connsiteY10" fmla="*/ 2164617 h 4329234"/>
              <a:gd name="connsiteX11" fmla="*/ 2160416 w 4320830"/>
              <a:gd name="connsiteY11" fmla="*/ 0 h 432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20830" h="4329234">
                <a:moveTo>
                  <a:pt x="4004654" y="316791"/>
                </a:moveTo>
                <a:lnTo>
                  <a:pt x="2160561" y="316791"/>
                </a:lnTo>
                <a:cubicBezTo>
                  <a:pt x="1142096" y="316791"/>
                  <a:pt x="316467" y="1144026"/>
                  <a:pt x="316467" y="2164472"/>
                </a:cubicBezTo>
                <a:lnTo>
                  <a:pt x="316466" y="2164472"/>
                </a:lnTo>
                <a:cubicBezTo>
                  <a:pt x="316466" y="3184918"/>
                  <a:pt x="1142095" y="4012153"/>
                  <a:pt x="2160560" y="4012153"/>
                </a:cubicBezTo>
                <a:cubicBezTo>
                  <a:pt x="3179025" y="4012153"/>
                  <a:pt x="4004654" y="3184918"/>
                  <a:pt x="4004654" y="2164472"/>
                </a:cubicBezTo>
                <a:close/>
                <a:moveTo>
                  <a:pt x="4320830" y="1"/>
                </a:moveTo>
                <a:lnTo>
                  <a:pt x="4320830" y="2164617"/>
                </a:lnTo>
                <a:cubicBezTo>
                  <a:pt x="4320831" y="3360103"/>
                  <a:pt x="3353579" y="4329235"/>
                  <a:pt x="2160416" y="4329234"/>
                </a:cubicBezTo>
                <a:cubicBezTo>
                  <a:pt x="967251" y="4329234"/>
                  <a:pt x="0" y="3360102"/>
                  <a:pt x="0" y="2164618"/>
                </a:cubicBezTo>
                <a:lnTo>
                  <a:pt x="2" y="2164617"/>
                </a:lnTo>
                <a:cubicBezTo>
                  <a:pt x="2" y="969132"/>
                  <a:pt x="967252" y="1"/>
                  <a:pt x="2160416" y="0"/>
                </a:cubicBezTo>
                <a:close/>
              </a:path>
            </a:pathLst>
          </a:custGeom>
          <a:solidFill>
            <a:srgbClr val="0000FF">
              <a:alpha val="2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/>
          </a:p>
        </p:txBody>
      </p:sp>
      <p:sp>
        <p:nvSpPr>
          <p:cNvPr id="7" name="Chord 50">
            <a:extLst>
              <a:ext uri="{FF2B5EF4-FFF2-40B4-BE49-F238E27FC236}">
                <a16:creationId xmlns:a16="http://schemas.microsoft.com/office/drawing/2014/main" id="{A9489857-2905-43D6-92B0-CB45F2CA3DD5}"/>
              </a:ext>
            </a:extLst>
          </p:cNvPr>
          <p:cNvSpPr/>
          <p:nvPr/>
        </p:nvSpPr>
        <p:spPr>
          <a:xfrm rot="17100000">
            <a:off x="206839" y="6123316"/>
            <a:ext cx="423036" cy="412868"/>
          </a:xfrm>
          <a:prstGeom prst="chord">
            <a:avLst/>
          </a:prstGeom>
          <a:solidFill>
            <a:srgbClr val="0000FF">
              <a:alpha val="2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53596-AE82-4EF0-BE8A-781D5701B431}"/>
              </a:ext>
            </a:extLst>
          </p:cNvPr>
          <p:cNvSpPr/>
          <p:nvPr/>
        </p:nvSpPr>
        <p:spPr>
          <a:xfrm>
            <a:off x="3181028" y="548680"/>
            <a:ext cx="274947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8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魔女莉莉</a:t>
            </a:r>
            <a:endParaRPr lang="zh-TW" altLang="zh-HK" sz="488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0563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A045BAE-6DBF-49A6-98F9-40F07E969404}"/>
              </a:ext>
            </a:extLst>
          </p:cNvPr>
          <p:cNvSpPr/>
          <p:nvPr/>
        </p:nvSpPr>
        <p:spPr>
          <a:xfrm>
            <a:off x="2360712" y="404664"/>
            <a:ext cx="6120680" cy="161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 algn="just">
              <a:lnSpc>
                <a:spcPts val="2400"/>
              </a:lnSpc>
              <a:spcAft>
                <a:spcPts val="0"/>
              </a:spcAft>
            </a:pPr>
            <a:r>
              <a:rPr lang="zh-TW" altLang="en-US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莉莉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出生在一個巫師的古老大家庭，家中個個都擁有強大的法力，爸爸法力最強，隨手一揮，就把白砂糖變成一間香噴噴的糖果屋；輕輕一點，就把大石頭變成一座城堡。民眾推舉他做了鎮長。</a:t>
            </a:r>
            <a:r>
              <a:rPr lang="zh-TW" altLang="en-US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莉莉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是長女，自出生那天起，家人都很期待她成為家族的繼承人。</a:t>
            </a:r>
            <a:endParaRPr lang="en-US" kern="1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18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905999" cy="6857999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3600293" y="2047745"/>
            <a:ext cx="5138387" cy="824097"/>
          </a:xfrm>
          <a:prstGeom prst="rect">
            <a:avLst/>
          </a:prstGeom>
        </p:spPr>
        <p:txBody>
          <a:bodyPr vert="horz" lIns="74295" tIns="37148" rIns="74295" bIns="37148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HK" altLang="en-US" sz="195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F304904-E989-4429-92C4-AF50C046653B}"/>
              </a:ext>
            </a:extLst>
          </p:cNvPr>
          <p:cNvSpPr txBox="1">
            <a:spLocks/>
          </p:cNvSpPr>
          <p:nvPr/>
        </p:nvSpPr>
        <p:spPr>
          <a:xfrm>
            <a:off x="2816422" y="1092127"/>
            <a:ext cx="6156684" cy="1599334"/>
          </a:xfrm>
          <a:prstGeom prst="rect">
            <a:avLst/>
          </a:prstGeom>
        </p:spPr>
        <p:txBody>
          <a:bodyPr vert="horz" lIns="74295" tIns="37148" rIns="74295" bIns="37148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TW" altLang="zh-HK" sz="1625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38742F3-9EB0-4C7D-B314-8836D43A83AE}"/>
              </a:ext>
            </a:extLst>
          </p:cNvPr>
          <p:cNvSpPr/>
          <p:nvPr/>
        </p:nvSpPr>
        <p:spPr>
          <a:xfrm>
            <a:off x="2216696" y="692696"/>
            <a:ext cx="7056784" cy="1921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ts val="2400"/>
              </a:lnSpc>
              <a:spcAft>
                <a:spcPts val="0"/>
              </a:spcAft>
            </a:pP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莉莉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，你一定會是個偉大的巫師啊。」爺爺摸着她的小臉蛋道。</a:t>
            </a:r>
            <a:endParaRPr lang="en-US" altLang="zh-TW" kern="1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355600" algn="just">
              <a:lnSpc>
                <a:spcPts val="2400"/>
              </a:lnSpc>
              <a:spcAft>
                <a:spcPts val="0"/>
              </a:spcAft>
            </a:pPr>
            <a:endParaRPr lang="en-US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indent="355600" algn="just">
              <a:lnSpc>
                <a:spcPts val="2400"/>
              </a:lnSpc>
              <a:spcAft>
                <a:spcPts val="0"/>
              </a:spcAft>
            </a:pP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「我一定要把全身本領都教會她。」姑姑說。</a:t>
            </a:r>
            <a:endParaRPr lang="en-US" altLang="zh-TW" kern="1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355600" algn="just">
              <a:lnSpc>
                <a:spcPts val="2400"/>
              </a:lnSpc>
              <a:spcAft>
                <a:spcPts val="0"/>
              </a:spcAft>
            </a:pPr>
            <a:endParaRPr lang="en-US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indent="355600" algn="just">
              <a:lnSpc>
                <a:spcPts val="2400"/>
              </a:lnSpc>
              <a:spcAft>
                <a:spcPts val="0"/>
              </a:spcAft>
            </a:pP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「看她長得跟爸爸一樣，將來肯定是個偉大的魔女。」媽媽自豪地看着襁褓中的</a:t>
            </a:r>
            <a:r>
              <a:rPr lang="zh-TW" altLang="en-US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莉莉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563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4" y="0"/>
            <a:ext cx="9922774" cy="686961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720847" y="769167"/>
            <a:ext cx="7887011" cy="1640982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50000"/>
              </a:lnSpc>
            </a:pPr>
            <a:endParaRPr lang="zh-TW" altLang="zh-HK" sz="1625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FEEC639-77F6-4DAA-9FAA-B1185D91ED07}"/>
              </a:ext>
            </a:extLst>
          </p:cNvPr>
          <p:cNvSpPr/>
          <p:nvPr/>
        </p:nvSpPr>
        <p:spPr>
          <a:xfrm>
            <a:off x="1280592" y="548680"/>
            <a:ext cx="6984776" cy="1306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ts val="2400"/>
              </a:lnSpc>
              <a:spcAft>
                <a:spcPts val="0"/>
              </a:spcAft>
            </a:pP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可是，</a:t>
            </a:r>
            <a:r>
              <a:rPr lang="zh-TW" altLang="en-US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莉莉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一天一天地長大，卻始終沒有半點能施魔法的跡象。「姑姑，你看，我能從袋子裏變出糖果呢，送你吧</a:t>
            </a:r>
            <a:r>
              <a:rPr lang="en-US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﹗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TW" altLang="en-US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莉莉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掏出糖果來。「這</a:t>
            </a:r>
            <a:r>
              <a:rPr lang="en-US" kern="100" dirty="0">
                <a:latin typeface="標楷體" panose="03000509000000000000" pitchFamily="65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……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只是你從袋子裏拿出來的吧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!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」姑姑總是氣呼呼的數落她，</a:t>
            </a:r>
            <a:r>
              <a:rPr lang="zh-TW" altLang="en-US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莉莉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不肯用心學魔法，姑姑都教得快崩潰了。</a:t>
            </a:r>
            <a:endParaRPr lang="en-US" kern="1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75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498091" y="2474621"/>
            <a:ext cx="6530947" cy="1513901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50000"/>
              </a:lnSpc>
            </a:pPr>
            <a:endParaRPr lang="zh-TW" altLang="zh-HK" sz="1625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44BED93-755D-42BF-BB39-08464AAC60FC}"/>
              </a:ext>
            </a:extLst>
          </p:cNvPr>
          <p:cNvSpPr/>
          <p:nvPr/>
        </p:nvSpPr>
        <p:spPr>
          <a:xfrm>
            <a:off x="1208584" y="332656"/>
            <a:ext cx="7488832" cy="1296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到弟弟妹妹出生後，大家對她越來越焦急。妹妹才五歲，就可以把一株小草變成遍地鮮花；弟弟更厲害，在未夠三歲時，就可以把小貓變成大老虎。「真厲害呢，要是我也會魔法，該有多好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!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」她一邊羨慕，一邊非常沮喪。</a:t>
            </a:r>
            <a:endParaRPr lang="en-US" sz="1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012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" y="0"/>
            <a:ext cx="9905999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5089" y="1831370"/>
            <a:ext cx="3455823" cy="1345307"/>
          </a:xfrm>
        </p:spPr>
        <p:txBody>
          <a:bodyPr/>
          <a:lstStyle/>
          <a:p>
            <a:pPr algn="l" hangingPunct="0"/>
            <a:endParaRPr lang="en-US" altLang="zh-TW" dirty="0"/>
          </a:p>
          <a:p>
            <a:pPr algn="l" hangingPunct="0"/>
            <a:endParaRPr lang="zh-TW" altLang="zh-HK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69EFC07-914A-4A21-921A-F39AA9A4ED6B}"/>
              </a:ext>
            </a:extLst>
          </p:cNvPr>
          <p:cNvSpPr/>
          <p:nvPr/>
        </p:nvSpPr>
        <p:spPr>
          <a:xfrm>
            <a:off x="1208584" y="403068"/>
            <a:ext cx="7128792" cy="998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Aft>
                <a:spcPts val="0"/>
              </a:spcAft>
            </a:pP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雖然不會魔法，但她天生有一副好嗓子，只要聽到音樂，她就能記住旋律。她也喜歡作曲，常常編寫出動人的歌曲。可惜，這些才能都被「不會魔法的巫師公主」這個污名埋沒了。</a:t>
            </a:r>
            <a:endParaRPr lang="en-US" sz="1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236014B-E654-47AE-9900-777C7E03289B}"/>
              </a:ext>
            </a:extLst>
          </p:cNvPr>
          <p:cNvSpPr/>
          <p:nvPr/>
        </p:nvSpPr>
        <p:spPr>
          <a:xfrm>
            <a:off x="488785" y="2434828"/>
            <a:ext cx="54726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「花那麼多時間唱沒有用的歌，不如用功點學習魔法吧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!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」媽媽既心疼又自責，每天強迫她學習法術，可是她就是一丁點也學不會。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07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7B6ADA-AB98-47E3-AD70-77EF3D9D0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E1E44445-4085-47B3-A6B7-98B8F3268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5977004E-B38E-4199-92F6-2304B4EF8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" y="0"/>
            <a:ext cx="9905995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02C5E0E-DEFA-4790-A427-06C92BFBE280}"/>
              </a:ext>
            </a:extLst>
          </p:cNvPr>
          <p:cNvSpPr/>
          <p:nvPr/>
        </p:nvSpPr>
        <p:spPr>
          <a:xfrm>
            <a:off x="272480" y="836712"/>
            <a:ext cx="5330955" cy="2223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ts val="2400"/>
              </a:lnSpc>
            </a:pP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有一天，小鎮來了名震中外的「火花樂隊」，幾次演唱會之後，所有鎮民都聽得歡喜若狂，日日排著長隊買票。</a:t>
            </a:r>
            <a:r>
              <a:rPr lang="zh-TW" altLang="en-US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莉莉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也很期待看表演，這天她一大早就來到售票口，卻看到掛著「暫停演出」的告示牌，</a:t>
            </a:r>
            <a:r>
              <a:rPr lang="zh-TW" altLang="en-US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莉莉</a:t>
            </a:r>
            <a:r>
              <a:rPr lang="zh-TW" altLang="en-US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失望極了。原來樂隊的歌手突然失蹤了，大家怎樣也找不着他，演唱會只好腰斬。</a:t>
            </a:r>
            <a:endParaRPr lang="en-US" kern="100" dirty="0"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indent="355600" algn="just">
              <a:lnSpc>
                <a:spcPts val="2400"/>
              </a:lnSpc>
              <a:spcAft>
                <a:spcPts val="0"/>
              </a:spcAft>
            </a:pPr>
            <a:endParaRPr lang="en-US" sz="1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1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23955</TotalTime>
  <Words>758</Words>
  <Application>Microsoft Office PowerPoint</Application>
  <PresentationFormat>A4 紙張 (210x297 公釐)</PresentationFormat>
  <Paragraphs>34</Paragraphs>
  <Slides>13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1" baseType="lpstr"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HON</dc:creator>
  <cp:lastModifiedBy>HON, Ka-po</cp:lastModifiedBy>
  <cp:revision>3169</cp:revision>
  <cp:lastPrinted>2024-11-01T02:37:28Z</cp:lastPrinted>
  <dcterms:created xsi:type="dcterms:W3CDTF">2022-07-07T04:16:20Z</dcterms:created>
  <dcterms:modified xsi:type="dcterms:W3CDTF">2024-11-15T08:46:50Z</dcterms:modified>
</cp:coreProperties>
</file>