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417" r:id="rId2"/>
    <p:sldId id="916" r:id="rId3"/>
    <p:sldId id="649" r:id="rId4"/>
    <p:sldId id="640" r:id="rId5"/>
    <p:sldId id="641" r:id="rId6"/>
    <p:sldId id="269" r:id="rId7"/>
    <p:sldId id="642" r:id="rId8"/>
    <p:sldId id="643" r:id="rId9"/>
    <p:sldId id="644" r:id="rId10"/>
    <p:sldId id="645" r:id="rId11"/>
    <p:sldId id="646" r:id="rId12"/>
    <p:sldId id="647" r:id="rId13"/>
    <p:sldId id="268" r:id="rId14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A7A767B-8476-4E1A-A68C-61952F7E13BE}">
          <p14:sldIdLst>
            <p14:sldId id="417"/>
            <p14:sldId id="916"/>
            <p14:sldId id="649"/>
            <p14:sldId id="640"/>
            <p14:sldId id="641"/>
            <p14:sldId id="269"/>
            <p14:sldId id="642"/>
            <p14:sldId id="643"/>
            <p14:sldId id="644"/>
            <p14:sldId id="645"/>
            <p14:sldId id="646"/>
            <p14:sldId id="64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, Ka-po" initials="HK" lastIdx="0" clrIdx="0">
    <p:extLst>
      <p:ext uri="{19B8F6BF-5375-455C-9EA6-DF929625EA0E}">
        <p15:presenceInfo xmlns:p15="http://schemas.microsoft.com/office/powerpoint/2012/main" userId="S-1-5-21-2637006528-1015924553-1750768987-36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FF"/>
    <a:srgbClr val="CCFF99"/>
    <a:srgbClr val="00FFCC"/>
    <a:srgbClr val="FFCCFF"/>
    <a:srgbClr val="FFCCCC"/>
    <a:srgbClr val="FFFF99"/>
    <a:srgbClr val="FFFFCC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370" autoAdjust="0"/>
  </p:normalViewPr>
  <p:slideViewPr>
    <p:cSldViewPr showGuides="1">
      <p:cViewPr varScale="1">
        <p:scale>
          <a:sx n="110" d="100"/>
          <a:sy n="110" d="100"/>
        </p:scale>
        <p:origin x="1416" y="108"/>
      </p:cViewPr>
      <p:guideLst>
        <p:guide pos="3120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3C73-37CB-4035-ACEB-4D69E53D329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BF6C0-FCD1-4A26-954F-9D589E0C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F6C0-FCD1-4A26-954F-9D589E0C1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D7EF-22AB-47E5-9B24-CAFF8E529AEA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3B2-1A38-4D18-891A-2EE6D2A10B17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6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2AE6-A73A-4A7D-ACBE-01C31026F47B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9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235C-6E5F-4C39-9C68-ED542308A78A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6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4703-0C8F-4269-958F-61CC65FC47B0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C6E-E0C8-4ED1-BB65-03F22F985F79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6DD6-2285-4544-AB89-3FAB94E42E33}" type="datetime1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9DC8-47E0-47B6-BD7C-12DEB63EA9AB}" type="datetime1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BD-6AB3-4C1E-9E58-4FAA2759AABD}" type="datetime1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2F24-E60B-4FF7-A64D-ADBF36676D4D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D8C-77B9-4E47-B957-171DBA3B8957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84058-2AFD-46FF-A8B4-4E88FA3B6EB0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00" y="-179371"/>
            <a:ext cx="11043304" cy="7429132"/>
          </a:xfrm>
          <a:prstGeom prst="rect">
            <a:avLst/>
          </a:prstGeom>
          <a:solidFill>
            <a:srgbClr val="CCCCFF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" y="0"/>
            <a:ext cx="7600586" cy="6858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928664" y="1700808"/>
            <a:ext cx="6048672" cy="3430074"/>
            <a:chOff x="1928664" y="1700808"/>
            <a:chExt cx="6048672" cy="3430074"/>
          </a:xfrm>
        </p:grpSpPr>
        <p:sp>
          <p:nvSpPr>
            <p:cNvPr id="26" name="Horizontal Scroll 25"/>
            <p:cNvSpPr/>
            <p:nvPr/>
          </p:nvSpPr>
          <p:spPr>
            <a:xfrm>
              <a:off x="1928664" y="1702606"/>
              <a:ext cx="6048672" cy="3428276"/>
            </a:xfrm>
            <a:prstGeom prst="horizontalScroll">
              <a:avLst/>
            </a:prstGeom>
            <a:solidFill>
              <a:srgbClr val="FFF2CC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Double Wave 26"/>
            <p:cNvSpPr/>
            <p:nvPr/>
          </p:nvSpPr>
          <p:spPr>
            <a:xfrm>
              <a:off x="1928664" y="1700808"/>
              <a:ext cx="6048672" cy="3416094"/>
            </a:xfrm>
            <a:prstGeom prst="doubleWave">
              <a:avLst/>
            </a:prstGeom>
            <a:solidFill>
              <a:srgbClr val="FFF2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B72B2A1C-07BD-4E93-82C7-DC73026D0145}" type="slidenum">
              <a:rPr lang="en-US" smtClean="0"/>
              <a:t>1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2333672" y="2298118"/>
            <a:ext cx="5238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屠龍記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0" y="0"/>
            <a:ext cx="3152800" cy="1412776"/>
          </a:xfrm>
          <a:prstGeom prst="homePlate">
            <a:avLst/>
          </a:prstGeom>
          <a:solidFill>
            <a:srgbClr val="01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86181" y="275537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spc="1500" dirty="0">
                <a:solidFill>
                  <a:srgbClr val="B6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故事五</a:t>
            </a:r>
            <a:endParaRPr lang="en-US" altLang="zh-TW" sz="3600" b="1" spc="1500" dirty="0">
              <a:solidFill>
                <a:srgbClr val="B67F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手繪多邊形 20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496154 w 9906000"/>
              <a:gd name="connsiteY0" fmla="*/ 175070 h 6858000"/>
              <a:gd name="connsiteX1" fmla="*/ 200472 w 9906000"/>
              <a:gd name="connsiteY1" fmla="*/ 470752 h 6858000"/>
              <a:gd name="connsiteX2" fmla="*/ 200472 w 9906000"/>
              <a:gd name="connsiteY2" fmla="*/ 6301670 h 6858000"/>
              <a:gd name="connsiteX3" fmla="*/ 496154 w 9906000"/>
              <a:gd name="connsiteY3" fmla="*/ 6597352 h 6858000"/>
              <a:gd name="connsiteX4" fmla="*/ 9454818 w 9906000"/>
              <a:gd name="connsiteY4" fmla="*/ 6597352 h 6858000"/>
              <a:gd name="connsiteX5" fmla="*/ 9750500 w 9906000"/>
              <a:gd name="connsiteY5" fmla="*/ 6301670 h 6858000"/>
              <a:gd name="connsiteX6" fmla="*/ 9750500 w 9906000"/>
              <a:gd name="connsiteY6" fmla="*/ 470752 h 6858000"/>
              <a:gd name="connsiteX7" fmla="*/ 9454818 w 9906000"/>
              <a:gd name="connsiteY7" fmla="*/ 175070 h 6858000"/>
              <a:gd name="connsiteX8" fmla="*/ 0 w 9906000"/>
              <a:gd name="connsiteY8" fmla="*/ 0 h 6858000"/>
              <a:gd name="connsiteX9" fmla="*/ 9906000 w 9906000"/>
              <a:gd name="connsiteY9" fmla="*/ 0 h 6858000"/>
              <a:gd name="connsiteX10" fmla="*/ 9906000 w 9906000"/>
              <a:gd name="connsiteY10" fmla="*/ 6858000 h 6858000"/>
              <a:gd name="connsiteX11" fmla="*/ 0 w 990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6858000">
                <a:moveTo>
                  <a:pt x="496154" y="175070"/>
                </a:moveTo>
                <a:cubicBezTo>
                  <a:pt x="332853" y="175070"/>
                  <a:pt x="200472" y="307451"/>
                  <a:pt x="200472" y="470752"/>
                </a:cubicBezTo>
                <a:lnTo>
                  <a:pt x="200472" y="6301670"/>
                </a:lnTo>
                <a:cubicBezTo>
                  <a:pt x="200472" y="6464971"/>
                  <a:pt x="332853" y="6597352"/>
                  <a:pt x="496154" y="6597352"/>
                </a:cubicBezTo>
                <a:lnTo>
                  <a:pt x="9454818" y="6597352"/>
                </a:lnTo>
                <a:cubicBezTo>
                  <a:pt x="9618119" y="6597352"/>
                  <a:pt x="9750500" y="6464971"/>
                  <a:pt x="9750500" y="6301670"/>
                </a:cubicBezTo>
                <a:lnTo>
                  <a:pt x="9750500" y="470752"/>
                </a:lnTo>
                <a:cubicBezTo>
                  <a:pt x="9750500" y="307451"/>
                  <a:pt x="9618119" y="175070"/>
                  <a:pt x="9454818" y="175070"/>
                </a:cubicBezTo>
                <a:close/>
                <a:moveTo>
                  <a:pt x="0" y="0"/>
                </a:moveTo>
                <a:lnTo>
                  <a:pt x="9906000" y="0"/>
                </a:lnTo>
                <a:lnTo>
                  <a:pt x="990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5"/>
          <p:cNvSpPr/>
          <p:nvPr/>
        </p:nvSpPr>
        <p:spPr>
          <a:xfrm>
            <a:off x="0" y="6597352"/>
            <a:ext cx="4953000" cy="274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故事五   屠龍記  </a:t>
            </a:r>
          </a:p>
        </p:txBody>
      </p:sp>
      <p:sp>
        <p:nvSpPr>
          <p:cNvPr id="17" name="Google Shape;240;p21"/>
          <p:cNvSpPr/>
          <p:nvPr/>
        </p:nvSpPr>
        <p:spPr>
          <a:xfrm rot="5400000">
            <a:off x="9485327" y="6427038"/>
            <a:ext cx="359909" cy="351555"/>
          </a:xfrm>
          <a:prstGeom prst="teardrop">
            <a:avLst/>
          </a:prstGeom>
          <a:solidFill>
            <a:srgbClr val="FF66FF"/>
          </a:solidFill>
          <a:ln w="38100" cmpd="dbl">
            <a:solidFill>
              <a:srgbClr val="B0D1D0"/>
            </a:solidFill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18" name="投影片編號版面配置區 2"/>
          <p:cNvSpPr txBox="1">
            <a:spLocks/>
          </p:cNvSpPr>
          <p:nvPr/>
        </p:nvSpPr>
        <p:spPr>
          <a:xfrm>
            <a:off x="9489504" y="6492875"/>
            <a:ext cx="41649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2A1C-07BD-4E93-82C7-DC73026D0145}" type="slidenum">
              <a:rPr lang="en-US" sz="1000" smtClean="0">
                <a:solidFill>
                  <a:schemeClr val="bg1"/>
                </a:solidFill>
              </a:rPr>
              <a:pPr/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9" y="283709"/>
            <a:ext cx="4090153" cy="212898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2" name="Table 15">
            <a:extLst>
              <a:ext uri="{FF2B5EF4-FFF2-40B4-BE49-F238E27FC236}">
                <a16:creationId xmlns:a16="http://schemas.microsoft.com/office/drawing/2014/main" id="{CBD24F46-17BB-474F-BF77-AFDF3869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4953"/>
              </p:ext>
            </p:extLst>
          </p:nvPr>
        </p:nvGraphicFramePr>
        <p:xfrm>
          <a:off x="1934604" y="3075320"/>
          <a:ext cx="5760640" cy="125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60">
                  <a:extLst>
                    <a:ext uri="{9D8B030D-6E8A-4147-A177-3AD203B41FA5}">
                      <a16:colId xmlns:a16="http://schemas.microsoft.com/office/drawing/2014/main" val="2330971066"/>
                    </a:ext>
                  </a:extLst>
                </a:gridCol>
                <a:gridCol w="3063080">
                  <a:extLst>
                    <a:ext uri="{9D8B030D-6E8A-4147-A177-3AD203B41FA5}">
                      <a16:colId xmlns:a16="http://schemas.microsoft.com/office/drawing/2014/main" val="2459452003"/>
                    </a:ext>
                  </a:extLst>
                </a:gridCol>
              </a:tblGrid>
              <a:tr h="335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作者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余慧昕老師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沙田公立學校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656853"/>
                  </a:ext>
                </a:extLst>
              </a:tr>
              <a:tr h="335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審閱及修訂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劉漢初教授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32121"/>
                  </a:ext>
                </a:extLst>
              </a:tr>
              <a:tr h="335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構思及插圖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︰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教育局特殊教育需要組及譚靖儀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2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15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7C52A0F-9D3E-42DB-82A9-94BFCC538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905995" cy="590465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5C9C7C-7D9D-4870-AE94-3EB1AE542894}"/>
              </a:ext>
            </a:extLst>
          </p:cNvPr>
          <p:cNvSpPr/>
          <p:nvPr/>
        </p:nvSpPr>
        <p:spPr>
          <a:xfrm>
            <a:off x="3669309" y="893442"/>
            <a:ext cx="5716398" cy="3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1950"/>
              </a:lnSpc>
            </a:pPr>
            <a:endParaRPr lang="en-US" sz="13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ECF04D-ADB5-4B1F-A76B-C2865509B14F}"/>
              </a:ext>
            </a:extLst>
          </p:cNvPr>
          <p:cNvSpPr/>
          <p:nvPr/>
        </p:nvSpPr>
        <p:spPr>
          <a:xfrm>
            <a:off x="488504" y="42930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hangingPunct="0">
              <a:lnSpc>
                <a:spcPts val="2400"/>
              </a:lnSpc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僕人連忙安慰道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「少爺啊，你千萬不要跟他們一般見識，你這可是真材實學的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屠龍術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！那些人覺得不夠厲害，是因為他們從沒有見過真正的龍，如果世上真的沒有龍，那些到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龍王廟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龍母廟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參拜的善信，豈不是拜了個虛假？只要我們找得到龍，即使只是摘顆龍珠，所有的人便會心悦誠服了！」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覺得有理，馬上收拾細軟，披星戴月地出門尋找龍的蹤跡。</a:t>
            </a:r>
            <a:endParaRPr lang="en-US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2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B1BF3B-BC5E-40EE-A353-DB7D9543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6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DE1CAC-D076-43D5-BFF9-3176F309000F}"/>
              </a:ext>
            </a:extLst>
          </p:cNvPr>
          <p:cNvSpPr/>
          <p:nvPr/>
        </p:nvSpPr>
        <p:spPr>
          <a:xfrm>
            <a:off x="3152800" y="404664"/>
            <a:ext cx="6336704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他們走遍大江南北，最後按典籍的記載到了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黃河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漢水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流域</a:t>
            </a:r>
            <a:r>
              <a:rPr lang="en-US" altLang="zh-TW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――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相傳是龍出沒的地方。據一路打聽來的消息，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還鑄造了無堅不摧的屠龍劍，準備好龍最喜歡的食物作誘餌。萬事俱備，只欠東風。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1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B1BF3B-BC5E-40EE-A353-DB7D9543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03E596A-7E07-4D59-9FA2-BDFC9379271B}"/>
              </a:ext>
            </a:extLst>
          </p:cNvPr>
          <p:cNvSpPr/>
          <p:nvPr/>
        </p:nvSpPr>
        <p:spPr>
          <a:xfrm>
            <a:off x="560512" y="83671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在要直搗龍穴那天，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跟隨着以千金求來的地圖路線走，結果未及找到龍，他就掉到沼澤裏活活淹死，而僕人早就騎着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的馬回到朱家了。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00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23F711-343A-45AC-A5A0-F468C11EA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4C8D47-EAB1-4E84-A256-D07D49B78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2333C4-9BD4-4BD2-975B-C22A7427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905996" cy="684464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73B796E-8222-47EE-9A3B-04C14942BDC5}"/>
              </a:ext>
            </a:extLst>
          </p:cNvPr>
          <p:cNvSpPr/>
          <p:nvPr/>
        </p:nvSpPr>
        <p:spPr>
          <a:xfrm>
            <a:off x="272480" y="4307857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偶爾也有人問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朱泙深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，當年準備了甚麼技藝去與弟弟的「屠龍術」一決高下呢？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朱泙深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總是拉三扯四，笑而不答。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3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14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496154 w 9906000"/>
              <a:gd name="connsiteY0" fmla="*/ 175070 h 6858000"/>
              <a:gd name="connsiteX1" fmla="*/ 200472 w 9906000"/>
              <a:gd name="connsiteY1" fmla="*/ 470752 h 6858000"/>
              <a:gd name="connsiteX2" fmla="*/ 200472 w 9906000"/>
              <a:gd name="connsiteY2" fmla="*/ 6301670 h 6858000"/>
              <a:gd name="connsiteX3" fmla="*/ 496154 w 9906000"/>
              <a:gd name="connsiteY3" fmla="*/ 6597352 h 6858000"/>
              <a:gd name="connsiteX4" fmla="*/ 9454818 w 9906000"/>
              <a:gd name="connsiteY4" fmla="*/ 6597352 h 6858000"/>
              <a:gd name="connsiteX5" fmla="*/ 9750500 w 9906000"/>
              <a:gd name="connsiteY5" fmla="*/ 6301670 h 6858000"/>
              <a:gd name="connsiteX6" fmla="*/ 9750500 w 9906000"/>
              <a:gd name="connsiteY6" fmla="*/ 470752 h 6858000"/>
              <a:gd name="connsiteX7" fmla="*/ 9454818 w 9906000"/>
              <a:gd name="connsiteY7" fmla="*/ 175070 h 6858000"/>
              <a:gd name="connsiteX8" fmla="*/ 0 w 9906000"/>
              <a:gd name="connsiteY8" fmla="*/ 0 h 6858000"/>
              <a:gd name="connsiteX9" fmla="*/ 9906000 w 9906000"/>
              <a:gd name="connsiteY9" fmla="*/ 0 h 6858000"/>
              <a:gd name="connsiteX10" fmla="*/ 9906000 w 9906000"/>
              <a:gd name="connsiteY10" fmla="*/ 6858000 h 6858000"/>
              <a:gd name="connsiteX11" fmla="*/ 0 w 990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6858000">
                <a:moveTo>
                  <a:pt x="496154" y="175070"/>
                </a:moveTo>
                <a:cubicBezTo>
                  <a:pt x="332853" y="175070"/>
                  <a:pt x="200472" y="307451"/>
                  <a:pt x="200472" y="470752"/>
                </a:cubicBezTo>
                <a:lnTo>
                  <a:pt x="200472" y="6301670"/>
                </a:lnTo>
                <a:cubicBezTo>
                  <a:pt x="200472" y="6464971"/>
                  <a:pt x="332853" y="6597352"/>
                  <a:pt x="496154" y="6597352"/>
                </a:cubicBezTo>
                <a:lnTo>
                  <a:pt x="9454818" y="6597352"/>
                </a:lnTo>
                <a:cubicBezTo>
                  <a:pt x="9618119" y="6597352"/>
                  <a:pt x="9750500" y="6464971"/>
                  <a:pt x="9750500" y="6301670"/>
                </a:cubicBezTo>
                <a:lnTo>
                  <a:pt x="9750500" y="470752"/>
                </a:lnTo>
                <a:cubicBezTo>
                  <a:pt x="9750500" y="307451"/>
                  <a:pt x="9618119" y="175070"/>
                  <a:pt x="9454818" y="175070"/>
                </a:cubicBezTo>
                <a:close/>
                <a:moveTo>
                  <a:pt x="0" y="0"/>
                </a:moveTo>
                <a:lnTo>
                  <a:pt x="9906000" y="0"/>
                </a:lnTo>
                <a:lnTo>
                  <a:pt x="990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0;p21"/>
          <p:cNvSpPr/>
          <p:nvPr/>
        </p:nvSpPr>
        <p:spPr>
          <a:xfrm rot="5400000">
            <a:off x="9485327" y="6427038"/>
            <a:ext cx="359909" cy="351555"/>
          </a:xfrm>
          <a:prstGeom prst="teardrop">
            <a:avLst/>
          </a:prstGeom>
          <a:solidFill>
            <a:srgbClr val="FF66FF"/>
          </a:solidFill>
          <a:ln w="38100" cmpd="dbl">
            <a:solidFill>
              <a:srgbClr val="B0D1D0"/>
            </a:solidFill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489504" y="6492875"/>
            <a:ext cx="416496" cy="365125"/>
          </a:xfrm>
        </p:spPr>
        <p:txBody>
          <a:bodyPr>
            <a:normAutofit/>
          </a:bodyPr>
          <a:lstStyle/>
          <a:p>
            <a:fld id="{B72B2A1C-07BD-4E93-82C7-DC73026D0145}" type="slidenum">
              <a:rPr lang="en-US" sz="1000" smtClean="0">
                <a:solidFill>
                  <a:schemeClr val="bg1"/>
                </a:solidFill>
              </a:r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C1A182-058B-4FEB-A5A9-76CFEBA4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2750" r="2485" b="7028"/>
          <a:stretch/>
        </p:blipFill>
        <p:spPr>
          <a:xfrm>
            <a:off x="439985" y="337972"/>
            <a:ext cx="4513015" cy="61873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3303D9F-537F-4FD4-BB51-103A63B13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r="5826" b="12713"/>
          <a:stretch/>
        </p:blipFill>
        <p:spPr>
          <a:xfrm>
            <a:off x="4953000" y="533922"/>
            <a:ext cx="4471563" cy="5986106"/>
          </a:xfrm>
          <a:prstGeom prst="rect">
            <a:avLst/>
          </a:prstGeom>
        </p:spPr>
      </p:pic>
      <p:pic>
        <p:nvPicPr>
          <p:cNvPr id="12" name="Picture 26">
            <a:extLst>
              <a:ext uri="{FF2B5EF4-FFF2-40B4-BE49-F238E27FC236}">
                <a16:creationId xmlns:a16="http://schemas.microsoft.com/office/drawing/2014/main" id="{1AA071F0-F143-4F3F-9932-83DB55A78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3873"/>
            <a:ext cx="2022496" cy="1052739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125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44E8E04-4ACA-44BA-A827-9AC7C05A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160"/>
            <a:ext cx="9905999" cy="68781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37009B7-85BB-4E51-9BAF-2BEFEC4706AE}"/>
              </a:ext>
            </a:extLst>
          </p:cNvPr>
          <p:cNvSpPr/>
          <p:nvPr/>
        </p:nvSpPr>
        <p:spPr>
          <a:xfrm>
            <a:off x="3656856" y="404664"/>
            <a:ext cx="4752528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屠龍記</a:t>
            </a:r>
            <a:endParaRPr lang="en-US" sz="4875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8007BE-62B9-4EC7-ABB1-E1B9E7F9ADA1}"/>
              </a:ext>
            </a:extLst>
          </p:cNvPr>
          <p:cNvSpPr txBox="1">
            <a:spLocks/>
          </p:cNvSpPr>
          <p:nvPr/>
        </p:nvSpPr>
        <p:spPr>
          <a:xfrm>
            <a:off x="632520" y="5445224"/>
            <a:ext cx="7429500" cy="134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en-US" sz="218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HK" sz="218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18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課程支援分部</a:t>
            </a:r>
            <a:endParaRPr lang="en-US" altLang="zh-TW" sz="218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18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特殊教育需要組</a:t>
            </a:r>
            <a:endParaRPr lang="zh-HK" altLang="en-US" sz="218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960B646-A7CB-46BF-9C0E-01959216AA4A}"/>
              </a:ext>
            </a:extLst>
          </p:cNvPr>
          <p:cNvSpPr/>
          <p:nvPr/>
        </p:nvSpPr>
        <p:spPr>
          <a:xfrm rot="18900000">
            <a:off x="51720" y="5940359"/>
            <a:ext cx="658216" cy="666586"/>
          </a:xfrm>
          <a:custGeom>
            <a:avLst/>
            <a:gdLst>
              <a:gd name="connsiteX0" fmla="*/ 4004654 w 4320830"/>
              <a:gd name="connsiteY0" fmla="*/ 316791 h 4329234"/>
              <a:gd name="connsiteX1" fmla="*/ 2160561 w 4320830"/>
              <a:gd name="connsiteY1" fmla="*/ 316791 h 4329234"/>
              <a:gd name="connsiteX2" fmla="*/ 316467 w 4320830"/>
              <a:gd name="connsiteY2" fmla="*/ 2164472 h 4329234"/>
              <a:gd name="connsiteX3" fmla="*/ 316466 w 4320830"/>
              <a:gd name="connsiteY3" fmla="*/ 2164472 h 4329234"/>
              <a:gd name="connsiteX4" fmla="*/ 2160560 w 4320830"/>
              <a:gd name="connsiteY4" fmla="*/ 4012153 h 4329234"/>
              <a:gd name="connsiteX5" fmla="*/ 4004654 w 4320830"/>
              <a:gd name="connsiteY5" fmla="*/ 2164472 h 4329234"/>
              <a:gd name="connsiteX6" fmla="*/ 4320830 w 4320830"/>
              <a:gd name="connsiteY6" fmla="*/ 1 h 4329234"/>
              <a:gd name="connsiteX7" fmla="*/ 4320830 w 4320830"/>
              <a:gd name="connsiteY7" fmla="*/ 2164617 h 4329234"/>
              <a:gd name="connsiteX8" fmla="*/ 2160416 w 4320830"/>
              <a:gd name="connsiteY8" fmla="*/ 4329234 h 4329234"/>
              <a:gd name="connsiteX9" fmla="*/ 0 w 4320830"/>
              <a:gd name="connsiteY9" fmla="*/ 2164618 h 4329234"/>
              <a:gd name="connsiteX10" fmla="*/ 2 w 4320830"/>
              <a:gd name="connsiteY10" fmla="*/ 2164617 h 4329234"/>
              <a:gd name="connsiteX11" fmla="*/ 2160416 w 4320830"/>
              <a:gd name="connsiteY11" fmla="*/ 0 h 4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0830" h="4329234">
                <a:moveTo>
                  <a:pt x="4004654" y="316791"/>
                </a:moveTo>
                <a:lnTo>
                  <a:pt x="2160561" y="316791"/>
                </a:lnTo>
                <a:cubicBezTo>
                  <a:pt x="1142096" y="316791"/>
                  <a:pt x="316467" y="1144026"/>
                  <a:pt x="316467" y="2164472"/>
                </a:cubicBezTo>
                <a:lnTo>
                  <a:pt x="316466" y="2164472"/>
                </a:lnTo>
                <a:cubicBezTo>
                  <a:pt x="316466" y="3184918"/>
                  <a:pt x="1142095" y="4012153"/>
                  <a:pt x="2160560" y="4012153"/>
                </a:cubicBezTo>
                <a:cubicBezTo>
                  <a:pt x="3179025" y="4012153"/>
                  <a:pt x="4004654" y="3184918"/>
                  <a:pt x="4004654" y="2164472"/>
                </a:cubicBezTo>
                <a:close/>
                <a:moveTo>
                  <a:pt x="4320830" y="1"/>
                </a:moveTo>
                <a:lnTo>
                  <a:pt x="4320830" y="2164617"/>
                </a:lnTo>
                <a:cubicBezTo>
                  <a:pt x="4320831" y="3360103"/>
                  <a:pt x="3353579" y="4329235"/>
                  <a:pt x="2160416" y="4329234"/>
                </a:cubicBezTo>
                <a:cubicBezTo>
                  <a:pt x="967251" y="4329234"/>
                  <a:pt x="0" y="3360102"/>
                  <a:pt x="0" y="2164618"/>
                </a:cubicBezTo>
                <a:lnTo>
                  <a:pt x="2" y="2164617"/>
                </a:lnTo>
                <a:cubicBezTo>
                  <a:pt x="2" y="969132"/>
                  <a:pt x="967252" y="1"/>
                  <a:pt x="2160416" y="0"/>
                </a:cubicBezTo>
                <a:close/>
              </a:path>
            </a:pathLst>
          </a:custGeom>
          <a:solidFill>
            <a:srgbClr val="0000FF">
              <a:alpha val="2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8" name="Chord 50">
            <a:extLst>
              <a:ext uri="{FF2B5EF4-FFF2-40B4-BE49-F238E27FC236}">
                <a16:creationId xmlns:a16="http://schemas.microsoft.com/office/drawing/2014/main" id="{74266EDE-F58F-4A91-99AC-15A506C9F63B}"/>
              </a:ext>
            </a:extLst>
          </p:cNvPr>
          <p:cNvSpPr/>
          <p:nvPr/>
        </p:nvSpPr>
        <p:spPr>
          <a:xfrm rot="17100000">
            <a:off x="145416" y="6020167"/>
            <a:ext cx="470150" cy="505369"/>
          </a:xfrm>
          <a:prstGeom prst="chord">
            <a:avLst/>
          </a:prstGeom>
          <a:solidFill>
            <a:srgbClr val="0000FF">
              <a:alpha val="2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34000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23F711-343A-45AC-A5A0-F468C11EA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4C8D47-EAB1-4E84-A256-D07D49B78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2333C4-9BD4-4BD2-975B-C22A7427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5500"/>
            <a:ext cx="990599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E7BF35-9FC2-477F-B74C-4670B74E4362}"/>
              </a:ext>
            </a:extLst>
          </p:cNvPr>
          <p:cNvSpPr/>
          <p:nvPr/>
        </p:nvSpPr>
        <p:spPr>
          <a:xfrm>
            <a:off x="4847638" y="505361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000" u="sng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是個富家子，和兄長</a:t>
            </a:r>
            <a:r>
              <a:rPr lang="zh-TW" altLang="en-US" sz="2000" u="sng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朱泙深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從小就喜歡比拼，認為只要本事比對方大，將來才可以繼承家族爵位和龐大的產業。</a:t>
            </a:r>
            <a:endParaRPr lang="en-US" sz="20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86EE4F-3EA4-4610-AD2D-D3079577DF42}"/>
              </a:ext>
            </a:extLst>
          </p:cNvPr>
          <p:cNvSpPr/>
          <p:nvPr/>
        </p:nvSpPr>
        <p:spPr>
          <a:xfrm>
            <a:off x="4736976" y="4262176"/>
            <a:ext cx="74732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63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endParaRPr lang="en-US" sz="1463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5FBC11-BB91-43FE-9C4B-4F47CEE1F5B0}"/>
              </a:ext>
            </a:extLst>
          </p:cNvPr>
          <p:cNvSpPr/>
          <p:nvPr/>
        </p:nvSpPr>
        <p:spPr>
          <a:xfrm>
            <a:off x="9156495" y="3423500"/>
            <a:ext cx="74732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63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朱泙深</a:t>
            </a:r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135157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43CF915-E454-46AC-821C-F59D2B8F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0B9C97B-A414-4BCF-9B57-408AE751FB88}"/>
              </a:ext>
            </a:extLst>
          </p:cNvPr>
          <p:cNvSpPr/>
          <p:nvPr/>
        </p:nvSpPr>
        <p:spPr>
          <a:xfrm>
            <a:off x="4664968" y="238758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朱泙深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善音律，造詣非凡，隨手便可彈奏出妙不可言的樂曲。為了勝過兄長，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竟然費盡千金拜「琴仙」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伯牙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為師，苦心孤詣練習撫琴。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37BBAE-7D00-44AB-80ED-8435E9ACEBDC}"/>
              </a:ext>
            </a:extLst>
          </p:cNvPr>
          <p:cNvSpPr/>
          <p:nvPr/>
        </p:nvSpPr>
        <p:spPr>
          <a:xfrm>
            <a:off x="185941" y="4869160"/>
            <a:ext cx="5076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另一邊廂，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精於武術，槍劍騎射無不通曉，為了與弟弟爭一日之長短，他遍尋名師學武，聽聞「神射手」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養由基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的嫡傳弟子還是他的師父呢！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E39EDB-CC79-470B-8BC2-1D5300BF5F4A}"/>
              </a:ext>
            </a:extLst>
          </p:cNvPr>
          <p:cNvSpPr/>
          <p:nvPr/>
        </p:nvSpPr>
        <p:spPr>
          <a:xfrm>
            <a:off x="5529064" y="3996777"/>
            <a:ext cx="74732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63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endParaRPr lang="en-US" sz="1463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8AEE64-819E-4C71-8B61-6E0CC22C557E}"/>
              </a:ext>
            </a:extLst>
          </p:cNvPr>
          <p:cNvSpPr/>
          <p:nvPr/>
        </p:nvSpPr>
        <p:spPr>
          <a:xfrm>
            <a:off x="56456" y="1700690"/>
            <a:ext cx="74732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63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朱泙深</a:t>
            </a:r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331063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316480D-BAB8-4274-B725-D6D22E72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5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FDEAC1F-2EE8-41E5-BE1B-BFA9AED738C1}"/>
              </a:ext>
            </a:extLst>
          </p:cNvPr>
          <p:cNvSpPr/>
          <p:nvPr/>
        </p:nvSpPr>
        <p:spPr>
          <a:xfrm>
            <a:off x="6033120" y="69269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幾年過去，兩兄弟的比拼仍無日無之，妻妾多寡、庭院大小、甚至守門犬哪家比較兇惡通通也能較勁一番。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6AB7E0-AE6A-456D-9A42-94D23C4465AA}"/>
              </a:ext>
            </a:extLst>
          </p:cNvPr>
          <p:cNvSpPr/>
          <p:nvPr/>
        </p:nvSpPr>
        <p:spPr>
          <a:xfrm>
            <a:off x="128464" y="4941168"/>
            <a:ext cx="5112568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這一天，他們靈光一閃，想到新的比試項目，各自用三年時間外出，學習一門讓人拍案叫絕的獨門技藝。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62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67A084-A021-448B-B3C9-13213FB4B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3E68721-6D94-4D55-80A0-5BA878F8FEA3}"/>
              </a:ext>
            </a:extLst>
          </p:cNvPr>
          <p:cNvSpPr/>
          <p:nvPr/>
        </p:nvSpPr>
        <p:spPr>
          <a:xfrm>
            <a:off x="3008784" y="627806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身手敏捷，只用了三個月便學會踩高蹺、弄丸等雜耍技藝，便打算提早回家好好炫耀。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430855-E50C-44B5-91E7-FABF41E6E4CD}"/>
              </a:ext>
            </a:extLst>
          </p:cNvPr>
          <p:cNvSpPr/>
          <p:nvPr/>
        </p:nvSpPr>
        <p:spPr>
          <a:xfrm>
            <a:off x="3579907" y="2112340"/>
            <a:ext cx="4906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可是，他的僕人語重心長地説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「少爺，雖然你的技藝已練得嫻熟，可是説不定大少爺學了更厲害的本領呢！到時候</a:t>
            </a:r>
            <a:r>
              <a:rPr lang="en-US" altLang="zh-TW" sz="2000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…… 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8A44FF-E895-4391-8D82-F1445DB6AED7}"/>
              </a:ext>
            </a:extLst>
          </p:cNvPr>
          <p:cNvSpPr/>
          <p:nvPr/>
        </p:nvSpPr>
        <p:spPr>
          <a:xfrm>
            <a:off x="2072680" y="3959853"/>
            <a:ext cx="5424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覺得僕人的話説得也有道理，就廢寢忘食地去設計，怎樣讓自己的表演舉世無雙。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091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5D1278A-0738-4660-BBEC-78535431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4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7F42BFC-75DC-4E99-B2A2-1F0A5200C7BE}"/>
              </a:ext>
            </a:extLst>
          </p:cNvPr>
          <p:cNvSpPr/>
          <p:nvPr/>
        </p:nvSpPr>
        <p:spPr>
          <a:xfrm>
            <a:off x="4304928" y="260648"/>
            <a:ext cx="2880320" cy="167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「少爺，近日外邊傳聞，有一門失傳了許久的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屠龍術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，普天之下只有一個神人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支離益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能駕馭</a:t>
            </a:r>
            <a:r>
              <a:rPr lang="en-US" altLang="zh-TW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en-US" altLang="zh-TW" sz="2000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… 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674860-A5C5-4FBF-8312-51B6A99E7EBA}"/>
              </a:ext>
            </a:extLst>
          </p:cNvPr>
          <p:cNvSpPr/>
          <p:nvPr/>
        </p:nvSpPr>
        <p:spPr>
          <a:xfrm>
            <a:off x="236476" y="5373217"/>
            <a:ext cx="5220580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一聽到「屠龍術」這個厲害非常的名詞時，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頓時雙目發光，毫不猶豫地變賣家產、湊足千金，重新踏上他的求學之路。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397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3C412D-3A37-4AB5-BE55-C33242B1F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4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46FB5C3-DAC7-4960-B817-B30C461AF48F}"/>
              </a:ext>
            </a:extLst>
          </p:cNvPr>
          <p:cNvSpPr/>
          <p:nvPr/>
        </p:nvSpPr>
        <p:spPr>
          <a:xfrm>
            <a:off x="6082880" y="409073"/>
            <a:ext cx="3523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just" hangingPunct="0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三年間，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千辛萬苦地尋得神人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支離益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，虛心求學，反覆鑽研磨練，終於學有所成。他滿懷自信地回家，想着在父老鄉親面前展示出他那技驚四座的「屠龍術」。</a:t>
            </a:r>
            <a:endParaRPr lang="en-US" sz="20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C70B58-2342-452D-AEA4-6A5B09DC51FA}"/>
              </a:ext>
            </a:extLst>
          </p:cNvPr>
          <p:cNvSpPr/>
          <p:nvPr/>
        </p:nvSpPr>
        <p:spPr>
          <a:xfrm>
            <a:off x="225352" y="4653136"/>
            <a:ext cx="6015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拽龍角，按龍頸，避龍尾，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持刀而舞，霍如羿射，矯如龍翔，圍觀者莫不舉座嘩然，嘖嘖稱奇。未待弟弟表演完畢，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</a:t>
            </a:r>
            <a:r>
              <a:rPr lang="zh-HK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深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搖搖頭，淡然地説</a:t>
            </a:r>
            <a:r>
              <a:rPr lang="en-US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「你的姿勢雖然好看，但你見過龍嗎？哪裏又有龍可供你殺呢？」</a:t>
            </a:r>
            <a:r>
              <a:rPr lang="zh-TW" altLang="en-US" sz="20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朱泙漫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一時間答不上話，苦練數載的技藝落得他人笑柄，他氣得半死不活。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04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23955</TotalTime>
  <Words>836</Words>
  <Application>Microsoft Office PowerPoint</Application>
  <PresentationFormat>A4 紙張 (210x297 公釐)</PresentationFormat>
  <Paragraphs>37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HON</dc:creator>
  <cp:lastModifiedBy>HON, Ka-po</cp:lastModifiedBy>
  <cp:revision>3169</cp:revision>
  <cp:lastPrinted>2024-11-01T02:37:28Z</cp:lastPrinted>
  <dcterms:created xsi:type="dcterms:W3CDTF">2022-07-07T04:16:20Z</dcterms:created>
  <dcterms:modified xsi:type="dcterms:W3CDTF">2024-11-15T08:47:31Z</dcterms:modified>
</cp:coreProperties>
</file>