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diagrams/colors1.xml" ContentType="application/vnd.openxmlformats-officedocument.drawingml.diagramColors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4"/>
  </p:sldMasterIdLst>
  <p:notesMasterIdLst>
    <p:notesMasterId r:id="rId17"/>
  </p:notesMasterIdLst>
  <p:sldIdLst>
    <p:sldId id="256" r:id="rId5"/>
    <p:sldId id="257" r:id="rId6"/>
    <p:sldId id="258" r:id="rId7"/>
    <p:sldId id="273" r:id="rId8"/>
    <p:sldId id="261" r:id="rId9"/>
    <p:sldId id="274" r:id="rId10"/>
    <p:sldId id="277" r:id="rId11"/>
    <p:sldId id="281" r:id="rId12"/>
    <p:sldId id="282" r:id="rId13"/>
    <p:sldId id="276" r:id="rId14"/>
    <p:sldId id="267" r:id="rId15"/>
    <p:sldId id="280" r:id="rId16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  <p:clrMru>
    <a:srgbClr val="FF9900"/>
    <a:srgbClr val="3333FF"/>
    <a:srgbClr val="FF3300"/>
    <a:srgbClr val="00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99" autoAdjust="0"/>
    <p:restoredTop sz="94604" autoAdjust="0"/>
  </p:normalViewPr>
  <p:slideViewPr>
    <p:cSldViewPr>
      <p:cViewPr varScale="1">
        <p:scale>
          <a:sx n="69" d="100"/>
          <a:sy n="69" d="100"/>
        </p:scale>
        <p:origin x="-5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C5ED67C-4EF7-4235-B647-0BA8D6FB1B76}" type="doc">
      <dgm:prSet loTypeId="urn:microsoft.com/office/officeart/2005/8/layout/matrix3" loCatId="matrix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zh-TW" altLang="en-US"/>
        </a:p>
      </dgm:t>
    </dgm:pt>
    <dgm:pt modelId="{D7439F1B-67B8-4AAF-8B7B-3582AF14597D}">
      <dgm:prSet phldrT="[文字]"/>
      <dgm:spPr/>
      <dgm:t>
        <a:bodyPr/>
        <a:lstStyle/>
        <a:p>
          <a:r>
            <a:rPr lang="zh-TW" altLang="zh-TW" dirty="0" smtClean="0"/>
            <a:t>導電性</a:t>
          </a:r>
          <a:endParaRPr lang="zh-TW" altLang="en-US" dirty="0"/>
        </a:p>
      </dgm:t>
    </dgm:pt>
    <dgm:pt modelId="{D3EC091C-761F-4A66-9B65-617BAC26F724}" type="parTrans" cxnId="{FDD2F088-2A84-4D93-922D-B628E0C85FC8}">
      <dgm:prSet/>
      <dgm:spPr/>
      <dgm:t>
        <a:bodyPr/>
        <a:lstStyle/>
        <a:p>
          <a:endParaRPr lang="zh-TW" altLang="en-US"/>
        </a:p>
      </dgm:t>
    </dgm:pt>
    <dgm:pt modelId="{4E8E132A-B275-49F1-9677-5E67B29391B7}" type="sibTrans" cxnId="{FDD2F088-2A84-4D93-922D-B628E0C85FC8}">
      <dgm:prSet/>
      <dgm:spPr/>
      <dgm:t>
        <a:bodyPr/>
        <a:lstStyle/>
        <a:p>
          <a:endParaRPr lang="zh-TW" altLang="en-US"/>
        </a:p>
      </dgm:t>
    </dgm:pt>
    <dgm:pt modelId="{23640114-FF06-4AD0-B7BE-355DA165E1E4}">
      <dgm:prSet phldrT="[文字]"/>
      <dgm:spPr/>
      <dgm:t>
        <a:bodyPr/>
        <a:lstStyle/>
        <a:p>
          <a:r>
            <a:rPr lang="zh-TW" altLang="zh-TW" dirty="0" smtClean="0"/>
            <a:t>密度</a:t>
          </a:r>
          <a:endParaRPr lang="zh-TW" altLang="en-US" dirty="0"/>
        </a:p>
      </dgm:t>
    </dgm:pt>
    <dgm:pt modelId="{034E2097-A1AD-4AE7-8645-9402479A7800}" type="parTrans" cxnId="{386982C0-639A-4096-878D-1470B87DB2D1}">
      <dgm:prSet/>
      <dgm:spPr/>
      <dgm:t>
        <a:bodyPr/>
        <a:lstStyle/>
        <a:p>
          <a:endParaRPr lang="zh-TW" altLang="en-US"/>
        </a:p>
      </dgm:t>
    </dgm:pt>
    <dgm:pt modelId="{5C9FFD4A-0876-43CD-BEA4-CE7471596B6B}" type="sibTrans" cxnId="{386982C0-639A-4096-878D-1470B87DB2D1}">
      <dgm:prSet/>
      <dgm:spPr/>
      <dgm:t>
        <a:bodyPr/>
        <a:lstStyle/>
        <a:p>
          <a:endParaRPr lang="zh-TW" altLang="en-US"/>
        </a:p>
      </dgm:t>
    </dgm:pt>
    <dgm:pt modelId="{D5B1C425-5C2A-4252-BD3A-98F8FF4D685B}">
      <dgm:prSet phldrT="[文字]"/>
      <dgm:spPr/>
      <dgm:t>
        <a:bodyPr/>
        <a:lstStyle/>
        <a:p>
          <a:r>
            <a:rPr lang="zh-TW" altLang="zh-TW" dirty="0" smtClean="0"/>
            <a:t>硬度</a:t>
          </a:r>
          <a:endParaRPr lang="zh-TW" altLang="en-US" dirty="0"/>
        </a:p>
      </dgm:t>
    </dgm:pt>
    <dgm:pt modelId="{73E97489-10DF-4AF3-BB02-C8039FE636C9}" type="parTrans" cxnId="{FB2CC872-DE76-4744-B7FA-A57749625483}">
      <dgm:prSet/>
      <dgm:spPr/>
      <dgm:t>
        <a:bodyPr/>
        <a:lstStyle/>
        <a:p>
          <a:endParaRPr lang="zh-TW" altLang="en-US"/>
        </a:p>
      </dgm:t>
    </dgm:pt>
    <dgm:pt modelId="{67D5E4FA-D50F-4215-B8D3-E44634B7C46D}" type="sibTrans" cxnId="{FB2CC872-DE76-4744-B7FA-A57749625483}">
      <dgm:prSet/>
      <dgm:spPr/>
      <dgm:t>
        <a:bodyPr/>
        <a:lstStyle/>
        <a:p>
          <a:endParaRPr lang="zh-TW" altLang="en-US"/>
        </a:p>
      </dgm:t>
    </dgm:pt>
    <dgm:pt modelId="{F4BF4D75-F7AE-4E38-BA0D-BE33325511D5}">
      <dgm:prSet phldrT="[文字]"/>
      <dgm:spPr/>
      <dgm:t>
        <a:bodyPr/>
        <a:lstStyle/>
        <a:p>
          <a:r>
            <a:rPr lang="zh-TW" altLang="zh-TW" dirty="0" smtClean="0"/>
            <a:t>延展性</a:t>
          </a:r>
          <a:endParaRPr lang="zh-TW" altLang="en-US" dirty="0"/>
        </a:p>
      </dgm:t>
    </dgm:pt>
    <dgm:pt modelId="{B2BABB40-BF1E-4CAB-9F1B-CC2277E10AC2}" type="parTrans" cxnId="{DCCBDDA6-DA66-4300-BD47-65F08FA4C883}">
      <dgm:prSet/>
      <dgm:spPr/>
      <dgm:t>
        <a:bodyPr/>
        <a:lstStyle/>
        <a:p>
          <a:endParaRPr lang="zh-TW" altLang="en-US"/>
        </a:p>
      </dgm:t>
    </dgm:pt>
    <dgm:pt modelId="{A6FD1949-55AD-4C0E-8931-BEE41AB67E3B}" type="sibTrans" cxnId="{DCCBDDA6-DA66-4300-BD47-65F08FA4C883}">
      <dgm:prSet/>
      <dgm:spPr/>
      <dgm:t>
        <a:bodyPr/>
        <a:lstStyle/>
        <a:p>
          <a:endParaRPr lang="zh-TW" altLang="en-US"/>
        </a:p>
      </dgm:t>
    </dgm:pt>
    <dgm:pt modelId="{691304CD-13F2-4687-A110-0DC1870DBC35}" type="pres">
      <dgm:prSet presAssocID="{DC5ED67C-4EF7-4235-B647-0BA8D6FB1B76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AF8C3828-9876-4EF6-8C5E-2D6E5437E358}" type="pres">
      <dgm:prSet presAssocID="{DC5ED67C-4EF7-4235-B647-0BA8D6FB1B76}" presName="diamond" presStyleLbl="bgShp" presStyleIdx="0" presStyleCnt="1"/>
      <dgm:spPr/>
    </dgm:pt>
    <dgm:pt modelId="{8B1EC47F-6795-4FCA-A3EB-E9B0946F0D84}" type="pres">
      <dgm:prSet presAssocID="{DC5ED67C-4EF7-4235-B647-0BA8D6FB1B76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2387E8D8-5F2E-4F33-84B3-D61372CFFDFA}" type="pres">
      <dgm:prSet presAssocID="{DC5ED67C-4EF7-4235-B647-0BA8D6FB1B76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9E2435CF-B444-4294-848A-0EE3713CE1F9}" type="pres">
      <dgm:prSet presAssocID="{DC5ED67C-4EF7-4235-B647-0BA8D6FB1B76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  <dgm:pt modelId="{78E98430-C60A-4E57-AAE5-07E172F3ECB3}" type="pres">
      <dgm:prSet presAssocID="{DC5ED67C-4EF7-4235-B647-0BA8D6FB1B76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386982C0-639A-4096-878D-1470B87DB2D1}" srcId="{DC5ED67C-4EF7-4235-B647-0BA8D6FB1B76}" destId="{23640114-FF06-4AD0-B7BE-355DA165E1E4}" srcOrd="1" destOrd="0" parTransId="{034E2097-A1AD-4AE7-8645-9402479A7800}" sibTransId="{5C9FFD4A-0876-43CD-BEA4-CE7471596B6B}"/>
    <dgm:cxn modelId="{869C1ED1-D058-4FFA-81D5-7B59C8E82695}" type="presOf" srcId="{DC5ED67C-4EF7-4235-B647-0BA8D6FB1B76}" destId="{691304CD-13F2-4687-A110-0DC1870DBC35}" srcOrd="0" destOrd="0" presId="urn:microsoft.com/office/officeart/2005/8/layout/matrix3"/>
    <dgm:cxn modelId="{FBDD2E4A-8B65-440D-82DF-E61298D24A76}" type="presOf" srcId="{F4BF4D75-F7AE-4E38-BA0D-BE33325511D5}" destId="{78E98430-C60A-4E57-AAE5-07E172F3ECB3}" srcOrd="0" destOrd="0" presId="urn:microsoft.com/office/officeart/2005/8/layout/matrix3"/>
    <dgm:cxn modelId="{FDD2F088-2A84-4D93-922D-B628E0C85FC8}" srcId="{DC5ED67C-4EF7-4235-B647-0BA8D6FB1B76}" destId="{D7439F1B-67B8-4AAF-8B7B-3582AF14597D}" srcOrd="0" destOrd="0" parTransId="{D3EC091C-761F-4A66-9B65-617BAC26F724}" sibTransId="{4E8E132A-B275-49F1-9677-5E67B29391B7}"/>
    <dgm:cxn modelId="{8C028F6D-3673-4585-A381-1E98EF718F1E}" type="presOf" srcId="{D7439F1B-67B8-4AAF-8B7B-3582AF14597D}" destId="{8B1EC47F-6795-4FCA-A3EB-E9B0946F0D84}" srcOrd="0" destOrd="0" presId="urn:microsoft.com/office/officeart/2005/8/layout/matrix3"/>
    <dgm:cxn modelId="{A40A1171-FEDA-4ED8-ABA7-FF0B27603342}" type="presOf" srcId="{D5B1C425-5C2A-4252-BD3A-98F8FF4D685B}" destId="{9E2435CF-B444-4294-848A-0EE3713CE1F9}" srcOrd="0" destOrd="0" presId="urn:microsoft.com/office/officeart/2005/8/layout/matrix3"/>
    <dgm:cxn modelId="{DCCBDDA6-DA66-4300-BD47-65F08FA4C883}" srcId="{DC5ED67C-4EF7-4235-B647-0BA8D6FB1B76}" destId="{F4BF4D75-F7AE-4E38-BA0D-BE33325511D5}" srcOrd="3" destOrd="0" parTransId="{B2BABB40-BF1E-4CAB-9F1B-CC2277E10AC2}" sibTransId="{A6FD1949-55AD-4C0E-8931-BEE41AB67E3B}"/>
    <dgm:cxn modelId="{AF909792-685B-4B0F-A956-9C312DE240C6}" type="presOf" srcId="{23640114-FF06-4AD0-B7BE-355DA165E1E4}" destId="{2387E8D8-5F2E-4F33-84B3-D61372CFFDFA}" srcOrd="0" destOrd="0" presId="urn:microsoft.com/office/officeart/2005/8/layout/matrix3"/>
    <dgm:cxn modelId="{FB2CC872-DE76-4744-B7FA-A57749625483}" srcId="{DC5ED67C-4EF7-4235-B647-0BA8D6FB1B76}" destId="{D5B1C425-5C2A-4252-BD3A-98F8FF4D685B}" srcOrd="2" destOrd="0" parTransId="{73E97489-10DF-4AF3-BB02-C8039FE636C9}" sibTransId="{67D5E4FA-D50F-4215-B8D3-E44634B7C46D}"/>
    <dgm:cxn modelId="{1BDDE89C-1FDD-487D-95EE-5FBE672C9ED7}" type="presParOf" srcId="{691304CD-13F2-4687-A110-0DC1870DBC35}" destId="{AF8C3828-9876-4EF6-8C5E-2D6E5437E358}" srcOrd="0" destOrd="0" presId="urn:microsoft.com/office/officeart/2005/8/layout/matrix3"/>
    <dgm:cxn modelId="{89595B7B-C12B-4E5E-B6A7-F48D616C1913}" type="presParOf" srcId="{691304CD-13F2-4687-A110-0DC1870DBC35}" destId="{8B1EC47F-6795-4FCA-A3EB-E9B0946F0D84}" srcOrd="1" destOrd="0" presId="urn:microsoft.com/office/officeart/2005/8/layout/matrix3"/>
    <dgm:cxn modelId="{87B97608-663E-441A-B79B-B493AC9651AD}" type="presParOf" srcId="{691304CD-13F2-4687-A110-0DC1870DBC35}" destId="{2387E8D8-5F2E-4F33-84B3-D61372CFFDFA}" srcOrd="2" destOrd="0" presId="urn:microsoft.com/office/officeart/2005/8/layout/matrix3"/>
    <dgm:cxn modelId="{D029291E-4BFE-4D87-96D7-4BAAFFCE90FE}" type="presParOf" srcId="{691304CD-13F2-4687-A110-0DC1870DBC35}" destId="{9E2435CF-B444-4294-848A-0EE3713CE1F9}" srcOrd="3" destOrd="0" presId="urn:microsoft.com/office/officeart/2005/8/layout/matrix3"/>
    <dgm:cxn modelId="{FD557E95-46A4-4461-9C38-954FDF084C46}" type="presParOf" srcId="{691304CD-13F2-4687-A110-0DC1870DBC35}" destId="{78E98430-C60A-4E57-AAE5-07E172F3ECB3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F8C3828-9876-4EF6-8C5E-2D6E5437E358}">
      <dsp:nvSpPr>
        <dsp:cNvPr id="0" name=""/>
        <dsp:cNvSpPr/>
      </dsp:nvSpPr>
      <dsp:spPr>
        <a:xfrm>
          <a:off x="1172356" y="0"/>
          <a:ext cx="4352032" cy="4352032"/>
        </a:xfrm>
        <a:prstGeom prst="diamond">
          <a:avLst/>
        </a:prstGeom>
        <a:gradFill rotWithShape="0">
          <a:gsLst>
            <a:gs pos="0">
              <a:schemeClr val="accent5">
                <a:tint val="40000"/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5">
                <a:tint val="40000"/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5">
                <a:tint val="40000"/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5">
                <a:tint val="40000"/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5">
                <a:tint val="40000"/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5">
                <a:tint val="40000"/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8B1EC47F-6795-4FCA-A3EB-E9B0946F0D84}">
      <dsp:nvSpPr>
        <dsp:cNvPr id="0" name=""/>
        <dsp:cNvSpPr/>
      </dsp:nvSpPr>
      <dsp:spPr>
        <a:xfrm>
          <a:off x="1585799" y="413443"/>
          <a:ext cx="1697292" cy="1697292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5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5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zh-TW" sz="3300" kern="1200" dirty="0" smtClean="0"/>
            <a:t>導電性</a:t>
          </a:r>
          <a:endParaRPr lang="zh-TW" altLang="en-US" sz="3300" kern="1200" dirty="0"/>
        </a:p>
      </dsp:txBody>
      <dsp:txXfrm>
        <a:off x="1585799" y="413443"/>
        <a:ext cx="1697292" cy="1697292"/>
      </dsp:txXfrm>
    </dsp:sp>
    <dsp:sp modelId="{2387E8D8-5F2E-4F33-84B3-D61372CFFDFA}">
      <dsp:nvSpPr>
        <dsp:cNvPr id="0" name=""/>
        <dsp:cNvSpPr/>
      </dsp:nvSpPr>
      <dsp:spPr>
        <a:xfrm>
          <a:off x="3413652" y="413443"/>
          <a:ext cx="1697292" cy="1697292"/>
        </a:xfrm>
        <a:prstGeom prst="roundRect">
          <a:avLst/>
        </a:prstGeom>
        <a:gradFill rotWithShape="0">
          <a:gsLst>
            <a:gs pos="0">
              <a:schemeClr val="accent5">
                <a:hueOff val="5107826"/>
                <a:satOff val="-2967"/>
                <a:lumOff val="-1830"/>
                <a:alphaOff val="0"/>
                <a:tint val="75000"/>
                <a:shade val="85000"/>
                <a:satMod val="230000"/>
              </a:schemeClr>
            </a:gs>
            <a:gs pos="25000">
              <a:schemeClr val="accent5">
                <a:hueOff val="5107826"/>
                <a:satOff val="-2967"/>
                <a:lumOff val="-1830"/>
                <a:alphaOff val="0"/>
                <a:tint val="90000"/>
                <a:shade val="70000"/>
                <a:satMod val="220000"/>
              </a:schemeClr>
            </a:gs>
            <a:gs pos="50000">
              <a:schemeClr val="accent5">
                <a:hueOff val="5107826"/>
                <a:satOff val="-2967"/>
                <a:lumOff val="-1830"/>
                <a:alphaOff val="0"/>
                <a:tint val="90000"/>
                <a:shade val="58000"/>
                <a:satMod val="225000"/>
              </a:schemeClr>
            </a:gs>
            <a:gs pos="65000">
              <a:schemeClr val="accent5">
                <a:hueOff val="5107826"/>
                <a:satOff val="-2967"/>
                <a:lumOff val="-1830"/>
                <a:alphaOff val="0"/>
                <a:tint val="90000"/>
                <a:shade val="58000"/>
                <a:satMod val="225000"/>
              </a:schemeClr>
            </a:gs>
            <a:gs pos="80000">
              <a:schemeClr val="accent5">
                <a:hueOff val="5107826"/>
                <a:satOff val="-2967"/>
                <a:lumOff val="-183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5">
                <a:hueOff val="5107826"/>
                <a:satOff val="-2967"/>
                <a:lumOff val="-183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zh-TW" sz="3300" kern="1200" dirty="0" smtClean="0"/>
            <a:t>密度</a:t>
          </a:r>
          <a:endParaRPr lang="zh-TW" altLang="en-US" sz="3300" kern="1200" dirty="0"/>
        </a:p>
      </dsp:txBody>
      <dsp:txXfrm>
        <a:off x="3413652" y="413443"/>
        <a:ext cx="1697292" cy="1697292"/>
      </dsp:txXfrm>
    </dsp:sp>
    <dsp:sp modelId="{9E2435CF-B444-4294-848A-0EE3713CE1F9}">
      <dsp:nvSpPr>
        <dsp:cNvPr id="0" name=""/>
        <dsp:cNvSpPr/>
      </dsp:nvSpPr>
      <dsp:spPr>
        <a:xfrm>
          <a:off x="1585799" y="2241296"/>
          <a:ext cx="1697292" cy="1697292"/>
        </a:xfrm>
        <a:prstGeom prst="roundRect">
          <a:avLst/>
        </a:prstGeom>
        <a:gradFill rotWithShape="0">
          <a:gsLst>
            <a:gs pos="0">
              <a:schemeClr val="accent5">
                <a:hueOff val="10215652"/>
                <a:satOff val="-5935"/>
                <a:lumOff val="-3660"/>
                <a:alphaOff val="0"/>
                <a:tint val="75000"/>
                <a:shade val="85000"/>
                <a:satMod val="230000"/>
              </a:schemeClr>
            </a:gs>
            <a:gs pos="25000">
              <a:schemeClr val="accent5">
                <a:hueOff val="10215652"/>
                <a:satOff val="-5935"/>
                <a:lumOff val="-3660"/>
                <a:alphaOff val="0"/>
                <a:tint val="90000"/>
                <a:shade val="70000"/>
                <a:satMod val="220000"/>
              </a:schemeClr>
            </a:gs>
            <a:gs pos="50000">
              <a:schemeClr val="accent5">
                <a:hueOff val="10215652"/>
                <a:satOff val="-5935"/>
                <a:lumOff val="-3660"/>
                <a:alphaOff val="0"/>
                <a:tint val="90000"/>
                <a:shade val="58000"/>
                <a:satMod val="225000"/>
              </a:schemeClr>
            </a:gs>
            <a:gs pos="65000">
              <a:schemeClr val="accent5">
                <a:hueOff val="10215652"/>
                <a:satOff val="-5935"/>
                <a:lumOff val="-3660"/>
                <a:alphaOff val="0"/>
                <a:tint val="90000"/>
                <a:shade val="58000"/>
                <a:satMod val="225000"/>
              </a:schemeClr>
            </a:gs>
            <a:gs pos="80000">
              <a:schemeClr val="accent5">
                <a:hueOff val="10215652"/>
                <a:satOff val="-5935"/>
                <a:lumOff val="-366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5">
                <a:hueOff val="10215652"/>
                <a:satOff val="-5935"/>
                <a:lumOff val="-366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zh-TW" sz="3300" kern="1200" dirty="0" smtClean="0"/>
            <a:t>硬度</a:t>
          </a:r>
          <a:endParaRPr lang="zh-TW" altLang="en-US" sz="3300" kern="1200" dirty="0"/>
        </a:p>
      </dsp:txBody>
      <dsp:txXfrm>
        <a:off x="1585799" y="2241296"/>
        <a:ext cx="1697292" cy="1697292"/>
      </dsp:txXfrm>
    </dsp:sp>
    <dsp:sp modelId="{78E98430-C60A-4E57-AAE5-07E172F3ECB3}">
      <dsp:nvSpPr>
        <dsp:cNvPr id="0" name=""/>
        <dsp:cNvSpPr/>
      </dsp:nvSpPr>
      <dsp:spPr>
        <a:xfrm>
          <a:off x="3413652" y="2241296"/>
          <a:ext cx="1697292" cy="1697292"/>
        </a:xfrm>
        <a:prstGeom prst="roundRect">
          <a:avLst/>
        </a:prstGeom>
        <a:gradFill rotWithShape="0">
          <a:gsLst>
            <a:gs pos="0">
              <a:schemeClr val="accent5">
                <a:hueOff val="15323477"/>
                <a:satOff val="-8902"/>
                <a:lumOff val="-5490"/>
                <a:alphaOff val="0"/>
                <a:tint val="75000"/>
                <a:shade val="85000"/>
                <a:satMod val="230000"/>
              </a:schemeClr>
            </a:gs>
            <a:gs pos="25000">
              <a:schemeClr val="accent5">
                <a:hueOff val="15323477"/>
                <a:satOff val="-8902"/>
                <a:lumOff val="-5490"/>
                <a:alphaOff val="0"/>
                <a:tint val="90000"/>
                <a:shade val="70000"/>
                <a:satMod val="220000"/>
              </a:schemeClr>
            </a:gs>
            <a:gs pos="50000">
              <a:schemeClr val="accent5">
                <a:hueOff val="15323477"/>
                <a:satOff val="-8902"/>
                <a:lumOff val="-5490"/>
                <a:alphaOff val="0"/>
                <a:tint val="90000"/>
                <a:shade val="58000"/>
                <a:satMod val="225000"/>
              </a:schemeClr>
            </a:gs>
            <a:gs pos="65000">
              <a:schemeClr val="accent5">
                <a:hueOff val="15323477"/>
                <a:satOff val="-8902"/>
                <a:lumOff val="-5490"/>
                <a:alphaOff val="0"/>
                <a:tint val="90000"/>
                <a:shade val="58000"/>
                <a:satMod val="225000"/>
              </a:schemeClr>
            </a:gs>
            <a:gs pos="80000">
              <a:schemeClr val="accent5">
                <a:hueOff val="15323477"/>
                <a:satOff val="-8902"/>
                <a:lumOff val="-549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5">
                <a:hueOff val="15323477"/>
                <a:satOff val="-8902"/>
                <a:lumOff val="-549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zh-TW" sz="3300" kern="1200" dirty="0" smtClean="0"/>
            <a:t>延展性</a:t>
          </a:r>
          <a:endParaRPr lang="zh-TW" altLang="en-US" sz="3300" kern="1200" dirty="0"/>
        </a:p>
      </dsp:txBody>
      <dsp:txXfrm>
        <a:off x="3413652" y="2241296"/>
        <a:ext cx="1697292" cy="16972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2C7AF4-C788-41BB-B3E3-6DCF48139F9F}" type="datetimeFigureOut">
              <a:rPr lang="zh-TW" altLang="en-US" smtClean="0"/>
              <a:pPr/>
              <a:t>2011/7/5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A195C3-92B7-4345-9309-D6D72915CE2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A195C3-92B7-4345-9309-D6D72915CE21}" type="slidenum">
              <a:rPr lang="zh-TW" altLang="en-US" smtClean="0"/>
              <a:pPr/>
              <a:t>3</a:t>
            </a:fld>
            <a:endParaRPr lang="zh-TW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 bwMode="gray"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1142984"/>
            <a:ext cx="7858180" cy="1470025"/>
          </a:xfrm>
        </p:spPr>
        <p:txBody>
          <a:bodyPr/>
          <a:lstStyle>
            <a:lvl1pPr>
              <a:defRPr baseline="0">
                <a:ea typeface="+mj-ea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472" y="3071810"/>
            <a:ext cx="8001056" cy="642942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57299-D6FA-4449-A479-B308D428D0C0}" type="slidenum">
              <a:rPr lang="en-US" altLang="zh-TW" smtClean="0"/>
              <a:pPr/>
              <a:t>‹#›</a:t>
            </a:fld>
            <a:endParaRPr lang="en-US" altLang="zh-TW"/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C3BE67-7AD2-4429-99F8-9990A6111963}" type="slidenum">
              <a:rPr lang="en-US" altLang="zh-TW" smtClean="0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5EF7E7-6C95-455D-9968-D429F5B56D63}" type="slidenum">
              <a:rPr lang="en-US" altLang="zh-TW" smtClean="0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B6AEF-E88F-4AF4-881E-0E4277FF0714}" type="slidenum">
              <a:rPr lang="en-US" altLang="zh-TW" smtClean="0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16C1E1-19C2-4BA9-B233-79A776CCB400}" type="slidenum">
              <a:rPr lang="en-US" altLang="zh-TW" smtClean="0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ED0A3-EB65-4069-A89E-E7D8295124FD}" type="slidenum">
              <a:rPr lang="en-US" altLang="zh-TW" smtClean="0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277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277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9C10B-17E9-42AF-8C00-2456613440C5}" type="slidenum">
              <a:rPr lang="en-US" altLang="zh-TW" smtClean="0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7B161F-8076-404A-8A25-C49BE011F86D}" type="slidenum">
              <a:rPr lang="en-US" altLang="zh-TW" smtClean="0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CE652-75B7-4655-8607-83E863CB213B}" type="slidenum">
              <a:rPr lang="en-US" altLang="zh-TW" smtClean="0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27CCE-7C06-451F-A99E-FAE00749F060}" type="slidenum">
              <a:rPr lang="en-US" altLang="zh-TW" smtClean="0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zh-T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342622-CDDF-4DB8-A059-D58DBF3E0FA3}" type="slidenum">
              <a:rPr lang="en-US" altLang="zh-TW" smtClean="0"/>
              <a:pPr/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1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002060"/>
                </a:solidFill>
              </a:defRPr>
            </a:lvl1pPr>
          </a:lstStyle>
          <a:p>
            <a:endParaRPr lang="en-US" alt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002060"/>
                </a:solidFill>
              </a:defRPr>
            </a:lvl1pPr>
          </a:lstStyle>
          <a:p>
            <a:endParaRPr lang="en-US" alt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2060"/>
                </a:solidFill>
              </a:defRPr>
            </a:lvl1pPr>
          </a:lstStyle>
          <a:p>
            <a:fld id="{9DD85769-2968-410A-821D-EDE8AFC2150E}" type="slidenum">
              <a:rPr lang="en-US" altLang="zh-TW" smtClean="0"/>
              <a:pPr/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 baseline="0">
          <a:ln w="1905">
            <a:solidFill>
              <a:schemeClr val="bg1">
                <a:lumMod val="95000"/>
              </a:schemeClr>
            </a:solidFill>
          </a:ln>
          <a:solidFill>
            <a:srgbClr val="00339A"/>
          </a:soli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+mj-lt"/>
          <a:ea typeface="+mj-ea"/>
          <a:cs typeface="Tahoma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Tx/>
        <a:buBlip>
          <a:blip r:embed="rId14"/>
        </a:buBlip>
        <a:defRPr sz="3200" kern="1200" baseline="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Tx/>
        <a:buBlip>
          <a:blip r:embed="rId15"/>
        </a:buBlip>
        <a:defRPr sz="2800" kern="1200" baseline="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2400" kern="1200" baseline="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2000" kern="1200" baseline="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2000" kern="1200" baseline="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1800" kern="120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1800" kern="120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1600" kern="120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1400" kern="120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hyperlink" Target="DOC/&#25104;&#21697;&#28204;&#35430;.docx" TargetMode="External"/><Relationship Id="rId7" Type="http://schemas.openxmlformats.org/officeDocument/2006/relationships/image" Target="../media/image8.jpeg"/><Relationship Id="rId2" Type="http://schemas.openxmlformats.org/officeDocument/2006/relationships/hyperlink" Target="DOC/&#25104;&#21697;&#27169;&#22411;&#24037;&#20316;&#35352;&#37636;&#34920;.docx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2.png"/><Relationship Id="rId4" Type="http://schemas.openxmlformats.org/officeDocument/2006/relationships/hyperlink" Target="&#29255;/&#23526;&#39511;.mpg" TargetMode="External"/><Relationship Id="rId9" Type="http://schemas.openxmlformats.org/officeDocument/2006/relationships/hyperlink" Target="file:///C:\Documents%20and%20Settings\Administrator\&#26700;&#38754;\&#20998;&#20139;&#26371;2\&#29255;\&#23526;&#39511;.mpg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DOC/Exemplar%20&#35920;&#30427;&#29983;&#27963;%20v2.docx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&#29255;/&#23494;&#24230;.wmv" TargetMode="External"/><Relationship Id="rId3" Type="http://schemas.openxmlformats.org/officeDocument/2006/relationships/hyperlink" Target="DOC/&#23526;&#39511;&#20108;.doc" TargetMode="External"/><Relationship Id="rId7" Type="http://schemas.openxmlformats.org/officeDocument/2006/relationships/image" Target="../media/image6.jpeg"/><Relationship Id="rId2" Type="http://schemas.openxmlformats.org/officeDocument/2006/relationships/hyperlink" Target="ppt/&#23526;&#39511;(&#23494;&#24230;).pptx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&#29255;/&#23494;&#24230;&#23526;&#39511;&#65343;&#28317;&#36890;&#26495;.JPG" TargetMode="External"/><Relationship Id="rId5" Type="http://schemas.openxmlformats.org/officeDocument/2006/relationships/hyperlink" Target="file:///J:\&#20998;&#20139;&#26371;2\&#29255;\&#23494;&#24230;.wmv" TargetMode="External"/><Relationship Id="rId4" Type="http://schemas.openxmlformats.org/officeDocument/2006/relationships/hyperlink" Target="DOC/&#23526;&#39511;&#20108;(new).docx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DOC/&#23526;&#39511;&#19968;(NEW).docx" TargetMode="External"/><Relationship Id="rId2" Type="http://schemas.openxmlformats.org/officeDocument/2006/relationships/hyperlink" Target="DOC/&#23526;&#39511;&#19968;.doc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&#29255;/&#23566;&#38651;&#24615;.mpg" TargetMode="External"/><Relationship Id="rId4" Type="http://schemas.openxmlformats.org/officeDocument/2006/relationships/hyperlink" Target="file:///C:\Documents%20and%20Settings\Administrator\&#26700;&#38754;\&#20998;&#20139;&#26371;2\&#29255;\&#23566;&#38651;&#24615;.m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14348" y="107154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altLang="zh-TW" dirty="0" smtClean="0"/>
              <a:t>2010/11</a:t>
            </a:r>
            <a:r>
              <a:rPr lang="zh-TW" altLang="zh-TW" dirty="0" smtClean="0"/>
              <a:t>學年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 smtClean="0"/>
              <a:t>新高中設計與應用科技課程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en-US" altLang="zh-TW" dirty="0" smtClean="0"/>
              <a:t>(</a:t>
            </a:r>
            <a:r>
              <a:rPr lang="zh-TW" altLang="en-US" dirty="0" smtClean="0"/>
              <a:t>智障學生</a:t>
            </a:r>
            <a:r>
              <a:rPr lang="en-US" altLang="zh-TW" dirty="0" smtClean="0"/>
              <a:t>)</a:t>
            </a:r>
            <a:r>
              <a:rPr lang="zh-TW" altLang="en-US" dirty="0" smtClean="0"/>
              <a:t>學與教經驗分享會</a:t>
            </a:r>
            <a:endParaRPr lang="zh-TW" altLang="zh-TW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57158" y="3028944"/>
            <a:ext cx="8501122" cy="1400188"/>
          </a:xfrm>
        </p:spPr>
        <p:txBody>
          <a:bodyPr>
            <a:normAutofit/>
          </a:bodyPr>
          <a:lstStyle/>
          <a:p>
            <a:r>
              <a:rPr lang="zh-TW" altLang="zh-TW" sz="2800" dirty="0" smtClean="0"/>
              <a:t>題目</a:t>
            </a:r>
            <a:r>
              <a:rPr lang="en-US" altLang="zh-TW" sz="2800" dirty="0" smtClean="0"/>
              <a:t>:</a:t>
            </a:r>
            <a:r>
              <a:rPr lang="zh-TW" altLang="zh-TW" sz="2800" dirty="0" smtClean="0"/>
              <a:t>豐盛生活</a:t>
            </a:r>
            <a:endParaRPr lang="zh-TW" altLang="zh-TW" sz="2800" dirty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214546" y="4143380"/>
            <a:ext cx="4714908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3300"/>
              </a:buClr>
              <a:buSzTx/>
              <a:buFontTx/>
              <a:buNone/>
              <a:tabLst/>
              <a:defRPr/>
            </a:pPr>
            <a:r>
              <a:rPr kumimoji="1" lang="zh-TW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dobe 黑体 Std R" pitchFamily="34" charset="-128"/>
                <a:ea typeface="Adobe 黑体 Std R" pitchFamily="34" charset="-128"/>
              </a:rPr>
              <a:t>保良局百周年學校</a:t>
            </a:r>
            <a:endParaRPr kumimoji="1" lang="zh-TW" altLang="zh-TW" sz="36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dobe 黑体 Std R" pitchFamily="34" charset="-128"/>
              <a:ea typeface="Adobe 黑体 Std R" pitchFamily="34" charset="-128"/>
            </a:endParaRPr>
          </a:p>
        </p:txBody>
      </p:sp>
    </p:spTree>
    <p:custDataLst>
      <p:tags r:id="rId1"/>
    </p:custDataLst>
  </p:cSld>
  <p:clrMapOvr>
    <a:masterClrMapping/>
  </p:clrMapOvr>
  <p:transition spd="med" advTm="14922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  <p:bldP spid="6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zh-TW" altLang="en-US" dirty="0" smtClean="0"/>
              <a:t>教學流程</a:t>
            </a:r>
            <a:r>
              <a:rPr lang="en-US" altLang="zh-TW" dirty="0" smtClean="0"/>
              <a:t>~</a:t>
            </a:r>
            <a:r>
              <a:rPr lang="zh-TW" altLang="en-US" dirty="0" smtClean="0"/>
              <a:t>模型</a:t>
            </a:r>
            <a:r>
              <a:rPr lang="zh-TW" altLang="zh-TW" dirty="0" smtClean="0"/>
              <a:t>活動</a:t>
            </a:r>
            <a:r>
              <a:rPr lang="zh-TW" altLang="en-US" dirty="0" smtClean="0"/>
              <a:t> 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pPr lvl="1"/>
            <a:r>
              <a:rPr lang="zh-TW" altLang="en-US" dirty="0" smtClean="0"/>
              <a:t>分組 </a:t>
            </a:r>
            <a:r>
              <a:rPr lang="en-US" altLang="zh-TW" dirty="0" smtClean="0"/>
              <a:t>~</a:t>
            </a:r>
            <a:r>
              <a:rPr lang="zh-TW" altLang="en-US" dirty="0" smtClean="0"/>
              <a:t> </a:t>
            </a:r>
            <a:r>
              <a:rPr lang="en-US" altLang="zh-TW" dirty="0" smtClean="0"/>
              <a:t>3</a:t>
            </a:r>
            <a:r>
              <a:rPr lang="zh-TW" altLang="en-US" dirty="0" smtClean="0"/>
              <a:t>個同學一組</a:t>
            </a:r>
            <a:r>
              <a:rPr lang="en-US" altLang="zh-TW" dirty="0" smtClean="0"/>
              <a:t>(</a:t>
            </a:r>
            <a:r>
              <a:rPr lang="zh-TW" altLang="en-US" dirty="0" smtClean="0"/>
              <a:t>高、低能力合組</a:t>
            </a:r>
            <a:r>
              <a:rPr lang="en-US" altLang="zh-TW" dirty="0" smtClean="0"/>
              <a:t>)</a:t>
            </a:r>
          </a:p>
          <a:p>
            <a:pPr lvl="1"/>
            <a:r>
              <a:rPr lang="zh-TW" altLang="en-US" dirty="0" smtClean="0"/>
              <a:t>製造</a:t>
            </a:r>
            <a:r>
              <a:rPr lang="en-US" altLang="zh-TW" dirty="0" smtClean="0"/>
              <a:t>3</a:t>
            </a:r>
            <a:r>
              <a:rPr lang="zh-TW" altLang="en-US" dirty="0" smtClean="0"/>
              <a:t>張不同材料的枱，之後做負重測試。</a:t>
            </a:r>
            <a:endParaRPr lang="en-US" altLang="zh-TW" dirty="0" smtClean="0"/>
          </a:p>
          <a:p>
            <a:pPr lvl="1"/>
            <a:r>
              <a:rPr lang="zh-TW" altLang="en-US" dirty="0" smtClean="0">
                <a:hlinkClick r:id="rId2" action="ppaction://hlinkfile"/>
              </a:rPr>
              <a:t>工作記錄表</a:t>
            </a:r>
            <a:r>
              <a:rPr lang="zh-TW" altLang="en-US" dirty="0" smtClean="0"/>
              <a:t>     </a:t>
            </a:r>
            <a:r>
              <a:rPr lang="zh-TW" altLang="en-US" dirty="0" smtClean="0">
                <a:hlinkClick r:id="rId3" action="ppaction://hlinkfile"/>
              </a:rPr>
              <a:t>成品測試工作紙</a:t>
            </a:r>
            <a:r>
              <a:rPr lang="zh-TW" altLang="en-US" dirty="0" smtClean="0">
                <a:hlinkClick r:id="rId4" action="ppaction://hlinkfile"/>
              </a:rPr>
              <a:t>    </a:t>
            </a:r>
            <a:endParaRPr lang="en-US" altLang="zh-TW" dirty="0" smtClean="0">
              <a:hlinkClick r:id="rId4" action="ppaction://hlinkfile"/>
            </a:endParaRPr>
          </a:p>
          <a:p>
            <a:pPr lvl="1"/>
            <a:endParaRPr lang="en-US" altLang="zh-TW" dirty="0" smtClean="0"/>
          </a:p>
          <a:p>
            <a:pPr lvl="1"/>
            <a:endParaRPr lang="en-US" altLang="zh-TW" b="1" dirty="0" smtClean="0"/>
          </a:p>
          <a:p>
            <a:pPr marL="342900" lvl="1" indent="-342900">
              <a:buBlip>
                <a:blip r:embed="rId5"/>
              </a:buBlip>
            </a:pPr>
            <a:endParaRPr lang="en-US" altLang="zh-TW" sz="3200" b="1" dirty="0" smtClean="0"/>
          </a:p>
          <a:p>
            <a:pPr marL="742950" lvl="2" indent="-342900"/>
            <a:endParaRPr lang="en-US" altLang="zh-TW" b="1" dirty="0" smtClean="0"/>
          </a:p>
        </p:txBody>
      </p:sp>
      <p:pic>
        <p:nvPicPr>
          <p:cNvPr id="1026" name="Picture 2" descr="C:\Users\lingyee\Desktop\分享會2\片\成品試驗 (2)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51520" y="3429000"/>
            <a:ext cx="2232248" cy="1872208"/>
          </a:xfrm>
          <a:prstGeom prst="rect">
            <a:avLst/>
          </a:prstGeom>
          <a:noFill/>
        </p:spPr>
      </p:pic>
      <p:pic>
        <p:nvPicPr>
          <p:cNvPr id="1027" name="Picture 3" descr="C:\Users\lingyee\Desktop\分享會2\片\成品試驗 (3).JP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2627784" y="4653136"/>
            <a:ext cx="2880320" cy="1961957"/>
          </a:xfrm>
          <a:prstGeom prst="rect">
            <a:avLst/>
          </a:prstGeom>
          <a:noFill/>
        </p:spPr>
      </p:pic>
      <p:pic>
        <p:nvPicPr>
          <p:cNvPr id="1028" name="Picture 4" descr="C:\Users\lingyee\Desktop\分享會2\片\成品試驗 (4).JP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5652120" y="3140968"/>
            <a:ext cx="3168352" cy="2088232"/>
          </a:xfrm>
          <a:prstGeom prst="rect">
            <a:avLst/>
          </a:prstGeom>
          <a:noFill/>
        </p:spPr>
      </p:pic>
      <p:sp>
        <p:nvSpPr>
          <p:cNvPr id="7" name="動作按鈕: 影片 6">
            <a:hlinkClick r:id="rId9" action="ppaction://hlinkfile" highlightClick="1"/>
          </p:cNvPr>
          <p:cNvSpPr/>
          <p:nvPr/>
        </p:nvSpPr>
        <p:spPr>
          <a:xfrm>
            <a:off x="6300192" y="2420888"/>
            <a:ext cx="576064" cy="360040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>
            <a:hlinkClick r:id="rId4" action="ppaction://hlinkfile"/>
          </p:cNvPr>
          <p:cNvSpPr/>
          <p:nvPr/>
        </p:nvSpPr>
        <p:spPr>
          <a:xfrm>
            <a:off x="6156176" y="2337758"/>
            <a:ext cx="864096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bldLvl="2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dirty="0"/>
              <a:t>總結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260491"/>
            <a:ext cx="8229600" cy="5048829"/>
          </a:xfrm>
        </p:spPr>
        <p:txBody>
          <a:bodyPr>
            <a:normAutofit lnSpcReduction="10000"/>
          </a:bodyPr>
          <a:lstStyle/>
          <a:p>
            <a:r>
              <a:rPr lang="zh-TW" altLang="zh-TW" dirty="0" smtClean="0"/>
              <a:t>題目</a:t>
            </a:r>
            <a:r>
              <a:rPr lang="zh-TW" altLang="en-US" dirty="0" smtClean="0"/>
              <a:t>及工作紙需由</a:t>
            </a:r>
            <a:r>
              <a:rPr lang="zh-TW" altLang="zh-TW" dirty="0" smtClean="0"/>
              <a:t>學生</a:t>
            </a:r>
            <a:r>
              <a:rPr lang="zh-TW" altLang="en-US" b="1" dirty="0" smtClean="0"/>
              <a:t>的</a:t>
            </a:r>
            <a:r>
              <a:rPr lang="zh-TW" altLang="zh-TW" b="1" dirty="0" smtClean="0"/>
              <a:t>需要出發及設計</a:t>
            </a:r>
            <a:r>
              <a:rPr lang="zh-TW" altLang="zh-TW" dirty="0" smtClean="0"/>
              <a:t>。令學生更易明白及接受。</a:t>
            </a:r>
            <a:endParaRPr lang="en-US" altLang="zh-TW" dirty="0" smtClean="0"/>
          </a:p>
          <a:p>
            <a:pPr>
              <a:buNone/>
            </a:pPr>
            <a:endParaRPr lang="en-US" altLang="zh-TW" dirty="0" smtClean="0"/>
          </a:p>
          <a:p>
            <a:pPr lvl="0"/>
            <a:r>
              <a:rPr lang="zh-TW" altLang="en-US" dirty="0" smtClean="0"/>
              <a:t>多用提問</a:t>
            </a:r>
            <a:endParaRPr lang="en-US" altLang="zh-TW" dirty="0" smtClean="0"/>
          </a:p>
          <a:p>
            <a:pPr lvl="0">
              <a:buNone/>
            </a:pPr>
            <a:endParaRPr lang="en-US" altLang="zh-TW" dirty="0" smtClean="0"/>
          </a:p>
          <a:p>
            <a:pPr lvl="0"/>
            <a:r>
              <a:rPr lang="zh-TW" altLang="en-US" dirty="0" smtClean="0"/>
              <a:t>在做學生個人工作報告及會報時，給予時間學生思考。</a:t>
            </a:r>
            <a:endParaRPr lang="en-US" altLang="zh-TW" dirty="0" smtClean="0"/>
          </a:p>
          <a:p>
            <a:endParaRPr lang="en-US" altLang="zh-TW" dirty="0" smtClean="0"/>
          </a:p>
          <a:p>
            <a:r>
              <a:rPr lang="zh-TW" altLang="en-US" dirty="0" smtClean="0"/>
              <a:t>分組時需注意每組成員的能力。</a:t>
            </a:r>
          </a:p>
          <a:p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23528" y="314096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zh-TW" altLang="en-US" sz="7200" dirty="0" smtClean="0"/>
              <a:t>完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dirty="0" smtClean="0"/>
              <a:t>分享內容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zh-TW" sz="3600" b="1" dirty="0" smtClean="0"/>
              <a:t>學校</a:t>
            </a:r>
            <a:r>
              <a:rPr lang="zh-TW" altLang="en-US" sz="3600" b="1" dirty="0" smtClean="0"/>
              <a:t>簡介及學生分班情況</a:t>
            </a:r>
            <a:endParaRPr lang="en-US" altLang="zh-TW" sz="3600" b="1" dirty="0" smtClean="0"/>
          </a:p>
          <a:p>
            <a:r>
              <a:rPr lang="zh-TW" altLang="zh-TW" sz="3600" b="1" dirty="0" smtClean="0"/>
              <a:t>單元設計</a:t>
            </a:r>
            <a:r>
              <a:rPr lang="zh-TW" altLang="en-US" sz="3600" b="1" dirty="0" smtClean="0"/>
              <a:t> </a:t>
            </a:r>
            <a:r>
              <a:rPr lang="en-US" altLang="zh-TW" sz="3600" b="1" dirty="0" smtClean="0"/>
              <a:t>~</a:t>
            </a:r>
            <a:r>
              <a:rPr lang="zh-TW" altLang="zh-TW" sz="3600" b="1" dirty="0" smtClean="0"/>
              <a:t>範疇</a:t>
            </a:r>
            <a:r>
              <a:rPr lang="zh-TW" altLang="en-US" sz="3600" b="1" dirty="0" smtClean="0"/>
              <a:t>、</a:t>
            </a:r>
            <a:r>
              <a:rPr lang="zh-TW" altLang="zh-TW" sz="3600" b="1" dirty="0" smtClean="0"/>
              <a:t>概念圖</a:t>
            </a:r>
            <a:r>
              <a:rPr lang="zh-TW" altLang="en-US" sz="3600" b="1" dirty="0" smtClean="0"/>
              <a:t>、編寫教案、</a:t>
            </a:r>
            <a:r>
              <a:rPr lang="zh-TW" altLang="zh-TW" sz="3600" b="1" dirty="0" smtClean="0"/>
              <a:t>共通能力</a:t>
            </a:r>
            <a:endParaRPr lang="en-US" altLang="zh-TW" sz="3600" b="1" dirty="0" smtClean="0"/>
          </a:p>
          <a:p>
            <a:r>
              <a:rPr lang="zh-TW" altLang="zh-TW" sz="3600" b="1" dirty="0" smtClean="0"/>
              <a:t>教學</a:t>
            </a:r>
            <a:r>
              <a:rPr lang="zh-TW" altLang="en-US" sz="3600" b="1" dirty="0" smtClean="0"/>
              <a:t>流程</a:t>
            </a:r>
            <a:endParaRPr lang="en-US" altLang="zh-TW" sz="3600" b="1" dirty="0" smtClean="0"/>
          </a:p>
          <a:p>
            <a:r>
              <a:rPr lang="zh-TW" altLang="zh-TW" sz="3600" b="1" dirty="0" smtClean="0"/>
              <a:t>總結</a:t>
            </a:r>
            <a:endParaRPr lang="zh-TW" altLang="en-US" sz="3600" b="1" dirty="0" smtClean="0"/>
          </a:p>
        </p:txBody>
      </p:sp>
    </p:spTree>
    <p:custDataLst>
      <p:tags r:id="rId1"/>
    </p:custDataLst>
  </p:cSld>
  <p:clrMapOvr>
    <a:masterClrMapping/>
  </p:clrMapOvr>
  <p:transition advTm="2801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4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24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b="1" dirty="0" smtClean="0"/>
              <a:t>學校介紹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b="1" dirty="0">
                <a:latin typeface="Adobe 黑体 Std R" pitchFamily="34" charset="-128"/>
                <a:ea typeface="Adobe 黑体 Std R" pitchFamily="34" charset="-128"/>
              </a:rPr>
              <a:t>保良局百周年</a:t>
            </a:r>
            <a:r>
              <a:rPr lang="zh-TW" altLang="en-US" b="1" dirty="0" smtClean="0">
                <a:latin typeface="Adobe 黑体 Std R" pitchFamily="34" charset="-128"/>
                <a:ea typeface="Adobe 黑体 Std R" pitchFamily="34" charset="-128"/>
              </a:rPr>
              <a:t>學校是一所中度智障學校</a:t>
            </a:r>
            <a:endParaRPr lang="en-US" altLang="zh-TW" b="1" dirty="0" smtClean="0">
              <a:latin typeface="Adobe 黑体 Std R" pitchFamily="34" charset="-128"/>
              <a:ea typeface="Adobe 黑体 Std R" pitchFamily="34" charset="-128"/>
            </a:endParaRPr>
          </a:p>
          <a:p>
            <a:pPr lvl="0"/>
            <a:endParaRPr lang="en-US" altLang="zh-TW" b="1" dirty="0">
              <a:latin typeface="Adobe 黑体 Std R" pitchFamily="34" charset="-128"/>
              <a:ea typeface="Adobe 黑体 Std R" pitchFamily="34" charset="-128"/>
            </a:endParaRPr>
          </a:p>
          <a:p>
            <a:pPr lvl="0"/>
            <a:r>
              <a:rPr lang="zh-TW" altLang="en-US" b="1" dirty="0" smtClean="0">
                <a:latin typeface="Adobe 黑体 Std R" pitchFamily="34" charset="-128"/>
                <a:ea typeface="Adobe 黑体 Std R" pitchFamily="34" charset="-128"/>
              </a:rPr>
              <a:t>設計與應用科技科分組方法：</a:t>
            </a:r>
            <a:endParaRPr lang="en-US" altLang="zh-TW" b="1" dirty="0" smtClean="0">
              <a:latin typeface="Adobe 黑体 Std R" pitchFamily="34" charset="-128"/>
              <a:ea typeface="Adobe 黑体 Std R" pitchFamily="34" charset="-128"/>
            </a:endParaRPr>
          </a:p>
          <a:p>
            <a:pPr lvl="1"/>
            <a:r>
              <a:rPr lang="zh-TW" altLang="en-US" b="1" dirty="0" smtClean="0">
                <a:latin typeface="Adobe 黑体 Std R" pitchFamily="34" charset="-128"/>
                <a:ea typeface="Adobe 黑体 Std R" pitchFamily="34" charset="-128"/>
              </a:rPr>
              <a:t>合組上課</a:t>
            </a:r>
            <a:r>
              <a:rPr lang="en-US" altLang="zh-TW" b="1" dirty="0" smtClean="0">
                <a:latin typeface="Adobe 黑体 Std R" pitchFamily="34" charset="-128"/>
                <a:ea typeface="Adobe 黑体 Std R" pitchFamily="34" charset="-128"/>
              </a:rPr>
              <a:t>(</a:t>
            </a:r>
            <a:r>
              <a:rPr lang="zh-TW" altLang="en-US" b="1" dirty="0" smtClean="0">
                <a:latin typeface="Adobe 黑体 Std R" pitchFamily="34" charset="-128"/>
                <a:ea typeface="Adobe 黑体 Std R" pitchFamily="34" charset="-128"/>
              </a:rPr>
              <a:t>即組內有高低能力學生一齊上課</a:t>
            </a:r>
            <a:r>
              <a:rPr lang="en-US" altLang="zh-TW" b="1" dirty="0" smtClean="0">
                <a:latin typeface="Adobe 黑体 Std R" pitchFamily="34" charset="-128"/>
                <a:ea typeface="Adobe 黑体 Std R" pitchFamily="34" charset="-128"/>
              </a:rPr>
              <a:t>)</a:t>
            </a:r>
            <a:endParaRPr lang="zh-TW" altLang="zh-TW" b="1" dirty="0">
              <a:latin typeface="Adobe 黑体 Std R" pitchFamily="34" charset="-128"/>
              <a:ea typeface="Adobe 黑体 Std R" pitchFamily="34" charset="-128"/>
            </a:endParaRPr>
          </a:p>
          <a:p>
            <a:endParaRPr lang="zh-TW" altLang="en-US" dirty="0"/>
          </a:p>
        </p:txBody>
      </p:sp>
      <p:pic>
        <p:nvPicPr>
          <p:cNvPr id="17410" name="Picture 2" descr="T:\校舍相片\校舍外觀\校舍全貌後2(新)-2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928926" y="3857628"/>
            <a:ext cx="4286280" cy="2674797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Tm="4354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zh-TW" dirty="0" smtClean="0"/>
              <a:t>單元設計</a:t>
            </a:r>
            <a:r>
              <a:rPr lang="zh-TW" altLang="en-US" dirty="0" smtClean="0"/>
              <a:t> </a:t>
            </a:r>
            <a:r>
              <a:rPr lang="en-US" altLang="zh-TW" dirty="0" smtClean="0"/>
              <a:t>~</a:t>
            </a:r>
            <a:r>
              <a:rPr lang="zh-TW" altLang="en-US" dirty="0" smtClean="0"/>
              <a:t> 範疇</a:t>
            </a:r>
            <a:endParaRPr lang="zh-TW" altLang="en-US" dirty="0"/>
          </a:p>
        </p:txBody>
      </p:sp>
      <p:sp>
        <p:nvSpPr>
          <p:cNvPr id="25631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TW" altLang="en-US"/>
          </a:p>
        </p:txBody>
      </p:sp>
      <p:sp>
        <p:nvSpPr>
          <p:cNvPr id="39" name="橢圓 38"/>
          <p:cNvSpPr/>
          <p:nvPr/>
        </p:nvSpPr>
        <p:spPr>
          <a:xfrm>
            <a:off x="2195736" y="1777008"/>
            <a:ext cx="4320480" cy="432048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0" name="橢圓 39"/>
          <p:cNvSpPr/>
          <p:nvPr/>
        </p:nvSpPr>
        <p:spPr>
          <a:xfrm>
            <a:off x="2375976" y="1957248"/>
            <a:ext cx="3960000" cy="39600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1" name="橢圓 40"/>
          <p:cNvSpPr/>
          <p:nvPr/>
        </p:nvSpPr>
        <p:spPr>
          <a:xfrm>
            <a:off x="2555976" y="2137248"/>
            <a:ext cx="3600000" cy="36000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2" name="橢圓 41"/>
          <p:cNvSpPr/>
          <p:nvPr/>
        </p:nvSpPr>
        <p:spPr>
          <a:xfrm>
            <a:off x="2735976" y="2317248"/>
            <a:ext cx="3240000" cy="324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2400" dirty="0" smtClean="0">
                <a:solidFill>
                  <a:schemeClr val="tx1"/>
                </a:solidFill>
              </a:rPr>
              <a:t>(I) </a:t>
            </a:r>
            <a:r>
              <a:rPr lang="zh-TW" altLang="zh-TW" sz="2400" dirty="0" smtClean="0">
                <a:solidFill>
                  <a:schemeClr val="tx1"/>
                </a:solidFill>
              </a:rPr>
              <a:t>設計與創新</a:t>
            </a:r>
          </a:p>
          <a:p>
            <a:r>
              <a:rPr lang="en-US" altLang="zh-TW" sz="2400" dirty="0" smtClean="0">
                <a:solidFill>
                  <a:schemeClr val="tx1"/>
                </a:solidFill>
              </a:rPr>
              <a:t>(II) </a:t>
            </a:r>
            <a:r>
              <a:rPr lang="zh-TW" altLang="zh-TW" sz="2400" dirty="0" smtClean="0">
                <a:solidFill>
                  <a:schemeClr val="tx1"/>
                </a:solidFill>
              </a:rPr>
              <a:t>科技原理</a:t>
            </a:r>
          </a:p>
          <a:p>
            <a:r>
              <a:rPr lang="en-US" altLang="zh-TW" sz="2400" dirty="0" smtClean="0">
                <a:solidFill>
                  <a:schemeClr val="tx1"/>
                </a:solidFill>
              </a:rPr>
              <a:t>(III) </a:t>
            </a:r>
            <a:r>
              <a:rPr lang="zh-TW" altLang="zh-TW" sz="2400" dirty="0" smtClean="0">
                <a:solidFill>
                  <a:schemeClr val="tx1"/>
                </a:solidFill>
              </a:rPr>
              <a:t>價值與影響</a:t>
            </a:r>
          </a:p>
          <a:p>
            <a:pPr algn="ctr"/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43" name="圓角矩形 42"/>
          <p:cNvSpPr/>
          <p:nvPr/>
        </p:nvSpPr>
        <p:spPr>
          <a:xfrm>
            <a:off x="3491880" y="1556792"/>
            <a:ext cx="1728192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zh-TW" dirty="0" smtClean="0"/>
              <a:t>自動化操作</a:t>
            </a:r>
          </a:p>
        </p:txBody>
      </p:sp>
      <p:sp>
        <p:nvSpPr>
          <p:cNvPr id="44" name="圓角矩形 43"/>
          <p:cNvSpPr/>
          <p:nvPr/>
        </p:nvSpPr>
        <p:spPr>
          <a:xfrm>
            <a:off x="5868144" y="3140968"/>
            <a:ext cx="1728192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zh-TW" dirty="0" smtClean="0"/>
              <a:t>創意數碼媒體</a:t>
            </a:r>
          </a:p>
        </p:txBody>
      </p:sp>
      <p:sp>
        <p:nvSpPr>
          <p:cNvPr id="45" name="圓角矩形 44"/>
          <p:cNvSpPr/>
          <p:nvPr/>
        </p:nvSpPr>
        <p:spPr>
          <a:xfrm>
            <a:off x="5004048" y="5157192"/>
            <a:ext cx="1728192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zh-TW" dirty="0" smtClean="0"/>
              <a:t>設計實踐及材料處理</a:t>
            </a:r>
            <a:endParaRPr lang="zh-TW" altLang="zh-TW" dirty="0"/>
          </a:p>
        </p:txBody>
      </p:sp>
      <p:sp>
        <p:nvSpPr>
          <p:cNvPr id="47" name="圓角矩形 46"/>
          <p:cNvSpPr/>
          <p:nvPr/>
        </p:nvSpPr>
        <p:spPr>
          <a:xfrm>
            <a:off x="1979712" y="5157192"/>
            <a:ext cx="1728192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zh-TW" dirty="0" smtClean="0"/>
              <a:t>電子</a:t>
            </a:r>
            <a:endParaRPr lang="zh-TW" altLang="zh-TW" dirty="0"/>
          </a:p>
        </p:txBody>
      </p:sp>
      <p:sp>
        <p:nvSpPr>
          <p:cNvPr id="48" name="圓角矩形 47"/>
          <p:cNvSpPr/>
          <p:nvPr/>
        </p:nvSpPr>
        <p:spPr>
          <a:xfrm>
            <a:off x="1115616" y="3140968"/>
            <a:ext cx="1728192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zh-TW" dirty="0" smtClean="0"/>
              <a:t>視像化及</a:t>
            </a:r>
            <a:r>
              <a:rPr lang="en-US" altLang="zh-TW" dirty="0" smtClean="0"/>
              <a:t>CAD</a:t>
            </a:r>
            <a:endParaRPr lang="zh-TW" altLang="zh-TW" dirty="0"/>
          </a:p>
        </p:txBody>
      </p:sp>
      <p:sp>
        <p:nvSpPr>
          <p:cNvPr id="50" name="Rectangle 3"/>
          <p:cNvSpPr txBox="1">
            <a:spLocks noChangeArrowheads="1"/>
          </p:cNvSpPr>
          <p:nvPr/>
        </p:nvSpPr>
        <p:spPr>
          <a:xfrm>
            <a:off x="251520" y="1124744"/>
            <a:ext cx="2448272" cy="129614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zh-TW" altLang="zh-TW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題目</a:t>
            </a:r>
            <a:r>
              <a:rPr kumimoji="0" lang="en-US" altLang="zh-TW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  <a:p>
            <a:pPr marL="342900" lvl="0" indent="-342900" algn="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TW" altLang="zh-TW" sz="2800" dirty="0" smtClean="0"/>
              <a:t>豐盛生活</a:t>
            </a:r>
            <a:endParaRPr kumimoji="0" lang="zh-TW" altLang="zh-TW" sz="2800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ransition advTm="3335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4" presetClass="entr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6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9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5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4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44" dur="1"/>
                                        <p:tgtEl>
                                          <p:spTgt spid="4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4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47" dur="1"/>
                                        <p:tgtEl>
                                          <p:spTgt spid="4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6" presetClass="emph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1" dur="2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" presetClass="emph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53" dur="2000" fill="hold"/>
                                        <p:tgtEl>
                                          <p:spTgt spid="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1" grpId="0" animBg="1"/>
      <p:bldP spid="42" grpId="0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7" grpId="0" animBg="1"/>
      <p:bldP spid="47" grpId="1" animBg="1"/>
      <p:bldP spid="48" grpId="0" animBg="1"/>
      <p:bldP spid="48" grpId="1" animBg="1"/>
      <p:bldP spid="5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dirty="0" smtClean="0"/>
              <a:t>單元設計</a:t>
            </a:r>
            <a:r>
              <a:rPr lang="en-US" altLang="zh-TW" dirty="0" smtClean="0"/>
              <a:t>~</a:t>
            </a:r>
            <a:r>
              <a:rPr lang="zh-TW" altLang="zh-TW" dirty="0" smtClean="0"/>
              <a:t>共通能力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14390" y="1357298"/>
            <a:ext cx="7758138" cy="4525963"/>
          </a:xfrm>
        </p:spPr>
        <p:txBody>
          <a:bodyPr>
            <a:normAutofit lnSpcReduction="10000"/>
          </a:bodyPr>
          <a:lstStyle/>
          <a:p>
            <a:r>
              <a:rPr lang="zh-TW" altLang="zh-TW" dirty="0" smtClean="0"/>
              <a:t>研習</a:t>
            </a:r>
            <a:r>
              <a:rPr lang="zh-TW" altLang="zh-TW" dirty="0"/>
              <a:t>能力</a:t>
            </a:r>
            <a:r>
              <a:rPr lang="zh-TW" altLang="zh-TW" dirty="0" smtClean="0"/>
              <a:t>：加深對材料的物理特性的認識。</a:t>
            </a:r>
            <a:endParaRPr lang="en-US" altLang="zh-TW" dirty="0" smtClean="0"/>
          </a:p>
          <a:p>
            <a:pPr>
              <a:buNone/>
            </a:pPr>
            <a:endParaRPr lang="en-US" altLang="zh-TW" dirty="0" smtClean="0"/>
          </a:p>
          <a:p>
            <a:pPr marL="365125" indent="-365125"/>
            <a:r>
              <a:rPr lang="zh-TW" altLang="zh-TW" dirty="0" smtClean="0"/>
              <a:t>批判</a:t>
            </a:r>
            <a:r>
              <a:rPr lang="zh-TW" altLang="zh-TW" dirty="0"/>
              <a:t>性思考能力</a:t>
            </a:r>
            <a:r>
              <a:rPr lang="zh-TW" altLang="zh-TW" dirty="0" smtClean="0"/>
              <a:t>：分析材料</a:t>
            </a:r>
            <a:r>
              <a:rPr lang="zh-TW" altLang="en-US" dirty="0" smtClean="0"/>
              <a:t>對成品影響。</a:t>
            </a:r>
            <a:endParaRPr lang="en-US" altLang="zh-TW" dirty="0" smtClean="0"/>
          </a:p>
          <a:p>
            <a:pPr marL="365125" indent="-365125">
              <a:buNone/>
            </a:pPr>
            <a:endParaRPr lang="en-US" altLang="zh-TW" dirty="0" smtClean="0"/>
          </a:p>
          <a:p>
            <a:pPr marL="365125" indent="-365125"/>
            <a:r>
              <a:rPr lang="zh-TW" altLang="zh-TW" dirty="0" smtClean="0"/>
              <a:t>協作能力</a:t>
            </a:r>
            <a:r>
              <a:rPr lang="zh-TW" altLang="en-US" dirty="0" smtClean="0"/>
              <a:t>：與同學合作完成各活動。</a:t>
            </a:r>
            <a:endParaRPr lang="en-US" altLang="zh-TW" dirty="0" smtClean="0"/>
          </a:p>
          <a:p>
            <a:pPr marL="365125" indent="-365125">
              <a:buNone/>
            </a:pPr>
            <a:endParaRPr lang="zh-TW" altLang="zh-TW" dirty="0"/>
          </a:p>
          <a:p>
            <a:r>
              <a:rPr lang="zh-TW" altLang="zh-TW" dirty="0" smtClean="0"/>
              <a:t>運用</a:t>
            </a:r>
            <a:r>
              <a:rPr lang="zh-TW" altLang="zh-TW" dirty="0"/>
              <a:t>資訊科技能力：電腦運用</a:t>
            </a:r>
          </a:p>
          <a:p>
            <a:endParaRPr lang="zh-TW" altLang="en-US" dirty="0"/>
          </a:p>
        </p:txBody>
      </p:sp>
    </p:spTree>
    <p:custDataLst>
      <p:tags r:id="rId1"/>
    </p:custDataLst>
  </p:cSld>
  <p:clrMapOvr>
    <a:masterClrMapping/>
  </p:clrMapOvr>
  <p:transition advTm="3434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4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24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 advAuto="200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zh-TW" dirty="0" smtClean="0"/>
              <a:t>單元設計</a:t>
            </a:r>
            <a:r>
              <a:rPr lang="en-US" altLang="zh-TW" dirty="0" smtClean="0"/>
              <a:t>~</a:t>
            </a:r>
            <a:r>
              <a:rPr lang="zh-TW" altLang="en-US" dirty="0" smtClean="0"/>
              <a:t>編寫教案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依據</a:t>
            </a:r>
            <a:r>
              <a:rPr lang="zh-TW" altLang="zh-TW" dirty="0" smtClean="0"/>
              <a:t>教學示例</a:t>
            </a:r>
            <a:r>
              <a:rPr lang="zh-TW" altLang="en-US" dirty="0" smtClean="0"/>
              <a:t>為根基，按今年學生能力，編寫</a:t>
            </a:r>
            <a:r>
              <a:rPr lang="zh-TW" altLang="en-US" dirty="0" smtClean="0">
                <a:hlinkClick r:id="rId3" action="ppaction://hlinkfile"/>
              </a:rPr>
              <a:t>教案</a:t>
            </a:r>
            <a:r>
              <a:rPr lang="zh-TW" altLang="en-US" dirty="0" smtClean="0"/>
              <a:t>。</a:t>
            </a:r>
          </a:p>
        </p:txBody>
      </p:sp>
    </p:spTree>
    <p:custDataLst>
      <p:tags r:id="rId1"/>
    </p:custDataLst>
  </p:cSld>
  <p:clrMapOvr>
    <a:masterClrMapping/>
  </p:clrMapOvr>
  <p:transition advTm="105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教學流程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buBlip>
                <a:blip r:embed="rId2"/>
              </a:buBlip>
            </a:pPr>
            <a:r>
              <a:rPr lang="zh-TW" altLang="zh-TW" dirty="0" smtClean="0"/>
              <a:t>加深對材料的物理和化學特性的認識</a:t>
            </a:r>
            <a:r>
              <a:rPr lang="zh-TW" altLang="en-US" dirty="0" smtClean="0"/>
              <a:t>實驗</a:t>
            </a:r>
            <a:endParaRPr lang="en-US" altLang="zh-TW" dirty="0" smtClean="0"/>
          </a:p>
          <a:p>
            <a:pPr marL="342900" lvl="1" indent="-342900">
              <a:buNone/>
            </a:pPr>
            <a:r>
              <a:rPr lang="zh-TW" altLang="en-US" dirty="0" smtClean="0"/>
              <a:t>                                                              </a:t>
            </a:r>
            <a:endParaRPr lang="en-US" altLang="zh-TW" dirty="0" smtClean="0"/>
          </a:p>
          <a:p>
            <a:pPr lvl="1"/>
            <a:endParaRPr lang="en-US" altLang="zh-TW" dirty="0" smtClean="0"/>
          </a:p>
          <a:p>
            <a:endParaRPr lang="zh-TW" altLang="en-US" dirty="0"/>
          </a:p>
        </p:txBody>
      </p:sp>
      <p:graphicFrame>
        <p:nvGraphicFramePr>
          <p:cNvPr id="11" name="資料庫圖表 10"/>
          <p:cNvGraphicFramePr/>
          <p:nvPr/>
        </p:nvGraphicFramePr>
        <p:xfrm>
          <a:off x="1115616" y="2132856"/>
          <a:ext cx="6696744" cy="4352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bldLvl="2"/>
      <p:bldGraphic spid="11" grpId="1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zh-TW" dirty="0" smtClean="0"/>
              <a:t>密度</a:t>
            </a:r>
            <a:r>
              <a:rPr lang="zh-TW" altLang="en-US" dirty="0" smtClean="0"/>
              <a:t>實驗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525963"/>
          </a:xfrm>
        </p:spPr>
        <p:txBody>
          <a:bodyPr/>
          <a:lstStyle/>
          <a:p>
            <a:pPr lvl="1"/>
            <a:r>
              <a:rPr lang="zh-TW" altLang="en-US" dirty="0" smtClean="0"/>
              <a:t>分組 </a:t>
            </a:r>
            <a:r>
              <a:rPr lang="en-US" altLang="zh-TW" dirty="0" smtClean="0"/>
              <a:t>~</a:t>
            </a:r>
            <a:r>
              <a:rPr lang="zh-TW" altLang="en-US" dirty="0" smtClean="0"/>
              <a:t>全班分</a:t>
            </a:r>
            <a:r>
              <a:rPr lang="en-US" altLang="zh-TW" dirty="0" smtClean="0"/>
              <a:t>2</a:t>
            </a:r>
            <a:r>
              <a:rPr lang="zh-TW" altLang="en-US" dirty="0" smtClean="0"/>
              <a:t>組</a:t>
            </a:r>
            <a:endParaRPr lang="en-US" altLang="zh-TW" dirty="0" smtClean="0"/>
          </a:p>
          <a:p>
            <a:pPr lvl="2"/>
            <a:r>
              <a:rPr lang="en-US" altLang="zh-TW" dirty="0" smtClean="0"/>
              <a:t>(</a:t>
            </a:r>
            <a:r>
              <a:rPr lang="zh-TW" altLang="en-US" dirty="0" smtClean="0"/>
              <a:t>高、低能力合組 </a:t>
            </a:r>
            <a:r>
              <a:rPr lang="en-US" altLang="zh-TW" dirty="0" smtClean="0"/>
              <a:t>~</a:t>
            </a:r>
            <a:r>
              <a:rPr lang="zh-TW" altLang="en-US" dirty="0" smtClean="0"/>
              <a:t> 部份同學做記錄者</a:t>
            </a:r>
            <a:r>
              <a:rPr lang="en-US" altLang="zh-TW" dirty="0" smtClean="0"/>
              <a:t>)</a:t>
            </a:r>
          </a:p>
          <a:p>
            <a:pPr lvl="1"/>
            <a:r>
              <a:rPr lang="zh-TW" altLang="zh-TW" dirty="0" smtClean="0"/>
              <a:t>密度</a:t>
            </a:r>
            <a:r>
              <a:rPr lang="zh-TW" altLang="en-US" dirty="0" smtClean="0"/>
              <a:t>實驗</a:t>
            </a:r>
            <a:r>
              <a:rPr lang="en-US" altLang="zh-TW" dirty="0" smtClean="0"/>
              <a:t>(</a:t>
            </a:r>
            <a:r>
              <a:rPr lang="en-US" altLang="zh-TW" dirty="0" smtClean="0">
                <a:hlinkClick r:id="rId2" action="ppaction://hlinkpres?slideindex=1&amp;slidetitle="/>
              </a:rPr>
              <a:t>POWERPOINT</a:t>
            </a:r>
            <a:r>
              <a:rPr lang="en-US" altLang="zh-TW" dirty="0" smtClean="0"/>
              <a:t>)</a:t>
            </a:r>
          </a:p>
          <a:p>
            <a:pPr lvl="1"/>
            <a:r>
              <a:rPr lang="zh-TW" altLang="en-US" dirty="0" smtClean="0"/>
              <a:t>老師示範 → 同學跟老師一齊做 → 由同學自行完成</a:t>
            </a:r>
            <a:r>
              <a:rPr lang="en-US" altLang="zh-TW" dirty="0" smtClean="0"/>
              <a:t>(2:51)</a:t>
            </a:r>
          </a:p>
          <a:p>
            <a:pPr lvl="1"/>
            <a:r>
              <a:rPr lang="zh-TW" altLang="en-US" dirty="0" smtClean="0">
                <a:hlinkClick r:id="rId3" action="ppaction://hlinkfile"/>
              </a:rPr>
              <a:t>實驗工作紙</a:t>
            </a:r>
            <a:r>
              <a:rPr lang="zh-TW" altLang="en-US" dirty="0" smtClean="0"/>
              <a:t>   </a:t>
            </a:r>
            <a:r>
              <a:rPr lang="zh-TW" altLang="en-US" dirty="0" smtClean="0">
                <a:hlinkClick r:id="rId4" action="ppaction://hlinkfile"/>
              </a:rPr>
              <a:t>更改</a:t>
            </a:r>
            <a:r>
              <a:rPr lang="zh-TW" altLang="en-US" dirty="0" smtClean="0"/>
              <a:t>  工具：溝通板</a:t>
            </a:r>
            <a:endParaRPr lang="en-US" altLang="zh-TW" dirty="0" smtClean="0"/>
          </a:p>
          <a:p>
            <a:pPr lvl="1"/>
            <a:r>
              <a:rPr lang="zh-TW" altLang="en-US" dirty="0" smtClean="0">
                <a:hlinkClick r:id="rId4" action="ppaction://hlinkfile"/>
              </a:rPr>
              <a:t>分析</a:t>
            </a:r>
            <a:r>
              <a:rPr lang="en-US" altLang="zh-TW" dirty="0" smtClean="0">
                <a:hlinkClick r:id="rId4" action="ppaction://hlinkfile"/>
              </a:rPr>
              <a:t>(</a:t>
            </a:r>
            <a:r>
              <a:rPr lang="zh-TW" altLang="en-US" dirty="0" smtClean="0">
                <a:hlinkClick r:id="rId4" action="ppaction://hlinkfile"/>
              </a:rPr>
              <a:t>高能力</a:t>
            </a:r>
            <a:r>
              <a:rPr lang="en-US" altLang="zh-TW" dirty="0" smtClean="0">
                <a:hlinkClick r:id="rId4" action="ppaction://hlinkfile"/>
              </a:rPr>
              <a:t>)</a:t>
            </a:r>
            <a:r>
              <a:rPr lang="zh-TW" altLang="en-US" dirty="0" smtClean="0"/>
              <a:t>、加強學習</a:t>
            </a:r>
            <a:r>
              <a:rPr lang="en-US" altLang="zh-TW" dirty="0" smtClean="0"/>
              <a:t>(</a:t>
            </a:r>
            <a:r>
              <a:rPr lang="zh-TW" altLang="en-US" dirty="0" smtClean="0"/>
              <a:t>低能力</a:t>
            </a:r>
            <a:r>
              <a:rPr lang="en-US" altLang="zh-TW" dirty="0" smtClean="0"/>
              <a:t>)</a:t>
            </a:r>
            <a:endParaRPr lang="en-US" altLang="zh-TW" dirty="0" smtClean="0">
              <a:hlinkClick r:id="rId3" action="ppaction://hlinkfile"/>
            </a:endParaRPr>
          </a:p>
          <a:p>
            <a:pPr lvl="1"/>
            <a:r>
              <a:rPr lang="zh-TW" altLang="en-US" dirty="0" smtClean="0"/>
              <a:t>注意地方：</a:t>
            </a:r>
            <a:r>
              <a:rPr lang="zh-TW" altLang="zh-TW" dirty="0" smtClean="0"/>
              <a:t>魚缸</a:t>
            </a:r>
            <a:r>
              <a:rPr lang="zh-TW" altLang="en-US" dirty="0" smtClean="0"/>
              <a:t>的大細及實驗物的數量。</a:t>
            </a:r>
            <a:endParaRPr lang="en-US" altLang="zh-TW" dirty="0" smtClean="0"/>
          </a:p>
        </p:txBody>
      </p:sp>
      <p:sp>
        <p:nvSpPr>
          <p:cNvPr id="4" name="動作按鈕: 影片 3">
            <a:hlinkClick r:id="rId5" action="ppaction://program" highlightClick="1"/>
          </p:cNvPr>
          <p:cNvSpPr/>
          <p:nvPr/>
        </p:nvSpPr>
        <p:spPr>
          <a:xfrm>
            <a:off x="2987824" y="3356992"/>
            <a:ext cx="792088" cy="360040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026" name="Picture 2" descr="C:\Users\lingyee\Desktop\分享會2\片\密度實驗＿溝通板.JPG">
            <a:hlinkClick r:id="rId6" action="ppaction://hlinkfile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92280" y="5229200"/>
            <a:ext cx="1860352" cy="1395264"/>
          </a:xfrm>
          <a:prstGeom prst="rect">
            <a:avLst/>
          </a:prstGeom>
          <a:noFill/>
        </p:spPr>
      </p:pic>
      <p:sp>
        <p:nvSpPr>
          <p:cNvPr id="6" name="矩形 5">
            <a:hlinkClick r:id="rId8" action="ppaction://hlinkfile"/>
          </p:cNvPr>
          <p:cNvSpPr/>
          <p:nvPr/>
        </p:nvSpPr>
        <p:spPr>
          <a:xfrm>
            <a:off x="2957381" y="3284984"/>
            <a:ext cx="864096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5" dur="1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zh-TW" dirty="0" smtClean="0"/>
              <a:t>導電性</a:t>
            </a:r>
            <a:r>
              <a:rPr lang="zh-TW" altLang="en-US" dirty="0" smtClean="0"/>
              <a:t>實驗</a:t>
            </a:r>
            <a:endParaRPr lang="zh-TW" altLang="en-US" dirty="0"/>
          </a:p>
        </p:txBody>
      </p:sp>
      <p:sp>
        <p:nvSpPr>
          <p:cNvPr id="4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zh-TW" altLang="en-US" dirty="0" smtClean="0"/>
              <a:t>分組 </a:t>
            </a:r>
            <a:r>
              <a:rPr lang="en-US" altLang="zh-TW" dirty="0" smtClean="0"/>
              <a:t>~</a:t>
            </a:r>
            <a:r>
              <a:rPr lang="zh-TW" altLang="en-US" dirty="0" smtClean="0"/>
              <a:t>全班分</a:t>
            </a:r>
            <a:r>
              <a:rPr lang="en-US" altLang="zh-TW" dirty="0" smtClean="0"/>
              <a:t>3</a:t>
            </a:r>
            <a:r>
              <a:rPr lang="zh-TW" altLang="en-US" dirty="0" smtClean="0"/>
              <a:t>組</a:t>
            </a:r>
            <a:endParaRPr lang="en-US" altLang="zh-TW" dirty="0" smtClean="0"/>
          </a:p>
          <a:p>
            <a:pPr lvl="2"/>
            <a:r>
              <a:rPr lang="en-US" altLang="zh-TW" dirty="0" smtClean="0"/>
              <a:t>(</a:t>
            </a:r>
            <a:r>
              <a:rPr lang="zh-TW" altLang="en-US" dirty="0" smtClean="0"/>
              <a:t>高、低能力合組 </a:t>
            </a:r>
            <a:r>
              <a:rPr lang="en-US" altLang="zh-TW" dirty="0" smtClean="0"/>
              <a:t>~</a:t>
            </a:r>
            <a:r>
              <a:rPr lang="zh-TW" altLang="en-US" dirty="0" smtClean="0"/>
              <a:t> 每組有一位同學做記錄者</a:t>
            </a:r>
            <a:r>
              <a:rPr lang="en-US" altLang="zh-TW" dirty="0" smtClean="0"/>
              <a:t>)</a:t>
            </a:r>
          </a:p>
          <a:p>
            <a:pPr lvl="1"/>
            <a:r>
              <a:rPr lang="zh-TW" altLang="zh-TW" dirty="0" smtClean="0"/>
              <a:t>導電性</a:t>
            </a:r>
            <a:r>
              <a:rPr lang="zh-TW" altLang="en-US" dirty="0" smtClean="0"/>
              <a:t>實驗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老師示範 → 同學跟老師一齊做 → 由同學自行完成→ 會報</a:t>
            </a:r>
            <a:endParaRPr lang="en-US" altLang="zh-TW" dirty="0" smtClean="0"/>
          </a:p>
          <a:p>
            <a:pPr lvl="1"/>
            <a:r>
              <a:rPr lang="zh-TW" altLang="en-US" dirty="0" smtClean="0">
                <a:hlinkClick r:id="rId2" action="ppaction://hlinkfile"/>
              </a:rPr>
              <a:t>實驗工作紙   </a:t>
            </a:r>
            <a:r>
              <a:rPr lang="zh-TW" altLang="en-US" dirty="0" smtClean="0">
                <a:hlinkClick r:id="rId3" action="ppaction://hlinkfile"/>
              </a:rPr>
              <a:t>更改</a:t>
            </a:r>
            <a:r>
              <a:rPr lang="zh-TW" altLang="en-US" dirty="0" smtClean="0"/>
              <a:t> </a:t>
            </a:r>
            <a:endParaRPr lang="en-US" altLang="zh-TW" dirty="0" smtClean="0"/>
          </a:p>
          <a:p>
            <a:pPr lvl="1"/>
            <a:r>
              <a:rPr lang="zh-TW" altLang="en-US" dirty="0" smtClean="0"/>
              <a:t>注意地方：</a:t>
            </a:r>
            <a:r>
              <a:rPr lang="zh-TW" altLang="zh-TW" dirty="0" smtClean="0"/>
              <a:t>鱷魚電線</a:t>
            </a:r>
            <a:r>
              <a:rPr lang="zh-TW" altLang="en-US" dirty="0" smtClean="0"/>
              <a:t>與實驗物是否易夾上。</a:t>
            </a:r>
            <a:endParaRPr lang="en-US" altLang="zh-TW" dirty="0" smtClean="0"/>
          </a:p>
          <a:p>
            <a:pPr lvl="1">
              <a:buNone/>
            </a:pPr>
            <a:endParaRPr lang="en-US" altLang="zh-TW" dirty="0" smtClean="0"/>
          </a:p>
          <a:p>
            <a:pPr lvl="1"/>
            <a:endParaRPr lang="en-US" altLang="zh-TW" dirty="0" smtClean="0"/>
          </a:p>
        </p:txBody>
      </p:sp>
      <p:sp>
        <p:nvSpPr>
          <p:cNvPr id="5" name="動作按鈕: 影片 4">
            <a:hlinkClick r:id="rId4" action="ppaction://program" highlightClick="1"/>
          </p:cNvPr>
          <p:cNvSpPr/>
          <p:nvPr/>
        </p:nvSpPr>
        <p:spPr>
          <a:xfrm>
            <a:off x="3275856" y="3573016"/>
            <a:ext cx="720080" cy="360040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矩形 5">
            <a:hlinkClick r:id="rId5" action="ppaction://hlinkfile"/>
          </p:cNvPr>
          <p:cNvSpPr/>
          <p:nvPr/>
        </p:nvSpPr>
        <p:spPr>
          <a:xfrm>
            <a:off x="3206771" y="3492809"/>
            <a:ext cx="864096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2|7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4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1.8|12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|5.1|12.1|8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4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2.9"/>
</p:tagLst>
</file>

<file path=ppt/theme/theme1.xml><?xml version="1.0" encoding="utf-8"?>
<a:theme xmlns:a="http://schemas.openxmlformats.org/drawingml/2006/main" name="佈景主題1">
  <a:themeElements>
    <a:clrScheme name="行雲流水">
      <a:dk1>
        <a:sysClr val="windowText" lastClr="000000"/>
      </a:dk1>
      <a:lt1>
        <a:sysClr val="window" lastClr="FFFFFF"/>
      </a:lt1>
      <a:dk2>
        <a:srgbClr val="411401"/>
      </a:dk2>
      <a:lt2>
        <a:srgbClr val="FFE6E6"/>
      </a:lt2>
      <a:accent1>
        <a:srgbClr val="A24A48"/>
      </a:accent1>
      <a:accent2>
        <a:srgbClr val="B2935C"/>
      </a:accent2>
      <a:accent3>
        <a:srgbClr val="6A9A9A"/>
      </a:accent3>
      <a:accent4>
        <a:srgbClr val="B2B787"/>
      </a:accent4>
      <a:accent5>
        <a:srgbClr val="91644B"/>
      </a:accent5>
      <a:accent6>
        <a:srgbClr val="654A76"/>
      </a:accent6>
      <a:hlink>
        <a:srgbClr val="00A800"/>
      </a:hlink>
      <a:folHlink>
        <a:srgbClr val="FF00FF"/>
      </a:folHlink>
    </a:clrScheme>
    <a:fontScheme name="旅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旅程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文件" ma:contentTypeID="0x01010089A3BD2A6F6B01449A60F90F8F084F04" ma:contentTypeVersion="0" ma:contentTypeDescription="建立新的文件。" ma:contentTypeScope="" ma:versionID="6e3d9dd005e243d048e7a7cae405db68">
  <xsd:schema xmlns:xsd="http://www.w3.org/2001/XMLSchema" xmlns:p="http://schemas.microsoft.com/office/2006/metadata/properties" targetNamespace="http://schemas.microsoft.com/office/2006/metadata/properties" ma:root="true" ma:fieldsID="48c1dbf8bbb8f94c9c4bf072ed60c207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內容類型" ma:readOnly="true"/>
        <xsd:element ref="dc:title" minOccurs="0" maxOccurs="1" ma:index="4" ma:displayName="標題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7B3C2F74-C750-47B0-B316-0203597A2AA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CCC7843A-1CCC-4432-812F-BA1BA6634A0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40A00DE-D03D-4F3C-BF5F-0B636B517DBE}">
  <ds:schemaRefs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佈景主題1</Template>
  <TotalTime>1090</TotalTime>
  <Words>425</Words>
  <Application>Microsoft Office PowerPoint</Application>
  <PresentationFormat>如螢幕大小 (4:3)</PresentationFormat>
  <Paragraphs>72</Paragraphs>
  <Slides>12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12</vt:i4>
      </vt:variant>
    </vt:vector>
  </HeadingPairs>
  <TitlesOfParts>
    <vt:vector size="13" baseType="lpstr">
      <vt:lpstr>佈景主題1</vt:lpstr>
      <vt:lpstr>2010/11學年 新高中設計與應用科技課程 (智障學生)學與教經驗分享會</vt:lpstr>
      <vt:lpstr>分享內容</vt:lpstr>
      <vt:lpstr>學校介紹</vt:lpstr>
      <vt:lpstr>單元設計 ~ 範疇</vt:lpstr>
      <vt:lpstr>單元設計~共通能力</vt:lpstr>
      <vt:lpstr>單元設計~編寫教案</vt:lpstr>
      <vt:lpstr>教學流程</vt:lpstr>
      <vt:lpstr>密度實驗</vt:lpstr>
      <vt:lpstr>導電性實驗</vt:lpstr>
      <vt:lpstr>教學流程~模型活動 </vt:lpstr>
      <vt:lpstr>總結</vt:lpstr>
      <vt:lpstr>完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2009/10學年 協作研究及發展（種籽）計劃 種籽學校試教分享會</dc:title>
  <dc:creator>kcchung</dc:creator>
  <cp:lastModifiedBy> </cp:lastModifiedBy>
  <cp:revision>148</cp:revision>
  <dcterms:created xsi:type="dcterms:W3CDTF">2010-05-13T05:51:09Z</dcterms:created>
  <dcterms:modified xsi:type="dcterms:W3CDTF">2011-07-05T04:12:48Z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TC011271823076</vt:lpwstr>
  </property>
</Properties>
</file>