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1"/>
  </p:notesMasterIdLst>
  <p:handoutMasterIdLst>
    <p:handoutMasterId r:id="rId52"/>
  </p:handoutMasterIdLst>
  <p:sldIdLst>
    <p:sldId id="498" r:id="rId2"/>
    <p:sldId id="591" r:id="rId3"/>
    <p:sldId id="588" r:id="rId4"/>
    <p:sldId id="439" r:id="rId5"/>
    <p:sldId id="505" r:id="rId6"/>
    <p:sldId id="501" r:id="rId7"/>
    <p:sldId id="502" r:id="rId8"/>
    <p:sldId id="590" r:id="rId9"/>
    <p:sldId id="589" r:id="rId10"/>
    <p:sldId id="503" r:id="rId11"/>
    <p:sldId id="592" r:id="rId12"/>
    <p:sldId id="440" r:id="rId13"/>
    <p:sldId id="353" r:id="rId14"/>
    <p:sldId id="354" r:id="rId15"/>
    <p:sldId id="356" r:id="rId16"/>
    <p:sldId id="593" r:id="rId17"/>
    <p:sldId id="594" r:id="rId18"/>
    <p:sldId id="595" r:id="rId19"/>
    <p:sldId id="596" r:id="rId20"/>
    <p:sldId id="597" r:id="rId21"/>
    <p:sldId id="598" r:id="rId22"/>
    <p:sldId id="599" r:id="rId23"/>
    <p:sldId id="600" r:id="rId24"/>
    <p:sldId id="601" r:id="rId25"/>
    <p:sldId id="602" r:id="rId26"/>
    <p:sldId id="613" r:id="rId27"/>
    <p:sldId id="614" r:id="rId28"/>
    <p:sldId id="618" r:id="rId29"/>
    <p:sldId id="631" r:id="rId30"/>
    <p:sldId id="632" r:id="rId31"/>
    <p:sldId id="617" r:id="rId32"/>
    <p:sldId id="615" r:id="rId33"/>
    <p:sldId id="583" r:id="rId34"/>
    <p:sldId id="360" r:id="rId35"/>
    <p:sldId id="603" r:id="rId36"/>
    <p:sldId id="604" r:id="rId37"/>
    <p:sldId id="605" r:id="rId38"/>
    <p:sldId id="606" r:id="rId39"/>
    <p:sldId id="607" r:id="rId40"/>
    <p:sldId id="608" r:id="rId41"/>
    <p:sldId id="609" r:id="rId42"/>
    <p:sldId id="610" r:id="rId43"/>
    <p:sldId id="611" r:id="rId44"/>
    <p:sldId id="612" r:id="rId45"/>
    <p:sldId id="622" r:id="rId46"/>
    <p:sldId id="623" r:id="rId47"/>
    <p:sldId id="626" r:id="rId48"/>
    <p:sldId id="627" r:id="rId49"/>
    <p:sldId id="628" r:id="rId50"/>
  </p:sldIdLst>
  <p:sldSz cx="9144000" cy="6858000" type="screen4x3"/>
  <p:notesSz cx="6858000" cy="99790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0000FF"/>
    <a:srgbClr val="FF9966"/>
    <a:srgbClr val="FF6600"/>
    <a:srgbClr val="FF9900"/>
    <a:srgbClr val="FFFF66"/>
    <a:srgbClr val="66FFCC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5018" autoAdjust="0"/>
  </p:normalViewPr>
  <p:slideViewPr>
    <p:cSldViewPr>
      <p:cViewPr>
        <p:scale>
          <a:sx n="90" d="100"/>
          <a:sy n="90" d="100"/>
        </p:scale>
        <p:origin x="-59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71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963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78963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1E092D5A-B8B2-4BD5-B6AE-DDBA052A5A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7713"/>
            <a:ext cx="4991100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40275"/>
            <a:ext cx="5486400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8963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78963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43D3EA32-4C1C-4FFF-82B5-A215ED157F4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B15276-9982-43CA-A54F-3E6F9E945510}" type="slidenum">
              <a:rPr lang="en-US" altLang="zh-TW" smtClean="0">
                <a:ea typeface="新細明體" charset="-120"/>
              </a:rPr>
              <a:pPr/>
              <a:t>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14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48419-B529-4227-A343-D72208BB83ED}" type="slidenum">
              <a:rPr lang="en-US" altLang="zh-TW" smtClean="0">
                <a:ea typeface="新細明體" charset="-120"/>
              </a:rPr>
              <a:pPr/>
              <a:t>10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48419-B529-4227-A343-D72208BB83ED}" type="slidenum">
              <a:rPr lang="en-US" altLang="zh-TW" smtClean="0">
                <a:ea typeface="新細明體" charset="-120"/>
              </a:rPr>
              <a:pPr/>
              <a:t>11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BCC3E3-6B78-4758-AFE9-71E1C5238EFD}" type="slidenum">
              <a:rPr lang="en-US" altLang="zh-TW" smtClean="0">
                <a:ea typeface="新細明體" charset="-120"/>
              </a:rPr>
              <a:pPr/>
              <a:t>12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E0AE14-CA3D-435A-9CDC-9B681F47777E}" type="slidenum">
              <a:rPr lang="en-US" altLang="zh-TW" smtClean="0">
                <a:ea typeface="新細明體" charset="-120"/>
              </a:rPr>
              <a:pPr/>
              <a:t>13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044AF1-59BB-4372-84AD-6032F063467B}" type="slidenum">
              <a:rPr lang="en-US" altLang="zh-TW" smtClean="0">
                <a:ea typeface="新細明體" charset="-120"/>
              </a:rPr>
              <a:pPr/>
              <a:t>14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15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16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17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18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19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AB414E-9309-4D09-921B-DEC3926DED49}" type="slidenum">
              <a:rPr lang="en-US" altLang="zh-TW" smtClean="0">
                <a:ea typeface="新細明體" charset="-120"/>
              </a:rPr>
              <a:pPr/>
              <a:t>2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20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21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22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23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24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25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26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27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28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29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7810EB-7917-413B-9E01-55D2BCD589D6}" type="slidenum">
              <a:rPr lang="en-US" altLang="zh-TW" smtClean="0">
                <a:ea typeface="新細明體" charset="-120"/>
              </a:rPr>
              <a:pPr/>
              <a:t>3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30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31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32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84613" y="9478963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4613053-0A79-41B9-B723-039BADB5D98F}" type="slidenum">
              <a:rPr lang="en-US" altLang="zh-TW" sz="1200"/>
              <a:pPr algn="r"/>
              <a:t>33</a:t>
            </a:fld>
            <a:endParaRPr lang="en-US" altLang="zh-TW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2C0AF-5E8C-4B2E-ACC3-3D631EA4E265}" type="slidenum">
              <a:rPr lang="en-US" altLang="zh-TW" smtClean="0">
                <a:ea typeface="新細明體" charset="-120"/>
              </a:rPr>
              <a:pPr/>
              <a:t>34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2C0AF-5E8C-4B2E-ACC3-3D631EA4E265}" type="slidenum">
              <a:rPr lang="en-US" altLang="zh-TW" smtClean="0">
                <a:ea typeface="新細明體" charset="-120"/>
              </a:rPr>
              <a:pPr/>
              <a:t>35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2C0AF-5E8C-4B2E-ACC3-3D631EA4E265}" type="slidenum">
              <a:rPr lang="en-US" altLang="zh-TW" smtClean="0">
                <a:ea typeface="新細明體" charset="-120"/>
              </a:rPr>
              <a:pPr/>
              <a:t>36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2C0AF-5E8C-4B2E-ACC3-3D631EA4E265}" type="slidenum">
              <a:rPr lang="en-US" altLang="zh-TW" smtClean="0">
                <a:ea typeface="新細明體" charset="-120"/>
              </a:rPr>
              <a:pPr/>
              <a:t>37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2C0AF-5E8C-4B2E-ACC3-3D631EA4E265}" type="slidenum">
              <a:rPr lang="en-US" altLang="zh-TW" smtClean="0">
                <a:ea typeface="新細明體" charset="-120"/>
              </a:rPr>
              <a:pPr/>
              <a:t>38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2C0AF-5E8C-4B2E-ACC3-3D631EA4E265}" type="slidenum">
              <a:rPr lang="en-US" altLang="zh-TW" smtClean="0">
                <a:ea typeface="新細明體" charset="-120"/>
              </a:rPr>
              <a:pPr/>
              <a:t>39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4E5124-3594-4CEE-8B2F-F2385FAB2C64}" type="slidenum">
              <a:rPr lang="en-US" altLang="zh-TW" smtClean="0">
                <a:ea typeface="新細明體" charset="-120"/>
              </a:rPr>
              <a:pPr/>
              <a:t>4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2C0AF-5E8C-4B2E-ACC3-3D631EA4E265}" type="slidenum">
              <a:rPr lang="en-US" altLang="zh-TW" smtClean="0">
                <a:ea typeface="新細明體" charset="-120"/>
              </a:rPr>
              <a:pPr/>
              <a:t>40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2C0AF-5E8C-4B2E-ACC3-3D631EA4E265}" type="slidenum">
              <a:rPr lang="en-US" altLang="zh-TW" smtClean="0">
                <a:ea typeface="新細明體" charset="-120"/>
              </a:rPr>
              <a:pPr/>
              <a:t>41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2C0AF-5E8C-4B2E-ACC3-3D631EA4E265}" type="slidenum">
              <a:rPr lang="en-US" altLang="zh-TW" smtClean="0">
                <a:ea typeface="新細明體" charset="-120"/>
              </a:rPr>
              <a:pPr/>
              <a:t>42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2C0AF-5E8C-4B2E-ACC3-3D631EA4E265}" type="slidenum">
              <a:rPr lang="en-US" altLang="zh-TW" smtClean="0">
                <a:ea typeface="新細明體" charset="-120"/>
              </a:rPr>
              <a:pPr/>
              <a:t>43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2C0AF-5E8C-4B2E-ACC3-3D631EA4E265}" type="slidenum">
              <a:rPr lang="en-US" altLang="zh-TW" smtClean="0">
                <a:ea typeface="新細明體" charset="-120"/>
              </a:rPr>
              <a:pPr/>
              <a:t>44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45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46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47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48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595A-5B91-4922-ABB6-90578E5D876B}" type="slidenum">
              <a:rPr lang="en-US" altLang="zh-TW" smtClean="0">
                <a:ea typeface="新細明體" charset="-120"/>
              </a:rPr>
              <a:pPr/>
              <a:t>49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C0E483-E34E-4979-B1AE-9C0D6DF7899E}" type="slidenum">
              <a:rPr lang="en-US" altLang="zh-TW" smtClean="0">
                <a:ea typeface="新細明體" charset="-120"/>
              </a:rPr>
              <a:pPr/>
              <a:t>5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0F8F86-E27F-4842-8D02-B53349E58808}" type="slidenum">
              <a:rPr lang="en-US" altLang="zh-TW" smtClean="0">
                <a:ea typeface="新細明體" charset="-120"/>
              </a:rPr>
              <a:pPr/>
              <a:t>6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E730EC-7C16-4E93-989D-F601514056FA}" type="slidenum">
              <a:rPr lang="en-US" altLang="zh-TW" smtClean="0">
                <a:ea typeface="新細明體" charset="-120"/>
              </a:rPr>
              <a:pPr/>
              <a:t>7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48419-B529-4227-A343-D72208BB83ED}" type="slidenum">
              <a:rPr lang="en-US" altLang="zh-TW" smtClean="0">
                <a:ea typeface="新細明體" charset="-120"/>
              </a:rPr>
              <a:pPr/>
              <a:t>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48419-B529-4227-A343-D72208BB83ED}" type="slidenum">
              <a:rPr lang="en-US" altLang="zh-TW" smtClean="0">
                <a:ea typeface="新細明體" charset="-120"/>
              </a:rPr>
              <a:pPr/>
              <a:t>9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828800" cy="6856413"/>
            <a:chOff x="0" y="0"/>
            <a:chExt cx="1152" cy="4319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52" cy="10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0" lang="en-US">
                <a:ea typeface="新細明體" pitchFamily="18" charset="-12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2400"/>
              <a:ext cx="1152" cy="19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0" lang="en-US">
                <a:ea typeface="新細明體" pitchFamily="18" charset="-120"/>
              </a:endParaRPr>
            </a:p>
          </p:txBody>
        </p:sp>
        <p:sp>
          <p:nvSpPr>
            <p:cNvPr id="7" name="Picture 5"/>
            <p:cNvSpPr>
              <a:spLocks noChangeArrowheads="1"/>
            </p:cNvSpPr>
            <p:nvPr/>
          </p:nvSpPr>
          <p:spPr bwMode="auto">
            <a:xfrm>
              <a:off x="0" y="1028"/>
              <a:ext cx="1152" cy="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1676400"/>
            <a:ext cx="6934200" cy="2116138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11350" y="3968750"/>
            <a:ext cx="6400800" cy="1752600"/>
          </a:xfrm>
        </p:spPr>
        <p:txBody>
          <a:bodyPr/>
          <a:lstStyle>
            <a:lvl1pPr marL="0" indent="0">
              <a:buFont typeface="Symbol" pitchFamily="18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828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9624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07DD6-9B05-41C3-836E-2C5D1FB8C42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EE952-D174-4A3C-9FE2-3B8BADF0EB9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48500" y="304800"/>
            <a:ext cx="1943100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219200" y="304800"/>
            <a:ext cx="5676900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49778-2864-4C5C-B612-417E5ACBA1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2A616-D61C-4349-AAAA-335FF4151D5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B6818-2C21-4FE3-B9D7-DB3E1F048B2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686C8-1BDE-469E-9517-F3280BC31F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816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E65E8-875B-4D12-A302-807A3CD534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92C9D-7322-4A40-86FF-C54DA81A6D7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3682C-DC59-42F8-9C80-A2FABEEBE0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A3EC0-E13C-408D-8F12-B7201F87B90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B3969-C6E4-44D9-A4F3-3B5928B563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66B2D-7F48-41B2-8EE4-2CA3BD7E30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143000" cy="6856413"/>
            <a:chOff x="0" y="0"/>
            <a:chExt cx="720" cy="4319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20" cy="3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0" lang="en-US">
                <a:ea typeface="新細明體" pitchFamily="18" charset="-120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0" y="2016"/>
              <a:ext cx="720" cy="230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0" lang="en-US">
                <a:ea typeface="新細明體" pitchFamily="18" charset="-120"/>
              </a:endParaRPr>
            </a:p>
          </p:txBody>
        </p:sp>
        <p:pic>
          <p:nvPicPr>
            <p:cNvPr id="1034" name="Picture 5"/>
            <p:cNvPicPr>
              <a:picLocks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0" y="312"/>
              <a:ext cx="720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7772400" cy="4495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A3D20F93-3E5B-41CD-B1A2-E7EF107B45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1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¨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2" name="Rectangle 4"/>
          <p:cNvSpPr>
            <a:spLocks noChangeArrowheads="1"/>
          </p:cNvSpPr>
          <p:nvPr/>
        </p:nvSpPr>
        <p:spPr bwMode="auto">
          <a:xfrm>
            <a:off x="1600200" y="2514600"/>
            <a:ext cx="6934200" cy="2116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lnSpc>
                <a:spcPct val="125000"/>
              </a:lnSpc>
              <a:defRPr/>
            </a:pPr>
            <a:endParaRPr lang="zh-TW" alt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pitchFamily="18" charset="-12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1547664" y="2420888"/>
            <a:ext cx="7172348" cy="1470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1640" y="2348880"/>
            <a:ext cx="7772400" cy="1206500"/>
          </a:xfrm>
        </p:spPr>
        <p:txBody>
          <a:bodyPr/>
          <a:lstStyle/>
          <a:p>
            <a:pPr algn="ctr"/>
            <a:r>
              <a:rPr lang="zh-TW" altLang="en-US" sz="4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新高中視覺藝術科（智障學生）課程：研究、發展與實施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5" name="Title 3"/>
          <p:cNvSpPr txBox="1">
            <a:spLocks/>
          </p:cNvSpPr>
          <p:nvPr/>
        </p:nvSpPr>
        <p:spPr bwMode="auto">
          <a:xfrm>
            <a:off x="1336104" y="4310732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lvl="0" algn="ctr" eaLnBrk="0" hangingPunct="0"/>
            <a:r>
              <a:rPr lang="zh-TW" altLang="en-US" sz="2800" b="1" kern="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譚祥安博士</a:t>
            </a:r>
            <a:br>
              <a:rPr lang="zh-TW" altLang="en-US" sz="2800" b="1" kern="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zh-TW" altLang="en-US" sz="2800" b="1" kern="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劉仲嚴博士</a:t>
            </a:r>
            <a:br>
              <a:rPr lang="zh-TW" altLang="en-US" sz="2800" b="1" kern="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zh-TW" altLang="en-US" sz="2800" b="1" kern="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香港教育學院</a:t>
            </a:r>
            <a:endParaRPr kumimoji="1" lang="zh-TW" altLang="en-US" sz="2800" b="1" i="0" u="none" strike="noStrike" kern="0" spc="150" normalizeH="0" baseline="0" noProof="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「新高中視覺藝術科（智障學生）課程發展與實施研究計畫」的實踐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8"/>
          <p:cNvSpPr>
            <a:spLocks noGrp="1"/>
          </p:cNvSpPr>
          <p:nvPr>
            <p:ph idx="1"/>
          </p:nvPr>
        </p:nvSpPr>
        <p:spPr>
          <a:xfrm>
            <a:off x="1219200" y="1600200"/>
            <a:ext cx="7772400" cy="4495800"/>
          </a:xfrm>
        </p:spPr>
        <p:txBody>
          <a:bodyPr/>
          <a:lstStyle/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研究限制</a:t>
            </a:r>
            <a:endParaRPr lang="en-US" altLang="zh-TW" sz="2600" b="1" dirty="0" smtClean="0"/>
          </a:p>
          <a:p>
            <a:pPr lvl="2">
              <a:buFont typeface="Wingdings" pitchFamily="2" charset="2"/>
              <a:buChar char="l"/>
            </a:pPr>
            <a:endParaRPr lang="en-US" altLang="zh-TW" sz="2200" b="1" dirty="0" smtClean="0"/>
          </a:p>
          <a:p>
            <a:pPr marL="1714500" lvl="3" indent="-342900">
              <a:buFont typeface="+mj-lt"/>
              <a:buAutoNum type="alphaLcParenR"/>
            </a:pPr>
            <a:r>
              <a:rPr lang="zh-TW" altLang="en-US" sz="2200" b="1" dirty="0" smtClean="0"/>
              <a:t>量性研究只能辨別教學的困難程度，未能提供深入的了解</a:t>
            </a:r>
            <a:endParaRPr lang="en-US" altLang="zh-TW" sz="2200" b="1" dirty="0" smtClean="0"/>
          </a:p>
          <a:p>
            <a:pPr marL="1714500" lvl="3" indent="-342900">
              <a:buFont typeface="+mj-lt"/>
              <a:buAutoNum type="alphaLcParenR"/>
            </a:pPr>
            <a:endParaRPr lang="zh-TW" altLang="en-US" sz="2200" b="1" dirty="0" smtClean="0"/>
          </a:p>
          <a:p>
            <a:pPr marL="1714500" lvl="3" indent="-342900">
              <a:buFont typeface="+mj-lt"/>
              <a:buAutoNum type="alphaLcParenR"/>
            </a:pPr>
            <a:r>
              <a:rPr lang="zh-TW" altLang="en-US" sz="2200" b="1" dirty="0" smtClean="0"/>
              <a:t>質性研究不能概括地引伸至所有特殊學校</a:t>
            </a:r>
            <a:endParaRPr lang="en-US" altLang="zh-TW" sz="2200" b="1" dirty="0" smtClean="0"/>
          </a:p>
          <a:p>
            <a:pPr marL="1714500" lvl="3" indent="-342900">
              <a:buFont typeface="+mj-lt"/>
              <a:buAutoNum type="alphaLcParenR"/>
            </a:pPr>
            <a:endParaRPr lang="zh-TW" altLang="en-US" sz="2200" b="1" dirty="0" smtClean="0"/>
          </a:p>
          <a:p>
            <a:pPr marL="1714500" lvl="3" indent="-342900">
              <a:buFont typeface="+mj-lt"/>
              <a:buAutoNum type="alphaLcParenR"/>
            </a:pPr>
            <a:r>
              <a:rPr lang="zh-TW" altLang="en-US" sz="2200" b="1" dirty="0" smtClean="0"/>
              <a:t>質性研究的客觀性較量性研究為低</a:t>
            </a:r>
            <a:endParaRPr lang="zh-TW" altLang="en-US" sz="2600" b="1" dirty="0" smtClean="0"/>
          </a:p>
          <a:p>
            <a:pPr lvl="1">
              <a:buFont typeface="Wingdings" pitchFamily="2" charset="2"/>
              <a:buChar char="l"/>
            </a:pPr>
            <a:endParaRPr lang="en-US" altLang="zh-TW" sz="2600" b="1" dirty="0" smtClean="0"/>
          </a:p>
          <a:p>
            <a:pPr>
              <a:buNone/>
            </a:pPr>
            <a:endParaRPr lang="en-US" altLang="zh-TW" dirty="0" smtClean="0"/>
          </a:p>
          <a:p>
            <a:endParaRPr lang="zh-TW" altLang="en-US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「新高中視覺藝術科（智障學生）課程發展與實施研究計畫」的實踐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8"/>
          <p:cNvSpPr>
            <a:spLocks noGrp="1"/>
          </p:cNvSpPr>
          <p:nvPr>
            <p:ph idx="1"/>
          </p:nvPr>
        </p:nvSpPr>
        <p:spPr>
          <a:xfrm>
            <a:off x="1219200" y="1600200"/>
            <a:ext cx="5585048" cy="449580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zh-TW" altLang="en-US" b="1" dirty="0" smtClean="0"/>
              <a:t>研究結果</a:t>
            </a:r>
            <a:endParaRPr lang="en-US" altLang="zh-TW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問卷調查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觀課、學生訪談及教師訪談</a:t>
            </a:r>
            <a:endParaRPr lang="en-US" altLang="zh-TW" sz="2600" b="1" dirty="0" smtClean="0"/>
          </a:p>
          <a:p>
            <a:pPr marL="514350" indent="-514350">
              <a:buFont typeface="+mj-lt"/>
              <a:buAutoNum type="arabicPeriod" startAt="4"/>
            </a:pPr>
            <a:endParaRPr lang="en-US" altLang="zh-TW" b="1" dirty="0" smtClean="0"/>
          </a:p>
          <a:p>
            <a:pPr marL="342900" lvl="1" indent="-342900">
              <a:buClr>
                <a:schemeClr val="tx2"/>
              </a:buClr>
              <a:buSzPct val="90000"/>
              <a:buNone/>
            </a:pPr>
            <a:r>
              <a:rPr lang="en-US" altLang="zh-TW" dirty="0" smtClean="0"/>
              <a:t>	</a:t>
            </a:r>
            <a:endParaRPr lang="zh-TW" altLang="zh-TW" sz="2600" b="1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219200" y="1600200"/>
            <a:ext cx="7772400" cy="4495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b="1" dirty="0" smtClean="0"/>
              <a:t>評賞教學的困難</a:t>
            </a:r>
          </a:p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 smtClean="0"/>
              <a:t>教授藝術評賞的建議</a:t>
            </a:r>
            <a:endParaRPr lang="en-US" altLang="zh-TW" b="1" dirty="0" smtClean="0"/>
          </a:p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 smtClean="0"/>
              <a:t>有效的教學策略</a:t>
            </a:r>
            <a:endParaRPr lang="en-US" altLang="zh-TW" b="1" dirty="0" smtClean="0"/>
          </a:p>
          <a:p>
            <a:pPr marL="514350" indent="-514350">
              <a:buFont typeface="+mj-lt"/>
              <a:buAutoNum type="arabicPeriod"/>
            </a:pPr>
            <a:endParaRPr lang="en-US" altLang="zh-TW" b="1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 smtClean="0"/>
              <a:t>教師分享</a:t>
            </a:r>
            <a:endParaRPr lang="en-US" altLang="zh-TW" b="1" dirty="0" smtClean="0"/>
          </a:p>
          <a:p>
            <a:endParaRPr lang="zh-TW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219200" y="1600200"/>
            <a:ext cx="7772400" cy="4495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b="1" dirty="0" smtClean="0"/>
              <a:t>評賞教學的困難</a:t>
            </a:r>
            <a:endParaRPr lang="en-US" altLang="zh-TW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培養智障學生的評賞能力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教師不知應從何入手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智障學生的學習能力較低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智障學生的語言能力較差</a:t>
            </a:r>
            <a:endParaRPr lang="zh-TW" altLang="zh-TW" sz="2600" b="1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219200" y="1600200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學生欠缺詮釋的能力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學生答案較單一性、線性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評賞的層次輕低，只停留於描述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甚至未能對作品提供表述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219200" y="1600200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評賞的定義模糊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教師對「甚麼是評賞」產生疑惑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評賞的定義非常廣泛</a:t>
            </a:r>
            <a:endParaRPr lang="en-US" altLang="zh-TW" sz="2600" b="1" dirty="0" smtClean="0"/>
          </a:p>
          <a:p>
            <a:pPr lvl="2">
              <a:buFont typeface="Wingdings" pitchFamily="2" charset="2"/>
              <a:buChar char="l"/>
            </a:pP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學生的表達能力有限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學生無法透過語言或文字表達心中所想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教師應否把教學重點轉向先培養學生的表達能力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219200" y="1484784"/>
            <a:ext cx="7772400" cy="44958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zh-TW" altLang="zh-TW" b="1" dirty="0" smtClean="0"/>
              <a:t>教授藝術評賞的建議</a:t>
            </a:r>
            <a:endParaRPr lang="en-US" altLang="zh-TW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著重評賞與生活的聯繫</a:t>
            </a:r>
          </a:p>
          <a:p>
            <a:pPr lvl="1">
              <a:buFont typeface="Arial" pitchFamily="34" charset="0"/>
              <a:buChar char="•"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從作品的視覺特質（形式）或所誘發的情感（表現）引導學生評賞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生活環境（情景）是智障學生較為容易掌握的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拉近學生與作品的距離為目標（不論寫實或抽象作品）</a:t>
            </a:r>
          </a:p>
          <a:p>
            <a:pPr lvl="1">
              <a:buFont typeface="Wingdings" pitchFamily="2" charset="2"/>
              <a:buChar char="n"/>
            </a:pPr>
            <a:endParaRPr lang="zh-TW" altLang="zh-TW" sz="2600" b="1" dirty="0" smtClean="0"/>
          </a:p>
          <a:p>
            <a:pPr lvl="1">
              <a:buNone/>
            </a:pPr>
            <a:endParaRPr lang="en-US" altLang="zh-TW" sz="2600" b="1" dirty="0" smtClean="0"/>
          </a:p>
          <a:p>
            <a:endParaRPr lang="en-US" altLang="zh-TW" dirty="0" smtClean="0"/>
          </a:p>
          <a:p>
            <a:endParaRPr lang="zh-TW" altLang="en-US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219200" y="1600200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製造更多詮釋作品的機會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「詮釋」是推測作品的意義，並為這些推測作出解釋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詮釋性的提問並無對或錯的答案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教師可提供適當助，但避免養成學生倚賴的習慣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219200" y="1600200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多鼓勵少質疑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教師要多聆聽學生的需要及要求，提供協助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把評估的重點放在學生能夠做到而非做不到的東西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學生未能回答所要求的答案，教師可作出適度的提問，讓學生反思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219200" y="1600200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考慮語言以外的評賞活動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教師應將探索活動建構於評賞教學中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學生可以肢體動作，以至用圖像、創作等作出反應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視覺的刺激較語言的刺激更具體</a:t>
            </a:r>
            <a:endParaRPr lang="en-US" altLang="zh-TW" sz="2600" b="1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87624" y="1412776"/>
            <a:ext cx="7772400" cy="4279776"/>
          </a:xfrm>
        </p:spPr>
        <p:txBody>
          <a:bodyPr/>
          <a:lstStyle/>
          <a:p>
            <a:pPr>
              <a:buFont typeface="Wingdings" pitchFamily="2" charset="2"/>
              <a:buChar char="u"/>
            </a:pPr>
            <a:endParaRPr lang="en-US" altLang="zh-TW" b="1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 smtClean="0"/>
              <a:t>計畫背景</a:t>
            </a:r>
          </a:p>
          <a:p>
            <a:pPr>
              <a:buFont typeface="Wingdings" pitchFamily="2" charset="2"/>
              <a:buChar char="u"/>
            </a:pPr>
            <a:endParaRPr lang="zh-TW" altLang="en-US" b="1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zh-TW" altLang="en-US" b="1" dirty="0" smtClean="0"/>
              <a:t>計畫目標</a:t>
            </a:r>
          </a:p>
          <a:p>
            <a:pPr>
              <a:buFont typeface="Wingdings" pitchFamily="2" charset="2"/>
              <a:buChar char="u"/>
            </a:pPr>
            <a:endParaRPr lang="zh-TW" altLang="en-US" b="1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zh-TW" altLang="en-US" b="1" dirty="0" smtClean="0"/>
              <a:t>計畫對象、過程及施行方法</a:t>
            </a:r>
          </a:p>
          <a:p>
            <a:pPr>
              <a:buFont typeface="Wingdings" pitchFamily="2" charset="2"/>
              <a:buChar char="u"/>
            </a:pPr>
            <a:endParaRPr lang="zh-TW" altLang="en-US" b="1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zh-TW" altLang="en-US" b="1" dirty="0" smtClean="0"/>
              <a:t>研究結果</a:t>
            </a:r>
          </a:p>
          <a:p>
            <a:endParaRPr lang="zh-TW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3600" b="1" dirty="0" smtClean="0"/>
              <a:t>「新高中視覺藝術科（智障學生）課程發展與實施研究計畫」的實踐</a:t>
            </a:r>
            <a:endParaRPr lang="zh-TW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219200" y="1600200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帶出作品的視覺效果及形象的意義</a:t>
            </a:r>
          </a:p>
          <a:p>
            <a:pPr lvl="1">
              <a:buNone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視覺特質：色彩、線條、明暗、光影變化、質感、構圖等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讓學生討論形象的意義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形象上的意義並沒有特定的答案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教師應鼓勵學生踴躍發表自己的意見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219200" y="1484784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引導學生從個人情境詮釋作品</a:t>
            </a:r>
          </a:p>
          <a:p>
            <a:pPr lvl="1">
              <a:buNone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個人情境在藝術評賞中同樣重要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教師可進一步引導學生說出藝術作品如何聯繫到自己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個人情境遠較歷史、文化等因素更易掌握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然後才循序漸進推展至其他角度，如形式、美感等</a:t>
            </a:r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219200" y="1484784"/>
            <a:ext cx="7772400" cy="44958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zh-TW" altLang="en-US" b="1" dirty="0" smtClean="0"/>
              <a:t>有效的教學策略</a:t>
            </a:r>
            <a:endParaRPr lang="en-US" altLang="zh-TW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著重評賞與生活的聯繫</a:t>
            </a:r>
          </a:p>
          <a:p>
            <a:pPr lvl="1">
              <a:buNone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具體地引導學生觀賞作品的造形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將重點引申至創作時應注意的地方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創作時重申在觀賞作品時所帶出的要點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評賞與創作能有機地結合</a:t>
            </a:r>
            <a:endParaRPr lang="zh-TW" altLang="zh-TW" sz="2600" b="1" dirty="0" smtClean="0"/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219200" y="1484784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將日常生活例子融入評賞</a:t>
            </a:r>
          </a:p>
          <a:p>
            <a:pPr lvl="1">
              <a:buNone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以學生熟識的生活經驗穿插作為例子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將較艱深的概念化繁為簡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增加了學習的趣味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學生亦能於短時間掌握</a:t>
            </a:r>
            <a:endParaRPr lang="en-US" altLang="zh-TW" sz="2600" b="1" dirty="0" smtClean="0"/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219200" y="1484784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有耐性地以多重的提問取得學生的反應</a:t>
            </a:r>
          </a:p>
          <a:p>
            <a:pPr lvl="1">
              <a:buFont typeface="Arial" pitchFamily="34" charset="0"/>
              <a:buChar char="•"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從大範圍的提問入手，再漸漸收窄範圍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適用於嚴重智障的學生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教師對學生的各方面有相當的了解</a:t>
            </a:r>
            <a:endParaRPr lang="en-US" altLang="zh-TW" sz="2600" dirty="0" smtClean="0"/>
          </a:p>
          <a:p>
            <a:endParaRPr lang="zh-TW" altLang="en-US" dirty="0"/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371600" y="1340768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以身體力行的方法進行評賞</a:t>
            </a:r>
          </a:p>
          <a:p>
            <a:pPr lvl="1">
              <a:buNone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語言或文字並非唯一的表達工具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將評賞的反應化為一些參與性的活動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讓學生選取代表他們心意的圖像本回答問題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進行角色扮演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讓學生透過肢體活動表達對作品的意見</a:t>
            </a:r>
            <a:endParaRPr lang="zh-TW" altLang="en-US" sz="2600" dirty="0"/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259632" y="1340768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以具體的提問引導學生改善作品</a:t>
            </a:r>
          </a:p>
          <a:p>
            <a:pPr lvl="1">
              <a:buNone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以具體的提問與學生討論作品的視覺效果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問題由簡單到複雜，由表面到深層意義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培養學生有系統的評論自己和同學的作品</a:t>
            </a:r>
            <a:endParaRPr lang="zh-TW" altLang="en-US" sz="2600" dirty="0"/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47664" y="2492896"/>
          <a:ext cx="7200800" cy="3970400"/>
        </p:xfrm>
        <a:graphic>
          <a:graphicData uri="http://schemas.openxmlformats.org/drawingml/2006/table">
            <a:tbl>
              <a:tblPr/>
              <a:tblGrid>
                <a:gridCol w="3528392"/>
                <a:gridCol w="3672408"/>
              </a:tblGrid>
              <a:tr h="465200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基本資料</a:t>
                      </a: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338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教師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鄺嘉亮老師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級別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中五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學生人數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6</a:t>
                      </a:r>
                      <a:r>
                        <a:rPr lang="en-US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人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單元</a:t>
                      </a: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名稱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：家庭與我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課題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人物表情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教節時數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40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073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</a:t>
                      </a:r>
                      <a:r>
                        <a:rPr lang="zh-TW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習</a:t>
                      </a: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目標</a:t>
                      </a: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1.	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以達文西的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《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蒙羅麗莎的微笑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》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，認識人像畫構成的特色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2.	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以口頭描述人的特徵，包括人的表情、五官等，留意面部表情變化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3.	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扮演畫中的蒙羅麗莎，讓同學作評賞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4.	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完成一幅人像拼貼畫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5.	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以同學的拼貼作品刺激感官，並說出感受</a:t>
                      </a: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87624" y="1340768"/>
            <a:ext cx="7772400" cy="1152128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zh-TW" altLang="en-US" b="1" dirty="0" smtClean="0"/>
              <a:t>教師分享</a:t>
            </a:r>
            <a:endParaRPr lang="en-US" altLang="zh-TW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匡智松嶺第二校</a:t>
            </a:r>
          </a:p>
          <a:p>
            <a:pPr lvl="1">
              <a:buFont typeface="Wingdings" pitchFamily="2" charset="2"/>
              <a:buChar char="n"/>
            </a:pPr>
            <a:endParaRPr lang="en-US" altLang="zh-TW" sz="2600" b="1" dirty="0" smtClean="0"/>
          </a:p>
          <a:p>
            <a:pPr lvl="2">
              <a:buFont typeface="Wingdings" pitchFamily="2" charset="2"/>
              <a:buChar char="n"/>
            </a:pPr>
            <a:endParaRPr lang="zh-TW" altLang="en-US" sz="22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19672" y="1484784"/>
          <a:ext cx="7056783" cy="4745772"/>
        </p:xfrm>
        <a:graphic>
          <a:graphicData uri="http://schemas.openxmlformats.org/drawingml/2006/table">
            <a:tbl>
              <a:tblPr/>
              <a:tblGrid>
                <a:gridCol w="1116926"/>
                <a:gridCol w="5939857"/>
              </a:tblGrid>
              <a:tr h="36965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教學程序</a:t>
                      </a: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9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時間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教學過程</a:t>
                      </a:r>
                      <a:r>
                        <a:rPr lang="en-US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 / </a:t>
                      </a: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方法</a:t>
                      </a:r>
                      <a:r>
                        <a:rPr lang="en-US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 / </a:t>
                      </a: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策略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5分鐘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展示達文西的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《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蒙羅麗莎的微笑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》</a:t>
                      </a:r>
                      <a:endParaRPr lang="zh-TW" altLang="en-US" sz="2000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5分鐘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展示兩張人物照片，讓學生指出畫中一些明顯差異之處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13分鐘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同學扮演蒙羅麗莎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同學展扮演不同的表情，讓其他同學輪流猜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3分鐘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展示一個網上互動遊戲，以電腦模擬蒙及改變蒙羅麗莎的表情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12分鐘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"/>
                        <a:tabLst/>
                        <a:defRPr/>
                      </a:pPr>
                      <a:r>
                        <a:rPr lang="zh-TW" altLang="zh-TW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教師</a:t>
                      </a: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示範</a:t>
                      </a:r>
                      <a:r>
                        <a:rPr lang="zh-TW" altLang="zh-TW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拼貼眼睛及嘴巴在蒙羅麗莎的圖片上</a:t>
                      </a:r>
                      <a:endParaRPr lang="en-US" altLang="zh-TW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"/>
                        <a:tabLst/>
                        <a:defRPr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學生</a:t>
                      </a:r>
                      <a:r>
                        <a:rPr lang="zh-TW" altLang="zh-TW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拼貼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2分鐘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總結：</a:t>
                      </a:r>
                      <a:r>
                        <a:rPr lang="zh-TW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同學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要留心蒙羅麗莎畫中的人物的表情，還要留意畫作的背景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6"/>
          <p:cNvSpPr>
            <a:spLocks noGrp="1"/>
          </p:cNvSpPr>
          <p:nvPr>
            <p:ph idx="1"/>
          </p:nvPr>
        </p:nvSpPr>
        <p:spPr>
          <a:xfrm>
            <a:off x="1219200" y="1484784"/>
            <a:ext cx="7772400" cy="72008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沙田公立學校</a:t>
            </a:r>
            <a:endParaRPr lang="en-US" altLang="zh-TW" sz="2600" b="1" dirty="0" smtClean="0"/>
          </a:p>
          <a:p>
            <a:pPr lvl="2">
              <a:buFont typeface="Wingdings" pitchFamily="2" charset="2"/>
              <a:buChar char="n"/>
            </a:pPr>
            <a:endParaRPr lang="zh-TW" altLang="en-US" sz="2200" b="1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47664" y="2132856"/>
          <a:ext cx="7200800" cy="3384376"/>
        </p:xfrm>
        <a:graphic>
          <a:graphicData uri="http://schemas.openxmlformats.org/drawingml/2006/table">
            <a:tbl>
              <a:tblPr/>
              <a:tblGrid>
                <a:gridCol w="4176464"/>
                <a:gridCol w="3024336"/>
              </a:tblGrid>
              <a:tr h="485926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基本資料</a:t>
                      </a: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984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教師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何少霞老師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級別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中四、中五及中六 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混合班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)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學生人數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9人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單元</a:t>
                      </a: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名稱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：名人大會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課題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普普藝術之我與你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教節時數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70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40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</a:t>
                      </a:r>
                      <a:r>
                        <a:rPr lang="zh-TW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習</a:t>
                      </a: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目標</a:t>
                      </a: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457200" lvl="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評賞普普藝術家安廸．沃荷的作品，並認識其作品風格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457200" lvl="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探索色彩的組合所表達的強烈對比感覺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457200" lvl="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能利用不同組合的顏色表達自我：互補、對比及近似色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457200" lvl="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評賞同學的照片作品，並說出對作品的感受。</a:t>
                      </a: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87624" y="1772816"/>
            <a:ext cx="5585048" cy="4495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zh-TW" b="1" dirty="0" smtClean="0"/>
              <a:t>計畫背景</a:t>
            </a:r>
            <a:endParaRPr lang="en-US" altLang="zh-TW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推行</a:t>
            </a:r>
            <a:r>
              <a:rPr lang="zh-TW" altLang="zh-TW" sz="2600" b="1" dirty="0" smtClean="0"/>
              <a:t>《為智障學生而設的視覺藝術課程及評估補充指引（中四至中六）》</a:t>
            </a:r>
          </a:p>
          <a:p>
            <a:pPr lvl="1">
              <a:buFont typeface="Wingdings" pitchFamily="2" charset="2"/>
              <a:buChar char="n"/>
            </a:pP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zh-TW" sz="2600" b="1" dirty="0" smtClean="0"/>
              <a:t>新課程較著重藝術評賞，非藝術創作和技巧主導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zh-TW" sz="2600" b="1" dirty="0" smtClean="0"/>
              <a:t>此計畫分為兩部份：專業支援及研</a:t>
            </a:r>
            <a:endParaRPr lang="zh-TW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15616" y="304800"/>
            <a:ext cx="7772400" cy="1206500"/>
          </a:xfrm>
        </p:spPr>
        <p:txBody>
          <a:bodyPr/>
          <a:lstStyle/>
          <a:p>
            <a:pPr algn="ctr"/>
            <a:r>
              <a:rPr lang="zh-TW" altLang="en-US" sz="3600" b="1" dirty="0" smtClean="0"/>
              <a:t>「新高中視覺藝術科（智障學生）課程發展與實施研究計畫」的實踐</a:t>
            </a:r>
            <a:endParaRPr lang="zh-TW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188640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19672" y="1268760"/>
          <a:ext cx="7056783" cy="5130200"/>
        </p:xfrm>
        <a:graphic>
          <a:graphicData uri="http://schemas.openxmlformats.org/drawingml/2006/table">
            <a:tbl>
              <a:tblPr/>
              <a:tblGrid>
                <a:gridCol w="1116926"/>
                <a:gridCol w="5939857"/>
              </a:tblGrid>
              <a:tr h="36965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教學程序</a:t>
                      </a: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9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時間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教學過程</a:t>
                      </a:r>
                      <a:r>
                        <a:rPr lang="en-US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 / </a:t>
                      </a: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方法</a:t>
                      </a:r>
                      <a:r>
                        <a:rPr lang="en-US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 / </a:t>
                      </a: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策略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5分鐘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展示不同色卡，讓學生說出顏色的名稱及感覺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10分鐘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學生進行試驗活動，嘗試找出不同顏色組合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教師選取互補色及近似色作品，讓同學分析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10分鐘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講述普普藝術的特色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重點介紹兩幅安廸．沃荷的版畫作品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5分鐘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學生於四張自己黑白的影印照片上填色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應用互補色或近似色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教師作示範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20分鐘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"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學生進行創作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7分鐘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抽取各學生其中一張完成作品貼在黑板上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3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3分鐘</a:t>
                      </a:r>
                      <a:endParaRPr lang="zh-TW" altLang="zh-TW" sz="2000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總結：利用普普藝術的創作手法，可以將自己的情感以色彩表現出來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6"/>
          <p:cNvSpPr>
            <a:spLocks noGrp="1"/>
          </p:cNvSpPr>
          <p:nvPr>
            <p:ph idx="1"/>
          </p:nvPr>
        </p:nvSpPr>
        <p:spPr>
          <a:xfrm>
            <a:off x="1219200" y="1484784"/>
            <a:ext cx="7772400" cy="1152128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香港紅十字會瑪嘉烈戴麟趾學校</a:t>
            </a:r>
            <a:endParaRPr lang="en-US" altLang="zh-TW" sz="2600" b="1" dirty="0" smtClean="0"/>
          </a:p>
          <a:p>
            <a:pPr lvl="2">
              <a:buFont typeface="Wingdings" pitchFamily="2" charset="2"/>
              <a:buChar char="n"/>
            </a:pPr>
            <a:endParaRPr lang="zh-TW" altLang="en-US" sz="2200" b="1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619672" y="2492896"/>
          <a:ext cx="7056784" cy="3619880"/>
        </p:xfrm>
        <a:graphic>
          <a:graphicData uri="http://schemas.openxmlformats.org/drawingml/2006/table">
            <a:tbl>
              <a:tblPr/>
              <a:tblGrid>
                <a:gridCol w="4176464"/>
                <a:gridCol w="2880320"/>
              </a:tblGrid>
              <a:tr h="465200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基本資料</a:t>
                      </a: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338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教師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黎</a:t>
                      </a: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可欣老師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級別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中</a:t>
                      </a: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四、中五及中六</a:t>
                      </a:r>
                      <a:r>
                        <a:rPr lang="en-US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 (</a:t>
                      </a: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混合班</a:t>
                      </a:r>
                      <a:r>
                        <a:rPr lang="en-US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)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學生人數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6</a:t>
                      </a:r>
                      <a:r>
                        <a:rPr lang="en-US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人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單元</a:t>
                      </a: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名稱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發展</a:t>
                      </a: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與保育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課題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個別</a:t>
                      </a: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化的字體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教節時數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60</a:t>
                      </a:r>
                      <a:r>
                        <a:rPr lang="en-US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073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</a:t>
                      </a:r>
                      <a:r>
                        <a:rPr lang="zh-TW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習</a:t>
                      </a: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目標</a:t>
                      </a: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將個人的說話習慣，以個別化的書寫模式</a:t>
                      </a:r>
                      <a:r>
                        <a:rPr lang="en-US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/</a:t>
                      </a: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字體創作一結合字體與畫圖的設計</a:t>
                      </a:r>
                      <a:r>
                        <a:rPr lang="en-US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  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學習不同的文字或圖案排列，以及色彩的運用如何影響字體與圖像的視覺效果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評賞個人及其他同學的作品</a:t>
                      </a: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藝術評賞的教學建議及策略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19673" y="1916832"/>
          <a:ext cx="7056783" cy="4212084"/>
        </p:xfrm>
        <a:graphic>
          <a:graphicData uri="http://schemas.openxmlformats.org/drawingml/2006/table">
            <a:tbl>
              <a:tblPr/>
              <a:tblGrid>
                <a:gridCol w="1116926"/>
                <a:gridCol w="5939857"/>
              </a:tblGrid>
              <a:tr h="31059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教學程序</a:t>
                      </a: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8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時間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教學過程</a:t>
                      </a:r>
                      <a:r>
                        <a:rPr lang="en-US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 / </a:t>
                      </a: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方法</a:t>
                      </a:r>
                      <a:r>
                        <a:rPr lang="en-US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 / </a:t>
                      </a: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策略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10分鐘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展示</a:t>
                      </a:r>
                      <a:r>
                        <a:rPr 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曾</a:t>
                      </a: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灶財、阿虫及麥兜的書法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教師展示上一課以攝錄機為學生所作的</a:t>
                      </a:r>
                      <a:r>
                        <a:rPr 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紀錄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4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6分鐘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學生將上一課所表達過的說話、字詞或圖像，以書寫或印刷的方法把文字及圖案繪畫在月宮殿紙</a:t>
                      </a:r>
                      <a:r>
                        <a:rPr 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上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10分鐘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教師將整個創作過程示範</a:t>
                      </a:r>
                      <a:r>
                        <a:rPr 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一次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20分鐘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學生進行書法</a:t>
                      </a:r>
                      <a:r>
                        <a:rPr lang="en-US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/</a:t>
                      </a: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字體設計</a:t>
                      </a:r>
                      <a:r>
                        <a:rPr 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創作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10分鐘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教師展示學生完成作品，與同學互相分享及評賞。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4分鐘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總結：</a:t>
                      </a:r>
                      <a:r>
                        <a:rPr 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字體或圖案</a:t>
                      </a:r>
                      <a:r>
                        <a:rPr lang="zh-TW" sz="2000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都可以代表一個人的性格和</a:t>
                      </a:r>
                      <a:r>
                        <a:rPr 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習慣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1643063" y="857250"/>
            <a:ext cx="6843712" cy="404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50000"/>
              </a:spcBef>
              <a:buClr>
                <a:schemeClr val="tx2"/>
              </a:buClr>
              <a:buSzPct val="90000"/>
              <a:buFont typeface="Symbol" charset="2"/>
              <a:buChar char="¨"/>
              <a:defRPr/>
            </a:pPr>
            <a:endParaRPr lang="zh-TW" altLang="en-US" b="1" dirty="0">
              <a:latin typeface="Times New Roman" charset="0"/>
            </a:endParaRPr>
          </a:p>
        </p:txBody>
      </p:sp>
      <p:sp>
        <p:nvSpPr>
          <p:cNvPr id="3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1187624" y="908720"/>
            <a:ext cx="4176464" cy="427977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u"/>
              <a:tabLst/>
              <a:defRPr/>
            </a:pPr>
            <a:endParaRPr kumimoji="1" lang="en-US" altLang="zh-TW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 eaLnBrk="0" hangingPunct="0">
              <a:spcBef>
                <a:spcPct val="20000"/>
              </a:spcBef>
              <a:buClr>
                <a:schemeClr val="tx2"/>
              </a:buClr>
              <a:buSzPct val="90000"/>
              <a:buFont typeface="+mj-lt"/>
              <a:buAutoNum type="arabicPeriod"/>
            </a:pPr>
            <a:r>
              <a:rPr lang="zh-TW" altLang="en-US" sz="3200" b="1" kern="0" dirty="0" smtClean="0">
                <a:latin typeface="+mn-lt"/>
                <a:ea typeface="+mn-ea"/>
              </a:rPr>
              <a:t>整合藝術評賞與創作的困難</a:t>
            </a:r>
          </a:p>
          <a:p>
            <a:pPr marL="514350" lvl="0" indent="-514350" eaLnBrk="0" hangingPunct="0">
              <a:spcBef>
                <a:spcPct val="20000"/>
              </a:spcBef>
              <a:buClr>
                <a:schemeClr val="tx2"/>
              </a:buClr>
              <a:buSzPct val="90000"/>
              <a:buFont typeface="+mj-lt"/>
              <a:buAutoNum type="arabicPeriod"/>
            </a:pPr>
            <a:endParaRPr lang="zh-TW" altLang="en-US" sz="3200" b="1" kern="0" dirty="0" smtClean="0">
              <a:latin typeface="+mn-lt"/>
              <a:ea typeface="+mn-ea"/>
            </a:endParaRPr>
          </a:p>
          <a:p>
            <a:pPr marL="514350" lvl="0" indent="-514350" eaLnBrk="0" hangingPunct="0">
              <a:spcBef>
                <a:spcPct val="20000"/>
              </a:spcBef>
              <a:buClr>
                <a:schemeClr val="tx2"/>
              </a:buClr>
              <a:buSzPct val="90000"/>
              <a:buFont typeface="+mj-lt"/>
              <a:buAutoNum type="arabicPeriod"/>
            </a:pPr>
            <a:r>
              <a:rPr lang="zh-TW" altLang="en-US" sz="3200" b="1" kern="0" dirty="0" smtClean="0">
                <a:latin typeface="+mn-lt"/>
                <a:ea typeface="+mn-ea"/>
              </a:rPr>
              <a:t>整合藝術評賞與創作的建議</a:t>
            </a:r>
          </a:p>
          <a:p>
            <a:pPr marL="514350" lvl="0" indent="-514350" eaLnBrk="0" hangingPunct="0">
              <a:spcBef>
                <a:spcPct val="20000"/>
              </a:spcBef>
              <a:buClr>
                <a:schemeClr val="tx2"/>
              </a:buClr>
              <a:buSzPct val="90000"/>
              <a:buFont typeface="+mj-lt"/>
              <a:buAutoNum type="arabicPeriod"/>
            </a:pPr>
            <a:endParaRPr lang="zh-TW" altLang="en-US" sz="3200" b="1" kern="0" dirty="0" smtClean="0">
              <a:latin typeface="+mn-lt"/>
              <a:ea typeface="+mn-ea"/>
            </a:endParaRPr>
          </a:p>
          <a:p>
            <a:pPr marL="514350" lvl="0" indent="-514350" eaLnBrk="0" hangingPunct="0">
              <a:spcBef>
                <a:spcPct val="20000"/>
              </a:spcBef>
              <a:buClr>
                <a:schemeClr val="tx2"/>
              </a:buClr>
              <a:buSzPct val="90000"/>
              <a:buFont typeface="+mj-lt"/>
              <a:buAutoNum type="arabicPeriod"/>
            </a:pPr>
            <a:r>
              <a:rPr lang="zh-TW" altLang="en-US" sz="3200" b="1" kern="0" dirty="0" smtClean="0">
                <a:latin typeface="+mn-lt"/>
                <a:ea typeface="+mn-ea"/>
              </a:rPr>
              <a:t>有效的教學策略</a:t>
            </a:r>
            <a:endParaRPr lang="en-US" altLang="zh-TW" sz="3200" b="1" kern="0" dirty="0" smtClean="0">
              <a:latin typeface="+mn-lt"/>
              <a:ea typeface="+mn-ea"/>
            </a:endParaRPr>
          </a:p>
          <a:p>
            <a:pPr marL="514350" lvl="0" indent="-514350" eaLnBrk="0" hangingPunct="0">
              <a:spcBef>
                <a:spcPct val="20000"/>
              </a:spcBef>
              <a:buClr>
                <a:schemeClr val="tx2"/>
              </a:buClr>
              <a:buSzPct val="90000"/>
              <a:buFont typeface="+mj-lt"/>
              <a:buAutoNum type="arabicPeriod"/>
            </a:pPr>
            <a:endParaRPr kumimoji="1" lang="en-US" altLang="zh-TW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 eaLnBrk="0" hangingPunct="0">
              <a:spcBef>
                <a:spcPct val="20000"/>
              </a:spcBef>
              <a:buClr>
                <a:schemeClr val="tx2"/>
              </a:buClr>
              <a:buSzPct val="90000"/>
              <a:buFont typeface="+mj-lt"/>
              <a:buAutoNum type="arabicPeriod"/>
            </a:pPr>
            <a:r>
              <a:rPr lang="zh-TW" altLang="en-US" sz="3200" b="1" kern="0" dirty="0" smtClean="0">
                <a:latin typeface="+mn-lt"/>
                <a:ea typeface="+mn-ea"/>
              </a:rPr>
              <a:t>教師分享</a:t>
            </a:r>
            <a:endParaRPr kumimoji="1" lang="en-US" altLang="zh-TW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+mj-lt"/>
              <a:buAutoNum type="arabicPeriod"/>
              <a:tabLst/>
              <a:defRPr/>
            </a:pPr>
            <a:endParaRPr lang="en-US" altLang="zh-TW" sz="3200" b="1" kern="0" dirty="0" smtClean="0">
              <a:latin typeface="+mn-lt"/>
              <a:ea typeface="+mn-ea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+mj-lt"/>
              <a:buAutoNum type="arabicPeriod"/>
              <a:tabLst/>
              <a:defRPr/>
            </a:pPr>
            <a:endParaRPr kumimoji="1" lang="zh-TW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Symbol" pitchFamily="18" charset="2"/>
              <a:buChar char="¨"/>
              <a:tabLst/>
              <a:defRPr/>
            </a:pPr>
            <a:endParaRPr kumimoji="1" lang="zh-TW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0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371600" y="1340768"/>
            <a:ext cx="7772400" cy="4495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b="1" dirty="0" smtClean="0"/>
              <a:t>整合藝術評賞與創作的困難</a:t>
            </a:r>
            <a:endParaRPr lang="en-US" altLang="zh-TW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難以令學生專注學習</a:t>
            </a:r>
          </a:p>
          <a:p>
            <a:pPr lvl="1">
              <a:buNone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令學生專注是整個課程成功的關鍵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學生對教師的教學技巧並不覺有新鮮感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學生的評賞專注力和創作的專注力並非一致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371600" y="1340768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教具與教材的欠缺高質素的視覺效果</a:t>
            </a:r>
          </a:p>
          <a:p>
            <a:pPr lvl="1">
              <a:buNone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高品質的教材和教具能讓學生專注學習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智障學生需要更多的視覺剌激和時間去領受訊息、消化和作出回應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評賞和創作的教材以西方主流藝術為主，較少本土例子</a:t>
            </a:r>
          </a:p>
          <a:p>
            <a:pPr lvl="2">
              <a:buFont typeface="Wingdings" pitchFamily="2" charset="2"/>
              <a:buChar char="l"/>
            </a:pPr>
            <a:endParaRPr lang="zh-TW" altLang="zh-TW" sz="2600" b="1" dirty="0" smtClean="0"/>
          </a:p>
          <a:p>
            <a:pPr lvl="1">
              <a:buNone/>
            </a:pPr>
            <a:endParaRPr lang="en-US" altLang="zh-TW" sz="2600" b="1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371600" y="1340768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創作過程過於工序化</a:t>
            </a:r>
          </a:p>
          <a:p>
            <a:pPr lvl="1">
              <a:buNone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過度著重跟從式或工藝性的操作模式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可運用視覺藝術以外的其他方法進行教學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資源上的整合和協同製作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371600" y="1340768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教師對評賞和創作觀念和知識的更新</a:t>
            </a:r>
          </a:p>
          <a:p>
            <a:pPr lvl="1">
              <a:buNone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當代藝術的表現模式非常多元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創作過程本身會較最後成品更為重要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教師對藝術的表現特色及內容有待加強</a:t>
            </a:r>
          </a:p>
          <a:p>
            <a:pPr lvl="2">
              <a:buFont typeface="Wingdings" pitchFamily="2" charset="2"/>
              <a:buChar char="l"/>
            </a:pPr>
            <a:endParaRPr lang="zh-TW" altLang="zh-TW" sz="2600" b="1" dirty="0" smtClean="0"/>
          </a:p>
          <a:p>
            <a:pPr lvl="1">
              <a:buNone/>
            </a:pPr>
            <a:endParaRPr lang="en-US" altLang="zh-TW" sz="2600" b="1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371600" y="1340768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評賞和創作未能有機結合</a:t>
            </a:r>
          </a:p>
          <a:p>
            <a:pPr lvl="1">
              <a:buNone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仍然運用較為單一、而傳統的評賞和創作二分法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學生回應的方式亦較為單一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評賞和創作兩者之間的關係薄弱</a:t>
            </a:r>
          </a:p>
          <a:p>
            <a:pPr lvl="2">
              <a:buFont typeface="Wingdings" pitchFamily="2" charset="2"/>
              <a:buChar char="l"/>
            </a:pPr>
            <a:endParaRPr lang="zh-TW" altLang="zh-TW" sz="2600" b="1" dirty="0" smtClean="0"/>
          </a:p>
          <a:p>
            <a:pPr lvl="1">
              <a:buNone/>
            </a:pPr>
            <a:endParaRPr lang="en-US" altLang="zh-TW" sz="2600" b="1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371600" y="1340768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教師在評賞和創作中的提問技巧</a:t>
            </a:r>
          </a:p>
          <a:p>
            <a:pPr lvl="1">
              <a:buNone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提問的方式欠缺連續性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應重新組織問題，把問題分為不同階段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應把握追問技巧，發掘學生回應提問後再加追問</a:t>
            </a:r>
          </a:p>
          <a:p>
            <a:pPr lvl="2">
              <a:buFont typeface="Wingdings" pitchFamily="2" charset="2"/>
              <a:buChar char="l"/>
            </a:pPr>
            <a:endParaRPr lang="zh-TW" altLang="zh-TW" sz="2600" b="1" dirty="0" smtClean="0"/>
          </a:p>
          <a:p>
            <a:pPr lvl="1">
              <a:buNone/>
            </a:pPr>
            <a:endParaRPr lang="en-US" altLang="zh-TW" sz="2600" b="1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「新高中視覺藝術科（智障學生）課程發展與實施研究計畫」的實踐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8"/>
          <p:cNvSpPr>
            <a:spLocks noGrp="1"/>
          </p:cNvSpPr>
          <p:nvPr>
            <p:ph idx="1"/>
          </p:nvPr>
        </p:nvSpPr>
        <p:spPr>
          <a:xfrm>
            <a:off x="1219200" y="1741512"/>
            <a:ext cx="7772400" cy="44958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zh-TW" altLang="zh-TW" b="1" dirty="0" smtClean="0"/>
              <a:t>計畫目標</a:t>
            </a:r>
            <a:endParaRPr lang="en-US" altLang="zh-TW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為發展及改善新課程搜集數據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zh-TW" altLang="en-US" sz="2600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探討及識別有效的課程規劃、教學及評估方法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zh-TW" altLang="en-US" sz="2600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為參與學校提供專業支援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zh-TW" altLang="en-US" sz="2600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出版結集研究結果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zh-TW" altLang="en-US" sz="2600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識別可供未來研究的範疇</a:t>
            </a:r>
          </a:p>
          <a:p>
            <a:endParaRPr lang="zh-TW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371600" y="1340768"/>
            <a:ext cx="7772400" cy="44958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zh-TW" altLang="en-US" b="1" dirty="0" smtClean="0"/>
              <a:t>整合藝術評賞與創作的建議</a:t>
            </a:r>
            <a:endParaRPr lang="en-US" altLang="zh-TW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提升教材和教具的視覺品質</a:t>
            </a:r>
          </a:p>
          <a:p>
            <a:pPr lvl="1">
              <a:buNone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宜注意教材和教具的設計能否吸引學生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教學材料本身能否反映一定的審美層次和貫穿評賞和創作的內容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應注意所選取材料與課程本身的適合程度</a:t>
            </a:r>
          </a:p>
          <a:p>
            <a:pPr lvl="2">
              <a:buFont typeface="Wingdings" pitchFamily="2" charset="2"/>
              <a:buChar char="l"/>
            </a:pPr>
            <a:endParaRPr lang="zh-TW" altLang="en-US" sz="2200" b="1" dirty="0" smtClean="0"/>
          </a:p>
          <a:p>
            <a:pPr lvl="2">
              <a:buFont typeface="Wingdings" pitchFamily="2" charset="2"/>
              <a:buChar char="l"/>
            </a:pPr>
            <a:endParaRPr lang="zh-TW" altLang="zh-TW" sz="2600" b="1" dirty="0" smtClean="0"/>
          </a:p>
          <a:p>
            <a:pPr lvl="1">
              <a:buNone/>
            </a:pPr>
            <a:endParaRPr lang="en-US" altLang="zh-TW" sz="2600" b="1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371600" y="1340768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考慮運用和綜合不同互動式的教學方法</a:t>
            </a:r>
          </a:p>
          <a:p>
            <a:pPr lvl="1">
              <a:buNone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可考慮多元化地結合其他教學方法於評賞和創作中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使學生投入藝術的學習場境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使學生扮演藝術創造者和參與者</a:t>
            </a:r>
          </a:p>
          <a:p>
            <a:pPr lvl="2">
              <a:buFont typeface="Wingdings" pitchFamily="2" charset="2"/>
              <a:buChar char="l"/>
            </a:pPr>
            <a:endParaRPr lang="zh-TW" altLang="en-US" sz="2200" b="1" dirty="0" smtClean="0"/>
          </a:p>
          <a:p>
            <a:pPr lvl="2">
              <a:buFont typeface="Wingdings" pitchFamily="2" charset="2"/>
              <a:buChar char="l"/>
            </a:pPr>
            <a:endParaRPr lang="zh-TW" altLang="en-US" sz="2200" b="1" dirty="0" smtClean="0"/>
          </a:p>
          <a:p>
            <a:pPr lvl="2">
              <a:buFont typeface="Wingdings" pitchFamily="2" charset="2"/>
              <a:buChar char="l"/>
            </a:pPr>
            <a:endParaRPr lang="zh-TW" altLang="zh-TW" sz="2600" b="1" dirty="0" smtClean="0"/>
          </a:p>
          <a:p>
            <a:pPr lvl="1">
              <a:buNone/>
            </a:pPr>
            <a:endParaRPr lang="en-US" altLang="zh-TW" sz="2600" b="1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371600" y="1340768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協同備課和教學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評賞和創作的教學宜由教師團隊共同來實踐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可補充單一教師在教學時忽略其他學生的需要</a:t>
            </a:r>
            <a:endParaRPr lang="en-US" altLang="zh-TW" sz="2600" b="1" dirty="0" smtClean="0"/>
          </a:p>
          <a:p>
            <a:pPr lvl="2">
              <a:buNone/>
            </a:pP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增加對藝術評賞和創作的觀念和知識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撰寫教材時宜篩選過濾和編輯合適教材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zh-TW" altLang="en-US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評賞與創作的整合會經過一內化的過程</a:t>
            </a:r>
          </a:p>
          <a:p>
            <a:pPr lvl="2">
              <a:buFont typeface="Wingdings" pitchFamily="2" charset="2"/>
              <a:buChar char="l"/>
            </a:pPr>
            <a:endParaRPr lang="zh-TW" altLang="en-US" sz="2200" b="1" dirty="0" smtClean="0"/>
          </a:p>
          <a:p>
            <a:pPr lvl="1">
              <a:buNone/>
            </a:pPr>
            <a:endParaRPr lang="zh-TW" altLang="en-US" sz="2600" b="1" dirty="0" smtClean="0"/>
          </a:p>
          <a:p>
            <a:pPr lvl="2">
              <a:buFont typeface="Wingdings" pitchFamily="2" charset="2"/>
              <a:buChar char="l"/>
            </a:pPr>
            <a:endParaRPr lang="zh-TW" altLang="en-US" sz="2200" b="1" dirty="0" smtClean="0"/>
          </a:p>
          <a:p>
            <a:pPr lvl="2">
              <a:buFont typeface="Wingdings" pitchFamily="2" charset="2"/>
              <a:buChar char="l"/>
            </a:pPr>
            <a:endParaRPr lang="zh-TW" altLang="en-US" sz="2200" b="1" dirty="0" smtClean="0"/>
          </a:p>
          <a:p>
            <a:pPr lvl="2">
              <a:buFont typeface="Wingdings" pitchFamily="2" charset="2"/>
              <a:buChar char="l"/>
            </a:pPr>
            <a:endParaRPr lang="zh-TW" altLang="en-US" sz="2200" b="1" dirty="0" smtClean="0"/>
          </a:p>
          <a:p>
            <a:pPr lvl="2">
              <a:buFont typeface="Wingdings" pitchFamily="2" charset="2"/>
              <a:buChar char="l"/>
            </a:pPr>
            <a:endParaRPr lang="zh-TW" altLang="zh-TW" sz="2600" b="1" dirty="0" smtClean="0"/>
          </a:p>
          <a:p>
            <a:pPr lvl="1">
              <a:buNone/>
            </a:pPr>
            <a:endParaRPr lang="en-US" altLang="zh-TW" sz="2600" b="1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371600" y="1340768"/>
            <a:ext cx="7772400" cy="44958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zh-TW" altLang="en-US" b="1" dirty="0" smtClean="0"/>
              <a:t>有效的教學策略</a:t>
            </a:r>
            <a:endParaRPr lang="en-US" altLang="zh-TW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協同教學是有效教學策略實踐之基石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zh-TW" altLang="en-US" sz="2600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教師增加學生回應藝術的機會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zh-TW" altLang="en-US" sz="2600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教師採用綜合藝術的教學策略，如運用劇場的技巧作視覺藝術評賞和創作教學的策略基礎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zh-TW" altLang="en-US" sz="2600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給學生提供親身經驗的學習機會</a:t>
            </a:r>
          </a:p>
          <a:p>
            <a:pPr lvl="1">
              <a:buFont typeface="Wingdings" pitchFamily="2" charset="2"/>
              <a:buChar char="n"/>
            </a:pPr>
            <a:endParaRPr lang="zh-TW" altLang="zh-TW" sz="2600" b="1" dirty="0" smtClean="0"/>
          </a:p>
          <a:p>
            <a:pPr lvl="1">
              <a:buNone/>
            </a:pPr>
            <a:endParaRPr lang="en-US" altLang="zh-TW" sz="2600" b="1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1371600" y="1525488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教師考慮師生之間的互動性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zh-TW" altLang="en-US" sz="2600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以藝術作為中心的跨學科學習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zh-TW" altLang="en-US" sz="2600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加強對藝術知識的認識，包括藝術家、創作風格特色和表現技巧等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zh-TW" altLang="en-US" sz="2600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思考把這些知識發展為教材的可能性</a:t>
            </a:r>
            <a:endParaRPr lang="en-US" altLang="zh-TW" sz="2600" b="1" dirty="0" smtClean="0"/>
          </a:p>
          <a:p>
            <a:pPr lvl="1">
              <a:buFont typeface="Wingdings" pitchFamily="2" charset="2"/>
              <a:buChar char="n"/>
            </a:pPr>
            <a:endParaRPr lang="zh-TW" altLang="en-US" sz="2600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增加本土藝術的教材</a:t>
            </a:r>
          </a:p>
          <a:p>
            <a:pPr lvl="1">
              <a:buFont typeface="Wingdings" pitchFamily="2" charset="2"/>
              <a:buChar char="n"/>
            </a:pPr>
            <a:endParaRPr lang="zh-TW" altLang="zh-TW" sz="2600" b="1" dirty="0" smtClean="0"/>
          </a:p>
          <a:p>
            <a:pPr lvl="1">
              <a:buNone/>
            </a:pPr>
            <a:endParaRPr lang="en-US" altLang="zh-TW" sz="2600" b="1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47664" y="2636912"/>
          <a:ext cx="7200800" cy="3619880"/>
        </p:xfrm>
        <a:graphic>
          <a:graphicData uri="http://schemas.openxmlformats.org/drawingml/2006/table">
            <a:tbl>
              <a:tblPr/>
              <a:tblGrid>
                <a:gridCol w="4176464"/>
                <a:gridCol w="3024336"/>
              </a:tblGrid>
              <a:tr h="465200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基本資料</a:t>
                      </a: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338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教師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趙文成老師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zh-TW" sz="2000" b="1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級別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中四、中五及中六 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混合班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)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學生人數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10人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單元</a:t>
                      </a: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名稱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：碟古巴特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(Decoupage)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藝術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課題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認識碟古巴特藝術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教節時數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105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073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</a:t>
                      </a: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習</a:t>
                      </a: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目標</a:t>
                      </a: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認識碟古巴特藝術創作的技巧</a:t>
                      </a: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以碟古巴特藝術創作的技巧完成一個盒子</a:t>
                      </a: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觀察碟古巴特藝術在台灣的創作活動</a:t>
                      </a: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欣賞台灣碟古巴特藝術作品及同學的作品</a:t>
                      </a: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6"/>
          <p:cNvSpPr>
            <a:spLocks noGrp="1"/>
          </p:cNvSpPr>
          <p:nvPr>
            <p:ph idx="1"/>
          </p:nvPr>
        </p:nvSpPr>
        <p:spPr>
          <a:xfrm>
            <a:off x="1219200" y="1484784"/>
            <a:ext cx="7772400" cy="1152128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zh-TW" altLang="en-US" b="1" dirty="0" smtClean="0"/>
              <a:t>教師分享</a:t>
            </a:r>
            <a:endParaRPr lang="en-US" altLang="zh-TW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香港四邑商工總會陳南昌紀念學校</a:t>
            </a:r>
            <a:endParaRPr lang="en-US" altLang="zh-TW" sz="2600" b="1" dirty="0" smtClean="0"/>
          </a:p>
          <a:p>
            <a:pPr lvl="2">
              <a:buFont typeface="Wingdings" pitchFamily="2" charset="2"/>
              <a:buChar char="n"/>
            </a:pPr>
            <a:endParaRPr lang="zh-TW" altLang="en-US" sz="22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19672" y="1484784"/>
          <a:ext cx="7056783" cy="4433751"/>
        </p:xfrm>
        <a:graphic>
          <a:graphicData uri="http://schemas.openxmlformats.org/drawingml/2006/table">
            <a:tbl>
              <a:tblPr/>
              <a:tblGrid>
                <a:gridCol w="1116926"/>
                <a:gridCol w="5939857"/>
              </a:tblGrid>
              <a:tr h="36965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教學程序</a:t>
                      </a: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9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時間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教學過程</a:t>
                      </a:r>
                      <a:r>
                        <a:rPr lang="en-US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 / </a:t>
                      </a: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方法</a:t>
                      </a:r>
                      <a:r>
                        <a:rPr lang="en-US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 / </a:t>
                      </a: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策略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10分鐘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重溫碟古巴特的製作過程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10分鐘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以短片展示台灣藝術家如何將舊家具變成具碟古巴特藝術創作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5分鐘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從色彩、圖案剪裁及拼貼技巧討論各同學的半完成作品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30分鐘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學生在盒身填色，使盒子看上去有古典的色彩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40分鐘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"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用白膠漿將名畫（複製品）貼在盒蓋上</a:t>
                      </a:r>
                      <a:endParaRPr lang="en-US" altLang="zh-TW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"/>
                        <a:tabLst/>
                        <a:defRPr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用橫直掃的方法使紋理和質感像油畫般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10分鐘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教師展示學生的完成作品，讓學生評賞其它同學的作品及自評。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47664" y="2204864"/>
          <a:ext cx="7200800" cy="3970400"/>
        </p:xfrm>
        <a:graphic>
          <a:graphicData uri="http://schemas.openxmlformats.org/drawingml/2006/table">
            <a:tbl>
              <a:tblPr/>
              <a:tblGrid>
                <a:gridCol w="4104456"/>
                <a:gridCol w="3096344"/>
              </a:tblGrid>
              <a:tr h="465200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基本資料</a:t>
                      </a: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338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教師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張樂雯老師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zh-TW" sz="2000" b="1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級別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中四、中五及中六 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混合班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)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學生人數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10人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單元</a:t>
                      </a: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名稱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：食物狂想 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/ 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紙黏土創作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課題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食物狂想 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教節時數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105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073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</a:t>
                      </a:r>
                      <a:r>
                        <a:rPr lang="zh-TW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習</a:t>
                      </a: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目標</a:t>
                      </a: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認識各國具特色的食物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以口頭描述輕黏土食物作品的造形特色</a:t>
                      </a: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分組討論與設計「我是大廚師」為主題的「菜單」</a:t>
                      </a: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利用紙黏土及輔助工具創作食物黏土模型</a:t>
                      </a: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掌握食物的外形、比例和質感</a:t>
                      </a:r>
                    </a:p>
                  </a:txBody>
                  <a:tcPr marL="46554" marR="46554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6"/>
          <p:cNvSpPr>
            <a:spLocks noGrp="1"/>
          </p:cNvSpPr>
          <p:nvPr>
            <p:ph idx="1"/>
          </p:nvPr>
        </p:nvSpPr>
        <p:spPr>
          <a:xfrm>
            <a:off x="1219200" y="1484784"/>
            <a:ext cx="7772400" cy="1152128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才俊學校</a:t>
            </a:r>
            <a:endParaRPr lang="en-US" altLang="zh-TW" sz="2600" b="1" dirty="0" smtClean="0"/>
          </a:p>
          <a:p>
            <a:pPr lvl="2">
              <a:buFont typeface="Wingdings" pitchFamily="2" charset="2"/>
              <a:buChar char="n"/>
            </a:pPr>
            <a:endParaRPr lang="zh-TW" altLang="en-US" sz="22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19672" y="1484784"/>
          <a:ext cx="7056783" cy="4799497"/>
        </p:xfrm>
        <a:graphic>
          <a:graphicData uri="http://schemas.openxmlformats.org/drawingml/2006/table">
            <a:tbl>
              <a:tblPr/>
              <a:tblGrid>
                <a:gridCol w="1116926"/>
                <a:gridCol w="5939857"/>
              </a:tblGrid>
              <a:tr h="36965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教學程序</a:t>
                      </a: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9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時間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教學過程</a:t>
                      </a:r>
                      <a:r>
                        <a:rPr lang="en-US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 / </a:t>
                      </a: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方法</a:t>
                      </a:r>
                      <a:r>
                        <a:rPr lang="en-US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 / </a:t>
                      </a: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策略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6分鐘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播放一段短片，介紹香港地道食物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學生分享品嚐本港街頭美食的經驗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10分鐘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以簡報展示三款食物款式圖片</a:t>
                      </a:r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﹕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港式、日式和美式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10分鐘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展示雞腿、壽司和意粉的圖片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學生嘗試製作以上的食物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教師說明工具的用途和獨有的功能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3分鐘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學生分組選擇一款特色飲食，設計菜單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8分鐘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"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全班討論菜單的設計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8分鐘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各組就全班討論結果決定創作哪一種款式。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同組決定如何分工及選擇創作黏土食物的次序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19672" y="1484784"/>
          <a:ext cx="7056783" cy="2911008"/>
        </p:xfrm>
        <a:graphic>
          <a:graphicData uri="http://schemas.openxmlformats.org/drawingml/2006/table">
            <a:tbl>
              <a:tblPr/>
              <a:tblGrid>
                <a:gridCol w="1116926"/>
                <a:gridCol w="5939857"/>
              </a:tblGrid>
              <a:tr h="36965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教學程序</a:t>
                      </a:r>
                      <a:r>
                        <a:rPr lang="en-US" sz="2000" b="1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：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9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時間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教學過程</a:t>
                      </a:r>
                      <a:r>
                        <a:rPr lang="en-US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 / </a:t>
                      </a: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方法</a:t>
                      </a:r>
                      <a:r>
                        <a:rPr lang="en-US" sz="2000" b="1" dirty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 / </a:t>
                      </a:r>
                      <a:r>
                        <a:rPr lang="en-US" sz="2000" b="1" dirty="0" err="1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策略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20分鐘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學生就討論結果，把紙黏土手捏成立體作品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4分鐘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教師選取部份已完成的作品，給予意見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18分鐘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學生繼續分組完成食物黏土的創作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10分鐘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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教師展示學生完成作品，讓同學評賞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5分鐘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"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總結：展示有關現時流行懷舊小吃，並著學生留意黏土的大小及像真度</a:t>
                      </a:r>
                      <a:endParaRPr lang="zh-TW" sz="20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5"/>
          <p:cNvSpPr txBox="1">
            <a:spLocks/>
          </p:cNvSpPr>
          <p:nvPr/>
        </p:nvSpPr>
        <p:spPr bwMode="auto">
          <a:xfrm>
            <a:off x="1115616" y="332656"/>
            <a:ext cx="8028384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zh-TW" altLang="en-US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整合藝術評賞及創作的教學建議及策略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「新高中視覺藝術科（智障學生）課程發展與實施研究計畫」的實踐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8"/>
          <p:cNvSpPr>
            <a:spLocks noGrp="1"/>
          </p:cNvSpPr>
          <p:nvPr>
            <p:ph idx="1"/>
          </p:nvPr>
        </p:nvSpPr>
        <p:spPr>
          <a:xfrm>
            <a:off x="1219200" y="1600200"/>
            <a:ext cx="5585048" cy="44958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zh-TW" altLang="zh-TW" b="1" dirty="0" smtClean="0"/>
              <a:t>計畫對象、過程及施行方法</a:t>
            </a:r>
            <a:endParaRPr lang="en-US" altLang="zh-TW" b="1" dirty="0" smtClean="0"/>
          </a:p>
          <a:p>
            <a:pPr lvl="1">
              <a:buFont typeface="Wingdings" pitchFamily="2" charset="2"/>
              <a:buChar char="n"/>
            </a:pPr>
            <a:r>
              <a:rPr lang="zh-TW" altLang="en-US" sz="2600" b="1" dirty="0" smtClean="0"/>
              <a:t>專業支援部份</a:t>
            </a:r>
            <a:endParaRPr lang="en-US" altLang="zh-TW" sz="2600" b="1" dirty="0" smtClean="0"/>
          </a:p>
          <a:p>
            <a:pPr lvl="1">
              <a:buNone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研討會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校本課程規劃支援</a:t>
            </a:r>
            <a:endParaRPr lang="en-US" altLang="zh-TW" sz="2600" b="1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「新高中視覺藝術科（智障學生）課程發展與實施研究計畫」的實踐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8"/>
          <p:cNvSpPr>
            <a:spLocks noGrp="1"/>
          </p:cNvSpPr>
          <p:nvPr>
            <p:ph idx="1"/>
          </p:nvPr>
        </p:nvSpPr>
        <p:spPr>
          <a:xfrm>
            <a:off x="1219200" y="1600200"/>
            <a:ext cx="7772400" cy="4495800"/>
          </a:xfrm>
        </p:spPr>
        <p:txBody>
          <a:bodyPr/>
          <a:lstStyle/>
          <a:p>
            <a:pPr lvl="1">
              <a:buFont typeface="Wingdings" pitchFamily="2" charset="2"/>
              <a:buChar char="n"/>
            </a:pPr>
            <a:r>
              <a:rPr lang="zh-TW" altLang="zh-TW" sz="2600" b="1" dirty="0" smtClean="0"/>
              <a:t>研究</a:t>
            </a:r>
            <a:r>
              <a:rPr lang="zh-TW" altLang="en-US" sz="2600" b="1" dirty="0" smtClean="0"/>
              <a:t>部份</a:t>
            </a:r>
            <a:endParaRPr lang="en-US" altLang="zh-TW" sz="2600" b="1" dirty="0" smtClean="0"/>
          </a:p>
          <a:p>
            <a:pPr lvl="2">
              <a:buFont typeface="Arial" pitchFamily="34" charset="0"/>
              <a:buChar char="•"/>
            </a:pPr>
            <a:r>
              <a:rPr lang="zh-TW" altLang="zh-TW" sz="2600" b="1" dirty="0" smtClean="0"/>
              <a:t>研究問題</a:t>
            </a:r>
            <a:endParaRPr lang="en-US" altLang="zh-TW" sz="2600" b="1" dirty="0" smtClean="0"/>
          </a:p>
          <a:p>
            <a:pPr marL="1714500" lvl="3" indent="-342900">
              <a:buFont typeface="+mj-lt"/>
              <a:buAutoNum type="alphaLcParenR"/>
            </a:pPr>
            <a:r>
              <a:rPr lang="zh-TW" altLang="en-US" sz="2200" b="1" dirty="0" smtClean="0"/>
              <a:t>特殊學校教師在教授高中智障學生視覺藝術時一般情況是怎樣的？</a:t>
            </a:r>
            <a:endParaRPr lang="en-US" altLang="zh-TW" sz="2200" b="1" dirty="0" smtClean="0"/>
          </a:p>
          <a:p>
            <a:pPr marL="1714500" lvl="3" indent="-342900">
              <a:buFont typeface="+mj-lt"/>
              <a:buAutoNum type="alphaLcParenR"/>
            </a:pPr>
            <a:endParaRPr lang="zh-TW" altLang="en-US" sz="2200" b="1" dirty="0" smtClean="0"/>
          </a:p>
          <a:p>
            <a:pPr marL="1714500" lvl="3" indent="-342900">
              <a:buFont typeface="+mj-lt"/>
              <a:buAutoNum type="alphaLcParenR"/>
            </a:pPr>
            <a:r>
              <a:rPr lang="zh-TW" altLang="en-US" sz="2200" b="1" dirty="0" smtClean="0"/>
              <a:t>特殊學校教師在教授新高中視覺藝術課程時遇到甚麼問題、困難和挑戰？</a:t>
            </a:r>
            <a:endParaRPr lang="en-US" altLang="zh-TW" sz="2200" b="1" dirty="0" smtClean="0"/>
          </a:p>
          <a:p>
            <a:pPr marL="1714500" lvl="3" indent="-342900">
              <a:buFont typeface="+mj-lt"/>
              <a:buAutoNum type="alphaLcParenR"/>
            </a:pPr>
            <a:endParaRPr lang="zh-TW" altLang="en-US" sz="2200" b="1" dirty="0" smtClean="0"/>
          </a:p>
          <a:p>
            <a:pPr marL="1714500" lvl="3" indent="-342900">
              <a:buFont typeface="+mj-lt"/>
              <a:buAutoNum type="alphaLcParenR"/>
            </a:pPr>
            <a:r>
              <a:rPr lang="zh-TW" altLang="en-US" sz="2200" b="1" dirty="0" smtClean="0"/>
              <a:t>有甚麼有效的教學策略可用作教授智障學生新高中視覺藝術課程？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「新高中視覺藝術科（智障學生）課程發展與實施研究計畫」的實踐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8"/>
          <p:cNvSpPr>
            <a:spLocks noGrp="1"/>
          </p:cNvSpPr>
          <p:nvPr>
            <p:ph idx="1"/>
          </p:nvPr>
        </p:nvSpPr>
        <p:spPr>
          <a:xfrm>
            <a:off x="1219200" y="1600200"/>
            <a:ext cx="7772400" cy="4495800"/>
          </a:xfrm>
        </p:spPr>
        <p:txBody>
          <a:bodyPr/>
          <a:lstStyle/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搜集資料方法</a:t>
            </a:r>
            <a:endParaRPr lang="en-US" altLang="zh-TW" sz="2600" b="1" dirty="0" smtClean="0"/>
          </a:p>
          <a:p>
            <a:pPr lvl="2">
              <a:buFont typeface="Wingdings" pitchFamily="2" charset="2"/>
              <a:buChar char="l"/>
            </a:pPr>
            <a:endParaRPr lang="en-US" altLang="zh-TW" sz="2200" b="1" dirty="0" smtClean="0"/>
          </a:p>
          <a:p>
            <a:pPr marL="1714500" lvl="3" indent="-342900">
              <a:buFont typeface="+mj-lt"/>
              <a:buAutoNum type="alphaLcParenR"/>
            </a:pPr>
            <a:r>
              <a:rPr lang="zh-TW" altLang="en-US" sz="2200" b="1" dirty="0" smtClean="0"/>
              <a:t>教師訪談（一）</a:t>
            </a:r>
            <a:endParaRPr lang="en-US" altLang="zh-TW" sz="2200" b="1" dirty="0" smtClean="0"/>
          </a:p>
          <a:p>
            <a:pPr marL="1714500" lvl="3" indent="-342900">
              <a:buFont typeface="+mj-lt"/>
              <a:buAutoNum type="alphaLcParenR"/>
            </a:pPr>
            <a:endParaRPr lang="en-US" altLang="zh-TW" sz="2200" b="1" dirty="0" smtClean="0"/>
          </a:p>
          <a:p>
            <a:pPr marL="1714500" lvl="3" indent="-342900">
              <a:buFont typeface="+mj-lt"/>
              <a:buAutoNum type="alphaLcParenR"/>
            </a:pPr>
            <a:r>
              <a:rPr lang="zh-TW" altLang="en-US" sz="2200" b="1" dirty="0" smtClean="0"/>
              <a:t>問卷調查</a:t>
            </a:r>
            <a:endParaRPr lang="en-US" altLang="zh-TW" sz="2200" b="1" dirty="0" smtClean="0"/>
          </a:p>
          <a:p>
            <a:pPr marL="1714500" lvl="3" indent="-342900">
              <a:buFont typeface="+mj-lt"/>
              <a:buAutoNum type="alphaLcParenR"/>
            </a:pPr>
            <a:endParaRPr lang="zh-TW" altLang="en-US" sz="2200" b="1" dirty="0" smtClean="0"/>
          </a:p>
          <a:p>
            <a:pPr marL="1714500" lvl="3" indent="-342900">
              <a:buFont typeface="+mj-lt"/>
              <a:buAutoNum type="alphaLcParenR"/>
            </a:pPr>
            <a:r>
              <a:rPr lang="zh-TW" altLang="en-US" sz="2200" b="1" dirty="0" smtClean="0"/>
              <a:t>觀課</a:t>
            </a:r>
            <a:endParaRPr lang="en-US" altLang="zh-TW" sz="2200" b="1" dirty="0" smtClean="0"/>
          </a:p>
          <a:p>
            <a:pPr marL="1714500" lvl="3" indent="-342900">
              <a:buFont typeface="+mj-lt"/>
              <a:buAutoNum type="alphaLcParenR"/>
            </a:pPr>
            <a:endParaRPr lang="zh-TW" altLang="en-US" sz="2200" b="1" dirty="0" smtClean="0"/>
          </a:p>
          <a:p>
            <a:pPr marL="1714500" lvl="3" indent="-342900">
              <a:buFont typeface="+mj-lt"/>
              <a:buAutoNum type="alphaLcParenR"/>
            </a:pPr>
            <a:r>
              <a:rPr lang="zh-TW" altLang="en-US" sz="2200" b="1" dirty="0" smtClean="0"/>
              <a:t>學生訪談</a:t>
            </a:r>
            <a:endParaRPr lang="en-US" altLang="zh-TW" sz="2200" b="1" dirty="0" smtClean="0"/>
          </a:p>
          <a:p>
            <a:pPr marL="1714500" lvl="3" indent="-342900">
              <a:buFont typeface="+mj-lt"/>
              <a:buAutoNum type="alphaLcParenR"/>
            </a:pPr>
            <a:endParaRPr lang="zh-TW" altLang="en-US" sz="2200" b="1" dirty="0" smtClean="0"/>
          </a:p>
          <a:p>
            <a:pPr marL="1714500" lvl="3" indent="-342900">
              <a:buFont typeface="+mj-lt"/>
              <a:buAutoNum type="alphaLcParenR"/>
            </a:pPr>
            <a:r>
              <a:rPr lang="zh-TW" altLang="en-US" sz="2200" b="1" dirty="0" smtClean="0"/>
              <a:t>教師訪談（二）</a:t>
            </a:r>
            <a:endParaRPr lang="en-US" altLang="zh-TW" sz="1800" b="1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「新高中視覺藝術科（智障學生）課程發展與實施研究計畫」的實踐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03648" y="1967842"/>
          <a:ext cx="7416823" cy="434147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01011"/>
                <a:gridCol w="3081554"/>
                <a:gridCol w="1834258"/>
              </a:tblGrid>
              <a:tr h="379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dirty="0"/>
                        <a:t>研究焦點</a:t>
                      </a:r>
                      <a:endParaRPr lang="zh-TW" sz="2000" b="1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dirty="0"/>
                        <a:t>研究對象</a:t>
                      </a:r>
                      <a:endParaRPr lang="zh-TW" sz="2000" b="1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dirty="0"/>
                        <a:t>資料搜集方法</a:t>
                      </a:r>
                      <a:endParaRPr lang="zh-TW" sz="2000" b="1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887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/>
                        <a:t>教授智障學生高中視覺藝術的一般情況</a:t>
                      </a:r>
                      <a:endParaRPr lang="en-US" altLang="zh-TW" sz="2000" dirty="0" smtClean="0"/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en-US" altLang="zh-TW" sz="2000" b="1" dirty="0" smtClean="0"/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2000" dirty="0"/>
                        <a:t>參與本計畫的五位教師</a:t>
                      </a:r>
                      <a:endParaRPr lang="zh-TW" sz="2000" b="1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2000" dirty="0"/>
                        <a:t>教師訪談一</a:t>
                      </a:r>
                      <a:endParaRPr lang="zh-TW" sz="2000" b="1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887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/>
                        <a:t>教授智障學生新高中視覺藝術課程的問題、困難和挑戰</a:t>
                      </a:r>
                      <a:endParaRPr lang="zh-TW" altLang="en-US" sz="2000" b="1" dirty="0" smtClean="0"/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2000" dirty="0"/>
                        <a:t>所有特殊學校的視覺藝術科教師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2000" dirty="0"/>
                        <a:t>參與本計畫的五位教師</a:t>
                      </a:r>
                      <a:endParaRPr lang="zh-TW" sz="2000" b="1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2000" dirty="0"/>
                        <a:t>問卷調查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2000" dirty="0"/>
                        <a:t>觀課及教師訪談二</a:t>
                      </a:r>
                      <a:endParaRPr lang="zh-TW" sz="2000" b="1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359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/>
                        <a:t>教授智障學生新高中視覺藝術課程的有效教學策略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zh-TW" altLang="zh-TW" sz="2000" b="1" dirty="0"/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2000" dirty="0"/>
                        <a:t>參與本計畫的五位教師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2000" dirty="0"/>
                        <a:t>參與本計畫五位教師的學生</a:t>
                      </a:r>
                      <a:endParaRPr lang="zh-TW" sz="2000" b="1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2000" dirty="0"/>
                        <a:t>觀課及教師訪談二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2000" dirty="0"/>
                        <a:t>學生訪談</a:t>
                      </a:r>
                      <a:endParaRPr lang="zh-TW" sz="2000" b="1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/>
          <p:cNvSpPr txBox="1">
            <a:spLocks/>
          </p:cNvSpPr>
          <p:nvPr/>
        </p:nvSpPr>
        <p:spPr bwMode="auto">
          <a:xfrm>
            <a:off x="1187624" y="332656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「新高中視覺藝術科（智障學生）課程發展與實施研究計畫」的實踐</a:t>
            </a:r>
            <a:endParaRPr kumimoji="1" lang="zh-TW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8"/>
          <p:cNvSpPr>
            <a:spLocks noGrp="1"/>
          </p:cNvSpPr>
          <p:nvPr>
            <p:ph idx="1"/>
          </p:nvPr>
        </p:nvSpPr>
        <p:spPr>
          <a:xfrm>
            <a:off x="1219200" y="1600200"/>
            <a:ext cx="7772400" cy="4495800"/>
          </a:xfrm>
        </p:spPr>
        <p:txBody>
          <a:bodyPr/>
          <a:lstStyle/>
          <a:p>
            <a:pPr lvl="2">
              <a:buFont typeface="Arial" pitchFamily="34" charset="0"/>
              <a:buChar char="•"/>
            </a:pPr>
            <a:r>
              <a:rPr lang="zh-TW" altLang="en-US" sz="2600" b="1" dirty="0" smtClean="0"/>
              <a:t>分析方法</a:t>
            </a:r>
            <a:endParaRPr lang="en-US" altLang="zh-TW" sz="2600" b="1" dirty="0" smtClean="0"/>
          </a:p>
          <a:p>
            <a:pPr lvl="2">
              <a:buFont typeface="Wingdings" pitchFamily="2" charset="2"/>
              <a:buChar char="l"/>
            </a:pPr>
            <a:endParaRPr lang="en-US" altLang="zh-TW" sz="2200" b="1" dirty="0" smtClean="0"/>
          </a:p>
          <a:p>
            <a:pPr marL="1714500" lvl="3" indent="-342900">
              <a:buFont typeface="+mj-lt"/>
              <a:buAutoNum type="alphaLcParenR"/>
            </a:pPr>
            <a:r>
              <a:rPr lang="zh-TW" altLang="en-US" sz="2200" b="1" dirty="0" smtClean="0"/>
              <a:t>詮釋現象學分析</a:t>
            </a:r>
            <a:endParaRPr lang="en-US" altLang="zh-TW" sz="2200" b="1" dirty="0" smtClean="0"/>
          </a:p>
          <a:p>
            <a:pPr marL="1714500" lvl="3" indent="-342900">
              <a:buFont typeface="+mj-lt"/>
              <a:buAutoNum type="alphaLcParenR"/>
            </a:pPr>
            <a:endParaRPr lang="zh-TW" altLang="en-US" sz="2200" b="1" dirty="0" smtClean="0"/>
          </a:p>
          <a:p>
            <a:pPr marL="1714500" lvl="3" indent="-342900">
              <a:buFont typeface="+mj-lt"/>
              <a:buAutoNum type="alphaLcParenR"/>
            </a:pPr>
            <a:r>
              <a:rPr lang="en-US" altLang="zh-TW" sz="2200" b="1" dirty="0" smtClean="0"/>
              <a:t>t</a:t>
            </a:r>
            <a:r>
              <a:rPr lang="zh-TW" altLang="en-US" sz="2200" b="1" dirty="0" smtClean="0"/>
              <a:t>檢驗</a:t>
            </a:r>
            <a:endParaRPr lang="en-US" altLang="zh-TW" sz="2200" b="1" dirty="0" smtClean="0"/>
          </a:p>
          <a:p>
            <a:pPr marL="1714500" lvl="3" indent="-342900">
              <a:buFont typeface="+mj-lt"/>
              <a:buAutoNum type="alphaLcParenR"/>
            </a:pPr>
            <a:endParaRPr lang="zh-TW" altLang="en-US" sz="2200" b="1" dirty="0" smtClean="0"/>
          </a:p>
          <a:p>
            <a:pPr marL="1714500" lvl="3" indent="-342900">
              <a:buFont typeface="+mj-lt"/>
              <a:buAutoNum type="alphaLcParenR"/>
            </a:pPr>
            <a:r>
              <a:rPr lang="zh-TW" altLang="en-US" sz="2200" b="1" dirty="0" smtClean="0"/>
              <a:t>教學策略分析</a:t>
            </a:r>
            <a:endParaRPr lang="en-US" altLang="zh-TW" sz="2200" b="1" dirty="0" smtClean="0"/>
          </a:p>
          <a:p>
            <a:pPr marL="1714500" lvl="3" indent="-342900">
              <a:buFont typeface="+mj-lt"/>
              <a:buAutoNum type="alphaLcParenR"/>
            </a:pPr>
            <a:endParaRPr lang="zh-TW" altLang="en-US" sz="2200" b="1" dirty="0" smtClean="0"/>
          </a:p>
          <a:p>
            <a:pPr marL="1714500" lvl="3" indent="-342900">
              <a:buFont typeface="+mj-lt"/>
              <a:buAutoNum type="alphaLcParenR"/>
            </a:pPr>
            <a:r>
              <a:rPr lang="zh-TW" altLang="en-US" sz="2200" b="1" dirty="0" smtClean="0"/>
              <a:t>主題分析</a:t>
            </a:r>
            <a:endParaRPr lang="en-US" altLang="zh-TW" dirty="0" smtClean="0"/>
          </a:p>
          <a:p>
            <a:endParaRPr lang="zh-TW" altLang="en-US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ock And Key">
  <a:themeElements>
    <a:clrScheme name="Lock And Key 1">
      <a:dk1>
        <a:srgbClr val="200B5B"/>
      </a:dk1>
      <a:lt1>
        <a:srgbClr val="EAEAEA"/>
      </a:lt1>
      <a:dk2>
        <a:srgbClr val="6600FF"/>
      </a:dk2>
      <a:lt2>
        <a:srgbClr val="FFCC66"/>
      </a:lt2>
      <a:accent1>
        <a:srgbClr val="EEB00B"/>
      </a:accent1>
      <a:accent2>
        <a:srgbClr val="6600CC"/>
      </a:accent2>
      <a:accent3>
        <a:srgbClr val="B8AAFF"/>
      </a:accent3>
      <a:accent4>
        <a:srgbClr val="C8C8C8"/>
      </a:accent4>
      <a:accent5>
        <a:srgbClr val="F5D4AA"/>
      </a:accent5>
      <a:accent6>
        <a:srgbClr val="5C00B9"/>
      </a:accent6>
      <a:hlink>
        <a:srgbClr val="FF33CC"/>
      </a:hlink>
      <a:folHlink>
        <a:srgbClr val="CC99FF"/>
      </a:folHlink>
    </a:clrScheme>
    <a:fontScheme name="Yamato Painti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Lock And Key 1">
        <a:dk1>
          <a:srgbClr val="200B5B"/>
        </a:dk1>
        <a:lt1>
          <a:srgbClr val="EAEAEA"/>
        </a:lt1>
        <a:dk2>
          <a:srgbClr val="6600FF"/>
        </a:dk2>
        <a:lt2>
          <a:srgbClr val="FFCC66"/>
        </a:lt2>
        <a:accent1>
          <a:srgbClr val="EEB00B"/>
        </a:accent1>
        <a:accent2>
          <a:srgbClr val="6600CC"/>
        </a:accent2>
        <a:accent3>
          <a:srgbClr val="B8AAFF"/>
        </a:accent3>
        <a:accent4>
          <a:srgbClr val="C8C8C8"/>
        </a:accent4>
        <a:accent5>
          <a:srgbClr val="F5D4AA"/>
        </a:accent5>
        <a:accent6>
          <a:srgbClr val="5C00B9"/>
        </a:accent6>
        <a:hlink>
          <a:srgbClr val="FF33CC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4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5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6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10027</TotalTime>
  <Words>3250</Words>
  <Application>Microsoft Office PowerPoint</Application>
  <PresentationFormat>On-screen Show (4:3)</PresentationFormat>
  <Paragraphs>603</Paragraphs>
  <Slides>49</Slides>
  <Notes>49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Lock And Key</vt:lpstr>
      <vt:lpstr>新高中視覺藝術科（智障學生）課程：研究、發展與實施 </vt:lpstr>
      <vt:lpstr>「新高中視覺藝術科（智障學生）課程發展與實施研究計畫」的實踐</vt:lpstr>
      <vt:lpstr>「新高中視覺藝術科（智障學生）課程發展與實施研究計畫」的實踐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</vt:vector>
  </TitlesOfParts>
  <Company>gwgwgwgwe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視藝評論的教育意義和價值 </dc:title>
  <dc:creator>J&amp;B</dc:creator>
  <cp:lastModifiedBy>HKIEd</cp:lastModifiedBy>
  <cp:revision>459</cp:revision>
  <dcterms:created xsi:type="dcterms:W3CDTF">2006-11-01T15:43:41Z</dcterms:created>
  <dcterms:modified xsi:type="dcterms:W3CDTF">2011-07-11T07:39:29Z</dcterms:modified>
</cp:coreProperties>
</file>