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sldIdLst>
    <p:sldId id="272" r:id="rId4"/>
    <p:sldId id="274" r:id="rId5"/>
    <p:sldId id="261" r:id="rId6"/>
    <p:sldId id="273" r:id="rId7"/>
    <p:sldId id="264" r:id="rId8"/>
    <p:sldId id="275" r:id="rId9"/>
    <p:sldId id="25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05" autoAdjust="0"/>
    <p:restoredTop sz="94660"/>
  </p:normalViewPr>
  <p:slideViewPr>
    <p:cSldViewPr snapToGrid="0">
      <p:cViewPr varScale="1">
        <p:scale>
          <a:sx n="98" d="100"/>
          <a:sy n="98" d="100"/>
        </p:scale>
        <p:origin x="4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280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0635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6634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8145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6959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33392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1002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5977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4858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98097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072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8156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06850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85315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8766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2772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04207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09582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68862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35927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3832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0176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22501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32341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4002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93258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119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7222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976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729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225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495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909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A3450479-DDB5-40C6-A720-C5D93CED23C5}" type="datetimeFigureOut">
              <a:rPr lang="zh-TW" altLang="en-US" smtClean="0"/>
              <a:pPr/>
              <a:t>2020/3/5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A1DC644F-4B87-4514-B8EC-9ABA8507F4E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8425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A3450479-DDB5-40C6-A720-C5D93CED23C5}" type="datetimeFigureOut">
              <a:rPr lang="zh-TW" altLang="en-US" smtClean="0"/>
              <a:pPr/>
              <a:t>2020/3/5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A1DC644F-4B87-4514-B8EC-9ABA8507F4E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3237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A3450479-DDB5-40C6-A720-C5D93CED23C5}" type="datetimeFigureOut">
              <a:rPr lang="zh-TW" altLang="en-US" smtClean="0"/>
              <a:pPr/>
              <a:t>2020/3/5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A1DC644F-4B87-4514-B8EC-9ABA8507F4E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1216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b.gov.hk/tc/curriculum-development/kla/arts-edu/references/mus/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ydso.com/dso-kids" TargetMode="External"/><Relationship Id="rId13" Type="http://schemas.openxmlformats.org/officeDocument/2006/relationships/hyperlink" Target="http://www.cpdl.org/wiki/" TargetMode="External"/><Relationship Id="rId3" Type="http://schemas.openxmlformats.org/officeDocument/2006/relationships/hyperlink" Target="http://www.hkedcity.net/edbosp/" TargetMode="External"/><Relationship Id="rId7" Type="http://schemas.openxmlformats.org/officeDocument/2006/relationships/hyperlink" Target="http://www.shsymphony.com/" TargetMode="External"/><Relationship Id="rId12" Type="http://schemas.openxmlformats.org/officeDocument/2006/relationships/hyperlink" Target="http://imslp.org/wiki/Main_Page" TargetMode="External"/><Relationship Id="rId17" Type="http://schemas.openxmlformats.org/officeDocument/2006/relationships/hyperlink" Target="http://www.naxos.com/" TargetMode="External"/><Relationship Id="rId2" Type="http://schemas.openxmlformats.org/officeDocument/2006/relationships/hyperlink" Target="http://www.edb.gov.hk/tc/curriculum-development/kla/arts-edu/index.html" TargetMode="External"/><Relationship Id="rId16" Type="http://schemas.openxmlformats.org/officeDocument/2006/relationships/hyperlink" Target="http://www.classicsforkids.com/" TargetMode="External"/><Relationship Id="rId1" Type="http://schemas.openxmlformats.org/officeDocument/2006/relationships/slideLayout" Target="../slideLayouts/slideLayout24.xml"/><Relationship Id="rId6" Type="http://schemas.openxmlformats.org/officeDocument/2006/relationships/hyperlink" Target="http://www.hkco.org/tc/index.html" TargetMode="External"/><Relationship Id="rId11" Type="http://schemas.openxmlformats.org/officeDocument/2006/relationships/hyperlink" Target="http://www.classicfm.com/" TargetMode="External"/><Relationship Id="rId5" Type="http://schemas.openxmlformats.org/officeDocument/2006/relationships/hyperlink" Target="http://hksl.org/zh-hant/" TargetMode="External"/><Relationship Id="rId15" Type="http://schemas.openxmlformats.org/officeDocument/2006/relationships/hyperlink" Target="http://www.allmusic.com/" TargetMode="External"/><Relationship Id="rId10" Type="http://schemas.openxmlformats.org/officeDocument/2006/relationships/hyperlink" Target="http://www.bbc.co.uk/radio3" TargetMode="External"/><Relationship Id="rId4" Type="http://schemas.openxmlformats.org/officeDocument/2006/relationships/hyperlink" Target="http://www.hkphil.org/tc" TargetMode="External"/><Relationship Id="rId9" Type="http://schemas.openxmlformats.org/officeDocument/2006/relationships/hyperlink" Target="http://www.rthk.hk/radio/radio4" TargetMode="External"/><Relationship Id="rId14" Type="http://schemas.openxmlformats.org/officeDocument/2006/relationships/hyperlink" Target="http://www.theguardian.com/music/classical-music-and-oper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787980"/>
            <a:ext cx="7886700" cy="873511"/>
          </a:xfrm>
        </p:spPr>
        <p:txBody>
          <a:bodyPr anchor="ctr">
            <a:normAutofit/>
          </a:bodyPr>
          <a:lstStyle/>
          <a:p>
            <a:r>
              <a:rPr lang="zh-TW" altLang="en-US" sz="2400" dirty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課題　　：　</a:t>
            </a:r>
            <a:r>
              <a:rPr lang="zh-TW" altLang="en-US" sz="2400" dirty="0" smtClean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「歌」樂無窮</a:t>
            </a:r>
            <a:r>
              <a:rPr lang="en-US" altLang="zh-TW" sz="2400" dirty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400" dirty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dirty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學習階段：　</a:t>
            </a:r>
            <a:r>
              <a:rPr lang="zh-TW" altLang="en-US" sz="2400" dirty="0" smtClean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第一至二學習階段（小學）</a:t>
            </a:r>
            <a:endParaRPr lang="zh-TW" altLang="en-US" sz="2400" dirty="0">
              <a:solidFill>
                <a:schemeClr val="accent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1990120"/>
              </p:ext>
            </p:extLst>
          </p:nvPr>
        </p:nvGraphicFramePr>
        <p:xfrm>
          <a:off x="628650" y="1662798"/>
          <a:ext cx="7920000" cy="4428000"/>
        </p:xfrm>
        <a:graphic>
          <a:graphicData uri="http://schemas.openxmlformats.org/drawingml/2006/table">
            <a:tbl>
              <a:tblPr firstRow="1" firstCol="1" bandRow="1"/>
              <a:tblGrid>
                <a:gridCol w="2160000">
                  <a:extLst>
                    <a:ext uri="{9D8B030D-6E8A-4147-A177-3AD203B41FA5}">
                      <a16:colId xmlns:a16="http://schemas.microsoft.com/office/drawing/2014/main" val="1588505367"/>
                    </a:ext>
                  </a:extLst>
                </a:gridCol>
                <a:gridCol w="5760000">
                  <a:extLst>
                    <a:ext uri="{9D8B030D-6E8A-4147-A177-3AD203B41FA5}">
                      <a16:colId xmlns:a16="http://schemas.microsoft.com/office/drawing/2014/main" val="318122598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b="1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學習重點</a:t>
                      </a:r>
                      <a:endParaRPr lang="zh-TW" sz="2000" kern="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建議學習活動</a:t>
                      </a:r>
                      <a:endParaRPr lang="zh-TW" sz="2000" kern="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16565"/>
                  </a:ext>
                </a:extLst>
              </a:tr>
              <a:tr h="3960000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1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以即興動作配合音樂</a:t>
                      </a:r>
                      <a:endParaRPr lang="en-US" altLang="zh-TW" sz="21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1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表達對音樂的感受</a:t>
                      </a:r>
                      <a:endParaRPr lang="en-US" altLang="zh-TW" sz="21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1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了解歌詞表達的</a:t>
                      </a:r>
                      <a:r>
                        <a:rPr lang="zh-CN" altLang="en-US" sz="21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正面</a:t>
                      </a:r>
                      <a:r>
                        <a:rPr lang="zh-TW" altLang="en-US" sz="21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信息</a:t>
                      </a:r>
                      <a:endParaRPr lang="en-US" altLang="zh-TW" sz="21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1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認識歌曲與電影的關係</a:t>
                      </a:r>
                      <a:endParaRPr lang="en-US" altLang="zh-TW" sz="21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1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於網上搜尋和聆聽後頁的一首電影歌曲</a:t>
                      </a:r>
                      <a:endParaRPr lang="en-US" altLang="zh-TW" sz="21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1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發揮想像力，以不同動作隨音樂舞動</a:t>
                      </a:r>
                      <a:endParaRPr lang="en-US" altLang="zh-TW" sz="21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1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試唱歌曲，感受音樂帶出的氣氛</a:t>
                      </a:r>
                      <a:endParaRPr lang="en-US" altLang="zh-TW" sz="21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1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說出歌曲中你最喜歡的部分，並與家人分享原因</a:t>
                      </a:r>
                      <a:endParaRPr lang="en-US" altLang="zh-TW" sz="21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1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閱讀歌詞和搜集資料，說出歌曲如何帶出積極樂觀的信息</a:t>
                      </a:r>
                      <a:endParaRPr lang="en-US" altLang="zh-TW" sz="21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1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你認為歌曲怎樣幫助表達電影的故事情節？</a:t>
                      </a:r>
                      <a:endParaRPr lang="en-US" altLang="zh-TW" sz="21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1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你最近看過哪齣電影？當中有你喜歡的音樂或歌曲嗎？試與家人分享 </a:t>
                      </a:r>
                      <a:endParaRPr lang="en-US" altLang="zh-TW" sz="21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596357"/>
                  </a:ext>
                </a:extLst>
              </a:tr>
            </a:tbl>
          </a:graphicData>
        </a:graphic>
      </p:graphicFrame>
      <p:sp>
        <p:nvSpPr>
          <p:cNvPr id="6" name="標題 1"/>
          <p:cNvSpPr txBox="1">
            <a:spLocks/>
          </p:cNvSpPr>
          <p:nvPr/>
        </p:nvSpPr>
        <p:spPr>
          <a:xfrm>
            <a:off x="628650" y="321030"/>
            <a:ext cx="7886700" cy="557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200" b="1" dirty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音樂科</a:t>
            </a:r>
            <a:endParaRPr lang="zh-TW" altLang="en-US" sz="2800" dirty="0">
              <a:solidFill>
                <a:schemeClr val="accent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5357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809625"/>
            <a:ext cx="7886700" cy="633414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「歌」樂</a:t>
            </a:r>
            <a:r>
              <a:rPr lang="zh-TW" altLang="en-US" sz="2400" dirty="0" smtClean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無窮  </a:t>
            </a:r>
            <a:r>
              <a:rPr lang="en-US" altLang="zh-TW" sz="2400" dirty="0" smtClean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–  </a:t>
            </a:r>
            <a:r>
              <a:rPr lang="zh-TW" altLang="en-US" sz="2400" dirty="0" smtClean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參考曲目</a:t>
            </a:r>
            <a:endParaRPr lang="zh-TW" altLang="en-US" sz="2400" dirty="0">
              <a:solidFill>
                <a:schemeClr val="accent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628650" y="321849"/>
            <a:ext cx="7886700" cy="557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200" b="1" dirty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音樂科</a:t>
            </a:r>
            <a:endParaRPr lang="zh-TW" altLang="en-US" sz="2800" dirty="0">
              <a:solidFill>
                <a:schemeClr val="accent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983731"/>
              </p:ext>
            </p:extLst>
          </p:nvPr>
        </p:nvGraphicFramePr>
        <p:xfrm>
          <a:off x="628650" y="1440132"/>
          <a:ext cx="8028239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95700">
                  <a:extLst>
                    <a:ext uri="{9D8B030D-6E8A-4147-A177-3AD203B41FA5}">
                      <a16:colId xmlns:a16="http://schemas.microsoft.com/office/drawing/2014/main" val="2793207921"/>
                    </a:ext>
                  </a:extLst>
                </a:gridCol>
                <a:gridCol w="2305050">
                  <a:extLst>
                    <a:ext uri="{9D8B030D-6E8A-4147-A177-3AD203B41FA5}">
                      <a16:colId xmlns:a16="http://schemas.microsoft.com/office/drawing/2014/main" val="4197093543"/>
                    </a:ext>
                  </a:extLst>
                </a:gridCol>
                <a:gridCol w="2027489">
                  <a:extLst>
                    <a:ext uri="{9D8B030D-6E8A-4147-A177-3AD203B41FA5}">
                      <a16:colId xmlns:a16="http://schemas.microsoft.com/office/drawing/2014/main" val="1648765380"/>
                    </a:ext>
                  </a:extLst>
                </a:gridCol>
              </a:tblGrid>
              <a:tr h="204559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7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電影主題曲</a:t>
                      </a:r>
                      <a:endParaRPr lang="zh-HK" altLang="en-US" sz="17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HK" altLang="en-US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217965"/>
                  </a:ext>
                </a:extLst>
              </a:tr>
              <a:tr h="21345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歌曲名稱</a:t>
                      </a:r>
                      <a:endParaRPr lang="en-US" altLang="zh-TW" sz="1700" b="1" dirty="0" smtClean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altLang="zh-HK" sz="14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alt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歌曲的中文版本同時適用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)</a:t>
                      </a:r>
                      <a:endParaRPr lang="zh-HK" altLang="en-US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7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原唱</a:t>
                      </a:r>
                      <a:endParaRPr lang="zh-HK" altLang="en-US" sz="17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電影</a:t>
                      </a:r>
                      <a:endParaRPr lang="zh-HK" altLang="en-US" sz="17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300149"/>
                  </a:ext>
                </a:extLst>
              </a:tr>
              <a:tr h="2134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4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Over The Rainbow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HK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Judy Garland</a:t>
                      </a:r>
                      <a:endParaRPr lang="zh-HK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The Wizard Of Oz </a:t>
                      </a:r>
                    </a:p>
                    <a:p>
                      <a:pPr algn="ctr"/>
                      <a:r>
                        <a:rPr lang="zh-HK" altLang="en-US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綠野仙蹤 </a:t>
                      </a:r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(1939)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45567718"/>
                  </a:ext>
                </a:extLst>
              </a:tr>
              <a:tr h="2134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4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When You Wish Upon a Star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HK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Cliff Edwards</a:t>
                      </a:r>
                      <a:endParaRPr lang="zh-HK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Pinocchio</a:t>
                      </a:r>
                    </a:p>
                    <a:p>
                      <a:pPr algn="ctr"/>
                      <a:r>
                        <a:rPr lang="zh-HK" altLang="en-US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木偶奇遇</a:t>
                      </a:r>
                      <a:r>
                        <a:rPr lang="zh-TW" altLang="en-US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記</a:t>
                      </a:r>
                      <a:r>
                        <a:rPr lang="zh-HK" altLang="en-US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(1940)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0967161"/>
                  </a:ext>
                </a:extLst>
              </a:tr>
              <a:tr h="2134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4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My Favorite Things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HK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Julie Andrews</a:t>
                      </a:r>
                      <a:endParaRPr lang="zh-HK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The Sound</a:t>
                      </a:r>
                      <a:r>
                        <a:rPr lang="en-US" altLang="zh-HK" sz="1200" baseline="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of Music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仙樂飄飄處處聞</a:t>
                      </a:r>
                      <a:r>
                        <a:rPr lang="en-US" altLang="zh-TW" sz="1200" baseline="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HK" sz="1200" baseline="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(1965)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31290203"/>
                  </a:ext>
                </a:extLst>
              </a:tr>
              <a:tr h="2134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4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Circle of Life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HK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Carmen </a:t>
                      </a:r>
                      <a:r>
                        <a:rPr lang="en-US" altLang="zh-HK" sz="1200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Twillie</a:t>
                      </a:r>
                      <a:r>
                        <a:rPr lang="en-US" altLang="zh-HK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&amp; Lebo M.</a:t>
                      </a:r>
                      <a:endParaRPr lang="zh-HK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The Lion King</a:t>
                      </a:r>
                    </a:p>
                    <a:p>
                      <a:pPr algn="ctr"/>
                      <a:r>
                        <a:rPr lang="zh-HK" altLang="en-US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獅子王 </a:t>
                      </a:r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(1994)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14641052"/>
                  </a:ext>
                </a:extLst>
              </a:tr>
              <a:tr h="2134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400" b="1" dirty="0" err="1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Hakuna</a:t>
                      </a:r>
                      <a:r>
                        <a:rPr lang="en-US" altLang="zh-HK" sz="14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HK" sz="1400" b="1" dirty="0" err="1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Matata</a:t>
                      </a:r>
                      <a:endParaRPr lang="en-US" altLang="zh-HK" sz="1400" b="1" dirty="0" smtClean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HK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Jimmy Cliff &amp; Lebo M.</a:t>
                      </a:r>
                      <a:endParaRPr lang="zh-HK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The Lion King</a:t>
                      </a:r>
                    </a:p>
                    <a:p>
                      <a:pPr algn="ctr"/>
                      <a:r>
                        <a:rPr lang="zh-HK" altLang="en-US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獅子王 </a:t>
                      </a:r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(1994)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58347882"/>
                  </a:ext>
                </a:extLst>
              </a:tr>
              <a:tr h="2134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4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You’ve Got a Friend In Me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HK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Randy Newman</a:t>
                      </a:r>
                      <a:endParaRPr lang="zh-HK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Toy Story</a:t>
                      </a:r>
                    </a:p>
                    <a:p>
                      <a:pPr algn="ctr"/>
                      <a:r>
                        <a:rPr lang="zh-HK" altLang="en-US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反斗奇兵</a:t>
                      </a:r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(1995)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1713593"/>
                  </a:ext>
                </a:extLst>
              </a:tr>
              <a:tr h="2134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We’re All</a:t>
                      </a:r>
                      <a:r>
                        <a:rPr lang="en-US" altLang="zh-HK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in this Together</a:t>
                      </a:r>
                      <a:endParaRPr lang="en-US" altLang="zh-HK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HK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High</a:t>
                      </a:r>
                      <a:r>
                        <a:rPr lang="en-US" altLang="zh-HK" sz="12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School Musical Cast</a:t>
                      </a:r>
                      <a:endParaRPr lang="zh-HK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High School Musical</a:t>
                      </a:r>
                    </a:p>
                    <a:p>
                      <a:pPr algn="ctr"/>
                      <a:r>
                        <a:rPr lang="zh-HK" alt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歌舞青春 </a:t>
                      </a:r>
                      <a:r>
                        <a:rPr lang="en-US" altLang="zh-HK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(2006)</a:t>
                      </a:r>
                      <a:endParaRPr lang="zh-HK" alt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93819734"/>
                  </a:ext>
                </a:extLst>
              </a:tr>
              <a:tr h="2134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4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I see the Light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HK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Mandy Moore &amp; Zachary Levi</a:t>
                      </a:r>
                      <a:endParaRPr lang="zh-HK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Tangled</a:t>
                      </a:r>
                    </a:p>
                    <a:p>
                      <a:pPr algn="ctr"/>
                      <a:r>
                        <a:rPr lang="zh-HK" altLang="en-US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魔髮奇緣 </a:t>
                      </a:r>
                      <a:r>
                        <a:rPr lang="en-US" altLang="zh-HK" sz="1200" baseline="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(2010)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21762205"/>
                  </a:ext>
                </a:extLst>
              </a:tr>
              <a:tr h="213453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4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Some Things Never Change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HK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Josh Gad, Kristen Bell,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HK" sz="1200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Idina</a:t>
                      </a:r>
                      <a:r>
                        <a:rPr lang="en-US" altLang="zh-HK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HK" sz="1200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Menzel</a:t>
                      </a:r>
                      <a:r>
                        <a:rPr lang="en-US" altLang="zh-HK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&amp; Jonathan Groff</a:t>
                      </a:r>
                      <a:endParaRPr lang="zh-HK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Frozen</a:t>
                      </a:r>
                      <a:r>
                        <a:rPr lang="en-US" altLang="zh-TW" sz="1200" baseline="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2</a:t>
                      </a:r>
                    </a:p>
                    <a:p>
                      <a:pPr algn="ctr"/>
                      <a:r>
                        <a:rPr lang="zh-HK" altLang="en-US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冰雪奇緣</a:t>
                      </a:r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en-US" altLang="zh-TW" sz="1200" baseline="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(2019)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3662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54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標題 1"/>
          <p:cNvSpPr txBox="1">
            <a:spLocks/>
          </p:cNvSpPr>
          <p:nvPr/>
        </p:nvSpPr>
        <p:spPr>
          <a:xfrm>
            <a:off x="628650" y="321849"/>
            <a:ext cx="7886700" cy="557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2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音樂科</a:t>
            </a:r>
            <a:endParaRPr lang="zh-TW" altLang="en-US" sz="28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" name="群組 1"/>
          <p:cNvGrpSpPr/>
          <p:nvPr/>
        </p:nvGrpSpPr>
        <p:grpSpPr>
          <a:xfrm>
            <a:off x="628650" y="5697654"/>
            <a:ext cx="7372351" cy="430887"/>
            <a:chOff x="628650" y="5697654"/>
            <a:chExt cx="7372351" cy="430887"/>
          </a:xfrm>
        </p:grpSpPr>
        <p:sp>
          <p:nvSpPr>
            <p:cNvPr id="7" name="文字方塊 6"/>
            <p:cNvSpPr txBox="1"/>
            <p:nvPr/>
          </p:nvSpPr>
          <p:spPr>
            <a:xfrm>
              <a:off x="628650" y="5697654"/>
              <a:ext cx="206692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「流行音樂」的學與教資源：　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2757122" y="5697654"/>
              <a:ext cx="5243879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11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  <a:t>https://www.edb.gov.hk/tc/curriculum-development/kla/arts-edu/references/mus/</a:t>
              </a:r>
              <a:br>
                <a:rPr lang="en-US" altLang="zh-TW" sz="11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</a:br>
              <a:r>
                <a:rPr lang="en-US" altLang="zh-TW" sz="11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  <a:t>Popular%20Music/index.html </a:t>
              </a:r>
              <a:endParaRPr lang="en-US" altLang="zh-TW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628650" y="787980"/>
            <a:ext cx="7886700" cy="873511"/>
          </a:xfrm>
        </p:spPr>
        <p:txBody>
          <a:bodyPr anchor="ctr">
            <a:normAutofit/>
          </a:bodyPr>
          <a:lstStyle/>
          <a:p>
            <a:r>
              <a:rPr lang="zh-TW" altLang="en-US" sz="24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課題　　：　眾．樂．樂</a:t>
            </a:r>
            <a:br>
              <a:rPr lang="zh-TW" altLang="en-US" sz="24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學習階段：　第三至四學習階段（中學）</a:t>
            </a:r>
          </a:p>
        </p:txBody>
      </p:sp>
      <p:graphicFrame>
        <p:nvGraphicFramePr>
          <p:cNvPr id="12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3452603"/>
              </p:ext>
            </p:extLst>
          </p:nvPr>
        </p:nvGraphicFramePr>
        <p:xfrm>
          <a:off x="628650" y="1662798"/>
          <a:ext cx="7920000" cy="3795027"/>
        </p:xfrm>
        <a:graphic>
          <a:graphicData uri="http://schemas.openxmlformats.org/drawingml/2006/table">
            <a:tbl>
              <a:tblPr firstRow="1" firstCol="1" bandRow="1"/>
              <a:tblGrid>
                <a:gridCol w="2160000">
                  <a:extLst>
                    <a:ext uri="{9D8B030D-6E8A-4147-A177-3AD203B41FA5}">
                      <a16:colId xmlns:a16="http://schemas.microsoft.com/office/drawing/2014/main" val="1588505367"/>
                    </a:ext>
                  </a:extLst>
                </a:gridCol>
                <a:gridCol w="5760000">
                  <a:extLst>
                    <a:ext uri="{9D8B030D-6E8A-4147-A177-3AD203B41FA5}">
                      <a16:colId xmlns:a16="http://schemas.microsoft.com/office/drawing/2014/main" val="3181225985"/>
                    </a:ext>
                  </a:extLst>
                </a:gridCol>
              </a:tblGrid>
              <a:tr h="401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b="1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學習重點</a:t>
                      </a:r>
                      <a:endParaRPr lang="zh-TW" sz="2000" kern="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建議學習活動</a:t>
                      </a:r>
                      <a:endParaRPr lang="zh-TW" sz="2000" kern="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16565"/>
                  </a:ext>
                </a:extLst>
              </a:tr>
              <a:tr h="3393927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1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了解歌曲中運用</a:t>
                      </a:r>
                      <a:r>
                        <a:rPr lang="zh-TW" altLang="en-US" sz="21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音樂元素的手法</a:t>
                      </a:r>
                      <a:endParaRPr lang="en-US" altLang="zh-TW" sz="2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1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欣賞歌曲中歌詞傳遞的</a:t>
                      </a:r>
                      <a:r>
                        <a:rPr lang="zh-CN" altLang="en-US" sz="21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正面</a:t>
                      </a:r>
                      <a:r>
                        <a:rPr lang="zh-TW" altLang="en-US" sz="21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信息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1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配合歌曲的</a:t>
                      </a:r>
                      <a:r>
                        <a:rPr lang="zh-CN" altLang="en-US" sz="21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優美</a:t>
                      </a:r>
                      <a:r>
                        <a:rPr lang="zh-TW" altLang="en-US" sz="21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旋律創作歌詞</a:t>
                      </a:r>
                      <a:endParaRPr lang="en-US" altLang="zh-TW" sz="2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4112" marR="64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1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於網上搜尋和聆聽後頁的歌曲，感受音樂的氣氛</a:t>
                      </a:r>
                      <a:endParaRPr lang="en-US" altLang="zh-TW" sz="21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1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試唱歌曲，細味歌詞的意思，並與家人</a:t>
                      </a:r>
                      <a:r>
                        <a:rPr lang="en-US" altLang="zh-CN" sz="21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/</a:t>
                      </a:r>
                      <a:r>
                        <a:rPr lang="zh-CN" altLang="en-US" sz="21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老師</a:t>
                      </a:r>
                      <a:r>
                        <a:rPr lang="en-US" altLang="zh-CN" sz="21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/</a:t>
                      </a:r>
                      <a:r>
                        <a:rPr lang="zh-CN" altLang="en-US" sz="21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同學等</a:t>
                      </a:r>
                      <a:r>
                        <a:rPr lang="zh-TW" altLang="en-US" sz="21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分享</a:t>
                      </a:r>
                      <a:r>
                        <a:rPr lang="zh-CN" altLang="en-US" sz="21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這些悅耳的歌曲</a:t>
                      </a:r>
                      <a:endParaRPr lang="en-US" altLang="zh-TW" sz="21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1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選擇一首歌曲，賞析歌曲如何以音樂元素幫助帶出勵志的信息</a:t>
                      </a:r>
                      <a:endParaRPr lang="en-US" altLang="zh-TW" sz="21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1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以「同心協力」為題，為歌曲重新填詞，注意字詞的聲調須與旋律配合，與家人、同學和老師分享創作成果</a:t>
                      </a:r>
                      <a:endParaRPr lang="en-US" altLang="zh-TW" sz="210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4112" marR="64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596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68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628650" y="321849"/>
            <a:ext cx="7886700" cy="557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2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音樂科</a:t>
            </a:r>
            <a:endParaRPr lang="zh-TW" altLang="en-US" sz="28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929101"/>
              </p:ext>
            </p:extLst>
          </p:nvPr>
        </p:nvGraphicFramePr>
        <p:xfrm>
          <a:off x="438150" y="1339210"/>
          <a:ext cx="3219450" cy="435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5975">
                  <a:extLst>
                    <a:ext uri="{9D8B030D-6E8A-4147-A177-3AD203B41FA5}">
                      <a16:colId xmlns:a16="http://schemas.microsoft.com/office/drawing/2014/main" val="2793207921"/>
                    </a:ext>
                  </a:extLst>
                </a:gridCol>
                <a:gridCol w="1133475">
                  <a:extLst>
                    <a:ext uri="{9D8B030D-6E8A-4147-A177-3AD203B41FA5}">
                      <a16:colId xmlns:a16="http://schemas.microsoft.com/office/drawing/2014/main" val="4197093543"/>
                    </a:ext>
                  </a:extLst>
                </a:gridCol>
              </a:tblGrid>
              <a:tr h="32172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7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華語歌曲</a:t>
                      </a:r>
                      <a:endParaRPr lang="zh-HK" altLang="en-US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HK" altLang="en-US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356999"/>
                  </a:ext>
                </a:extLst>
              </a:tr>
              <a:tr h="32172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曲目名稱</a:t>
                      </a:r>
                      <a:endParaRPr lang="zh-HK" altLang="en-US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原唱</a:t>
                      </a:r>
                      <a:endParaRPr lang="zh-HK" altLang="en-US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300149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我知道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劉德華</a:t>
                      </a:r>
                      <a:endParaRPr lang="zh-HK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0281635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等風雨經過</a:t>
                      </a:r>
                      <a:endParaRPr lang="zh-HK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張學友</a:t>
                      </a:r>
                      <a:endParaRPr lang="zh-HK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7889651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堅信愛會贏</a:t>
                      </a:r>
                      <a:endParaRPr lang="zh-HK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群星</a:t>
                      </a:r>
                      <a:endParaRPr lang="zh-HK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1497887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香港心</a:t>
                      </a:r>
                      <a:endParaRPr lang="zh-HK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群星</a:t>
                      </a:r>
                      <a:endParaRPr lang="zh-HK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4172007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明天會更好</a:t>
                      </a:r>
                      <a:endParaRPr lang="zh-HK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群星</a:t>
                      </a:r>
                      <a:endParaRPr lang="zh-HK" altLang="en-US" sz="1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047173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大江大河</a:t>
                      </a:r>
                      <a:endParaRPr lang="zh-HK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王凱</a:t>
                      </a:r>
                      <a:endParaRPr lang="zh-HK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6838489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紅日</a:t>
                      </a:r>
                      <a:endParaRPr lang="zh-HK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李克勤</a:t>
                      </a:r>
                      <a:endParaRPr lang="zh-HK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8222434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壯志驕陽</a:t>
                      </a:r>
                      <a:endParaRPr lang="zh-HK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張學友</a:t>
                      </a:r>
                      <a:endParaRPr lang="zh-HK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035503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喝采</a:t>
                      </a:r>
                      <a:endParaRPr lang="en-US" altLang="zh-TW" sz="14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陳百強</a:t>
                      </a:r>
                      <a:endParaRPr lang="zh-HK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22596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奮鬥</a:t>
                      </a:r>
                      <a:endParaRPr lang="en-US" altLang="zh-TW" sz="14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甄妮</a:t>
                      </a:r>
                      <a:endParaRPr lang="zh-HK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6603662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生命有價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王馨平</a:t>
                      </a:r>
                      <a:endParaRPr lang="zh-HK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4641052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生命之曲</a:t>
                      </a:r>
                      <a:endParaRPr lang="en-US" altLang="zh-TW" sz="14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林子祥</a:t>
                      </a:r>
                      <a:endParaRPr lang="zh-HK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8347882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210684"/>
              </p:ext>
            </p:extLst>
          </p:nvPr>
        </p:nvGraphicFramePr>
        <p:xfrm>
          <a:off x="3771167" y="1339210"/>
          <a:ext cx="5029933" cy="521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1108">
                  <a:extLst>
                    <a:ext uri="{9D8B030D-6E8A-4147-A177-3AD203B41FA5}">
                      <a16:colId xmlns:a16="http://schemas.microsoft.com/office/drawing/2014/main" val="2793207921"/>
                    </a:ext>
                  </a:extLst>
                </a:gridCol>
                <a:gridCol w="2028825">
                  <a:extLst>
                    <a:ext uri="{9D8B030D-6E8A-4147-A177-3AD203B41FA5}">
                      <a16:colId xmlns:a16="http://schemas.microsoft.com/office/drawing/2014/main" val="4197093543"/>
                    </a:ext>
                  </a:extLst>
                </a:gridCol>
              </a:tblGrid>
              <a:tr h="271577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7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外語歌曲</a:t>
                      </a:r>
                      <a:endParaRPr lang="zh-HK" altLang="en-US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HK" altLang="en-US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217965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曲目名稱</a:t>
                      </a:r>
                      <a:endParaRPr lang="zh-HK" altLang="en-US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原唱 </a:t>
                      </a:r>
                      <a:r>
                        <a:rPr lang="en-US" altLang="zh-TW" sz="17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 </a:t>
                      </a:r>
                      <a:r>
                        <a:rPr lang="zh-TW" altLang="en-US" sz="17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原作</a:t>
                      </a:r>
                      <a:endParaRPr lang="zh-HK" altLang="en-US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300149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algn="ctr"/>
                      <a:r>
                        <a:rPr lang="en-GB" altLang="zh-HK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a Wonderful World</a:t>
                      </a:r>
                      <a:endParaRPr lang="zh-TW" altLang="en-US" sz="13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H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Louis Armstrong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0281635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algn="ctr"/>
                      <a:r>
                        <a:rPr lang="en-GB" altLang="zh-HK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are the World </a:t>
                      </a:r>
                      <a:endParaRPr lang="zh-HK" altLang="en-US" sz="13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H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Various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7889651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 the World </a:t>
                      </a:r>
                      <a:endParaRPr lang="zh-HK" altLang="en-US" sz="13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Michael Jackson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1497887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algn="ctr"/>
                      <a:r>
                        <a:rPr lang="en-GB" altLang="zh-HK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Raise Me Up </a:t>
                      </a:r>
                      <a:endParaRPr lang="zh-HK" altLang="en-US" sz="13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H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 Garden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4172007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Climb Every Mountain </a:t>
                      </a:r>
                      <a:endParaRPr lang="zh-HK" altLang="en-US" sz="13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Rodgers &amp; Hammerstein</a:t>
                      </a:r>
                      <a:endParaRPr lang="zh-HK" altLang="en-US" sz="1200" dirty="0" smtClean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047173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are My Hiding Place </a:t>
                      </a:r>
                      <a:endParaRPr lang="zh-HK" altLang="en-US" sz="13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Selah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6838489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God Will Make a Way </a:t>
                      </a:r>
                      <a:endParaRPr lang="zh-HK" altLang="en-US" sz="13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Don Moen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8222434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 It Be </a:t>
                      </a:r>
                      <a:endParaRPr lang="zh-HK" altLang="en-US" sz="13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Beatles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035503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Bridge Over Troubled Water 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Simon and Garfunkel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22596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You’ve Got a Friend 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Carole King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6603662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Perhaps Love </a:t>
                      </a:r>
                      <a:endParaRPr lang="zh-TW" altLang="en-US" sz="13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altLang="zh-TW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Denver &amp; Placido Domingo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4641052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TW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Want to Hold Your Hand</a:t>
                      </a:r>
                      <a:endParaRPr lang="en-US" altLang="zh-TW" sz="13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TW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Beatles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8347882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TW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 By Me </a:t>
                      </a:r>
                      <a:endParaRPr lang="en-US" altLang="zh-TW" sz="13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TW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 E. King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768268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TW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Don't Worry Be Happy </a:t>
                      </a:r>
                      <a:endParaRPr lang="en-US" altLang="zh-TW" sz="13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TW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Bobby McFerrin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0714101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TW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 Colours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TW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Cyndi Lauper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713593"/>
                  </a:ext>
                </a:extLst>
              </a:tr>
            </a:tbl>
          </a:graphicData>
        </a:graphic>
      </p:graphicFrame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628650" y="809625"/>
            <a:ext cx="7886700" cy="633414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眾</a:t>
            </a:r>
            <a:r>
              <a:rPr lang="zh-TW" altLang="en-US" sz="24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．樂．</a:t>
            </a:r>
            <a:r>
              <a:rPr lang="zh-TW" altLang="en-US" sz="24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樂 </a:t>
            </a:r>
            <a:r>
              <a:rPr lang="zh-TW" altLang="en-US" sz="2400" dirty="0" smtClean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–  </a:t>
            </a:r>
            <a:r>
              <a:rPr lang="zh-TW" altLang="en-US" sz="24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參考</a:t>
            </a:r>
            <a:r>
              <a:rPr lang="zh-TW" altLang="en-US" sz="24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曲目</a:t>
            </a:r>
          </a:p>
        </p:txBody>
      </p:sp>
    </p:spTree>
    <p:extLst>
      <p:ext uri="{BB962C8B-B14F-4D97-AF65-F5344CB8AC3E}">
        <p14:creationId xmlns:p14="http://schemas.microsoft.com/office/powerpoint/2010/main" val="8857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628650" y="1721485"/>
            <a:ext cx="8037830" cy="445516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0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聆聽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</a:pPr>
            <a:r>
              <a:rPr lang="zh-TW" altLang="en-US" sz="1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於</a:t>
            </a:r>
            <a:r>
              <a:rPr lang="zh-TW" altLang="en-US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不同的樂團或電台網頁搜尋樂器介紹、樂曲簡介等資料，並通過聆聽不同的音樂選段，加深對音樂的認識。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</a:pPr>
            <a:r>
              <a:rPr lang="zh-TW" altLang="en-US" sz="1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於</a:t>
            </a:r>
            <a:r>
              <a:rPr lang="zh-TW" altLang="en-US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網上音樂平台聆聽不同類型的音樂，並搜尋樂譜，賞析樂曲</a:t>
            </a:r>
            <a:r>
              <a:rPr lang="zh-TW" altLang="en-US" sz="1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0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演奏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</a:pPr>
            <a:r>
              <a:rPr lang="zh-TW" altLang="en-US" sz="1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於</a:t>
            </a:r>
            <a:r>
              <a:rPr lang="zh-TW" altLang="en-US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網上學習平台與老師和同學分享演奏的錄影片段，邀請老師和同儕給予回饋。</a:t>
            </a:r>
            <a:endParaRPr lang="en-US" altLang="zh-TW" sz="1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0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創作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</a:pPr>
            <a:r>
              <a:rPr lang="zh-TW" altLang="en-US" sz="1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善</a:t>
            </a:r>
            <a:r>
              <a:rPr lang="zh-TW" altLang="en-US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用網上學習資源，學習不同的音樂創作技巧。</a:t>
            </a:r>
            <a:endParaRPr lang="en-US" altLang="zh-TW" sz="1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Tx/>
            </a:pPr>
            <a:r>
              <a:rPr lang="zh-TW" altLang="en-US" sz="1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運用</a:t>
            </a:r>
            <a:r>
              <a:rPr lang="zh-TW" altLang="en-US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網上或流動裝置的記譜軟件或音樂創作程式創作音樂，並於網上學習平台分享創作成果，與老師及同學互動交流。</a:t>
            </a: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628650" y="321849"/>
            <a:ext cx="7886700" cy="557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音樂科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28650" y="867783"/>
            <a:ext cx="816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運用電子學習工具學習音樂的例子</a:t>
            </a:r>
          </a:p>
        </p:txBody>
      </p:sp>
    </p:spTree>
    <p:extLst>
      <p:ext uri="{BB962C8B-B14F-4D97-AF65-F5344CB8AC3E}">
        <p14:creationId xmlns:p14="http://schemas.microsoft.com/office/powerpoint/2010/main" val="349174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延伸活動</a:t>
            </a:r>
            <a:endParaRPr lang="zh-HK" altLang="en-US" sz="3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154" y="1833664"/>
            <a:ext cx="7404653" cy="2524328"/>
          </a:xfrm>
        </p:spPr>
        <p:txBody>
          <a:bodyPr>
            <a:normAutofit/>
          </a:bodyPr>
          <a:lstStyle/>
          <a:p>
            <a:r>
              <a:rPr lang="zh-CN" altLang="en-US" sz="32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師生在做運動時，可同時播放這些樂曲或其他曲詞皆優美的歌曲和音樂，不單有助紓緩情緒，亦能培養他們感恩，珍惜，積極，樂觀的精神。</a:t>
            </a:r>
            <a:endParaRPr lang="zh-HK" altLang="en-US" sz="3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2472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488457"/>
              </p:ext>
            </p:extLst>
          </p:nvPr>
        </p:nvGraphicFramePr>
        <p:xfrm>
          <a:off x="628650" y="1425602"/>
          <a:ext cx="8166435" cy="5004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79595">
                  <a:extLst>
                    <a:ext uri="{9D8B030D-6E8A-4147-A177-3AD203B41FA5}">
                      <a16:colId xmlns:a16="http://schemas.microsoft.com/office/drawing/2014/main" val="3719702880"/>
                    </a:ext>
                  </a:extLst>
                </a:gridCol>
                <a:gridCol w="2721818">
                  <a:extLst>
                    <a:ext uri="{9D8B030D-6E8A-4147-A177-3AD203B41FA5}">
                      <a16:colId xmlns:a16="http://schemas.microsoft.com/office/drawing/2014/main" val="4103165925"/>
                    </a:ext>
                  </a:extLst>
                </a:gridCol>
                <a:gridCol w="4665022">
                  <a:extLst>
                    <a:ext uri="{9D8B030D-6E8A-4147-A177-3AD203B41FA5}">
                      <a16:colId xmlns:a16="http://schemas.microsoft.com/office/drawing/2014/main" val="2709319832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1400" b="1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相關機構或團體</a:t>
                      </a:r>
                    </a:p>
                  </a:txBody>
                  <a:tcPr marL="48508" marR="4850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網址</a:t>
                      </a:r>
                    </a:p>
                  </a:txBody>
                  <a:tcPr marL="48508" marR="4850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417731"/>
                  </a:ext>
                </a:extLst>
              </a:tr>
              <a:tr h="2880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教育局</a:t>
                      </a:r>
                    </a:p>
                  </a:txBody>
                  <a:tcPr marL="48508" marR="4850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教育局藝術教育組</a:t>
                      </a: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2"/>
                        </a:rPr>
                        <a:t>http://www.edb.gov.hk/tc/curriculum-development/kla/arts-edu/index.html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41442176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教育局一站式學與教資源平台</a:t>
                      </a: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3"/>
                        </a:rPr>
                        <a:t>http://www.hkedcity.net/edbosp/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2502967227"/>
                  </a:ext>
                </a:extLst>
              </a:tr>
              <a:tr h="288000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樂團</a:t>
                      </a:r>
                    </a:p>
                  </a:txBody>
                  <a:tcPr marL="48508" marR="4850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香港管弦樂團</a:t>
                      </a: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4"/>
                        </a:rPr>
                        <a:t>http://www.hkphil.org/tc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904899470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香港小交響樂團</a:t>
                      </a: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5"/>
                        </a:rPr>
                        <a:t>http://hksl.org/zh-hant/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2563079712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香港中樂團</a:t>
                      </a: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6"/>
                        </a:rPr>
                        <a:t>http://www.hkco.org/tc/index.html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3954194681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上海交響樂團</a:t>
                      </a: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7"/>
                        </a:rPr>
                        <a:t>http://www.shsymphony.com/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1402945925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DSO Kids</a:t>
                      </a:r>
                      <a:endParaRPr lang="zh-TW" sz="14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8"/>
                        </a:rPr>
                        <a:t>http://www.mydso.com/dso-kids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887663845"/>
                  </a:ext>
                </a:extLst>
              </a:tr>
              <a:tr h="2880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電台</a:t>
                      </a:r>
                    </a:p>
                  </a:txBody>
                  <a:tcPr marL="48508" marR="4850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香港電台第四台</a:t>
                      </a: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9"/>
                        </a:rPr>
                        <a:t>http://www.rthk.hk/radio/radio4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31048718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英國廣播公司音樂頻道</a:t>
                      </a: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10"/>
                        </a:rPr>
                        <a:t>http://www.bbc.co.uk/radio3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2830450934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英國</a:t>
                      </a:r>
                      <a:r>
                        <a:rPr lang="en-GB" sz="1400" dirty="0" err="1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classicfm</a:t>
                      </a:r>
                      <a:r>
                        <a:rPr lang="zh-TW" sz="14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電台</a:t>
                      </a: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11"/>
                        </a:rPr>
                        <a:t>http://www.classicfm.com/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1009431751"/>
                  </a:ext>
                </a:extLst>
              </a:tr>
              <a:tr h="2880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樂譜</a:t>
                      </a:r>
                    </a:p>
                  </a:txBody>
                  <a:tcPr marL="48508" marR="4850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IMSLP </a:t>
                      </a:r>
                      <a:r>
                        <a:rPr lang="en-GB" sz="1400" dirty="0" err="1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Petrucci</a:t>
                      </a: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Music Library</a:t>
                      </a:r>
                      <a:endParaRPr lang="zh-TW" sz="14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12"/>
                        </a:rPr>
                        <a:t>http://imslp.org/wiki/Main_Page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2053453138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ChoralWiki</a:t>
                      </a:r>
                      <a:endParaRPr lang="zh-TW" sz="14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13"/>
                        </a:rPr>
                        <a:t>http://www.cpdl.org/wiki/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878343025"/>
                  </a:ext>
                </a:extLst>
              </a:tr>
              <a:tr h="28800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其他</a:t>
                      </a:r>
                    </a:p>
                  </a:txBody>
                  <a:tcPr marL="48508" marR="4850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The Guardian – Classical music</a:t>
                      </a:r>
                      <a:endParaRPr lang="zh-TW" sz="14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14"/>
                        </a:rPr>
                        <a:t>http://www.theguardian.com/music/classical-music-and-opera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3289206980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All Music</a:t>
                      </a:r>
                      <a:endParaRPr lang="zh-TW" sz="14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15"/>
                        </a:rPr>
                        <a:t>http://www.allmusic.com/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2909658384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Classics for Kids</a:t>
                      </a:r>
                      <a:endParaRPr lang="zh-TW" sz="14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16"/>
                        </a:rPr>
                        <a:t>http://www.classicsforkids.com/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2566709761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Naxos</a:t>
                      </a:r>
                      <a:endParaRPr lang="zh-TW" sz="14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17"/>
                        </a:rPr>
                        <a:t>http://www.naxos.com/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3693546717"/>
                  </a:ext>
                </a:extLst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628650" y="867783"/>
            <a:ext cx="816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音樂學習的參考網頁例子</a:t>
            </a:r>
            <a:endParaRPr lang="zh-HK" altLang="en-US" sz="2400" dirty="0"/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628650" y="321849"/>
            <a:ext cx="7886700" cy="557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音樂科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6072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基礎">
  <a:themeElements>
    <a:clrScheme name="自訂 2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FE2A7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1_基礎">
  <a:themeElements>
    <a:clrScheme name="自訂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8DB3E2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3.xml><?xml version="1.0" encoding="utf-8"?>
<a:theme xmlns:a="http://schemas.openxmlformats.org/drawingml/2006/main" name="2_基礎">
  <a:themeElements>
    <a:clrScheme name="灰階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TM03457444[[fn=基礎]]</Template>
  <TotalTime>1723</TotalTime>
  <Words>878</Words>
  <Application>Microsoft Office PowerPoint</Application>
  <PresentationFormat>如螢幕大小 (4:3)</PresentationFormat>
  <Paragraphs>188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微軟正黑體</vt:lpstr>
      <vt:lpstr>新細明體</vt:lpstr>
      <vt:lpstr>Arial</vt:lpstr>
      <vt:lpstr>Corbel</vt:lpstr>
      <vt:lpstr>基礎</vt:lpstr>
      <vt:lpstr>1_基礎</vt:lpstr>
      <vt:lpstr>2_基礎</vt:lpstr>
      <vt:lpstr>課題　　：　「歌」樂無窮 學習階段：　第一至二學習階段（小學）</vt:lpstr>
      <vt:lpstr>「歌」樂無窮  –  參考曲目</vt:lpstr>
      <vt:lpstr>課題　　：　眾．樂．樂 學習階段：　第三至四學習階段（中學）</vt:lpstr>
      <vt:lpstr>眾．樂．樂  –  參考曲目</vt:lpstr>
      <vt:lpstr>PowerPoint 簡報</vt:lpstr>
      <vt:lpstr>延伸活動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參考網頁</dc:title>
  <dc:creator>LEUNG, Yau-cheung Tommy</dc:creator>
  <cp:lastModifiedBy>KUNG, Eton</cp:lastModifiedBy>
  <cp:revision>138</cp:revision>
  <dcterms:created xsi:type="dcterms:W3CDTF">2020-02-07T02:00:27Z</dcterms:created>
  <dcterms:modified xsi:type="dcterms:W3CDTF">2020-03-05T06:37:59Z</dcterms:modified>
</cp:coreProperties>
</file>