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6" r:id="rId5"/>
    <p:sldId id="271" r:id="rId6"/>
    <p:sldId id="275" r:id="rId7"/>
    <p:sldId id="277" r:id="rId8"/>
    <p:sldId id="278" r:id="rId9"/>
    <p:sldId id="262" r:id="rId10"/>
    <p:sldId id="281" r:id="rId11"/>
    <p:sldId id="283" r:id="rId12"/>
    <p:sldId id="284" r:id="rId13"/>
    <p:sldId id="286" r:id="rId14"/>
    <p:sldId id="263" r:id="rId15"/>
    <p:sldId id="264" r:id="rId16"/>
    <p:sldId id="265" r:id="rId17"/>
    <p:sldId id="279" r:id="rId18"/>
    <p:sldId id="282" r:id="rId19"/>
    <p:sldId id="270" r:id="rId20"/>
    <p:sldId id="276" r:id="rId21"/>
    <p:sldId id="274" r:id="rId22"/>
    <p:sldId id="285" r:id="rId23"/>
    <p:sldId id="287" r:id="rId24"/>
    <p:sldId id="288" r:id="rId2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2006BB0-F9A1-42BB-9E16-D22D54CA3136}">
          <p14:sldIdLst>
            <p14:sldId id="256"/>
            <p14:sldId id="257"/>
            <p14:sldId id="259"/>
            <p14:sldId id="266"/>
            <p14:sldId id="271"/>
            <p14:sldId id="275"/>
            <p14:sldId id="277"/>
            <p14:sldId id="278"/>
            <p14:sldId id="262"/>
            <p14:sldId id="281"/>
            <p14:sldId id="283"/>
            <p14:sldId id="284"/>
            <p14:sldId id="286"/>
            <p14:sldId id="263"/>
            <p14:sldId id="264"/>
            <p14:sldId id="265"/>
            <p14:sldId id="279"/>
            <p14:sldId id="282"/>
            <p14:sldId id="270"/>
            <p14:sldId id="276"/>
            <p14:sldId id="274"/>
            <p14:sldId id="285"/>
            <p14:sldId id="287"/>
            <p14:sldId id="288"/>
          </p14:sldIdLst>
        </p14:section>
        <p14:section name="未命名的章節" id="{23E0D761-49B0-4EAA-A7B8-C48BB28502D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99FF66"/>
    <a:srgbClr val="CCCCFF"/>
    <a:srgbClr val="0066FF"/>
    <a:srgbClr val="66FF33"/>
    <a:srgbClr val="FF6600"/>
    <a:srgbClr val="D6009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2195A-A828-42C4-A0A6-5571AD4D9AB2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87100-80B0-4D02-B2CC-F639FED07B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2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83584-03ED-49D5-9D1D-29D2F25CB2AA}" type="datetimeFigureOut">
              <a:rPr lang="zh-TW" altLang="en-US" smtClean="0"/>
              <a:t>2020/3/20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F82197-A033-4E9A-AC90-4869E48600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2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2197-A033-4E9A-AC90-4869E48600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1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F76FB-5810-411C-99D1-798AB4B5677B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4AB8-0E88-448C-BDE8-7B35E0F5606E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8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F739-0D23-435F-B6D9-390DA620DE5A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463-49EA-4D72-8367-53AAB47CB115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62B4-043A-4155-B9C5-4F3B2C1A3CBB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8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7BF-7F8C-4CE1-93CB-73FAD35F9C6F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1F1-F53E-42E6-95FC-6D0BC81D9B39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6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513E-2244-44BF-B77F-F9375B0AAD2E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94CA-0B0C-4EFC-A6A0-F3C55C67736E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0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CCCD739-DE2B-4D9C-BD96-91B8C1DFF675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B3C5-1B4C-47AA-9E4E-AD0E7564556E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5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2472D1-8F9F-4F7B-BD1C-A0A367D75C64}" type="datetime1">
              <a:rPr lang="en-US" altLang="zh-TW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p.gov.hk/en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learnersdictionaries.com/" TargetMode="External"/><Relationship Id="rId2" Type="http://schemas.openxmlformats.org/officeDocument/2006/relationships/hyperlink" Target="https://dictionary.cambridg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.gov.hk/tb_chest/doc/prevent_en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p.gov.hk/en/resources/e_health_topics/pdfwav_2959.html?page=2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0982" y="4567986"/>
            <a:ext cx="7349687" cy="825454"/>
          </a:xfrm>
        </p:spPr>
        <p:txBody>
          <a:bodyPr>
            <a:normAutofit/>
          </a:bodyPr>
          <a:lstStyle/>
          <a:p>
            <a:r>
              <a:rPr lang="en-HK" altLang="zh-TW" sz="3600" b="1" dirty="0">
                <a:solidFill>
                  <a:schemeClr val="tx1"/>
                </a:solidFill>
                <a:latin typeface="+mn-lt"/>
              </a:rPr>
              <a:t>GIFTED EDUCATION SECTION, CDI, EDB</a:t>
            </a:r>
            <a:endParaRPr lang="zh-TW" alt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0982" y="623757"/>
            <a:ext cx="6886734" cy="3618634"/>
          </a:xfrm>
        </p:spPr>
        <p:txBody>
          <a:bodyPr>
            <a:noAutofit/>
          </a:bodyPr>
          <a:lstStyle/>
          <a:p>
            <a:r>
              <a:rPr lang="en-HK" altLang="zh-TW" sz="4000" b="1" dirty="0">
                <a:solidFill>
                  <a:schemeClr val="tx1"/>
                </a:solidFill>
                <a:latin typeface="+mn-lt"/>
              </a:rPr>
              <a:t>Learning and </a:t>
            </a:r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teaching</a:t>
            </a: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resources for </a:t>
            </a:r>
            <a:endParaRPr lang="en-HK" altLang="zh-TW" sz="4000" b="1" dirty="0">
              <a:solidFill>
                <a:schemeClr val="tx1"/>
              </a:solidFill>
              <a:latin typeface="+mn-lt"/>
            </a:endParaRPr>
          </a:p>
          <a:p>
            <a:r>
              <a:rPr lang="en-HK" altLang="zh-TW" sz="4000" b="1" dirty="0">
                <a:solidFill>
                  <a:schemeClr val="tx1"/>
                </a:solidFill>
                <a:latin typeface="+mn-lt"/>
              </a:rPr>
              <a:t>junior secondary </a:t>
            </a:r>
            <a:endParaRPr lang="en-HK" altLang="zh-TW" sz="40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levels </a:t>
            </a:r>
          </a:p>
          <a:p>
            <a:r>
              <a:rPr lang="en-HK" altLang="zh-TW" sz="40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HK" altLang="zh-TW" sz="4000" b="1" dirty="0">
                <a:solidFill>
                  <a:schemeClr val="tx1"/>
                </a:solidFill>
                <a:latin typeface="+mn-lt"/>
              </a:rPr>
              <a:t>English language)</a:t>
            </a:r>
            <a:endParaRPr lang="zh-TW" alt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686113" y="6518316"/>
            <a:ext cx="984019" cy="273844"/>
          </a:xfrm>
        </p:spPr>
        <p:txBody>
          <a:bodyPr/>
          <a:lstStyle/>
          <a:p>
            <a:fld id="{A9830401-0F6F-4F24-A326-F1A2DA85454D}" type="slidenum">
              <a:rPr lang="en-US" sz="1200" b="1">
                <a:solidFill>
                  <a:schemeClr val="tx1"/>
                </a:solidFill>
              </a:rPr>
              <a:t>1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8" y="1310962"/>
            <a:ext cx="2590584" cy="25905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2" y="5327600"/>
            <a:ext cx="1464560" cy="1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570" y="144039"/>
            <a:ext cx="8379229" cy="652734"/>
          </a:xfrm>
        </p:spPr>
        <p:txBody>
          <a:bodyPr>
            <a:normAutofit/>
          </a:bodyPr>
          <a:lstStyle/>
          <a:p>
            <a:r>
              <a:rPr lang="en-US" altLang="zh-TW" sz="4000" b="1" u="sng" dirty="0" smtClean="0">
                <a:solidFill>
                  <a:srgbClr val="002060"/>
                </a:solidFill>
                <a:latin typeface="+mn-lt"/>
              </a:rPr>
              <a:t>What are imperatives?</a:t>
            </a:r>
            <a:endParaRPr lang="zh-TW" altLang="en-US" sz="40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570" y="825659"/>
            <a:ext cx="8554317" cy="55031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solidFill>
                  <a:schemeClr val="tx1"/>
                </a:solidFill>
              </a:rPr>
              <a:t>Compare these two sentences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solidFill>
                  <a:schemeClr val="tx1"/>
                </a:solidFill>
              </a:rPr>
              <a:t/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(1</a:t>
            </a:r>
            <a:r>
              <a:rPr lang="en-US" altLang="zh-TW" sz="2400" dirty="0">
                <a:solidFill>
                  <a:schemeClr val="tx1"/>
                </a:solidFill>
              </a:rPr>
              <a:t>) </a:t>
            </a:r>
            <a:r>
              <a:rPr lang="en-US" altLang="zh-TW" sz="2400" dirty="0" smtClean="0">
                <a:solidFill>
                  <a:schemeClr val="tx1"/>
                </a:solidFill>
              </a:rPr>
              <a:t>Could you open the windows?</a:t>
            </a:r>
            <a:r>
              <a:rPr lang="en-US" altLang="zh-TW" sz="2400" dirty="0">
                <a:solidFill>
                  <a:schemeClr val="tx1"/>
                </a:solidFill>
              </a:rPr>
              <a:t/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(2</a:t>
            </a:r>
            <a:r>
              <a:rPr lang="en-US" altLang="zh-TW" sz="2400" dirty="0">
                <a:solidFill>
                  <a:schemeClr val="tx1"/>
                </a:solidFill>
              </a:rPr>
              <a:t>) </a:t>
            </a:r>
            <a:r>
              <a:rPr lang="en-US" altLang="zh-TW" sz="2400" dirty="0" smtClean="0">
                <a:solidFill>
                  <a:schemeClr val="tx1"/>
                </a:solidFill>
              </a:rPr>
              <a:t>Open the windows.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You probably </a:t>
            </a:r>
            <a:r>
              <a:rPr lang="en-US" altLang="zh-TW" sz="2400" dirty="0">
                <a:solidFill>
                  <a:schemeClr val="tx1"/>
                </a:solidFill>
              </a:rPr>
              <a:t>think that the first sentence is more polite </a:t>
            </a:r>
            <a:r>
              <a:rPr lang="en-US" altLang="zh-TW" sz="2400" dirty="0" smtClean="0">
                <a:solidFill>
                  <a:schemeClr val="tx1"/>
                </a:solidFill>
              </a:rPr>
              <a:t>and the second sentence sounds like an order/instruction.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 inden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2800" b="1" u="sng" dirty="0" smtClean="0">
                <a:solidFill>
                  <a:srgbClr val="FF3399"/>
                </a:solidFill>
              </a:rPr>
              <a:t>FORM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In sentences like (2), the verb forms are called ‘imperatives’.   Read the following sentences and circle the imperatives: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(a) Come here.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(b) Be quiet.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(c) Have a drink!</a:t>
            </a: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solidFill>
                  <a:schemeClr val="tx1"/>
                </a:solidFill>
              </a:rPr>
              <a:t>(d) Don’t worry. </a:t>
            </a: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10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748150" y="4621879"/>
            <a:ext cx="839585" cy="382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60616" y="5012575"/>
            <a:ext cx="390699" cy="3906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31524" y="5411585"/>
            <a:ext cx="717665" cy="399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6463" y="5801082"/>
            <a:ext cx="1662545" cy="461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542867" y="5840282"/>
            <a:ext cx="51439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Negative imperatives : Do not  + Verb (infinitive form)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6"/>
            <a:endCxn id="9" idx="1"/>
          </p:cNvCxnSpPr>
          <p:nvPr/>
        </p:nvCxnSpPr>
        <p:spPr>
          <a:xfrm flipV="1">
            <a:off x="2419008" y="6024948"/>
            <a:ext cx="1123859" cy="67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542867" y="5021307"/>
            <a:ext cx="5143932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Affirmative imperatives : Verb (infinitive form)</a:t>
            </a:r>
            <a:endParaRPr lang="zh-TW" altLang="en-US" dirty="0"/>
          </a:p>
        </p:txBody>
      </p:sp>
      <p:cxnSp>
        <p:nvCxnSpPr>
          <p:cNvPr id="16" name="直線單箭頭接點 15"/>
          <p:cNvCxnSpPr>
            <a:endCxn id="15" idx="1"/>
          </p:cNvCxnSpPr>
          <p:nvPr/>
        </p:nvCxnSpPr>
        <p:spPr>
          <a:xfrm>
            <a:off x="2496589" y="5203768"/>
            <a:ext cx="1046278" cy="22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大括弧 17"/>
          <p:cNvSpPr/>
          <p:nvPr/>
        </p:nvSpPr>
        <p:spPr>
          <a:xfrm>
            <a:off x="2277687" y="4638502"/>
            <a:ext cx="365760" cy="111390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701" y="124691"/>
            <a:ext cx="8204662" cy="55282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2800" b="1" u="sng" dirty="0" smtClean="0">
                <a:solidFill>
                  <a:srgbClr val="FF3399"/>
                </a:solidFill>
              </a:rPr>
              <a:t>USAGE</a:t>
            </a:r>
          </a:p>
          <a:p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     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17173"/>
              </p:ext>
            </p:extLst>
          </p:nvPr>
        </p:nvGraphicFramePr>
        <p:xfrm>
          <a:off x="292331" y="615303"/>
          <a:ext cx="8319654" cy="5669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07080">
                  <a:extLst>
                    <a:ext uri="{9D8B030D-6E8A-4147-A177-3AD203B41FA5}">
                      <a16:colId xmlns:a16="http://schemas.microsoft.com/office/drawing/2014/main" val="3924970867"/>
                    </a:ext>
                  </a:extLst>
                </a:gridCol>
                <a:gridCol w="5012574">
                  <a:extLst>
                    <a:ext uri="{9D8B030D-6E8A-4147-A177-3AD203B41FA5}">
                      <a16:colId xmlns:a16="http://schemas.microsoft.com/office/drawing/2014/main" val="168656667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Imperatives are used: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32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(a) to tell or ask people to do things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e.g. 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</a:rPr>
                        <a:t>Check</a:t>
                      </a:r>
                      <a:r>
                        <a:rPr lang="en-US" altLang="zh-TW" sz="2400" dirty="0" smtClean="0"/>
                        <a:t> your homework carefully before submission./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</a:rPr>
                        <a:t>Don’t shout </a:t>
                      </a:r>
                      <a:r>
                        <a:rPr lang="en-US" altLang="zh-TW" sz="2400" dirty="0" smtClean="0"/>
                        <a:t>in the classroom.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24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(b) to make suggestions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e.g. 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</a:rPr>
                        <a:t>Wash</a:t>
                      </a:r>
                      <a:r>
                        <a:rPr lang="en-US" altLang="zh-TW" sz="2400" dirty="0" smtClean="0"/>
                        <a:t> your hand thoroughly.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0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(c) to give advice or instructions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e.g. 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Pour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the hot water into the cup</a:t>
                      </a:r>
                      <a:r>
                        <a:rPr lang="en-US" altLang="zh-TW" sz="24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altLang="zh-TW" sz="2400" b="1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add</a:t>
                      </a:r>
                      <a:r>
                        <a:rPr lang="en-US" altLang="zh-TW" sz="24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some milk.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98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(d) to encourage and offer 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e.g. 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altLang="zh-TW" sz="2400" dirty="0" smtClean="0"/>
                        <a:t> some</a:t>
                      </a:r>
                      <a:r>
                        <a:rPr lang="en-US" altLang="zh-TW" sz="2400" baseline="0" dirty="0" smtClean="0"/>
                        <a:t> more tea.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(e) to express wishes for people’s welfare 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e.g. </a:t>
                      </a:r>
                      <a:r>
                        <a:rPr lang="en-US" altLang="zh-TW" sz="2400" b="1" i="1" dirty="0" smtClean="0">
                          <a:solidFill>
                            <a:srgbClr val="FF0000"/>
                          </a:solidFill>
                        </a:rPr>
                        <a:t>Enjoy</a:t>
                      </a:r>
                      <a:r>
                        <a:rPr lang="en-US" altLang="zh-TW" sz="2400" dirty="0" smtClean="0"/>
                        <a:t> your holiday.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055474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162695" y="3557847"/>
            <a:ext cx="2949633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D60093"/>
                </a:solidFill>
              </a:rPr>
              <a:t>* as shown in the information leaflet on slide 8</a:t>
            </a:r>
            <a:endParaRPr lang="zh-TW" altLang="en-US" b="1" dirty="0">
              <a:solidFill>
                <a:srgbClr val="D60093"/>
              </a:solidFill>
            </a:endParaRPr>
          </a:p>
        </p:txBody>
      </p:sp>
      <p:cxnSp>
        <p:nvCxnSpPr>
          <p:cNvPr id="9" name="直線單箭頭接點 8"/>
          <p:cNvCxnSpPr>
            <a:stCxn id="7" idx="1"/>
          </p:cNvCxnSpPr>
          <p:nvPr/>
        </p:nvCxnSpPr>
        <p:spPr>
          <a:xfrm flipH="1" flipV="1">
            <a:off x="1870364" y="3649287"/>
            <a:ext cx="292331" cy="231726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819" y="108065"/>
            <a:ext cx="8370916" cy="5810597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b="1" u="sng" dirty="0" smtClean="0">
                <a:solidFill>
                  <a:srgbClr val="FF3399"/>
                </a:solidFill>
              </a:rPr>
              <a:t>Extended activity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TW" sz="2400" dirty="0" smtClean="0">
                <a:solidFill>
                  <a:schemeClr val="tx1"/>
                </a:solidFill>
              </a:rPr>
              <a:t>Part A</a:t>
            </a:r>
            <a:r>
              <a:rPr lang="en-US" altLang="zh-TW" sz="2400" dirty="0">
                <a:solidFill>
                  <a:schemeClr val="tx1"/>
                </a:solidFill>
              </a:rPr>
              <a:t>:</a:t>
            </a:r>
            <a:r>
              <a:rPr lang="en-US" altLang="zh-TW" sz="2400" dirty="0" smtClean="0">
                <a:solidFill>
                  <a:schemeClr val="tx1"/>
                </a:solidFill>
              </a:rPr>
              <a:t> Put a tick next to the sentences that contain imperatives.</a:t>
            </a:r>
          </a:p>
          <a:p>
            <a:endParaRPr lang="en-US" altLang="zh-TW" sz="2400" b="1" u="sng" dirty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12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19627"/>
              </p:ext>
            </p:extLst>
          </p:nvPr>
        </p:nvGraphicFramePr>
        <p:xfrm>
          <a:off x="285404" y="1106053"/>
          <a:ext cx="8293331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1793">
                  <a:extLst>
                    <a:ext uri="{9D8B030D-6E8A-4147-A177-3AD203B41FA5}">
                      <a16:colId xmlns:a16="http://schemas.microsoft.com/office/drawing/2014/main" val="865062354"/>
                    </a:ext>
                  </a:extLst>
                </a:gridCol>
                <a:gridCol w="7471538">
                  <a:extLst>
                    <a:ext uri="{9D8B030D-6E8A-4147-A177-3AD203B41FA5}">
                      <a16:colId xmlns:a16="http://schemas.microsoft.com/office/drawing/2014/main" val="37538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1. Mix the yeast with the flour in the mixing bowl.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2. Would you close the door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on your way out?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7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3. I want you to look both ways before you cross the road.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1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4. Be careful with that box. 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There’s a glass lamp in it.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5. Can you please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pick me up at 6 p.m.?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9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6. Pass the salt, please.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7. Don’t forget to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bring your hand </a:t>
                      </a:r>
                      <a:r>
                        <a:rPr lang="en-US" altLang="zh-TW" sz="2400" b="0" baseline="0" dirty="0" err="1" smtClean="0">
                          <a:latin typeface="+mn-lt"/>
                        </a:rPr>
                        <a:t>sanitiser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before you leave.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8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8. I don’t want you to clean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the clothes.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9. Stop yelling!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9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10. You need to stay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vigilant during the pandemic.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7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946" y="274319"/>
            <a:ext cx="8370916" cy="5810597"/>
          </a:xfrm>
          <a:solidFill>
            <a:schemeClr val="bg1"/>
          </a:solidFill>
        </p:spPr>
        <p:txBody>
          <a:bodyPr/>
          <a:lstStyle/>
          <a:p>
            <a:endParaRPr lang="en-US" altLang="zh-TW" sz="2800" b="1" u="sng" dirty="0" smtClean="0">
              <a:solidFill>
                <a:srgbClr val="FF3399"/>
              </a:solidFill>
            </a:endParaRPr>
          </a:p>
          <a:p>
            <a:r>
              <a:rPr lang="en-US" altLang="zh-TW" sz="2800" b="1" u="sng" dirty="0" smtClean="0">
                <a:solidFill>
                  <a:srgbClr val="FF3399"/>
                </a:solidFill>
              </a:rPr>
              <a:t>Extended activity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 smtClean="0">
                <a:solidFill>
                  <a:schemeClr val="tx1"/>
                </a:solidFill>
              </a:rPr>
              <a:t>Part B</a:t>
            </a:r>
            <a:r>
              <a:rPr lang="en-US" altLang="zh-TW" sz="2400" dirty="0">
                <a:solidFill>
                  <a:schemeClr val="tx1"/>
                </a:solidFill>
              </a:rPr>
              <a:t>:</a:t>
            </a:r>
            <a:r>
              <a:rPr lang="en-US" altLang="zh-TW" sz="2400" dirty="0" smtClean="0">
                <a:solidFill>
                  <a:schemeClr val="tx1"/>
                </a:solidFill>
              </a:rPr>
              <a:t> Rewrite the sentences without the use of imperatives in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         Part A as imperatives.</a:t>
            </a:r>
          </a:p>
          <a:p>
            <a:r>
              <a:rPr lang="en-US" altLang="zh-TW" sz="2400" b="1" u="sng" dirty="0" smtClean="0">
                <a:solidFill>
                  <a:srgbClr val="7030A0"/>
                </a:solidFill>
              </a:rPr>
              <a:t>    </a:t>
            </a:r>
          </a:p>
          <a:p>
            <a:endParaRPr lang="en-US" altLang="zh-TW" sz="2400" b="1" u="sng" dirty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704339" y="6455873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13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47064"/>
              </p:ext>
            </p:extLst>
          </p:nvPr>
        </p:nvGraphicFramePr>
        <p:xfrm>
          <a:off x="401782" y="2415245"/>
          <a:ext cx="7919258" cy="32041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6428">
                  <a:extLst>
                    <a:ext uri="{9D8B030D-6E8A-4147-A177-3AD203B41FA5}">
                      <a16:colId xmlns:a16="http://schemas.microsoft.com/office/drawing/2014/main" val="3602830308"/>
                    </a:ext>
                  </a:extLst>
                </a:gridCol>
                <a:gridCol w="7332830">
                  <a:extLst>
                    <a:ext uri="{9D8B030D-6E8A-4147-A177-3AD203B41FA5}">
                      <a16:colId xmlns:a16="http://schemas.microsoft.com/office/drawing/2014/main" val="99682014"/>
                    </a:ext>
                  </a:extLst>
                </a:gridCol>
              </a:tblGrid>
              <a:tr h="59396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1.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44549"/>
                  </a:ext>
                </a:extLst>
              </a:tr>
              <a:tr h="6438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2.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67051"/>
                  </a:ext>
                </a:extLst>
              </a:tr>
              <a:tr h="63176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3.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41428"/>
                  </a:ext>
                </a:extLst>
              </a:tr>
              <a:tr h="6234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4.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99986"/>
                  </a:ext>
                </a:extLst>
              </a:tr>
              <a:tr h="4316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5.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4851"/>
                  </a:ext>
                </a:extLst>
              </a:tr>
            </a:tbl>
          </a:graphicData>
        </a:graphic>
      </p:graphicFrame>
      <p:sp>
        <p:nvSpPr>
          <p:cNvPr id="5" name="向右箭號 4"/>
          <p:cNvSpPr/>
          <p:nvPr/>
        </p:nvSpPr>
        <p:spPr>
          <a:xfrm>
            <a:off x="7337019" y="5017772"/>
            <a:ext cx="1574225" cy="1438101"/>
          </a:xfrm>
          <a:prstGeom prst="rightArrow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337019" y="5369510"/>
            <a:ext cx="1236517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TW" sz="2400" b="1" dirty="0" smtClean="0">
                <a:hlinkClick r:id="rId2" action="ppaction://hlinksldjump"/>
              </a:rPr>
              <a:t>Back to Part 3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177" y="384559"/>
            <a:ext cx="7543800" cy="6240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Part 4 : Writing Task (A leaflet)</a:t>
            </a:r>
            <a:endParaRPr lang="zh-TW" altLang="en-US" sz="32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5177" y="1056243"/>
            <a:ext cx="8474065" cy="256597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zh-TW" sz="2600" dirty="0">
                <a:solidFill>
                  <a:schemeClr val="tx1"/>
                </a:solidFill>
              </a:rPr>
              <a:t>You are a member of the Social Services Club at your school. You and the other club members decide to write a leaflet to raise concern over the issue of COVID-19 in your </a:t>
            </a:r>
            <a:r>
              <a:rPr lang="en-US" altLang="zh-TW" sz="2600" dirty="0" err="1">
                <a:solidFill>
                  <a:schemeClr val="tx1"/>
                </a:solidFill>
              </a:rPr>
              <a:t>neighbourhood</a:t>
            </a:r>
            <a:r>
              <a:rPr lang="en-US" altLang="zh-TW" sz="2600" dirty="0">
                <a:solidFill>
                  <a:schemeClr val="tx1"/>
                </a:solidFill>
              </a:rPr>
              <a:t>.  Useful tips to stay healthy and hygienic will be given to your readers. </a:t>
            </a:r>
          </a:p>
          <a:p>
            <a:pPr algn="just"/>
            <a:endParaRPr lang="en-US" altLang="zh-TW" sz="1700" dirty="0">
              <a:solidFill>
                <a:schemeClr val="tx1"/>
              </a:solidFill>
            </a:endParaRPr>
          </a:p>
          <a:p>
            <a:pPr algn="just"/>
            <a:r>
              <a:rPr lang="en-US" altLang="zh-TW" sz="2600" dirty="0">
                <a:solidFill>
                  <a:schemeClr val="tx1"/>
                </a:solidFill>
              </a:rPr>
              <a:t>Your teachers prepare a choice board for you.  Include some areas from the choice board below </a:t>
            </a:r>
            <a:r>
              <a:rPr lang="en-US" altLang="zh-TW" sz="2600" dirty="0" smtClean="0">
                <a:solidFill>
                  <a:schemeClr val="tx1"/>
                </a:solidFill>
              </a:rPr>
              <a:t>in your </a:t>
            </a:r>
            <a:r>
              <a:rPr lang="en-US" altLang="zh-TW" sz="2600" dirty="0">
                <a:solidFill>
                  <a:schemeClr val="tx1"/>
                </a:solidFill>
              </a:rPr>
              <a:t>leaflet.</a:t>
            </a:r>
          </a:p>
          <a:p>
            <a:pPr algn="just"/>
            <a:endParaRPr lang="en-US" altLang="zh-TW" sz="1800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74355"/>
              </p:ext>
            </p:extLst>
          </p:nvPr>
        </p:nvGraphicFramePr>
        <p:xfrm>
          <a:off x="1071155" y="3539212"/>
          <a:ext cx="6888480" cy="234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Getting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around Hong Kong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Diet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Living environment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Personal Hygiene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?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(your own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idea</a:t>
                      </a:r>
                      <a:r>
                        <a:rPr lang="en-US" sz="2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Sleep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Exercises</a:t>
                      </a:r>
                      <a:endParaRPr lang="zh-TW" sz="2400" b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Leisure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activities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Habits</a:t>
                      </a:r>
                      <a:endParaRPr lang="zh-TW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046" y="313899"/>
            <a:ext cx="8684312" cy="5877895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HK" altLang="zh-TW" sz="2400" b="1" dirty="0" smtClean="0">
                <a:solidFill>
                  <a:schemeClr val="tx1"/>
                </a:solidFill>
              </a:rPr>
              <a:t>You may work on any ONE of the topics below. </a:t>
            </a:r>
          </a:p>
          <a:p>
            <a:pPr lvl="0"/>
            <a:endParaRPr lang="en-US" altLang="zh-TW" sz="1800" b="1" dirty="0" smtClean="0">
              <a:solidFill>
                <a:schemeClr val="tx1"/>
              </a:solidFill>
            </a:endParaRPr>
          </a:p>
          <a:p>
            <a:pPr lvl="0"/>
            <a:r>
              <a:rPr lang="en-US" altLang="zh-TW" sz="2400" b="1" dirty="0" smtClean="0">
                <a:solidFill>
                  <a:schemeClr val="tx1"/>
                </a:solidFill>
              </a:rPr>
              <a:t>(a) Brainy </a:t>
            </a:r>
            <a:r>
              <a:rPr lang="en-US" altLang="zh-TW" sz="2400" b="1" dirty="0">
                <a:solidFill>
                  <a:schemeClr val="tx1"/>
                </a:solidFill>
              </a:rPr>
              <a:t>B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eginner</a:t>
            </a:r>
            <a:endParaRPr lang="zh-TW" altLang="zh-TW" sz="2400" b="1" dirty="0">
              <a:solidFill>
                <a:schemeClr val="tx1"/>
              </a:solidFill>
            </a:endParaRPr>
          </a:p>
          <a:p>
            <a:pPr algn="just"/>
            <a:r>
              <a:rPr lang="en-US" altLang="zh-TW" sz="2400" dirty="0">
                <a:solidFill>
                  <a:schemeClr val="tx1"/>
                </a:solidFill>
              </a:rPr>
              <a:t>Write a leaflet to be sent to </a:t>
            </a:r>
            <a:r>
              <a:rPr lang="en-US" altLang="zh-TW" sz="2400" b="1" dirty="0">
                <a:solidFill>
                  <a:schemeClr val="tx1"/>
                </a:solidFill>
              </a:rPr>
              <a:t>your classmates</a:t>
            </a:r>
            <a:r>
              <a:rPr lang="en-US" altLang="zh-TW" sz="2400" dirty="0">
                <a:solidFill>
                  <a:schemeClr val="tx1"/>
                </a:solidFill>
              </a:rPr>
              <a:t>. Give them ideas on how to stay healthy and hygienic on any </a:t>
            </a:r>
            <a:r>
              <a:rPr lang="en-US" altLang="zh-TW" sz="2400" b="1" dirty="0">
                <a:solidFill>
                  <a:schemeClr val="tx1"/>
                </a:solidFill>
              </a:rPr>
              <a:t>one or two area(s)</a:t>
            </a:r>
            <a:r>
              <a:rPr lang="en-US" altLang="zh-TW" sz="2400" dirty="0">
                <a:solidFill>
                  <a:schemeClr val="tx1"/>
                </a:solidFill>
              </a:rPr>
              <a:t> from the choice board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zh-TW" altLang="zh-TW" sz="2400" dirty="0">
              <a:solidFill>
                <a:schemeClr val="tx1"/>
              </a:solidFill>
            </a:endParaRPr>
          </a:p>
          <a:p>
            <a:pPr lvl="0" algn="just"/>
            <a:r>
              <a:rPr lang="en-US" altLang="zh-TW" sz="2400" b="1" dirty="0">
                <a:solidFill>
                  <a:schemeClr val="tx1"/>
                </a:solidFill>
              </a:rPr>
              <a:t>(b) Logical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Learner</a:t>
            </a:r>
          </a:p>
          <a:p>
            <a:pPr lvl="0" algn="just"/>
            <a:r>
              <a:rPr lang="en-US" altLang="zh-TW" sz="2400" dirty="0" smtClean="0">
                <a:solidFill>
                  <a:schemeClr val="tx1"/>
                </a:solidFill>
              </a:rPr>
              <a:t>Write </a:t>
            </a:r>
            <a:r>
              <a:rPr lang="en-US" altLang="zh-TW" sz="2400" dirty="0">
                <a:solidFill>
                  <a:schemeClr val="tx1"/>
                </a:solidFill>
              </a:rPr>
              <a:t>a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leaflet</a:t>
            </a:r>
            <a:r>
              <a:rPr lang="en-US" altLang="zh-TW" sz="2400" b="1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to be sent to</a:t>
            </a:r>
            <a:r>
              <a:rPr lang="en-US" altLang="zh-TW" sz="2400" b="1" dirty="0">
                <a:solidFill>
                  <a:schemeClr val="tx1"/>
                </a:solidFill>
              </a:rPr>
              <a:t> all students in your school</a:t>
            </a:r>
            <a:r>
              <a:rPr lang="en-US" altLang="zh-TW" sz="2400" dirty="0">
                <a:solidFill>
                  <a:schemeClr val="tx1"/>
                </a:solidFill>
              </a:rPr>
              <a:t>. Give them ideas on how to stay healthy and hygienic on any </a:t>
            </a:r>
            <a:r>
              <a:rPr lang="en-US" altLang="zh-TW" sz="2400" b="1" dirty="0">
                <a:solidFill>
                  <a:schemeClr val="tx1"/>
                </a:solidFill>
              </a:rPr>
              <a:t>three areas</a:t>
            </a:r>
            <a:r>
              <a:rPr lang="en-US" altLang="zh-TW" sz="2400" dirty="0">
                <a:solidFill>
                  <a:schemeClr val="tx1"/>
                </a:solidFill>
              </a:rPr>
              <a:t> from the choice board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zh-TW" altLang="zh-TW" sz="2400" dirty="0">
              <a:solidFill>
                <a:schemeClr val="tx1"/>
              </a:solidFill>
            </a:endParaRPr>
          </a:p>
          <a:p>
            <a:pPr lvl="0" algn="just"/>
            <a:r>
              <a:rPr lang="en-US" altLang="zh-TW" sz="2400" b="1" dirty="0">
                <a:solidFill>
                  <a:schemeClr val="tx1"/>
                </a:solidFill>
              </a:rPr>
              <a:t>(c)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Creative Challenger</a:t>
            </a:r>
          </a:p>
          <a:p>
            <a:pPr lvl="0" algn="just"/>
            <a:r>
              <a:rPr lang="en-US" altLang="zh-TW" sz="2400" dirty="0" smtClean="0">
                <a:solidFill>
                  <a:schemeClr val="tx1"/>
                </a:solidFill>
              </a:rPr>
              <a:t>Write </a:t>
            </a:r>
            <a:r>
              <a:rPr lang="en-US" altLang="zh-TW" sz="2400" dirty="0">
                <a:solidFill>
                  <a:schemeClr val="tx1"/>
                </a:solidFill>
              </a:rPr>
              <a:t>a leaflet to be sent to</a:t>
            </a:r>
            <a:r>
              <a:rPr lang="en-US" altLang="zh-TW" sz="2400" b="1" dirty="0">
                <a:solidFill>
                  <a:schemeClr val="tx1"/>
                </a:solidFill>
              </a:rPr>
              <a:t> all students and their parents in your school</a:t>
            </a:r>
            <a:r>
              <a:rPr lang="en-US" altLang="zh-TW" sz="2400" dirty="0">
                <a:solidFill>
                  <a:schemeClr val="tx1"/>
                </a:solidFill>
              </a:rPr>
              <a:t>. Give them ideas on how to stay healthy and hygienic on any </a:t>
            </a:r>
            <a:r>
              <a:rPr lang="en-US" altLang="zh-TW" sz="2400" b="1" dirty="0">
                <a:solidFill>
                  <a:schemeClr val="tx1"/>
                </a:solidFill>
              </a:rPr>
              <a:t>four areas</a:t>
            </a:r>
            <a:r>
              <a:rPr lang="en-US" altLang="zh-TW" sz="2400" dirty="0">
                <a:solidFill>
                  <a:schemeClr val="tx1"/>
                </a:solidFill>
              </a:rPr>
              <a:t> from the choice board. </a:t>
            </a:r>
            <a:endParaRPr lang="zh-TW" altLang="zh-TW" sz="2400" dirty="0">
              <a:solidFill>
                <a:schemeClr val="tx1"/>
              </a:solidFill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15</a:t>
            </a:fld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449" y="242372"/>
            <a:ext cx="7543800" cy="506732"/>
          </a:xfrm>
        </p:spPr>
        <p:txBody>
          <a:bodyPr>
            <a:noAutofit/>
          </a:bodyPr>
          <a:lstStyle/>
          <a:p>
            <a:r>
              <a:rPr lang="en-HK" altLang="zh-TW" sz="3200" b="1" u="sng" dirty="0">
                <a:solidFill>
                  <a:schemeClr val="tx1"/>
                </a:solidFill>
                <a:latin typeface="+mn-lt"/>
              </a:rPr>
              <a:t>Self-evaluation</a:t>
            </a:r>
            <a:r>
              <a:rPr lang="en-HK" altLang="zh-TW" sz="3000" b="1" u="sng" dirty="0">
                <a:solidFill>
                  <a:schemeClr val="tx1"/>
                </a:solidFill>
                <a:latin typeface="+mn-lt"/>
              </a:rPr>
              <a:t> </a:t>
            </a:r>
            <a:endParaRPr lang="zh-TW" altLang="en-US" sz="3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449" y="749104"/>
            <a:ext cx="8636782" cy="35478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HK" altLang="zh-TW" sz="2400" dirty="0" smtClean="0">
                <a:solidFill>
                  <a:schemeClr val="tx1"/>
                </a:solidFill>
              </a:rPr>
              <a:t>Use the checklist below to evaluate your work.  Put a tick in the appropriate boxes.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882142"/>
              </p:ext>
            </p:extLst>
          </p:nvPr>
        </p:nvGraphicFramePr>
        <p:xfrm>
          <a:off x="322476" y="1468955"/>
          <a:ext cx="8527755" cy="48183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2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000" dirty="0" smtClean="0"/>
                        <a:t>CONTENT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My ideas </a:t>
                      </a: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are varied and well supported with elaboration.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My advice addresses the need and concern of the target readers (there is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     </a:t>
                      </a: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+mn-ea"/>
                        </a:rPr>
                        <a:t>h</a:t>
                      </a:r>
                      <a:r>
                        <a:rPr lang="en-GB" altLang="zh-TW" sz="2000" dirty="0" smtClean="0"/>
                        <a:t>igh awareness of audience). </a:t>
                      </a: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000" b="1" dirty="0" smtClean="0"/>
                        <a:t>LANGUAGE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</a:t>
                      </a:r>
                      <a:r>
                        <a:rPr kumimoji="0" lang="en-HK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+mn-ea"/>
                        </a:rPr>
                        <a:t> I use imperatives to give advice.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The meaning of each sentence is clear.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</a:t>
                      </a:r>
                      <a:r>
                        <a:rPr kumimoji="0" lang="en-HK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+mn-ea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I have used the sentence structures and tenses I have learnt.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use new vocabulary and I have checked my spelling carefully. </a:t>
                      </a:r>
                      <a:endParaRPr lang="en-GB" altLang="zh-TW" sz="2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000" b="1" dirty="0" smtClean="0"/>
                        <a:t>ORGANISATION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I give my leaflet an eye-catching title.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</a:t>
                      </a: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+mn-ea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I use headings and sub-headings to help </a:t>
                      </a:r>
                      <a:r>
                        <a:rPr kumimoji="0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organise</a:t>
                      </a: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 my ideas. </a:t>
                      </a: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 </a:t>
                      </a:r>
                      <a:r>
                        <a:rPr lang="en-GB" altLang="zh-TW" sz="2000" dirty="0" smtClean="0"/>
                        <a:t>I put</a:t>
                      </a:r>
                      <a:r>
                        <a:rPr lang="en-GB" altLang="zh-TW" sz="2000" baseline="0" dirty="0" smtClean="0"/>
                        <a:t> relevant ideas together under the same headings/ sub-headings.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ea typeface="PMingLiU" panose="02020500000000000000" pitchFamily="18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PMingLiU" panose="02020500000000000000" pitchFamily="18" charset="-120"/>
                        </a:rPr>
                        <a:t>□</a:t>
                      </a:r>
                      <a:r>
                        <a:rPr lang="en-GB" altLang="zh-TW" sz="2000" dirty="0" smtClean="0"/>
                        <a:t> I use appropriate connectives to link my ideas.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16936" y="1433422"/>
            <a:ext cx="8138840" cy="40227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>
                <a:solidFill>
                  <a:schemeClr val="tx1"/>
                </a:solidFill>
              </a:rPr>
              <a:t>For more information on combatting COVID-19, please visit the website of the Centre for Health Protection, Department of Health</a:t>
            </a:r>
            <a:r>
              <a:rPr lang="en-US" altLang="zh-HK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zh-HK" sz="2400" dirty="0">
                <a:solidFill>
                  <a:srgbClr val="0066FF"/>
                </a:solidFill>
                <a:hlinkClick r:id="rId2"/>
              </a:rPr>
              <a:t>https://</a:t>
            </a:r>
            <a:r>
              <a:rPr lang="en-US" altLang="zh-HK" sz="2400" dirty="0" smtClean="0">
                <a:solidFill>
                  <a:srgbClr val="0066FF"/>
                </a:solidFill>
                <a:hlinkClick r:id="rId2"/>
              </a:rPr>
              <a:t>www.chp.gov.hk/en/index.html</a:t>
            </a:r>
            <a:r>
              <a:rPr lang="en-US" altLang="zh-HK" sz="2400" dirty="0" smtClean="0">
                <a:solidFill>
                  <a:srgbClr val="0066FF"/>
                </a:solidFill>
              </a:rPr>
              <a:t> </a:t>
            </a:r>
            <a:endParaRPr lang="en-US" altLang="zh-HK" sz="2400" dirty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16936" y="1366921"/>
            <a:ext cx="8138840" cy="46514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Visit the following dictionary web sites (in alphabetical order)  to learn more about the pronunciation, definition and usage of words:</a:t>
            </a:r>
          </a:p>
          <a:p>
            <a:pPr marL="0" indent="0">
              <a:buNone/>
            </a:pPr>
            <a:endParaRPr lang="en-US" altLang="zh-H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1. Cambridge Dictionary 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tx1"/>
                </a:solidFill>
              </a:rPr>
              <a:t>    </a:t>
            </a:r>
            <a:r>
              <a:rPr lang="en-US" altLang="zh-HK" sz="2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altLang="zh-HK" sz="2400" dirty="0">
                <a:solidFill>
                  <a:schemeClr val="tx1"/>
                </a:solidFill>
                <a:hlinkClick r:id="rId2"/>
              </a:rPr>
              <a:t>://dictionary.cambridge.org</a:t>
            </a:r>
            <a:r>
              <a:rPr lang="en-US" altLang="zh-HK" sz="24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altLang="zh-HK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sz="2400" dirty="0" smtClean="0">
                <a:solidFill>
                  <a:schemeClr val="tx1"/>
                </a:solidFill>
              </a:rPr>
              <a:t>2. Oxford Learner’s Dictionaries 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chemeClr val="tx1"/>
                </a:solidFill>
              </a:rPr>
              <a:t>    </a:t>
            </a:r>
            <a:r>
              <a:rPr lang="en-US" altLang="zh-HK" sz="24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altLang="zh-HK" sz="2400" dirty="0">
                <a:solidFill>
                  <a:schemeClr val="tx1"/>
                </a:solidFill>
                <a:hlinkClick r:id="rId3"/>
              </a:rPr>
              <a:t>://www.oxfordlearnersdictionaries.com</a:t>
            </a:r>
            <a:r>
              <a:rPr lang="en-US" altLang="zh-HK" sz="2400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altLang="zh-HK" sz="2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altLang="zh-HK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7625" y="323887"/>
            <a:ext cx="383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WORD WHIZ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09712" y="1694084"/>
            <a:ext cx="8473031" cy="449889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1800"/>
              </a:lnSpc>
              <a:buClrTx/>
              <a:buNone/>
            </a:pPr>
            <a:r>
              <a:rPr lang="en-HK" altLang="zh-TW" sz="2200" dirty="0">
                <a:solidFill>
                  <a:srgbClr val="0066FF"/>
                </a:solidFill>
              </a:rPr>
              <a:t>1.   He stays up late to play online games with his friends so he is tired.</a:t>
            </a:r>
          </a:p>
          <a:p>
            <a:pPr marL="0" indent="0" algn="just">
              <a:lnSpc>
                <a:spcPts val="1800"/>
              </a:lnSpc>
              <a:buClr>
                <a:srgbClr val="00B0F0"/>
              </a:buClr>
              <a:buNone/>
            </a:pPr>
            <a:r>
              <a:rPr lang="en-HK" altLang="zh-TW" sz="2200" dirty="0">
                <a:solidFill>
                  <a:srgbClr val="0066FF"/>
                </a:solidFill>
              </a:rPr>
              <a:t>2.   A</a:t>
            </a:r>
          </a:p>
          <a:p>
            <a:pPr marL="0" indent="0" algn="just">
              <a:lnSpc>
                <a:spcPts val="1800"/>
              </a:lnSpc>
              <a:buClrTx/>
              <a:buNone/>
            </a:pPr>
            <a:r>
              <a:rPr lang="en-HK" altLang="zh-TW" sz="2200" dirty="0">
                <a:solidFill>
                  <a:srgbClr val="0066FF"/>
                </a:solidFill>
              </a:rPr>
              <a:t>3.   (</a:t>
            </a:r>
            <a:r>
              <a:rPr lang="en-HK" altLang="zh-TW" sz="2200" dirty="0" err="1">
                <a:solidFill>
                  <a:srgbClr val="0066FF"/>
                </a:solidFill>
              </a:rPr>
              <a:t>i</a:t>
            </a:r>
            <a:r>
              <a:rPr lang="en-HK" altLang="zh-TW" sz="2200" dirty="0">
                <a:solidFill>
                  <a:srgbClr val="0066FF"/>
                </a:solidFill>
              </a:rPr>
              <a:t>) </a:t>
            </a:r>
            <a:r>
              <a:rPr lang="en-HK" altLang="zh-TW" sz="2200" dirty="0" smtClean="0">
                <a:solidFill>
                  <a:srgbClr val="0066FF"/>
                </a:solidFill>
              </a:rPr>
              <a:t>pandemic</a:t>
            </a:r>
            <a:endParaRPr lang="en-HK" altLang="zh-TW" sz="2200" dirty="0">
              <a:solidFill>
                <a:srgbClr val="0066FF"/>
              </a:solidFill>
            </a:endParaRPr>
          </a:p>
          <a:p>
            <a:pPr algn="just">
              <a:lnSpc>
                <a:spcPts val="1800"/>
              </a:lnSpc>
            </a:pPr>
            <a:r>
              <a:rPr lang="en-HK" altLang="zh-TW" sz="2200" dirty="0">
                <a:solidFill>
                  <a:srgbClr val="0066FF"/>
                </a:solidFill>
              </a:rPr>
              <a:t>     (ii) nutritious</a:t>
            </a:r>
          </a:p>
          <a:p>
            <a:pPr algn="just">
              <a:lnSpc>
                <a:spcPts val="1800"/>
              </a:lnSpc>
            </a:pPr>
            <a:r>
              <a:rPr lang="en-HK" altLang="zh-TW" sz="2200" dirty="0">
                <a:solidFill>
                  <a:srgbClr val="0066FF"/>
                </a:solidFill>
              </a:rPr>
              <a:t>     (iii) praised</a:t>
            </a:r>
          </a:p>
          <a:p>
            <a:pPr marL="342892" indent="-342892" algn="just">
              <a:lnSpc>
                <a:spcPts val="1800"/>
              </a:lnSpc>
              <a:buClrTx/>
              <a:buAutoNum type="arabicPeriod" startAt="4"/>
            </a:pPr>
            <a:r>
              <a:rPr lang="en-HK" altLang="zh-TW" sz="2200" dirty="0">
                <a:solidFill>
                  <a:srgbClr val="0066FF"/>
                </a:solidFill>
              </a:rPr>
              <a:t>She wants Tony to spend less time on online games and bond with his parents. </a:t>
            </a:r>
          </a:p>
          <a:p>
            <a:pPr marL="342892" indent="-342892" algn="just">
              <a:lnSpc>
                <a:spcPts val="1800"/>
              </a:lnSpc>
              <a:buClrTx/>
              <a:buAutoNum type="arabicPeriod" startAt="4"/>
            </a:pPr>
            <a:r>
              <a:rPr lang="en-HK" altLang="zh-TW" sz="2200" dirty="0">
                <a:solidFill>
                  <a:srgbClr val="0066FF"/>
                </a:solidFill>
              </a:rPr>
              <a:t>Peter can wear a protective mask/ avoid holding or touching the handrails// poles </a:t>
            </a:r>
            <a:r>
              <a:rPr lang="en-HK" altLang="zh-TW" sz="2200" i="1" dirty="0">
                <a:solidFill>
                  <a:srgbClr val="0066FF"/>
                </a:solidFill>
              </a:rPr>
              <a:t>(other possible answers are also accepted)</a:t>
            </a:r>
            <a:r>
              <a:rPr lang="en-HK" altLang="zh-TW" sz="2200" dirty="0">
                <a:solidFill>
                  <a:srgbClr val="0066FF"/>
                </a:solidFill>
              </a:rPr>
              <a:t> </a:t>
            </a:r>
          </a:p>
          <a:p>
            <a:pPr marL="342892" indent="-342892" algn="just">
              <a:lnSpc>
                <a:spcPts val="1800"/>
              </a:lnSpc>
              <a:buClrTx/>
              <a:buAutoNum type="arabicPeriod" startAt="4"/>
            </a:pPr>
            <a:r>
              <a:rPr lang="en-HK" altLang="zh-TW" sz="2200" dirty="0">
                <a:solidFill>
                  <a:srgbClr val="0066FF"/>
                </a:solidFill>
              </a:rPr>
              <a:t>Peter and his colleagues’</a:t>
            </a:r>
          </a:p>
          <a:p>
            <a:pPr marL="342892" indent="-342892" algn="just">
              <a:lnSpc>
                <a:spcPts val="1800"/>
              </a:lnSpc>
              <a:buClrTx/>
              <a:buAutoNum type="arabicPeriod" startAt="4"/>
            </a:pPr>
            <a:r>
              <a:rPr lang="en-HK" altLang="zh-TW" sz="2200" dirty="0">
                <a:solidFill>
                  <a:srgbClr val="0066FF"/>
                </a:solidFill>
              </a:rPr>
              <a:t>To encourage readers’ to stay positive// optimistic and not to be afraid of the </a:t>
            </a:r>
            <a:r>
              <a:rPr lang="en-HK" altLang="zh-TW" sz="2200" dirty="0" smtClean="0">
                <a:solidFill>
                  <a:srgbClr val="0066FF"/>
                </a:solidFill>
              </a:rPr>
              <a:t>pandemic/ </a:t>
            </a:r>
            <a:r>
              <a:rPr lang="en-HK" altLang="zh-TW" sz="2200" dirty="0">
                <a:solidFill>
                  <a:srgbClr val="0066FF"/>
                </a:solidFill>
              </a:rPr>
              <a:t>to tell readers’ that they should fight against the virus together. </a:t>
            </a:r>
            <a:endParaRPr lang="zh-TW" altLang="en-US" sz="2200" i="1" dirty="0">
              <a:solidFill>
                <a:srgbClr val="0066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09712" y="62479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31335" y="1207492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/>
              <a:t>Part 2: Reading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050934"/>
              </p:ext>
            </p:extLst>
          </p:nvPr>
        </p:nvGraphicFramePr>
        <p:xfrm>
          <a:off x="327332" y="839885"/>
          <a:ext cx="8476426" cy="4264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355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Topic: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Health and hygiene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391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Learning Objectives: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good habits and ways to help people stay healthy during the COVID-19 pandemic;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develop reading and writing skills; and</a:t>
                      </a:r>
                      <a:endParaRPr lang="en-HK" altLang="zh-TW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write leaflets to inform different stakeholders in the </a:t>
                      </a:r>
                      <a:r>
                        <a:rPr lang="en-US" altLang="zh-TW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ways to stay healthy during the COVID-19 pandemic.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02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Language Focuses: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understand the features</a:t>
                      </a:r>
                      <a:r>
                        <a:rPr lang="en-HK" altLang="zh-TW" sz="2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a leaflet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HK" altLang="zh-TW" sz="2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understand the use of imperatives to give advice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700159" y="6509469"/>
            <a:ext cx="984019" cy="273844"/>
          </a:xfrm>
        </p:spPr>
        <p:txBody>
          <a:bodyPr/>
          <a:lstStyle/>
          <a:p>
            <a:fld id="{4CE482DC-2269-4F26-9D2A-7E44B1A4CD85}" type="slidenum">
              <a:rPr lang="en-US" sz="1100" b="1">
                <a:solidFill>
                  <a:schemeClr val="tx1"/>
                </a:solidFill>
              </a:rPr>
              <a:t>2</a:t>
            </a:fld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130" y="922036"/>
            <a:ext cx="7543800" cy="314753"/>
          </a:xfrm>
        </p:spPr>
        <p:txBody>
          <a:bodyPr>
            <a:noAutofit/>
          </a:bodyPr>
          <a:lstStyle/>
          <a:p>
            <a:r>
              <a:rPr lang="en-US" altLang="zh-TW" sz="2200" dirty="0">
                <a:solidFill>
                  <a:srgbClr val="0066FF"/>
                </a:solidFill>
                <a:latin typeface="+mn-lt"/>
              </a:rPr>
              <a:t>8. </a:t>
            </a:r>
            <a:endParaRPr lang="zh-TW" altLang="en-US" sz="2200" dirty="0">
              <a:solidFill>
                <a:srgbClr val="0066FF"/>
              </a:solidFill>
              <a:latin typeface="+mn-lt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675356"/>
              </p:ext>
            </p:extLst>
          </p:nvPr>
        </p:nvGraphicFramePr>
        <p:xfrm>
          <a:off x="502238" y="876564"/>
          <a:ext cx="8397526" cy="539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323">
                  <a:extLst>
                    <a:ext uri="{9D8B030D-6E8A-4147-A177-3AD203B41FA5}">
                      <a16:colId xmlns:a16="http://schemas.microsoft.com/office/drawing/2014/main" val="3913919170"/>
                    </a:ext>
                  </a:extLst>
                </a:gridCol>
                <a:gridCol w="3570012">
                  <a:extLst>
                    <a:ext uri="{9D8B030D-6E8A-4147-A177-3AD203B41FA5}">
                      <a16:colId xmlns:a16="http://schemas.microsoft.com/office/drawing/2014/main" val="2152833732"/>
                    </a:ext>
                  </a:extLst>
                </a:gridCol>
                <a:gridCol w="3352191">
                  <a:extLst>
                    <a:ext uri="{9D8B030D-6E8A-4147-A177-3AD203B41FA5}">
                      <a16:colId xmlns:a16="http://schemas.microsoft.com/office/drawing/2014/main" val="65987410"/>
                    </a:ext>
                  </a:extLst>
                </a:gridCol>
              </a:tblGrid>
              <a:tr h="360779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(with elaboration)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Possible Solution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9435301"/>
                  </a:ext>
                </a:extLst>
              </a:tr>
              <a:tr h="1200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Tony Wong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He has poor 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personal hygiene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his bedroom is dirty.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has terrible body </a:t>
                      </a:r>
                      <a:r>
                        <a:rPr lang="en-US" altLang="zh-TW" sz="2200" baseline="0" dirty="0" err="1" smtClean="0">
                          <a:solidFill>
                            <a:schemeClr val="tx1"/>
                          </a:solidFill>
                        </a:rPr>
                        <a:t>odour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He should </a:t>
                      </a:r>
                      <a:r>
                        <a:rPr lang="en-US" altLang="zh-TW" sz="2200" u="sng" dirty="0" smtClean="0">
                          <a:solidFill>
                            <a:srgbClr val="0066FF"/>
                          </a:solidFill>
                        </a:rPr>
                        <a:t>clean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 his room, change his clothes and wash them regularly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3642158"/>
                  </a:ext>
                </a:extLst>
              </a:tr>
              <a:tr h="2041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Linda Chan’s daughter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is </a:t>
                      </a:r>
                      <a:r>
                        <a:rPr lang="en-US" altLang="zh-TW" sz="2200" i="0" u="sng" baseline="0" dirty="0" smtClean="0">
                          <a:solidFill>
                            <a:srgbClr val="0066FF"/>
                          </a:solidFill>
                        </a:rPr>
                        <a:t>addicted</a:t>
                      </a:r>
                      <a:r>
                        <a:rPr lang="en-US" altLang="zh-TW" sz="2200" i="0" u="none" baseline="0" dirty="0" smtClean="0">
                          <a:solidFill>
                            <a:schemeClr val="tx1"/>
                          </a:solidFill>
                        </a:rPr>
                        <a:t> to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 her smartphone.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she stays in her room playing with her smartphone all the time.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Her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mother 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invited her to cook and the family praised her cooking/ cleans the home and cooks with </a:t>
                      </a:r>
                      <a:r>
                        <a:rPr lang="en-US" altLang="zh-TW" sz="2200" u="sng" baseline="0" smtClean="0">
                          <a:solidFill>
                            <a:srgbClr val="0066FF"/>
                          </a:solidFill>
                        </a:rPr>
                        <a:t>her every 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day/ spends time getting to know her more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60137401"/>
                  </a:ext>
                </a:extLst>
              </a:tr>
              <a:tr h="15699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Peter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Cheung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He almost fell when the</a:t>
                      </a: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 bus 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stopped suddenly.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200" baseline="0" dirty="0" smtClean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does not want to/ dare not touch the handles/ poles</a:t>
                      </a:r>
                      <a:r>
                        <a:rPr lang="en-US" altLang="zh-TW" sz="2200" baseline="0" dirty="0" smtClean="0">
                          <a:solidFill>
                            <a:srgbClr val="0066FF"/>
                          </a:solidFill>
                        </a:rPr>
                        <a:t>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He should </a:t>
                      </a:r>
                      <a:r>
                        <a:rPr lang="en-US" altLang="zh-TW" sz="2200" u="sng" dirty="0" smtClean="0">
                          <a:solidFill>
                            <a:srgbClr val="0066FF"/>
                          </a:solidFill>
                        </a:rPr>
                        <a:t>clean his hands with alcohol-based </a:t>
                      </a:r>
                      <a:r>
                        <a:rPr lang="en-US" altLang="zh-TW" sz="2200" u="sng" dirty="0" err="1" smtClean="0">
                          <a:solidFill>
                            <a:srgbClr val="0066FF"/>
                          </a:solidFill>
                        </a:rPr>
                        <a:t>handrub</a:t>
                      </a:r>
                      <a:r>
                        <a:rPr lang="en-US" altLang="zh-TW" sz="2200" u="sng" dirty="0" smtClean="0">
                          <a:solidFill>
                            <a:srgbClr val="0066FF"/>
                          </a:solidFill>
                        </a:rPr>
                        <a:t> after touching the handles</a:t>
                      </a:r>
                      <a:r>
                        <a:rPr lang="en-US" altLang="zh-TW" sz="2200" u="sng" baseline="0" dirty="0" smtClean="0">
                          <a:solidFill>
                            <a:srgbClr val="0066FF"/>
                          </a:solidFill>
                        </a:rPr>
                        <a:t> or poles on public transport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TW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663217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20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9692" y="251932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8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99950"/>
              </p:ext>
            </p:extLst>
          </p:nvPr>
        </p:nvGraphicFramePr>
        <p:xfrm>
          <a:off x="394064" y="1349747"/>
          <a:ext cx="8458991" cy="490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76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Features (What?)</a:t>
                      </a:r>
                      <a:endParaRPr lang="zh-TW" alt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2400" dirty="0" smtClean="0"/>
                        <a:t>Purpose (Why?)</a:t>
                      </a:r>
                      <a:endParaRPr lang="zh-TW" altLang="en-US" sz="2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320">
                <a:tc>
                  <a:txBody>
                    <a:bodyPr/>
                    <a:lstStyle/>
                    <a:p>
                      <a:r>
                        <a:rPr lang="en-HK" altLang="zh-TW" sz="2400" b="1" dirty="0" smtClean="0"/>
                        <a:t>Title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000" b="0" dirty="0" smtClean="0"/>
                        <a:t>bigger font size</a:t>
                      </a:r>
                      <a:endParaRPr lang="en-HK" altLang="zh-TW" sz="2000" b="1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000" b="0" dirty="0" smtClean="0"/>
                        <a:t>key</a:t>
                      </a:r>
                      <a:r>
                        <a:rPr lang="en-HK" altLang="zh-TW" sz="2000" b="0" baseline="0" dirty="0" smtClean="0"/>
                        <a:t> message of the leaflet shown to readers</a:t>
                      </a:r>
                      <a:endParaRPr lang="en-HK" altLang="zh-TW" sz="2000" b="0" dirty="0" smtClean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To capture readers’</a:t>
                      </a:r>
                      <a:r>
                        <a:rPr lang="en-GB" altLang="zh-TW" sz="2200" baseline="0" dirty="0" smtClean="0">
                          <a:solidFill>
                            <a:srgbClr val="0066FF"/>
                          </a:solidFill>
                        </a:rPr>
                        <a:t> attention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200" baseline="0" dirty="0" smtClean="0">
                          <a:solidFill>
                            <a:srgbClr val="0066FF"/>
                          </a:solidFill>
                        </a:rPr>
                        <a:t>To </a:t>
                      </a:r>
                      <a:r>
                        <a:rPr lang="en-US" altLang="zh-TW" sz="2200" dirty="0" smtClean="0">
                          <a:solidFill>
                            <a:srgbClr val="0066FF"/>
                          </a:solidFill>
                        </a:rPr>
                        <a:t>clearly communicate the key message</a:t>
                      </a:r>
                      <a:endParaRPr lang="en-GB" altLang="zh-TW" sz="2200" dirty="0" smtClean="0">
                        <a:solidFill>
                          <a:srgbClr val="0066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600">
                <a:tc>
                  <a:txBody>
                    <a:bodyPr/>
                    <a:lstStyle/>
                    <a:p>
                      <a:r>
                        <a:rPr lang="en-HK" altLang="zh-TW" sz="2400" b="1" dirty="0" smtClean="0"/>
                        <a:t>Headings/ sub-headings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000" b="0" dirty="0" smtClean="0"/>
                        <a:t>short and precise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HK" altLang="zh-TW" sz="2000" b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To guide the readers through each section – some information is organised with numbers and bullet points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To serve as signposts to important</a:t>
                      </a:r>
                      <a:r>
                        <a:rPr lang="en-GB" altLang="zh-TW" sz="2200" baseline="0" dirty="0" smtClean="0">
                          <a:solidFill>
                            <a:srgbClr val="0066FF"/>
                          </a:solidFill>
                        </a:rPr>
                        <a:t> information in </a:t>
                      </a: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the leaflet. </a:t>
                      </a:r>
                      <a:r>
                        <a:rPr lang="en-GB" altLang="zh-TW" sz="2200" baseline="0" dirty="0" smtClean="0">
                          <a:solidFill>
                            <a:srgbClr val="0066FF"/>
                          </a:solidFill>
                        </a:rPr>
                        <a:t> Key words and phrases are picked out to get the readers’ attention</a:t>
                      </a:r>
                      <a:endParaRPr lang="en-GB" altLang="zh-TW" sz="2200" dirty="0" smtClean="0">
                        <a:solidFill>
                          <a:srgbClr val="0066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400" b="1" dirty="0" smtClean="0"/>
                        <a:t>Language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000" b="0" dirty="0" smtClean="0"/>
                        <a:t>-   use</a:t>
                      </a:r>
                      <a:r>
                        <a:rPr lang="en-HK" altLang="zh-TW" sz="2000" b="0" baseline="0" dirty="0" smtClean="0"/>
                        <a:t> of imperatives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To make the message</a:t>
                      </a:r>
                      <a:r>
                        <a:rPr lang="en-GB" altLang="zh-TW" sz="2200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GB" altLang="zh-TW" sz="2200" dirty="0" smtClean="0">
                          <a:solidFill>
                            <a:srgbClr val="0066FF"/>
                          </a:solidFill>
                        </a:rPr>
                        <a:t>direct</a:t>
                      </a:r>
                      <a:r>
                        <a:rPr lang="zh-TW" altLang="en-US" sz="2200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altLang="zh-TW" sz="2200" baseline="0" dirty="0" smtClean="0">
                          <a:solidFill>
                            <a:srgbClr val="0066FF"/>
                          </a:solidFill>
                        </a:rPr>
                        <a:t>and persuasive</a:t>
                      </a:r>
                      <a:endParaRPr lang="en-GB" altLang="zh-TW" sz="2200" dirty="0" smtClean="0">
                        <a:solidFill>
                          <a:srgbClr val="0066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21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94064" y="270685"/>
            <a:ext cx="28368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6229" y="869047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/>
              <a:t>Part 3: Understanding the Text Type: Leaflet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38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946" y="91441"/>
            <a:ext cx="8370916" cy="599347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altLang="zh-TW" sz="2800" b="1" u="sng" dirty="0">
              <a:solidFill>
                <a:srgbClr val="FF3399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b="1" u="sng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u="sng" dirty="0" smtClean="0">
                <a:solidFill>
                  <a:schemeClr val="tx1"/>
                </a:solidFill>
              </a:rPr>
              <a:t>What are imperatives? Part A </a:t>
            </a:r>
            <a:r>
              <a:rPr lang="en-US" altLang="zh-TW" i="1" dirty="0" smtClean="0">
                <a:solidFill>
                  <a:srgbClr val="0066FF"/>
                </a:solidFill>
              </a:rPr>
              <a:t>(The imperatives are circled for reference)</a:t>
            </a:r>
            <a:r>
              <a:rPr lang="en-US" altLang="zh-TW" i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b="1" u="sng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400" b="1" u="sng" dirty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22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0946" y="284603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62404"/>
              </p:ext>
            </p:extLst>
          </p:nvPr>
        </p:nvGraphicFramePr>
        <p:xfrm>
          <a:off x="290946" y="1334591"/>
          <a:ext cx="8293331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1793">
                  <a:extLst>
                    <a:ext uri="{9D8B030D-6E8A-4147-A177-3AD203B41FA5}">
                      <a16:colId xmlns:a16="http://schemas.microsoft.com/office/drawing/2014/main" val="865062354"/>
                    </a:ext>
                  </a:extLst>
                </a:gridCol>
                <a:gridCol w="7471538">
                  <a:extLst>
                    <a:ext uri="{9D8B030D-6E8A-4147-A177-3AD203B41FA5}">
                      <a16:colId xmlns:a16="http://schemas.microsoft.com/office/drawing/2014/main" val="375384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zh-TW" altLang="en-US" sz="2400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1. Mix the yeast with the flour in the mixing bowl.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 smtClean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2. Would you close the door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on your way out?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7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3. I want you to look both ways before you cross the road.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1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66FF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zh-TW" altLang="en-US" sz="2400" b="1" dirty="0" smtClean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4. Be careful with that box. 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There’s a glass lamp in it.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5. Can you please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pick me up at 6 p.m.?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9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66FF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zh-TW" altLang="en-US" sz="2400" b="1" dirty="0" smtClean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6. Pass the salt, please.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66FF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zh-TW" altLang="en-US" sz="2400" b="1" dirty="0" smtClean="0">
                        <a:solidFill>
                          <a:srgbClr val="0066FF"/>
                        </a:solidFill>
                      </a:endParaRPr>
                    </a:p>
                    <a:p>
                      <a:pPr algn="ctr"/>
                      <a:endParaRPr lang="zh-TW" alt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7. Don’t forget to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bring your hand </a:t>
                      </a:r>
                      <a:r>
                        <a:rPr lang="en-US" altLang="zh-TW" sz="2400" b="0" baseline="0" dirty="0" err="1" smtClean="0">
                          <a:latin typeface="+mn-lt"/>
                        </a:rPr>
                        <a:t>sanitiser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before you leave.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48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8. I don’t want you to clean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the clothes.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3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66FF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zh-TW" altLang="en-US" sz="2400" b="1" dirty="0" smtClean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9. Stop yelling!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9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latin typeface="+mn-lt"/>
                        </a:rPr>
                        <a:t>10. You need to stay</a:t>
                      </a:r>
                      <a:r>
                        <a:rPr lang="en-US" altLang="zh-TW" sz="2400" b="0" baseline="0" dirty="0" smtClean="0">
                          <a:latin typeface="+mn-lt"/>
                        </a:rPr>
                        <a:t> vigilant during the pandemic. </a:t>
                      </a:r>
                      <a:endParaRPr lang="zh-TW" altLang="en-US" sz="2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577933"/>
                  </a:ext>
                </a:extLst>
              </a:tr>
            </a:tbl>
          </a:graphicData>
        </a:graphic>
      </p:graphicFrame>
      <p:sp>
        <p:nvSpPr>
          <p:cNvPr id="2" name="橢圓 1"/>
          <p:cNvSpPr/>
          <p:nvPr/>
        </p:nvSpPr>
        <p:spPr>
          <a:xfrm>
            <a:off x="1496291" y="1334591"/>
            <a:ext cx="532014" cy="452645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421476" y="2751513"/>
            <a:ext cx="440575" cy="369918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454727" y="3649287"/>
            <a:ext cx="665018" cy="430385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454727" y="4101931"/>
            <a:ext cx="1587719" cy="436421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421476" y="5411584"/>
            <a:ext cx="698269" cy="369918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37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0946" y="886027"/>
            <a:ext cx="8370916" cy="45470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zh-TW" sz="3200" b="1" i="1" dirty="0">
                <a:solidFill>
                  <a:srgbClr val="FF3399"/>
                </a:solidFill>
              </a:rPr>
              <a:t> </a:t>
            </a:r>
            <a:r>
              <a:rPr lang="en-US" altLang="zh-TW" sz="2400" b="1" u="sng" dirty="0" smtClean="0">
                <a:solidFill>
                  <a:schemeClr val="tx1"/>
                </a:solidFill>
              </a:rPr>
              <a:t>What are imperatives? Part B</a:t>
            </a:r>
            <a:r>
              <a:rPr lang="en-US" altLang="zh-TW" sz="2800" b="1" u="sng" dirty="0" smtClean="0">
                <a:solidFill>
                  <a:srgbClr val="7030A0"/>
                </a:solidFill>
              </a:rPr>
              <a:t>    </a:t>
            </a:r>
          </a:p>
          <a:p>
            <a:endParaRPr lang="en-US" altLang="zh-TW" sz="2400" b="1" u="sng" dirty="0">
              <a:solidFill>
                <a:srgbClr val="7030A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39486"/>
              </p:ext>
            </p:extLst>
          </p:nvPr>
        </p:nvGraphicFramePr>
        <p:xfrm>
          <a:off x="383771" y="1660920"/>
          <a:ext cx="8185266" cy="402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6126">
                  <a:extLst>
                    <a:ext uri="{9D8B030D-6E8A-4147-A177-3AD203B41FA5}">
                      <a16:colId xmlns:a16="http://schemas.microsoft.com/office/drawing/2014/main" val="3602830308"/>
                    </a:ext>
                  </a:extLst>
                </a:gridCol>
                <a:gridCol w="7579140">
                  <a:extLst>
                    <a:ext uri="{9D8B030D-6E8A-4147-A177-3AD203B41FA5}">
                      <a16:colId xmlns:a16="http://schemas.microsoft.com/office/drawing/2014/main" val="9968201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1.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66FF"/>
                          </a:solidFill>
                        </a:rPr>
                        <a:t>Close the door on your way out.</a:t>
                      </a:r>
                    </a:p>
                    <a:p>
                      <a:endParaRPr lang="en-US" altLang="zh-TW" sz="2400" b="0" dirty="0" smtClean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4454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2.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 smtClean="0">
                          <a:solidFill>
                            <a:srgbClr val="0066FF"/>
                          </a:solidFill>
                        </a:rPr>
                        <a:t>Look both ways before</a:t>
                      </a:r>
                      <a:r>
                        <a:rPr lang="en-US" altLang="zh-TW" sz="2400" b="0" baseline="0" dirty="0" smtClean="0">
                          <a:solidFill>
                            <a:srgbClr val="0066FF"/>
                          </a:solidFill>
                        </a:rPr>
                        <a:t> you cross the road. </a:t>
                      </a:r>
                      <a:endParaRPr lang="en-US" altLang="zh-TW" sz="2400" b="0" dirty="0" smtClean="0">
                        <a:solidFill>
                          <a:srgbClr val="0066FF"/>
                        </a:solidFill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0063"/>
                  </a:ext>
                </a:extLst>
              </a:tr>
              <a:tr h="5652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3.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66FF"/>
                          </a:solidFill>
                        </a:rPr>
                        <a:t>Please pick me up at 6 p.m.</a:t>
                      </a:r>
                    </a:p>
                    <a:p>
                      <a:endParaRPr lang="en-US" altLang="zh-TW" sz="2400" b="0" dirty="0" smtClean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6705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/>
                        <a:t>4.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66FF"/>
                          </a:solidFill>
                        </a:rPr>
                        <a:t>Don’t clean the clothes.</a:t>
                      </a:r>
                    </a:p>
                    <a:p>
                      <a:endParaRPr lang="en-US" altLang="zh-TW" sz="2400" b="0" dirty="0" smtClean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41428"/>
                  </a:ext>
                </a:extLst>
              </a:tr>
              <a:tr h="5290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5.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0066FF"/>
                          </a:solidFill>
                        </a:rPr>
                        <a:t>Stay/</a:t>
                      </a:r>
                      <a:r>
                        <a:rPr lang="en-US" altLang="zh-TW" sz="2400" b="0" baseline="0" dirty="0" smtClean="0">
                          <a:solidFill>
                            <a:srgbClr val="0066FF"/>
                          </a:solidFill>
                        </a:rPr>
                        <a:t>Be vigilant during the pandemic. </a:t>
                      </a:r>
                    </a:p>
                    <a:p>
                      <a:endParaRPr lang="en-US" altLang="zh-TW" sz="2400" b="0" dirty="0" smtClean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19998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90946" y="423749"/>
            <a:ext cx="27515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Suggested Answers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66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65" y="2844184"/>
            <a:ext cx="3082232" cy="3082232"/>
          </a:xfrm>
          <a:solidFill>
            <a:schemeClr val="bg1"/>
          </a:solidFill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100" b="1" smtClean="0">
                <a:solidFill>
                  <a:schemeClr val="tx1"/>
                </a:solidFill>
              </a:rPr>
              <a:t>24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7076" y="1604356"/>
            <a:ext cx="8171411" cy="4987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1963" y="976575"/>
            <a:ext cx="90216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Stay Positive and Be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roactive!</a:t>
            </a:r>
          </a:p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Together, We Fight the Virus!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97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653" y="490142"/>
            <a:ext cx="7543800" cy="572988"/>
          </a:xfrm>
        </p:spPr>
        <p:txBody>
          <a:bodyPr>
            <a:noAutofit/>
          </a:bodyPr>
          <a:lstStyle/>
          <a:p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Part 1: </a:t>
            </a:r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Getting</a:t>
            </a:r>
            <a:r>
              <a:rPr lang="en-US" altLang="zh-TW" sz="3600" b="1" u="sng" dirty="0">
                <a:latin typeface="+mn-lt"/>
              </a:rPr>
              <a:t> </a:t>
            </a:r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started</a:t>
            </a:r>
            <a:endParaRPr lang="zh-TW" altLang="en-US" sz="3600" u="sng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83392"/>
              </p:ext>
            </p:extLst>
          </p:nvPr>
        </p:nvGraphicFramePr>
        <p:xfrm>
          <a:off x="373553" y="2507299"/>
          <a:ext cx="8474356" cy="3703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T</a:t>
                      </a:r>
                      <a:r>
                        <a:rPr lang="en-HK" altLang="zh-TW" sz="2400" dirty="0" err="1" smtClean="0"/>
                        <a:t>hing</a:t>
                      </a:r>
                      <a:r>
                        <a:rPr lang="en-HK" altLang="zh-TW" sz="2400" baseline="0" dirty="0" err="1" smtClean="0"/>
                        <a:t>s</a:t>
                      </a:r>
                      <a:r>
                        <a:rPr lang="en-HK" altLang="zh-TW" sz="2400" baseline="0" dirty="0" smtClean="0"/>
                        <a:t> you do daily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TW" sz="2400" dirty="0" smtClean="0"/>
                        <a:t>Reasons 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1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2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3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4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dirty="0" smtClean="0"/>
                        <a:t>5</a:t>
                      </a: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1" dirty="0">
                        <a:latin typeface="Calibri 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763453" y="6424951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3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4759" y="1185050"/>
            <a:ext cx="84688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List </a:t>
            </a:r>
            <a:r>
              <a:rPr lang="en-US" altLang="zh-TW" sz="2400" b="1" dirty="0"/>
              <a:t>FIVE</a:t>
            </a:r>
            <a:r>
              <a:rPr lang="en-US" altLang="zh-TW" sz="2400" dirty="0"/>
              <a:t> things you do every day to help you stay healthy and hygienic.  Explain why you do so and how these </a:t>
            </a:r>
            <a:r>
              <a:rPr lang="en-US" altLang="zh-TW" sz="2400" dirty="0" smtClean="0"/>
              <a:t>habits/things </a:t>
            </a:r>
            <a:r>
              <a:rPr lang="en-US" altLang="zh-TW" sz="2400" dirty="0"/>
              <a:t>you do keep you healthy and clean.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673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022" y="714143"/>
            <a:ext cx="8812532" cy="572988"/>
          </a:xfrm>
        </p:spPr>
        <p:txBody>
          <a:bodyPr>
            <a:noAutofit/>
          </a:bodyPr>
          <a:lstStyle/>
          <a:p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Part 2: Reading - Learning about the </a:t>
            </a:r>
            <a:r>
              <a:rPr lang="en-US" altLang="zh-TW" sz="3200" b="1" u="sng" dirty="0" smtClean="0">
                <a:solidFill>
                  <a:schemeClr val="tx1"/>
                </a:solidFill>
                <a:latin typeface="+mn-lt"/>
              </a:rPr>
              <a:t>needs/problems </a:t>
            </a:r>
            <a:r>
              <a:rPr lang="en-US" altLang="zh-TW" sz="3200" b="1" u="sng" dirty="0">
                <a:solidFill>
                  <a:schemeClr val="tx1"/>
                </a:solidFill>
                <a:latin typeface="+mn-lt"/>
              </a:rPr>
              <a:t>faced by different stakeholders in the society</a:t>
            </a:r>
            <a:endParaRPr lang="zh-TW" altLang="en-US" sz="32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022" y="1435458"/>
            <a:ext cx="8532753" cy="10080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HK" altLang="zh-TW" sz="2400" dirty="0">
                <a:solidFill>
                  <a:schemeClr val="tx1"/>
                </a:solidFill>
              </a:rPr>
              <a:t>Your friends have told you about an online discussion forum about COVID-19.  Read the posts on the discussion forum </a:t>
            </a:r>
            <a:r>
              <a:rPr lang="en-HK" altLang="zh-TW" sz="2400" dirty="0" smtClean="0">
                <a:solidFill>
                  <a:schemeClr val="tx1"/>
                </a:solidFill>
              </a:rPr>
              <a:t>in the worksheet and </a:t>
            </a:r>
            <a:r>
              <a:rPr lang="en-HK" altLang="zh-TW" sz="2400" dirty="0">
                <a:solidFill>
                  <a:schemeClr val="tx1"/>
                </a:solidFill>
              </a:rPr>
              <a:t>answer questions </a:t>
            </a:r>
            <a:r>
              <a:rPr lang="en-HK" altLang="zh-TW" sz="2400" dirty="0" smtClean="0">
                <a:solidFill>
                  <a:schemeClr val="tx1"/>
                </a:solidFill>
              </a:rPr>
              <a:t>1 – 8 on slides 4 – 6.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05700" y="6453112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4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7022" y="2740137"/>
            <a:ext cx="8378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buAutoNum type="arabicPeriod"/>
            </a:pPr>
            <a:r>
              <a:rPr lang="en-HK" altLang="zh-TW" sz="2400" dirty="0"/>
              <a:t>Why doesn’t Tony clean his room?</a:t>
            </a:r>
          </a:p>
          <a:p>
            <a:endParaRPr lang="en-HK" altLang="zh-TW" sz="2400" dirty="0"/>
          </a:p>
          <a:p>
            <a:pPr marL="342892" indent="-342892">
              <a:buAutoNum type="arabicPeriod" startAt="2"/>
            </a:pPr>
            <a:r>
              <a:rPr lang="en-HK" altLang="zh-TW" sz="2400" dirty="0"/>
              <a:t>What is Tony’s tone in his post?</a:t>
            </a:r>
          </a:p>
          <a:p>
            <a:r>
              <a:rPr lang="en-HK" altLang="zh-TW" sz="2400" dirty="0"/>
              <a:t>       A. depressed</a:t>
            </a:r>
          </a:p>
          <a:p>
            <a:r>
              <a:rPr lang="en-HK" altLang="zh-TW" sz="2400" dirty="0"/>
              <a:t>       B. critical</a:t>
            </a:r>
          </a:p>
          <a:p>
            <a:r>
              <a:rPr lang="en-HK" altLang="zh-TW" sz="2400" dirty="0"/>
              <a:t>       C. enthusiastic</a:t>
            </a:r>
          </a:p>
          <a:p>
            <a:r>
              <a:rPr lang="en-HK" altLang="zh-TW" sz="2400" dirty="0"/>
              <a:t>       D. </a:t>
            </a:r>
            <a:r>
              <a:rPr lang="en-HK" altLang="zh-TW" sz="2400" dirty="0" smtClean="0"/>
              <a:t>sympathetic</a:t>
            </a:r>
            <a:endParaRPr lang="en-HK" altLang="zh-TW" sz="2400" dirty="0"/>
          </a:p>
          <a:p>
            <a:endParaRPr lang="en-HK" altLang="zh-TW" sz="2400" dirty="0"/>
          </a:p>
          <a:p>
            <a:endParaRPr lang="en-HK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93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58741" y="1136356"/>
            <a:ext cx="1048636" cy="171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5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6334" y="252251"/>
            <a:ext cx="8180097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892" indent="-342892">
              <a:buAutoNum type="arabicPeriod" startAt="3"/>
            </a:pPr>
            <a:r>
              <a:rPr lang="en-HK" altLang="zh-TW" sz="2400" dirty="0"/>
              <a:t>Find words in Linda’s post that </a:t>
            </a:r>
            <a:r>
              <a:rPr lang="en-HK" altLang="zh-TW" sz="2400" dirty="0" smtClean="0"/>
              <a:t>mean </a:t>
            </a:r>
            <a:r>
              <a:rPr lang="en-HK" altLang="zh-TW" sz="2400" dirty="0"/>
              <a:t>the same as the following:</a:t>
            </a:r>
          </a:p>
          <a:p>
            <a:endParaRPr lang="en-HK" altLang="zh-TW" dirty="0"/>
          </a:p>
          <a:p>
            <a:r>
              <a:rPr lang="en-HK" altLang="zh-TW" dirty="0"/>
              <a:t>      </a:t>
            </a:r>
          </a:p>
          <a:p>
            <a:endParaRPr lang="en-HK" altLang="zh-TW" dirty="0"/>
          </a:p>
          <a:p>
            <a:endParaRPr lang="en-HK" altLang="zh-TW" dirty="0"/>
          </a:p>
          <a:p>
            <a:endParaRPr lang="en-HK" altLang="zh-TW" dirty="0"/>
          </a:p>
          <a:p>
            <a:endParaRPr lang="en-HK" altLang="zh-TW" dirty="0"/>
          </a:p>
          <a:p>
            <a:pPr marL="342892" indent="-342892">
              <a:buAutoNum type="arabicPeriod" startAt="4"/>
            </a:pPr>
            <a:r>
              <a:rPr lang="en-HK" altLang="zh-TW" sz="2400" dirty="0"/>
              <a:t>Why do you think Linda suggest Tony to help take up some chores at home</a:t>
            </a:r>
            <a:r>
              <a:rPr lang="en-HK" altLang="zh-TW" sz="2400" dirty="0" smtClean="0"/>
              <a:t>?</a:t>
            </a:r>
          </a:p>
          <a:p>
            <a:pPr marL="342892" indent="-342892">
              <a:buAutoNum type="arabicPeriod" startAt="4"/>
            </a:pPr>
            <a:endParaRPr lang="en-HK" altLang="zh-TW" sz="2400" dirty="0"/>
          </a:p>
          <a:p>
            <a:pPr marL="342892" indent="-342892">
              <a:buAutoNum type="arabicPeriod" startAt="4"/>
            </a:pPr>
            <a:r>
              <a:rPr lang="en-GB" altLang="zh-TW" sz="2400" dirty="0"/>
              <a:t>Why do you think Peter and his colleagues bring their lunchboxes instead of having lunch at the restaurant?</a:t>
            </a:r>
          </a:p>
          <a:p>
            <a:pPr marL="342892" indent="-342892">
              <a:buAutoNum type="arabicPeriod" startAt="4"/>
            </a:pPr>
            <a:endParaRPr lang="en-HK" altLang="zh-TW" sz="2400" dirty="0" smtClean="0"/>
          </a:p>
          <a:p>
            <a:pPr marL="342892" indent="-342892">
              <a:buAutoNum type="arabicPeriod" startAt="4"/>
            </a:pPr>
            <a:r>
              <a:rPr lang="en-GB" altLang="zh-TW" sz="2400" dirty="0"/>
              <a:t>What does “our” </a:t>
            </a:r>
            <a:r>
              <a:rPr lang="en-GB" altLang="zh-TW" sz="2400" dirty="0" smtClean="0"/>
              <a:t>(line 30</a:t>
            </a:r>
            <a:r>
              <a:rPr lang="en-GB" altLang="zh-TW" sz="2400" dirty="0"/>
              <a:t>) refer to?</a:t>
            </a:r>
          </a:p>
          <a:p>
            <a:pPr marL="342892" indent="-342892">
              <a:buAutoNum type="arabicPeriod" startAt="4"/>
            </a:pPr>
            <a:endParaRPr lang="en-HK" altLang="zh-TW" sz="2400" dirty="0" smtClean="0"/>
          </a:p>
          <a:p>
            <a:pPr marL="342892" indent="-342892">
              <a:buAutoNum type="arabicPeriod" startAt="4"/>
            </a:pPr>
            <a:r>
              <a:rPr lang="en-GB" altLang="zh-TW" sz="2400" dirty="0"/>
              <a:t>What is the purpose of the last paragraph in Peter’s post? </a:t>
            </a:r>
            <a:endParaRPr lang="en-HK" altLang="zh-TW" sz="2400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53139"/>
              </p:ext>
            </p:extLst>
          </p:nvPr>
        </p:nvGraphicFramePr>
        <p:xfrm>
          <a:off x="940815" y="1026381"/>
          <a:ext cx="2669018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HK" altLang="zh-TW" sz="2400" b="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outbreak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(ii)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nourishing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(iii)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HK" altLang="zh-TW" sz="2400" b="0" dirty="0" smtClean="0">
                          <a:solidFill>
                            <a:schemeClr val="tx1"/>
                          </a:solidFill>
                        </a:rPr>
                        <a:t>complimented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438" y="289008"/>
            <a:ext cx="8387665" cy="71979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chemeClr val="tx1"/>
                </a:solidFill>
                <a:latin typeface="+mn-lt"/>
              </a:rPr>
              <a:t>8. Complete the table </a:t>
            </a:r>
            <a:r>
              <a:rPr lang="en-US" altLang="zh-TW" sz="2400" dirty="0" smtClean="0">
                <a:solidFill>
                  <a:schemeClr val="tx1"/>
                </a:solidFill>
                <a:latin typeface="+mn-lt"/>
              </a:rPr>
              <a:t>with information from the </a:t>
            </a:r>
            <a:r>
              <a:rPr lang="en-US" altLang="zh-TW" sz="2400" dirty="0">
                <a:solidFill>
                  <a:schemeClr val="tx1"/>
                </a:solidFill>
                <a:latin typeface="+mn-lt"/>
              </a:rPr>
              <a:t>online discussion forum. </a:t>
            </a:r>
            <a:endParaRPr lang="zh-TW" altLang="en-US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362911"/>
              </p:ext>
            </p:extLst>
          </p:nvPr>
        </p:nvGraphicFramePr>
        <p:xfrm>
          <a:off x="354438" y="1206695"/>
          <a:ext cx="851959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69">
                  <a:extLst>
                    <a:ext uri="{9D8B030D-6E8A-4147-A177-3AD203B41FA5}">
                      <a16:colId xmlns:a16="http://schemas.microsoft.com/office/drawing/2014/main" val="3913919170"/>
                    </a:ext>
                  </a:extLst>
                </a:gridCol>
                <a:gridCol w="3621907">
                  <a:extLst>
                    <a:ext uri="{9D8B030D-6E8A-4147-A177-3AD203B41FA5}">
                      <a16:colId xmlns:a16="http://schemas.microsoft.com/office/drawing/2014/main" val="2152833732"/>
                    </a:ext>
                  </a:extLst>
                </a:gridCol>
                <a:gridCol w="3400920">
                  <a:extLst>
                    <a:ext uri="{9D8B030D-6E8A-4147-A177-3AD203B41FA5}">
                      <a16:colId xmlns:a16="http://schemas.microsoft.com/office/drawing/2014/main" val="65987410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(with elaboration)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Possible Solution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353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Tony Wong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400"/>
                        </a:lnSpc>
                        <a:buFontTx/>
                        <a:buNone/>
                      </a:pP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He has poor ______ ______.</a:t>
                      </a:r>
                    </a:p>
                    <a:p>
                      <a:pPr marL="342900" indent="-342900">
                        <a:lnSpc>
                          <a:spcPts val="24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his bedroom is dirty.</a:t>
                      </a:r>
                    </a:p>
                    <a:p>
                      <a:pPr marL="342900" indent="-342900">
                        <a:lnSpc>
                          <a:spcPts val="24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has terrible body </a:t>
                      </a:r>
                      <a:r>
                        <a:rPr lang="en-US" altLang="zh-TW" sz="2400" baseline="0" dirty="0" err="1" smtClean="0">
                          <a:solidFill>
                            <a:schemeClr val="tx1"/>
                          </a:solidFill>
                        </a:rPr>
                        <a:t>odour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He should ____________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__________________________________________.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42158"/>
                  </a:ext>
                </a:extLst>
              </a:tr>
              <a:tr h="159258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Linda Chan’s daughter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________ _________ to her smartphone. </a:t>
                      </a:r>
                    </a:p>
                    <a:p>
                      <a:pPr marL="342900" indent="-342900">
                        <a:lnSpc>
                          <a:spcPts val="24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she stays in her room playing with her smartphone all the time.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Her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mother ___________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__________________________________________.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37401"/>
                  </a:ext>
                </a:extLst>
              </a:tr>
              <a:tr h="128778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Peter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Cheung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He almost fell when the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 bus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 stopped suddenly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ts val="24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</a:rPr>
                        <a:t>he ________________ ________________.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He should ____________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__________________________________________.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3217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6</a:t>
            </a:fld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4" t="974" r="1059" b="3659"/>
          <a:stretch/>
        </p:blipFill>
        <p:spPr>
          <a:xfrm>
            <a:off x="1164224" y="1509865"/>
            <a:ext cx="6914621" cy="42239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617" y="465561"/>
            <a:ext cx="8648849" cy="150917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3600" b="1" u="sng" dirty="0">
                <a:solidFill>
                  <a:schemeClr val="tx1"/>
                </a:solidFill>
                <a:latin typeface="+mn-lt"/>
              </a:rPr>
              <a:t>Part 3: Understanding the Text Type: Leaflet</a:t>
            </a:r>
            <a:r>
              <a:rPr lang="en-US" altLang="zh-TW" sz="3000" b="1" u="sng" dirty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zh-TW" sz="3000" b="1" u="sng" dirty="0">
                <a:solidFill>
                  <a:schemeClr val="tx1"/>
                </a:solidFill>
                <a:latin typeface="+mn-lt"/>
              </a:rPr>
            </a:br>
            <a:r>
              <a:rPr lang="en-US" altLang="zh-TW" sz="2700" dirty="0">
                <a:solidFill>
                  <a:schemeClr val="tx1"/>
                </a:solidFill>
                <a:latin typeface="+mn-lt"/>
              </a:rPr>
              <a:t>Read the information leaflets from Department of Health.  Can you identify some key features of a leaflet?  Complete the table on slide </a:t>
            </a:r>
            <a:r>
              <a:rPr lang="en-US" altLang="zh-TW" sz="2700" dirty="0" smtClean="0">
                <a:solidFill>
                  <a:schemeClr val="tx1"/>
                </a:solidFill>
                <a:latin typeface="+mn-lt"/>
              </a:rPr>
              <a:t>9.</a:t>
            </a:r>
            <a:br>
              <a:rPr lang="en-US" altLang="zh-TW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zh-TW" sz="2700" dirty="0" smtClean="0">
                <a:solidFill>
                  <a:schemeClr val="tx1"/>
                </a:solidFill>
                <a:latin typeface="+mn-lt"/>
              </a:rPr>
              <a:t> </a:t>
            </a:r>
            <a:endParaRPr lang="zh-TW" alt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7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57695" y="2833657"/>
            <a:ext cx="1519215" cy="707886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altLang="zh-TW" sz="2000" b="1" dirty="0"/>
              <a:t>Eye-catching Title</a:t>
            </a:r>
            <a:endParaRPr lang="zh-TW" altLang="en-US" sz="2000" b="1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5554509" y="1574622"/>
            <a:ext cx="1236814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K" altLang="zh-TW" sz="2000" b="1" dirty="0" smtClean="0"/>
              <a:t>Heading</a:t>
            </a:r>
            <a:r>
              <a:rPr lang="en-HK" altLang="zh-TW" dirty="0" smtClean="0"/>
              <a:t> </a:t>
            </a:r>
            <a:endParaRPr lang="zh-TW" altLang="en-US" dirty="0"/>
          </a:p>
        </p:txBody>
      </p:sp>
      <p:cxnSp>
        <p:nvCxnSpPr>
          <p:cNvPr id="45" name="直線單箭頭接點 44"/>
          <p:cNvCxnSpPr>
            <a:stCxn id="42" idx="2"/>
            <a:endCxn id="7" idx="0"/>
          </p:cNvCxnSpPr>
          <p:nvPr/>
        </p:nvCxnSpPr>
        <p:spPr>
          <a:xfrm>
            <a:off x="1017303" y="3541543"/>
            <a:ext cx="1335233" cy="7351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77077" y="4276720"/>
            <a:ext cx="2150918" cy="677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3757655" y="1982571"/>
            <a:ext cx="1247678" cy="152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18" name="直線單箭頭接點 17"/>
          <p:cNvCxnSpPr>
            <a:stCxn id="43" idx="1"/>
            <a:endCxn id="14" idx="3"/>
          </p:cNvCxnSpPr>
          <p:nvPr/>
        </p:nvCxnSpPr>
        <p:spPr>
          <a:xfrm flipH="1">
            <a:off x="5005333" y="1774677"/>
            <a:ext cx="549176" cy="2839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178086" y="2095864"/>
            <a:ext cx="1668516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K" altLang="zh-TW" sz="2000" b="1" dirty="0" smtClean="0"/>
              <a:t>Sub-heading</a:t>
            </a:r>
            <a:r>
              <a:rPr lang="en-HK" altLang="zh-TW" dirty="0" smtClean="0"/>
              <a:t> 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22" idx="2"/>
            <a:endCxn id="26" idx="3"/>
          </p:cNvCxnSpPr>
          <p:nvPr/>
        </p:nvCxnSpPr>
        <p:spPr>
          <a:xfrm flipH="1">
            <a:off x="7107381" y="2495974"/>
            <a:ext cx="904963" cy="1924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6036636" y="2618647"/>
            <a:ext cx="1070745" cy="139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sp>
        <p:nvSpPr>
          <p:cNvPr id="64" name="文字方塊 63"/>
          <p:cNvSpPr txBox="1"/>
          <p:nvPr/>
        </p:nvSpPr>
        <p:spPr>
          <a:xfrm>
            <a:off x="135617" y="5733847"/>
            <a:ext cx="724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Reference: 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www.info.gov.hk/tb_chest/doc/prevent_eng.jpg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596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2826049" y="1722419"/>
            <a:ext cx="575268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1350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835"/>
          <a:stretch/>
        </p:blipFill>
        <p:spPr>
          <a:xfrm>
            <a:off x="2760365" y="1155305"/>
            <a:ext cx="5495969" cy="237514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19406" y="6426654"/>
            <a:ext cx="984019" cy="365125"/>
          </a:xfrm>
        </p:spPr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8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5799" y="3075785"/>
            <a:ext cx="2314920" cy="65659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HK" altLang="zh-TW" sz="2000" b="1" dirty="0"/>
              <a:t>Language</a:t>
            </a:r>
          </a:p>
          <a:p>
            <a:pPr>
              <a:lnSpc>
                <a:spcPts val="2200"/>
              </a:lnSpc>
            </a:pPr>
            <a:r>
              <a:rPr lang="en-HK" altLang="zh-TW" sz="2000" b="1" dirty="0" smtClean="0"/>
              <a:t>- use </a:t>
            </a:r>
            <a:r>
              <a:rPr lang="en-HK" altLang="zh-TW" sz="2000" b="1" dirty="0"/>
              <a:t>of </a:t>
            </a:r>
            <a:r>
              <a:rPr lang="en-HK" altLang="zh-TW" sz="2000" b="1" dirty="0" smtClean="0"/>
              <a:t>imperatives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18" r="7899"/>
          <a:stretch/>
        </p:blipFill>
        <p:spPr>
          <a:xfrm>
            <a:off x="258566" y="453432"/>
            <a:ext cx="2682301" cy="40212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13035" y="1225029"/>
            <a:ext cx="1390304" cy="236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7" name="直線單箭頭接點 6"/>
          <p:cNvCxnSpPr>
            <a:stCxn id="16" idx="2"/>
            <a:endCxn id="8" idx="0"/>
          </p:cNvCxnSpPr>
          <p:nvPr/>
        </p:nvCxnSpPr>
        <p:spPr>
          <a:xfrm flipH="1">
            <a:off x="6308187" y="827835"/>
            <a:ext cx="394720" cy="3971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125645" y="427725"/>
            <a:ext cx="1154523" cy="40011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K" altLang="zh-TW" sz="2000" b="1" dirty="0" smtClean="0"/>
              <a:t>Heading </a:t>
            </a:r>
            <a:endParaRPr lang="zh-TW" altLang="en-US" sz="2000" b="1" dirty="0"/>
          </a:p>
        </p:txBody>
      </p:sp>
      <p:sp>
        <p:nvSpPr>
          <p:cNvPr id="19" name="矩形 18"/>
          <p:cNvSpPr/>
          <p:nvPr/>
        </p:nvSpPr>
        <p:spPr>
          <a:xfrm>
            <a:off x="1868939" y="791924"/>
            <a:ext cx="973736" cy="261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20" name="直線單箭頭接點 19"/>
          <p:cNvCxnSpPr>
            <a:stCxn id="6" idx="0"/>
          </p:cNvCxnSpPr>
          <p:nvPr/>
        </p:nvCxnSpPr>
        <p:spPr>
          <a:xfrm flipV="1">
            <a:off x="4143259" y="2316452"/>
            <a:ext cx="1096877" cy="759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左大括弧 22"/>
          <p:cNvSpPr/>
          <p:nvPr/>
        </p:nvSpPr>
        <p:spPr>
          <a:xfrm>
            <a:off x="5239804" y="1519627"/>
            <a:ext cx="316350" cy="159404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350"/>
          </a:p>
        </p:txBody>
      </p:sp>
      <p:cxnSp>
        <p:nvCxnSpPr>
          <p:cNvPr id="30" name="直線接點 29"/>
          <p:cNvCxnSpPr/>
          <p:nvPr/>
        </p:nvCxnSpPr>
        <p:spPr>
          <a:xfrm>
            <a:off x="5690553" y="1621236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690552" y="1766712"/>
            <a:ext cx="317961" cy="2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6225549" y="1766709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690553" y="2072201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5689514" y="2221831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689514" y="2533558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5672889" y="2826581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6352452" y="2529401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6539489" y="2996992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479991" y="1621236"/>
            <a:ext cx="2306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148046" y="5685887"/>
            <a:ext cx="8143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Reference: </a:t>
            </a:r>
            <a:r>
              <a:rPr lang="en-US" altLang="zh-TW" dirty="0">
                <a:hlinkClick r:id="rId6"/>
              </a:rPr>
              <a:t>https://</a:t>
            </a:r>
            <a:r>
              <a:rPr lang="en-US" altLang="zh-TW" dirty="0" smtClean="0">
                <a:hlinkClick r:id="rId6"/>
              </a:rPr>
              <a:t>www.chp.gov.hk/en/resources/e_health_topics/pdfwav_2959.html?page=2</a:t>
            </a: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4903316" y="4227028"/>
            <a:ext cx="3353018" cy="1292662"/>
          </a:xfrm>
          <a:prstGeom prst="rect">
            <a:avLst/>
          </a:prstGeom>
          <a:solidFill>
            <a:srgbClr val="FFFF99"/>
          </a:solidFill>
          <a:ln w="381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HK" altLang="zh-TW" sz="2000" b="1" dirty="0" smtClean="0">
                <a:solidFill>
                  <a:srgbClr val="FF3399"/>
                </a:solidFill>
              </a:rPr>
              <a:t>        </a:t>
            </a:r>
            <a:r>
              <a:rPr lang="en-HK" altLang="zh-TW" sz="2400" b="1" dirty="0" smtClean="0"/>
              <a:t>Click </a:t>
            </a:r>
            <a:r>
              <a:rPr lang="en-HK" altLang="zh-TW" sz="2800" b="1" dirty="0" smtClean="0">
                <a:hlinkClick r:id="rId7" action="ppaction://hlinksldjump"/>
              </a:rPr>
              <a:t>HERE</a:t>
            </a:r>
            <a:r>
              <a:rPr lang="en-HK" altLang="zh-TW" sz="2400" b="1" dirty="0" smtClean="0"/>
              <a:t> to learn more about Imperatives!</a:t>
            </a:r>
            <a:endParaRPr lang="zh-TW" altLang="en-US" sz="24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81" y="4166958"/>
            <a:ext cx="829645" cy="8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809339"/>
              </p:ext>
            </p:extLst>
          </p:nvPr>
        </p:nvGraphicFramePr>
        <p:xfrm>
          <a:off x="307005" y="330131"/>
          <a:ext cx="8615003" cy="56638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8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74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3000" dirty="0" smtClean="0"/>
                        <a:t>Features (What?)</a:t>
                      </a:r>
                      <a:endParaRPr lang="zh-TW" altLang="en-US" sz="3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3000" dirty="0" smtClean="0"/>
                        <a:t>Purpose (Why?)</a:t>
                      </a:r>
                      <a:endParaRPr lang="zh-TW" altLang="en-US" sz="3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857">
                <a:tc>
                  <a:txBody>
                    <a:bodyPr/>
                    <a:lstStyle/>
                    <a:p>
                      <a:r>
                        <a:rPr lang="en-HK" altLang="zh-TW" sz="2800" b="1" dirty="0" smtClean="0"/>
                        <a:t>Title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400" b="0" dirty="0" smtClean="0"/>
                        <a:t>bigger font size</a:t>
                      </a:r>
                      <a:endParaRPr lang="en-HK" altLang="zh-TW" sz="2400" b="1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400" b="0" dirty="0" smtClean="0"/>
                        <a:t>key</a:t>
                      </a:r>
                      <a:r>
                        <a:rPr lang="en-HK" altLang="zh-TW" sz="2400" b="0" baseline="0" dirty="0" smtClean="0"/>
                        <a:t> message of the leaflet shown to readers</a:t>
                      </a:r>
                      <a:endParaRPr lang="en-HK" altLang="zh-TW" sz="2400" b="0" dirty="0" smtClean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235">
                <a:tc>
                  <a:txBody>
                    <a:bodyPr/>
                    <a:lstStyle/>
                    <a:p>
                      <a:r>
                        <a:rPr lang="en-HK" altLang="zh-TW" sz="2800" b="1" dirty="0" smtClean="0"/>
                        <a:t>Headings/ </a:t>
                      </a:r>
                    </a:p>
                    <a:p>
                      <a:r>
                        <a:rPr lang="en-HK" altLang="zh-TW" sz="2800" b="1" dirty="0" smtClean="0"/>
                        <a:t>sub-headings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HK" altLang="zh-TW" sz="2400" b="0" dirty="0" smtClean="0"/>
                        <a:t>short and precise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800" b="1" dirty="0" smtClean="0"/>
                        <a:t>Language</a:t>
                      </a:r>
                      <a:r>
                        <a:rPr lang="en-HK" altLang="zh-TW" sz="4400" b="1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2400" b="0" dirty="0" smtClean="0"/>
                        <a:t>- use</a:t>
                      </a:r>
                      <a:r>
                        <a:rPr lang="en-HK" altLang="zh-TW" sz="2400" b="0" baseline="0" dirty="0" smtClean="0"/>
                        <a:t> of imperatives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z="1200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7664335" y="5303520"/>
            <a:ext cx="1238597" cy="993889"/>
          </a:xfrm>
          <a:prstGeom prst="rightArrow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722524" y="5569631"/>
            <a:ext cx="87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hlinkClick r:id="rId2" action="ppaction://hlinksldjump"/>
              </a:rPr>
              <a:t>Next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54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自訂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FF00FF"/>
      </a:hlink>
      <a:folHlink>
        <a:srgbClr val="FF00FF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1531</TotalTime>
  <Words>1779</Words>
  <Application>Microsoft Office PowerPoint</Application>
  <PresentationFormat>如螢幕大小 (4:3)</PresentationFormat>
  <Paragraphs>302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Calibri </vt:lpstr>
      <vt:lpstr>PMingLiU</vt:lpstr>
      <vt:lpstr>PMingLiU</vt:lpstr>
      <vt:lpstr>Calibri</vt:lpstr>
      <vt:lpstr>Calibri Light</vt:lpstr>
      <vt:lpstr>Times New Roman</vt:lpstr>
      <vt:lpstr>Wingdings</vt:lpstr>
      <vt:lpstr>回顧</vt:lpstr>
      <vt:lpstr>GIFTED EDUCATION SECTION, CDI, EDB</vt:lpstr>
      <vt:lpstr>PowerPoint 簡報</vt:lpstr>
      <vt:lpstr>Part 1: Getting started</vt:lpstr>
      <vt:lpstr>Part 2: Reading - Learning about the needs/problems faced by different stakeholders in the society</vt:lpstr>
      <vt:lpstr>PowerPoint 簡報</vt:lpstr>
      <vt:lpstr>8. Complete the table with information from the online discussion forum. </vt:lpstr>
      <vt:lpstr>Part 3: Understanding the Text Type: Leaflet Read the information leaflets from Department of Health.  Can you identify some key features of a leaflet?  Complete the table on slide 9.  </vt:lpstr>
      <vt:lpstr>PowerPoint 簡報</vt:lpstr>
      <vt:lpstr>PowerPoint 簡報</vt:lpstr>
      <vt:lpstr>What are imperatives?</vt:lpstr>
      <vt:lpstr>PowerPoint 簡報</vt:lpstr>
      <vt:lpstr>PowerPoint 簡報</vt:lpstr>
      <vt:lpstr>PowerPoint 簡報</vt:lpstr>
      <vt:lpstr>Part 4 : Writing Task (A leaflet)</vt:lpstr>
      <vt:lpstr>PowerPoint 簡報</vt:lpstr>
      <vt:lpstr>Self-evaluation </vt:lpstr>
      <vt:lpstr>PowerPoint 簡報</vt:lpstr>
      <vt:lpstr>PowerPoint 簡報</vt:lpstr>
      <vt:lpstr>PowerPoint 簡報</vt:lpstr>
      <vt:lpstr>8.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Gifted Education section, EDB</dc:title>
  <dc:creator>GE Section</dc:creator>
  <cp:lastModifiedBy>GE Section</cp:lastModifiedBy>
  <cp:revision>139</cp:revision>
  <cp:lastPrinted>2020-03-19T04:16:31Z</cp:lastPrinted>
  <dcterms:created xsi:type="dcterms:W3CDTF">2020-02-29T07:30:45Z</dcterms:created>
  <dcterms:modified xsi:type="dcterms:W3CDTF">2020-03-20T02:45:10Z</dcterms:modified>
</cp:coreProperties>
</file>