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9"/>
  </p:notesMasterIdLst>
  <p:handoutMasterIdLst>
    <p:handoutMasterId r:id="rId40"/>
  </p:handoutMasterIdLst>
  <p:sldIdLst>
    <p:sldId id="256" r:id="rId4"/>
    <p:sldId id="261" r:id="rId5"/>
    <p:sldId id="262" r:id="rId6"/>
    <p:sldId id="263" r:id="rId7"/>
    <p:sldId id="316" r:id="rId8"/>
    <p:sldId id="300" r:id="rId9"/>
    <p:sldId id="265" r:id="rId10"/>
    <p:sldId id="271" r:id="rId11"/>
    <p:sldId id="294" r:id="rId12"/>
    <p:sldId id="291" r:id="rId13"/>
    <p:sldId id="273" r:id="rId14"/>
    <p:sldId id="277" r:id="rId15"/>
    <p:sldId id="266" r:id="rId16"/>
    <p:sldId id="275" r:id="rId17"/>
    <p:sldId id="270" r:id="rId18"/>
    <p:sldId id="302" r:id="rId19"/>
    <p:sldId id="303" r:id="rId20"/>
    <p:sldId id="267" r:id="rId21"/>
    <p:sldId id="289" r:id="rId22"/>
    <p:sldId id="290" r:id="rId23"/>
    <p:sldId id="268" r:id="rId24"/>
    <p:sldId id="282" r:id="rId25"/>
    <p:sldId id="281" r:id="rId26"/>
    <p:sldId id="292" r:id="rId27"/>
    <p:sldId id="301" r:id="rId28"/>
    <p:sldId id="269" r:id="rId29"/>
    <p:sldId id="272" r:id="rId30"/>
    <p:sldId id="299" r:id="rId31"/>
    <p:sldId id="287" r:id="rId32"/>
    <p:sldId id="288" r:id="rId33"/>
    <p:sldId id="313" r:id="rId34"/>
    <p:sldId id="312" r:id="rId35"/>
    <p:sldId id="315" r:id="rId36"/>
    <p:sldId id="310" r:id="rId37"/>
    <p:sldId id="311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U, Ho-yin" initials="YH" lastIdx="1" clrIdx="0">
    <p:extLst>
      <p:ext uri="{19B8F6BF-5375-455C-9EA6-DF929625EA0E}">
        <p15:presenceInfo xmlns:p15="http://schemas.microsoft.com/office/powerpoint/2012/main" userId="S-1-5-21-2637006528-1015924553-1750768987-57513" providerId="AD"/>
      </p:ext>
    </p:extLst>
  </p:cmAuthor>
  <p:cmAuthor id="2" name="CHEUNG, Wing-shan Susanna" initials="CWS" lastIdx="0" clrIdx="1">
    <p:extLst>
      <p:ext uri="{19B8F6BF-5375-455C-9EA6-DF929625EA0E}">
        <p15:presenceInfo xmlns:p15="http://schemas.microsoft.com/office/powerpoint/2012/main" userId="S-1-5-21-2637006528-1015924553-1750768987-335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6AAB-5DA1-4CB2-93B8-561703D1099A}" type="datetimeFigureOut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385EC-1F99-4A93-BA06-BAAC6106FDB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8524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A9C4D-CF1E-48E3-BF4F-5D5B931A517E}" type="datetimeFigureOut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64FA5-673B-4024-8321-38D8D47738A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689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46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2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1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97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3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1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6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9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398793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9" name="圖片預留位置 2" descr="要新增影像的空白預留位置。按一下預留位置，然後選取您要新增的影像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3" name="圖片預留位置 2" descr="要新增影像的空白預留位置。按一下預留位置，然後選取您要新增的影像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4" name="圖片預留位置 2" descr="要新增影像的空白預留位置。按一下預留位置，然後選取您要新增的影像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75135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E56E9A-A9CF-45DA-8936-9E28F68FAD54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777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52680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FD715C-A1FB-42EE-A58D-45F64A889EBF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422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E11781F-EB6E-4076-9EA2-C019AC57B5CD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258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新增頁尾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451BE5-2F00-4AFD-9FC6-A52E954BDBD1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6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76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EBC0D7-BA24-48B4-A349-A1553F90B0AE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128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6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665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0F72CD-D466-4E38-8B6B-FE73E557DB03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108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zh-TW" altLang="en-US" noProof="0" smtClean="0"/>
              <a:t>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196BFE-4800-487C-81EC-369A2B16EA72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866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C2BD2F-D9B4-4AC6-8768-127A2FD77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6BC493-8AA5-4EE2-ADDB-79CFFF55E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977794-3380-4D25-9CA8-B437EE6C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295B-FB2F-4306-B645-9932434BCE7E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1D7D0F-BAF3-4924-80C8-38AF53A3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B36D51-F3CC-4BB6-982A-556EF7B0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9777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E00408-B29D-4FEE-8CA6-FBB9541B8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9E0C7B-2B5B-4464-9348-F2381D98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2A15812-7DE8-4EC2-B3F0-4D31597B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8E22-C280-43C6-9627-6FADA43B62B9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568A25-A8D0-4CCD-B4AD-FF2B0696D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C069D4-3BF1-4C44-B14E-3B36900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6860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6B454C-6731-42A1-BB16-C881EA98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0EDBDD-F9C0-426D-956F-B15947667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F3FFEC-174D-410C-89A1-31B13BAF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95CF-773B-4439-9690-D9746B33FC51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CA12449-F010-4828-9DE6-48909506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0EC8BB-9F2D-4533-8F2A-32218BE5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8400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CB9F17-536E-4158-894D-4318CBE4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E7FDAB-7AC3-47EC-A523-A0820467B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7D017BB-B398-42B6-B0AF-DC9F03E63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3FA308-D598-4C5B-9F53-0D7E6286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4896-D8FF-43C8-BD40-31BD5EF0B8D8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1FC2D8C-DDC3-4B85-84E5-DC28C8FC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C61816-087F-4748-8D09-D9F681AD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2883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8179DC-EAAA-4907-B009-094AC8FB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553E27F-98C3-46FF-8184-D9C79D457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C6E2A6C-249E-4F77-B6F4-94B4C3A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5EEDD9D-2F75-4D57-BCBE-42D9872C6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F63BB18-7B79-4034-9499-C8EDCA34F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127BCD0-27AF-4419-840F-19FDE9AE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5CED-E09B-4018-BB8F-B6AA1A86D4D8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280D1B5-DAD1-4084-9E69-D0C72F82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130F251-3B11-488F-8CD3-9C6E0691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50684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CA741A-787D-4C6F-B176-AF6C6BA7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4082DDD-DC27-4876-AFA0-2B36E3D6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2161C-78C2-400C-9F67-D21633CEF97F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1F8854-9BDC-4A05-A342-8FF08FD83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56F44D-3BE1-4AA6-A77E-20FC02F09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983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61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EFFAAE-9938-415E-89C0-1ED09EA0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27113-E2B8-41AA-87EA-AAD3A37BEC32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15F33F9-2AAD-4344-92B4-F26D93F5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95827B-105B-4AF4-8B9D-85B54B72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24674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7A9665-7C17-41F5-90CC-35FC7058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2DC814-C28A-47DD-A2BA-88E7A2A67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4F9CF80-7B07-4176-8279-A3A15F1CC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4271CCF-CA3D-4B8E-9998-83C286AD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A1B44-7EBE-4C87-82F6-8E9E49C5C666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149448-740E-4ADA-AFCD-440437EB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2DFE54-0DBC-4634-8C43-BC145003B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17081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D81BBE-6D55-473C-9E36-E16CA358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9BCBB3A-B417-4A71-8E37-6798DD9F0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656203-CC21-45EE-8A3F-B80F25979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2CD91C4-BD24-4936-8EC6-3A9EE048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4D11C-F5D4-49A0-A612-F0812B5E508A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9CE81B-62FD-49B7-B4D4-AB6D074C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541ECB-93F0-4DE3-8544-84BBB7DD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3813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47AB30-A7AD-4484-BB13-55E7584B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96E6189-4239-4C53-821C-40C4DD43B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3F13B0-A457-452C-8B7A-46EC07FB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C599-31CF-462D-B96E-6EF8D3425BF8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2D31D8-9BEB-4374-803E-32E428C0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6E594D-A7D2-4A6B-9702-39AE0035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745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B03213E-77B6-4DD4-B15C-89D5BFD27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2DE72E9-FA02-4C50-BAF1-228D53B38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5DA58D-D005-40AE-8D26-E479E6F2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C611-F66F-483C-B41D-486A4E48C5E0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530772-4126-4202-A23D-5354F474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F12BEC-758F-4C33-A32B-D09BF327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8694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4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64F03-E294-4BBF-B740-81E5658EBA5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F48CA-F688-492E-A896-A7988B4E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 smtClean="0"/>
              <a:t>編輯母片文字樣式</a:t>
            </a:r>
          </a:p>
          <a:p>
            <a:pPr lvl="1" rtl="0"/>
            <a:r>
              <a:rPr lang="zh-TW" altLang="en-US" noProof="0" dirty="0" smtClean="0"/>
              <a:t>第二層</a:t>
            </a:r>
          </a:p>
          <a:p>
            <a:pPr lvl="2" rtl="0"/>
            <a:r>
              <a:rPr lang="zh-TW" altLang="en-US" noProof="0" dirty="0" smtClean="0"/>
              <a:t>第三層</a:t>
            </a:r>
          </a:p>
          <a:p>
            <a:pPr lvl="3" rtl="0"/>
            <a:r>
              <a:rPr lang="zh-TW" altLang="en-US" noProof="0" dirty="0" smtClean="0"/>
              <a:t>第四層</a:t>
            </a:r>
          </a:p>
          <a:p>
            <a:pPr lvl="4" rtl="0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 dirty="0">
              <a:latin typeface="+mj-ea"/>
              <a:ea typeface="+mj-ea"/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fld id="{D9B364AD-D8F3-422E-8B86-2D169A736E96}" type="datetime2">
              <a:rPr lang="zh-TW" altLang="en-US" smtClean="0"/>
              <a:pPr/>
              <a:t>2020年5月20日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fld id="{E31375A4-56A4-47D6-9801-1991572033F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344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ea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j-ea"/>
          <a:ea typeface="+mj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j-ea"/>
          <a:ea typeface="+mj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j-ea"/>
          <a:ea typeface="+mj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j-ea"/>
          <a:ea typeface="+mj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A1DC080-2462-4A4A-86E7-CCB72A4C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5EB6B1-5A7E-4F5F-A876-0C975E0EB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8337B4-1145-4A87-AE0A-B50E3EC71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9C8E-1E9E-4C6B-AD46-7B10B1837C0C}" type="datetime1">
              <a:rPr lang="zh-HK" altLang="en-US" smtClean="0"/>
              <a:t>20/5/2020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9230FE-7B51-478B-9997-9D30D2CE0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324928-2BC9-4F1A-B2DC-1EBE0C7A6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C17BF-B849-4755-B19E-613855F75B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4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nmuseum.cn/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http://en.chnmuseum.cn/exhibition/#rep_exhibition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hyperlink" Target="https://naturalhistory.si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hyperlink" Target="https://naturalhistory.si.edu/visit/virtual-tou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hyperlink" Target="https://www.britishmuseum.org/collection/galleries#virtual-gallerie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hk.heritage.museum/zh_TW/web/hm/highlights.html" TargetMode="External"/><Relationship Id="rId7" Type="http://schemas.openxmlformats.org/officeDocument/2006/relationships/hyperlink" Target="https://artsandculture.google.com/search/asset/?p=hong-kong-heritage-museum&amp;em=m068jd&amp;categoryId=medium" TargetMode="External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ano.dpm.org.cn/gugong_app_pc/index.html" TargetMode="External"/><Relationship Id="rId3" Type="http://schemas.openxmlformats.org/officeDocument/2006/relationships/hyperlink" Target="https://young.dpm.org.cn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dpm.org.cn/Home.html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hyperlink" Target="http://v.dpm.org.cn/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hyperlink" Target="https://www.hkpl.gov.hk/tc/e-resources/e-books/home" TargetMode="External"/><Relationship Id="rId4" Type="http://schemas.openxmlformats.org/officeDocument/2006/relationships/hyperlink" Target="https://www.hkpl.gov.hk/tc/index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ark.hk/tc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hyperlink" Target="https://www.tpark.hk/tc/new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ikwun.hk/zh/" TargetMode="External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k.history.museum/zh_TW/web/mh/index.html" TargetMode="External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image" Target="../media/image36.jpg"/><Relationship Id="rId4" Type="http://schemas.openxmlformats.org/officeDocument/2006/relationships/hyperlink" Target="https://hk.history.museum/zh_TW/web/mh/exhibition/virtual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hk.art.museum/zh_TW/web/ma/home.html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7.png"/><Relationship Id="rId4" Type="http://schemas.openxmlformats.org/officeDocument/2006/relationships/hyperlink" Target="https://hk.art.museum/zh_TW/web/ma/exhibitions-and-events/virtually-at-hkmoa.html" TargetMode="Externa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kowloon.hk/tc/xiqu-centre" TargetMode="External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ivaticani.va/content/museivaticani/en.html" TargetMode="External"/><Relationship Id="rId7" Type="http://schemas.openxmlformats.org/officeDocument/2006/relationships/image" Target="../media/image1.jpeg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museivaticani.va/content/museivaticani/en/collezioni/musei/tour-virtuali-elenco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uvre.fr/en/visites-en-ligne" TargetMode="External"/><Relationship Id="rId2" Type="http://schemas.openxmlformats.org/officeDocument/2006/relationships/hyperlink" Target="https://www.louvre.fr/en/homep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://bmy.com.c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://www.panda.org.cn/big5/visit/notes/2019-01-05/721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090415143017/http:/www.info.gov.hk/archive/napco/index-c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kma.gov.hk/chi/about-us/the-hkma-information-centre/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web.archive.org/web/20090415143017/http:/www.info.gov.hk/archive/napco/index-c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4.jpg"/><Relationship Id="rId4" Type="http://schemas.openxmlformats.org/officeDocument/2006/relationships/hyperlink" Target="https://www.hkma.gov.hk/chi/about-us/the-hkma-information-centre/exhibition-area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kreadingcity.net/zh-hant/content/edbookshelf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www.hkpl.gov.hk/tc/index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csd.gov.hk/tc/facilities/facilitieslist/museums/lcsdmuseums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naa.gov.hk/chi/publicity/filtering.htm" TargetMode="External"/><Relationship Id="rId2" Type="http://schemas.openxmlformats.org/officeDocument/2006/relationships/hyperlink" Target="https://www.studenthealth.gov.hk/tc_chi/health/health_ev/health_ev_coe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k.space.museum/zh_TW/web/spm/activity/onlinelecture.html" TargetMode="External"/><Relationship Id="rId7" Type="http://schemas.openxmlformats.org/officeDocument/2006/relationships/hyperlink" Target="https://www.lcsd.gov.hk/CE/Museum/Space/zh_TW/web/spm/onlineresources/spmonline.html" TargetMode="External"/><Relationship Id="rId2" Type="http://schemas.openxmlformats.org/officeDocument/2006/relationships/hyperlink" Target="https://www.lcsd.gov.hk/CE/Museum/Space/zh_TW/web/spm/whatsnew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my.com.cn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hk.science.museum/zh_TW/web/scm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jpeg"/><Relationship Id="rId4" Type="http://schemas.openxmlformats.org/officeDocument/2006/relationships/hyperlink" Target="https://hk.science.museum/ms/con2019/360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832190" y="433447"/>
            <a:ext cx="6388687" cy="183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</a:rPr>
              <a:t>在抗疫當中的全方位學習 </a:t>
            </a:r>
            <a:endParaRPr lang="en-US" altLang="zh-TW" sz="4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TW" altLang="en-US" sz="4000" dirty="0" smtClean="0">
                <a:solidFill>
                  <a:schemeClr val="accent6">
                    <a:lumMod val="75000"/>
                  </a:schemeClr>
                </a:solidFill>
              </a:rPr>
              <a:t>雲遊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</a:rPr>
              <a:t>博物館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459">
            <a:off x="8562980" y="3341787"/>
            <a:ext cx="1204784" cy="23393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587">
            <a:off x="731645" y="3616002"/>
            <a:ext cx="1144177" cy="22462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317">
            <a:off x="10296972" y="3433192"/>
            <a:ext cx="1190122" cy="22455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332">
            <a:off x="2659549" y="3361663"/>
            <a:ext cx="1156965" cy="238857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82880" y="141316"/>
            <a:ext cx="11818620" cy="6600306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0" name="圖片 19" descr="https://www.edb.gov.hk/attachment/tc/curriculum-development/4-key-tasks/moral-civic/mpd2019/Never_stop_learnin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47" y="595920"/>
            <a:ext cx="1787819" cy="1699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群組 21"/>
          <p:cNvGrpSpPr/>
          <p:nvPr/>
        </p:nvGrpSpPr>
        <p:grpSpPr>
          <a:xfrm>
            <a:off x="4096076" y="2865612"/>
            <a:ext cx="3980386" cy="3380671"/>
            <a:chOff x="4009974" y="2607707"/>
            <a:chExt cx="3980386" cy="3380671"/>
          </a:xfrm>
        </p:grpSpPr>
        <p:grpSp>
          <p:nvGrpSpPr>
            <p:cNvPr id="5" name="群組 4"/>
            <p:cNvGrpSpPr/>
            <p:nvPr/>
          </p:nvGrpSpPr>
          <p:grpSpPr>
            <a:xfrm>
              <a:off x="4009974" y="2607707"/>
              <a:ext cx="3860362" cy="2601884"/>
              <a:chOff x="4009974" y="2607707"/>
              <a:chExt cx="3860362" cy="2601884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9974" y="2607707"/>
                <a:ext cx="3860362" cy="2601884"/>
              </a:xfrm>
              <a:prstGeom prst="rect">
                <a:avLst/>
              </a:prstGeom>
            </p:spPr>
          </p:pic>
          <p:pic>
            <p:nvPicPr>
              <p:cNvPr id="18" name="Picture 2" descr="同心抗疫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0646" y="3001645"/>
                <a:ext cx="3167731" cy="791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1809">
              <a:off x="6924834" y="4036866"/>
              <a:ext cx="1065526" cy="1951512"/>
            </a:xfrm>
            <a:prstGeom prst="rect">
              <a:avLst/>
            </a:prstGeom>
          </p:spPr>
        </p:pic>
      </p:grpSp>
      <p:pic>
        <p:nvPicPr>
          <p:cNvPr id="23" name="圖片 22" descr="https://www.edb.gov.hk/attachment/tc/curriculum-development/4-key-tasks/moral-civic/mpd2019/Oneness_of_mind.pn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7" y="741323"/>
            <a:ext cx="1975574" cy="181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797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680" y="156860"/>
            <a:ext cx="9935637" cy="970157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中國國家</a:t>
            </a:r>
            <a:r>
              <a:rPr lang="zh-TW" altLang="en-US" b="1" dirty="0" smtClean="0"/>
              <a:t>博物館</a:t>
            </a:r>
            <a:endParaRPr lang="en-US" altLang="zh-HK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10</a:t>
            </a:fld>
            <a:endParaRPr lang="zh-HK" altLang="en-US" dirty="0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520228" y="1205632"/>
            <a:ext cx="5049033" cy="1059254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中國國家博物館</a:t>
            </a:r>
            <a:r>
              <a:rPr lang="en-US" altLang="zh-HK" sz="2600" dirty="0">
                <a:hlinkClick r:id="rId2"/>
              </a:rPr>
              <a:t/>
            </a:r>
            <a:br>
              <a:rPr lang="en-US" altLang="zh-HK" sz="2600" dirty="0">
                <a:hlinkClick r:id="rId2"/>
              </a:rPr>
            </a:br>
            <a:r>
              <a:rPr lang="en-US" altLang="zh-HK" sz="1800" dirty="0">
                <a:hlinkClick r:id="rId3"/>
              </a:rPr>
              <a:t>http://www.chnmuseum.cn/</a:t>
            </a:r>
            <a:endParaRPr lang="zh-HK" altLang="en-US" sz="18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520228" y="2243422"/>
            <a:ext cx="3835642" cy="105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線上展覽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4"/>
              </a:rPr>
              <a:t>http://en.chnmuseum.cn/exhibition/#rep_exhibitions</a:t>
            </a:r>
            <a:endParaRPr lang="zh-HK" altLang="en-US" sz="18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4" y="3804789"/>
            <a:ext cx="6254645" cy="25515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48" y="1329938"/>
            <a:ext cx="3653935" cy="18269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20" y="3302676"/>
            <a:ext cx="1215044" cy="2508478"/>
          </a:xfrm>
          <a:prstGeom prst="rect">
            <a:avLst/>
          </a:prstGeom>
        </p:spPr>
      </p:pic>
      <p:sp>
        <p:nvSpPr>
          <p:cNvPr id="10" name="橢圓形圖說文字 9"/>
          <p:cNvSpPr/>
          <p:nvPr/>
        </p:nvSpPr>
        <p:spPr>
          <a:xfrm>
            <a:off x="6899563" y="4004808"/>
            <a:ext cx="3443019" cy="2030232"/>
          </a:xfrm>
          <a:prstGeom prst="wedgeEllipseCallout">
            <a:avLst>
              <a:gd name="adj1" fmla="val 55887"/>
              <a:gd name="adj2" fmla="val -3187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在中國國家博物館，我們可以</a:t>
            </a:r>
            <a:r>
              <a:rPr lang="zh-TW" altLang="en-US" dirty="0">
                <a:solidFill>
                  <a:prstClr val="white"/>
                </a:solidFill>
              </a:rPr>
              <a:t>認識</a:t>
            </a:r>
            <a:r>
              <a:rPr lang="zh-TW" altLang="en-US" dirty="0" smtClean="0"/>
              <a:t>中國的歷史和發展，以及中華文化。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634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5953125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/>
              <a:t>美國國立自然歷史</a:t>
            </a:r>
            <a:r>
              <a:rPr lang="zh-TW" altLang="en-US" sz="4000" b="1" dirty="0" smtClean="0"/>
              <a:t>博物館</a:t>
            </a:r>
            <a:endParaRPr lang="zh-HK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8319" y="1211206"/>
            <a:ext cx="4610622" cy="717348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美國國立自然歷史博物館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HK" sz="1800" dirty="0" smtClean="0">
                <a:hlinkClick r:id="rId2"/>
              </a:rPr>
              <a:t>https</a:t>
            </a:r>
            <a:r>
              <a:rPr lang="en-US" altLang="zh-HK" sz="1800" dirty="0">
                <a:hlinkClick r:id="rId2"/>
              </a:rPr>
              <a:t>://naturalhistory.si.edu/</a:t>
            </a:r>
            <a:endParaRPr lang="zh-HK" altLang="en-US" sz="1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56" y="689956"/>
            <a:ext cx="4410867" cy="2526424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1058319" y="2152713"/>
            <a:ext cx="5733006" cy="773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虛擬之旅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HK" sz="1800" dirty="0">
                <a:hlinkClick r:id="rId4"/>
              </a:rPr>
              <a:t>https://naturalhistory.si.edu/visit/virtual-tour</a:t>
            </a:r>
            <a:endParaRPr lang="zh-HK" altLang="en-US" sz="1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2347" r="1183" b="6536"/>
          <a:stretch/>
        </p:blipFill>
        <p:spPr>
          <a:xfrm>
            <a:off x="1248041" y="2889821"/>
            <a:ext cx="4231178" cy="186205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19" y="3749020"/>
            <a:ext cx="1156965" cy="2388573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6084743" y="4249689"/>
            <a:ext cx="3498640" cy="2234238"/>
          </a:xfrm>
          <a:prstGeom prst="wedgeEllipseCallout">
            <a:avLst>
              <a:gd name="adj1" fmla="val 69916"/>
              <a:gd name="adj2" fmla="val -24643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</a:t>
            </a:r>
            <a:r>
              <a:rPr lang="zh-TW" altLang="en-US" dirty="0"/>
              <a:t>美國國立自然歷史</a:t>
            </a:r>
            <a:r>
              <a:rPr lang="zh-TW" altLang="en-US" dirty="0" smtClean="0"/>
              <a:t>博物館，我們可以看到</a:t>
            </a:r>
            <a:r>
              <a:rPr lang="zh-HK" altLang="en-US" dirty="0" smtClean="0"/>
              <a:t>動植物標本</a:t>
            </a:r>
            <a:r>
              <a:rPr lang="zh-TW" altLang="en-US" dirty="0" smtClean="0"/>
              <a:t>和人類歷史文物，從而明白我們跟自然世界的關係。</a:t>
            </a:r>
            <a:endParaRPr lang="zh-HK" altLang="en-US" dirty="0"/>
          </a:p>
        </p:txBody>
      </p:sp>
      <p:pic>
        <p:nvPicPr>
          <p:cNvPr id="10" name="圖片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27618" r="24828" b="42055"/>
          <a:stretch/>
        </p:blipFill>
        <p:spPr bwMode="auto">
          <a:xfrm>
            <a:off x="1248041" y="4943307"/>
            <a:ext cx="4281527" cy="1424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04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148" y="900185"/>
            <a:ext cx="4259729" cy="255583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876" y="61174"/>
            <a:ext cx="5428272" cy="1325563"/>
          </a:xfrm>
        </p:spPr>
        <p:txBody>
          <a:bodyPr/>
          <a:lstStyle/>
          <a:p>
            <a:pPr algn="ctr"/>
            <a:r>
              <a:rPr lang="zh-HK" altLang="en-US" b="1" dirty="0"/>
              <a:t>大英</a:t>
            </a:r>
            <a:r>
              <a:rPr lang="zh-HK" altLang="en-US" b="1" dirty="0" smtClean="0"/>
              <a:t>博物館</a:t>
            </a:r>
            <a:endParaRPr lang="zh-HK" altLang="en-US" b="1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24709" y="1289458"/>
            <a:ext cx="3670127" cy="1017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HK" altLang="en-US" sz="2600" dirty="0"/>
              <a:t>大英博物館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en-US" altLang="zh-HK" sz="1800" dirty="0">
                <a:hlinkClick r:id="rId3"/>
              </a:rPr>
              <a:t>https://www.britishmuseum.org/</a:t>
            </a:r>
            <a:endParaRPr lang="zh-HK" altLang="en-US" sz="18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24709" y="2307241"/>
            <a:ext cx="4747365" cy="1454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線上展覽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HK" sz="1800" dirty="0">
                <a:hlinkClick r:id="rId4"/>
              </a:rPr>
              <a:t>https://www.britishmuseum.org/collection/galleries#virtual-galleries</a:t>
            </a:r>
            <a:endParaRPr lang="zh-HK" altLang="en-US" sz="1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7" y="3632252"/>
            <a:ext cx="7685157" cy="25539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56" y="211310"/>
            <a:ext cx="2854000" cy="18980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891" y="4379542"/>
            <a:ext cx="1156965" cy="2388573"/>
          </a:xfrm>
          <a:prstGeom prst="rect">
            <a:avLst/>
          </a:prstGeom>
        </p:spPr>
      </p:pic>
      <p:sp>
        <p:nvSpPr>
          <p:cNvPr id="11" name="橢圓形圖說文字 10"/>
          <p:cNvSpPr/>
          <p:nvPr/>
        </p:nvSpPr>
        <p:spPr>
          <a:xfrm>
            <a:off x="7486649" y="3632252"/>
            <a:ext cx="3305175" cy="1941577"/>
          </a:xfrm>
          <a:prstGeom prst="wedgeEllipseCallout">
            <a:avLst>
              <a:gd name="adj1" fmla="val 58870"/>
              <a:gd name="adj2" fmla="val 407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在大英博物館，我們可以看到自然</a:t>
            </a:r>
            <a:r>
              <a:rPr lang="zh-TW" altLang="en-US" dirty="0"/>
              <a:t>歷史</a:t>
            </a:r>
            <a:r>
              <a:rPr lang="zh-TW" altLang="en-US" dirty="0" smtClean="0"/>
              <a:t>標本、文物</a:t>
            </a:r>
            <a:r>
              <a:rPr lang="zh-TW" altLang="en-US" dirty="0"/>
              <a:t>、</a:t>
            </a:r>
            <a:r>
              <a:rPr lang="zh-TW" altLang="en-US" dirty="0" smtClean="0"/>
              <a:t>書籍等</a:t>
            </a:r>
            <a:r>
              <a:rPr lang="zh-TW" altLang="en-US" dirty="0"/>
              <a:t>，</a:t>
            </a:r>
            <a:r>
              <a:rPr lang="zh-TW" altLang="en-US" dirty="0" smtClean="0"/>
              <a:t>有助我們了解世界歷史及不同的文化</a:t>
            </a:r>
            <a:r>
              <a:rPr lang="zh-TW" altLang="en-US" dirty="0"/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894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7007" y="683721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德育及公民教育</a:t>
            </a:r>
          </a:p>
        </p:txBody>
      </p:sp>
      <p:sp>
        <p:nvSpPr>
          <p:cNvPr id="3" name="矩形 2"/>
          <p:cNvSpPr/>
          <p:nvPr/>
        </p:nvSpPr>
        <p:spPr>
          <a:xfrm>
            <a:off x="1153130" y="3567722"/>
            <a:ext cx="102514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</a:rPr>
              <a:t>全方位</a:t>
            </a:r>
            <a:r>
              <a:rPr lang="zh-TW" altLang="en-US" sz="2800" dirty="0">
                <a:solidFill>
                  <a:schemeClr val="bg1"/>
                </a:solidFill>
              </a:rPr>
              <a:t>學習強調學生在課堂以外的真實情境中學習，對提升德育及</a:t>
            </a:r>
            <a:r>
              <a:rPr lang="zh-TW" altLang="en-US" sz="2800" dirty="0" smtClean="0">
                <a:solidFill>
                  <a:schemeClr val="bg1"/>
                </a:solidFill>
              </a:rPr>
              <a:t>公民教育</a:t>
            </a:r>
            <a:r>
              <a:rPr lang="zh-TW" altLang="en-US" sz="2800" dirty="0">
                <a:solidFill>
                  <a:schemeClr val="bg1"/>
                </a:solidFill>
              </a:rPr>
              <a:t>的成效有幫助。學生可透過參觀</a:t>
            </a:r>
            <a:r>
              <a:rPr lang="zh-TW" altLang="en-US" sz="2800" dirty="0" smtClean="0">
                <a:solidFill>
                  <a:schemeClr val="bg1"/>
                </a:solidFill>
              </a:rPr>
              <a:t>博物館</a:t>
            </a:r>
            <a:r>
              <a:rPr lang="zh-TW" altLang="en-US" sz="2800" dirty="0">
                <a:solidFill>
                  <a:schemeClr val="bg1"/>
                </a:solidFill>
              </a:rPr>
              <a:t>和</a:t>
            </a:r>
            <a:r>
              <a:rPr lang="zh-TW" altLang="en-US" sz="2800" dirty="0" smtClean="0">
                <a:solidFill>
                  <a:schemeClr val="bg1"/>
                </a:solidFill>
              </a:rPr>
              <a:t>圖書館，或瀏覽相關的</a:t>
            </a:r>
            <a:r>
              <a:rPr lang="zh-TW" altLang="en-US" sz="2800" dirty="0">
                <a:solidFill>
                  <a:schemeClr val="bg1"/>
                </a:solidFill>
              </a:rPr>
              <a:t>網頁，</a:t>
            </a:r>
            <a:r>
              <a:rPr lang="zh-TW" altLang="en-US" sz="2800" dirty="0" smtClean="0">
                <a:solidFill>
                  <a:schemeClr val="bg1"/>
                </a:solidFill>
              </a:rPr>
              <a:t>認識不同的文化，培養正面的價值觀，建立健康的生活態度。</a:t>
            </a:r>
            <a:endParaRPr lang="zh-HK" altLang="en-US" sz="2800" dirty="0">
              <a:solidFill>
                <a:schemeClr val="bg1"/>
              </a:solidFill>
            </a:endParaRPr>
          </a:p>
          <a:p>
            <a:pPr algn="just"/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443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623" y="325677"/>
            <a:ext cx="5885927" cy="69861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/>
              <a:t>香港文化博物館</a:t>
            </a:r>
            <a:endParaRPr lang="zh-HK" altLang="en-US" b="1" dirty="0"/>
          </a:p>
        </p:txBody>
      </p:sp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531329" y="1315818"/>
            <a:ext cx="5713219" cy="1067887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香港文化博物館</a:t>
            </a:r>
            <a:r>
              <a:rPr lang="en-US" altLang="zh-HK" sz="2600" dirty="0">
                <a:hlinkClick r:id="rId2"/>
              </a:rPr>
              <a:t/>
            </a:r>
            <a:br>
              <a:rPr lang="en-US" altLang="zh-HK" sz="2600" dirty="0">
                <a:hlinkClick r:id="rId2"/>
              </a:rPr>
            </a:br>
            <a:r>
              <a:rPr lang="en-US" altLang="zh-HK" sz="1600" dirty="0">
                <a:hlinkClick r:id="rId3"/>
              </a:rPr>
              <a:t>https://hk.heritage.museum/zh_TW/web/hm/highlights.html</a:t>
            </a:r>
            <a:endParaRPr lang="zh-HK" altLang="en-US" sz="1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31" y="674983"/>
            <a:ext cx="4089535" cy="27218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18" y="3891251"/>
            <a:ext cx="1204784" cy="2339386"/>
          </a:xfrm>
          <a:prstGeom prst="rect">
            <a:avLst/>
          </a:prstGeom>
        </p:spPr>
      </p:pic>
      <p:sp>
        <p:nvSpPr>
          <p:cNvPr id="11" name="橢圓形圖說文字 10"/>
          <p:cNvSpPr/>
          <p:nvPr/>
        </p:nvSpPr>
        <p:spPr>
          <a:xfrm>
            <a:off x="6588656" y="3957753"/>
            <a:ext cx="3914082" cy="2517630"/>
          </a:xfrm>
          <a:prstGeom prst="wedgeEllipseCallout">
            <a:avLst>
              <a:gd name="adj1" fmla="val 62208"/>
              <a:gd name="adj2" fmla="val -1628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文化博物館的</a:t>
            </a:r>
            <a:r>
              <a:rPr lang="zh-TW" altLang="en-US" dirty="0" smtClean="0"/>
              <a:t>展品反映</a:t>
            </a:r>
            <a:r>
              <a:rPr lang="zh-TW" altLang="en-US" dirty="0"/>
              <a:t>香港</a:t>
            </a:r>
            <a:r>
              <a:rPr lang="zh-TW" altLang="en-US" dirty="0" smtClean="0"/>
              <a:t>獨有的文化</a:t>
            </a:r>
            <a:r>
              <a:rPr lang="zh-TW" altLang="en-US" dirty="0"/>
              <a:t>特色</a:t>
            </a:r>
            <a:r>
              <a:rPr lang="zh-TW" altLang="en-US" dirty="0" smtClean="0"/>
              <a:t>，可以幫助我們明白</a:t>
            </a:r>
            <a:r>
              <a:rPr lang="zh-HK" altLang="en-US" dirty="0" smtClean="0"/>
              <a:t>香港</a:t>
            </a:r>
            <a:r>
              <a:rPr lang="zh-HK" altLang="en-US" dirty="0"/>
              <a:t>的多元</a:t>
            </a:r>
            <a:r>
              <a:rPr lang="zh-HK" altLang="en-US" dirty="0" smtClean="0"/>
              <a:t>文化，</a:t>
            </a:r>
            <a:r>
              <a:rPr lang="zh-TW" altLang="en-US" dirty="0" smtClean="0"/>
              <a:t>也</a:t>
            </a:r>
            <a:r>
              <a:rPr lang="zh-TW" altLang="en-US" dirty="0" smtClean="0">
                <a:solidFill>
                  <a:schemeClr val="bg1"/>
                </a:solidFill>
              </a:rPr>
              <a:t>讓我們學習</a:t>
            </a:r>
            <a:r>
              <a:rPr lang="zh-TW" altLang="en-US" dirty="0" smtClean="0"/>
              <a:t>欣賞</a:t>
            </a:r>
            <a:r>
              <a:rPr lang="zh-TW" altLang="en-US" dirty="0"/>
              <a:t>和</a:t>
            </a:r>
            <a:r>
              <a:rPr lang="zh-TW" altLang="en-US" dirty="0" smtClean="0"/>
              <a:t>尊重這些文化</a:t>
            </a:r>
            <a:r>
              <a:rPr lang="zh-TW" altLang="en-US" dirty="0" smtClean="0">
                <a:solidFill>
                  <a:schemeClr val="bg1"/>
                </a:solidFill>
              </a:rPr>
              <a:t>。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2"/>
          <a:stretch/>
        </p:blipFill>
        <p:spPr>
          <a:xfrm>
            <a:off x="778544" y="4893022"/>
            <a:ext cx="5389599" cy="1421578"/>
          </a:xfrm>
          <a:prstGeom prst="rect">
            <a:avLst/>
          </a:prstGeom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626056" y="3957753"/>
            <a:ext cx="5618492" cy="12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線上資源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600" dirty="0">
                <a:hlinkClick r:id="rId7"/>
              </a:rPr>
              <a:t>https://artsandculture.google.com/search/asset/?p=hong-kong-heritage-museum&amp;em=m068jd&amp;categoryId=medium</a:t>
            </a:r>
            <a:endParaRPr lang="zh-HK" altLang="en-US" sz="1600" dirty="0"/>
          </a:p>
        </p:txBody>
      </p:sp>
      <p:grpSp>
        <p:nvGrpSpPr>
          <p:cNvPr id="18" name="群組 17"/>
          <p:cNvGrpSpPr/>
          <p:nvPr/>
        </p:nvGrpSpPr>
        <p:grpSpPr>
          <a:xfrm>
            <a:off x="800623" y="1937023"/>
            <a:ext cx="5373140" cy="1943380"/>
            <a:chOff x="800623" y="1937023"/>
            <a:chExt cx="5373140" cy="1943380"/>
          </a:xfrm>
        </p:grpSpPr>
        <p:pic>
          <p:nvPicPr>
            <p:cNvPr id="15" name="圖片 14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4" t="42167" r="39434" b="41033"/>
            <a:stretch/>
          </p:blipFill>
          <p:spPr bwMode="auto">
            <a:xfrm>
              <a:off x="800623" y="2295656"/>
              <a:ext cx="5373140" cy="15847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800624" y="1937023"/>
              <a:ext cx="1620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網上節目</a:t>
              </a:r>
              <a:endParaRPr lang="zh-HK" altLang="en-US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944796" y="3396795"/>
              <a:ext cx="133263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/>
                <a:t>藏品精選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721618" y="3395471"/>
              <a:ext cx="1526185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/>
                <a:t>藝術與文</a:t>
              </a:r>
              <a:r>
                <a:rPr lang="zh-TW" altLang="en-US" dirty="0"/>
                <a:t>化</a:t>
              </a:r>
              <a:endParaRPr lang="zh-HK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447690" y="3395471"/>
              <a:ext cx="1526185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/>
                <a:t>香港記憶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68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2975" y="1118273"/>
            <a:ext cx="546233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altLang="zh-HK" sz="2600" dirty="0" smtClean="0"/>
              <a:t>故宮博</a:t>
            </a:r>
            <a:r>
              <a:rPr lang="zh-TW" altLang="zh-HK" sz="2600" dirty="0" smtClean="0"/>
              <a:t>物</a:t>
            </a:r>
            <a:r>
              <a:rPr lang="zh-HK" altLang="zh-HK" sz="2600" dirty="0" smtClean="0"/>
              <a:t>院</a:t>
            </a:r>
            <a:r>
              <a:rPr kumimoji="0" lang="en-US" altLang="zh-HK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kumimoji="0" lang="en-US" altLang="zh-HK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kumimoji="0" lang="en-US" altLang="zh-TW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2"/>
              </a:rPr>
              <a:t>https://www.dpm.org.cn/Home.html</a:t>
            </a:r>
            <a:r>
              <a:rPr kumimoji="0" lang="en-US" altLang="zh-TW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zh-TW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altLang="en-US" sz="2600" dirty="0" smtClean="0"/>
              <a:t>故宮</a:t>
            </a:r>
            <a:r>
              <a:rPr lang="zh-HK" altLang="en-US" sz="2600" dirty="0"/>
              <a:t>博</a:t>
            </a:r>
            <a:r>
              <a:rPr lang="zh-TW" altLang="en-US" sz="2600" dirty="0"/>
              <a:t>物</a:t>
            </a:r>
            <a:r>
              <a:rPr lang="zh-HK" altLang="en-US" sz="2600" dirty="0"/>
              <a:t>院</a:t>
            </a:r>
            <a:r>
              <a:rPr lang="zh-TW" altLang="en-US" sz="2600" dirty="0"/>
              <a:t> </a:t>
            </a:r>
            <a:r>
              <a:rPr lang="en-US" altLang="zh-TW" sz="2600" dirty="0"/>
              <a:t>(</a:t>
            </a:r>
            <a:r>
              <a:rPr lang="zh-HK" altLang="en-US" sz="2600" dirty="0"/>
              <a:t>青少年網站</a:t>
            </a:r>
            <a:r>
              <a:rPr lang="en-US" altLang="zh-TW" sz="2600" dirty="0"/>
              <a:t>)</a:t>
            </a:r>
            <a:br>
              <a:rPr lang="en-US" altLang="zh-TW" sz="2600" dirty="0"/>
            </a:b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  <a:hlinkClick r:id="rId3"/>
              </a:rPr>
              <a:t>https://young.dpm.org.cn/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altLang="zh-HK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097" name="圖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6657" r="8112" b="4433"/>
          <a:stretch>
            <a:fillRect/>
          </a:stretch>
        </p:blipFill>
        <p:spPr bwMode="auto">
          <a:xfrm>
            <a:off x="790688" y="3096563"/>
            <a:ext cx="3453349" cy="30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639" y="1682558"/>
            <a:ext cx="820789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630586" y="-2878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26416" y="208689"/>
            <a:ext cx="508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zh-HK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故宮博</a:t>
            </a:r>
            <a:r>
              <a:rPr lang="zh-TW" altLang="zh-HK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</a:t>
            </a:r>
            <a:r>
              <a:rPr lang="zh-HK" altLang="zh-HK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院</a:t>
            </a:r>
            <a:endParaRPr kumimoji="0" lang="zh-HK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17BF-B849-4755-B19E-613855F75B1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02" y="4264129"/>
            <a:ext cx="1190122" cy="2245513"/>
          </a:xfrm>
          <a:prstGeom prst="rect">
            <a:avLst/>
          </a:prstGeom>
        </p:spPr>
      </p:pic>
      <p:sp>
        <p:nvSpPr>
          <p:cNvPr id="18" name="橢圓形圖說文字 17"/>
          <p:cNvSpPr/>
          <p:nvPr/>
        </p:nvSpPr>
        <p:spPr>
          <a:xfrm>
            <a:off x="4075455" y="4237103"/>
            <a:ext cx="3957192" cy="2187171"/>
          </a:xfrm>
          <a:prstGeom prst="wedgeEllipseCallout">
            <a:avLst>
              <a:gd name="adj1" fmla="val 68474"/>
              <a:gd name="adj2" fmla="val -1265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我們可以在遊覽故宮博物院的過程中，認識國家的歷史</a:t>
            </a:r>
            <a:r>
              <a:rPr lang="zh-TW" altLang="en-US" dirty="0"/>
              <a:t>和</a:t>
            </a:r>
            <a:r>
              <a:rPr lang="zh-TW" altLang="en-US" dirty="0" smtClean="0"/>
              <a:t>文化，了解和欣賞</a:t>
            </a:r>
            <a:r>
              <a:rPr lang="zh-TW" altLang="en-US" dirty="0"/>
              <a:t>歷史與文化的承</a:t>
            </a:r>
            <a:r>
              <a:rPr lang="zh-TW" altLang="en-US" dirty="0" smtClean="0"/>
              <a:t>傳。</a:t>
            </a:r>
            <a:endParaRPr lang="zh-HK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7082668" y="167774"/>
            <a:ext cx="5109332" cy="2249383"/>
            <a:chOff x="6244468" y="664462"/>
            <a:chExt cx="5109332" cy="2556668"/>
          </a:xfrm>
        </p:grpSpPr>
        <p:grpSp>
          <p:nvGrpSpPr>
            <p:cNvPr id="9" name="群組 8"/>
            <p:cNvGrpSpPr/>
            <p:nvPr/>
          </p:nvGrpSpPr>
          <p:grpSpPr>
            <a:xfrm>
              <a:off x="6244468" y="664462"/>
              <a:ext cx="4813300" cy="1682115"/>
              <a:chOff x="48779" y="0"/>
              <a:chExt cx="5349483" cy="1751660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11" t="9617" r="23882" b="8239"/>
              <a:stretch/>
            </p:blipFill>
            <p:spPr bwMode="auto">
              <a:xfrm>
                <a:off x="3547872" y="7315"/>
                <a:ext cx="1850390" cy="17443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51" b="4557"/>
              <a:stretch/>
            </p:blipFill>
            <p:spPr bwMode="auto">
              <a:xfrm>
                <a:off x="48779" y="0"/>
                <a:ext cx="3505835" cy="174053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6" name="矩形 5"/>
            <p:cNvSpPr/>
            <p:nvPr/>
          </p:nvSpPr>
          <p:spPr>
            <a:xfrm>
              <a:off x="6244468" y="2346577"/>
              <a:ext cx="5109332" cy="87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HK" altLang="zh-HK" sz="2600" dirty="0"/>
                <a:t>全景故宮</a:t>
              </a:r>
              <a:endParaRPr lang="zh-TW" altLang="zh-HK" sz="2600" dirty="0"/>
            </a:p>
            <a:p>
              <a:pPr lvl="0">
                <a:defRPr/>
              </a:pPr>
              <a:r>
                <a:rPr lang="en-US" altLang="zh-HK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/>
                </a:rPr>
                <a:t>https://pano.dpm.org.cn/gugong_app_pc/index.html</a:t>
              </a:r>
              <a:endParaRPr lang="en-US" altLang="zh-HK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361789" y="2567263"/>
            <a:ext cx="5133327" cy="1918489"/>
            <a:chOff x="358284" y="3712383"/>
            <a:chExt cx="5133327" cy="2351067"/>
          </a:xfrm>
        </p:grpSpPr>
        <p:grpSp>
          <p:nvGrpSpPr>
            <p:cNvPr id="15" name="群組 14"/>
            <p:cNvGrpSpPr/>
            <p:nvPr/>
          </p:nvGrpSpPr>
          <p:grpSpPr>
            <a:xfrm>
              <a:off x="1130531" y="3712383"/>
              <a:ext cx="4361080" cy="1433195"/>
              <a:chOff x="0" y="0"/>
              <a:chExt cx="5467985" cy="1551305"/>
            </a:xfrm>
          </p:grpSpPr>
          <p:pic>
            <p:nvPicPr>
              <p:cNvPr id="16" name="圖片 1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7" b="4556"/>
              <a:stretch/>
            </p:blipFill>
            <p:spPr bwMode="auto">
              <a:xfrm>
                <a:off x="0" y="0"/>
                <a:ext cx="3107690" cy="155130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95" t="14055" r="14846" b="10486"/>
              <a:stretch/>
            </p:blipFill>
            <p:spPr bwMode="auto">
              <a:xfrm>
                <a:off x="3108960" y="0"/>
                <a:ext cx="2359025" cy="15430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7" name="文字方塊 6"/>
            <p:cNvSpPr txBox="1"/>
            <p:nvPr/>
          </p:nvSpPr>
          <p:spPr>
            <a:xfrm>
              <a:off x="358284" y="5120517"/>
              <a:ext cx="4463934" cy="94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TW" sz="2600" dirty="0" smtClean="0"/>
                <a:t>         V</a:t>
              </a:r>
              <a:r>
                <a:rPr lang="zh-HK" altLang="zh-HK" sz="2600" dirty="0" smtClean="0"/>
                <a:t>故宮</a:t>
              </a:r>
              <a:r>
                <a:rPr lang="en-US" altLang="zh-HK" sz="2600" dirty="0" smtClean="0"/>
                <a:t> </a:t>
              </a:r>
              <a:r>
                <a:rPr lang="en-US" altLang="zh-HK" u="sng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1"/>
                </a:rPr>
                <a:t>http</a:t>
              </a:r>
              <a:r>
                <a:rPr lang="en-US" altLang="zh-HK" u="sng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1"/>
                </a:rPr>
                <a:t>://v.dpm.org.cn/</a:t>
              </a:r>
              <a:endPara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196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639" y="1682558"/>
            <a:ext cx="820789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630586" y="-2878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51601" y="316561"/>
            <a:ext cx="508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香港公共圖書館</a:t>
            </a:r>
            <a:endParaRPr kumimoji="0" lang="zh-HK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17BF-B849-4755-B19E-613855F75B1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75" y="4178761"/>
            <a:ext cx="1190122" cy="2245513"/>
          </a:xfrm>
          <a:prstGeom prst="rect">
            <a:avLst/>
          </a:prstGeom>
        </p:spPr>
      </p:pic>
      <p:sp>
        <p:nvSpPr>
          <p:cNvPr id="18" name="橢圓形圖說文字 17"/>
          <p:cNvSpPr/>
          <p:nvPr/>
        </p:nvSpPr>
        <p:spPr>
          <a:xfrm>
            <a:off x="5380553" y="4148279"/>
            <a:ext cx="3957192" cy="2187171"/>
          </a:xfrm>
          <a:prstGeom prst="wedgeEllipseCallout">
            <a:avLst>
              <a:gd name="adj1" fmla="val 68474"/>
              <a:gd name="adj2" fmla="val -1265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我們可以在香港公共圖書館閱讀書籍，學習保持身心健康的知識，培養健康的生活態度。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1" name="圖片 20"/>
          <p:cNvPicPr/>
          <p:nvPr/>
        </p:nvPicPr>
        <p:blipFill rotWithShape="1">
          <a:blip r:embed="rId3"/>
          <a:srcRect l="22473" t="30775" r="21205" b="16384"/>
          <a:stretch/>
        </p:blipFill>
        <p:spPr bwMode="auto">
          <a:xfrm>
            <a:off x="6203357" y="947959"/>
            <a:ext cx="5077013" cy="2689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58748" y="1277198"/>
            <a:ext cx="546233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香港公共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圖書館</a:t>
            </a: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https://www.hkpl.gov.hk/tc/index.html</a:t>
            </a:r>
            <a:endParaRPr kumimoji="0" lang="en-US" altLang="zh-TW" sz="18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zh-TW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600" dirty="0" smtClean="0"/>
              <a:t>電子書</a:t>
            </a:r>
            <a:r>
              <a:rPr lang="en-US" altLang="zh-TW" sz="2600" dirty="0" smtClean="0"/>
              <a:t/>
            </a:r>
            <a:br>
              <a:rPr lang="en-US" altLang="zh-TW" sz="2600" dirty="0" smtClean="0"/>
            </a:br>
            <a:r>
              <a:rPr lang="en-US" altLang="zh-HK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https://www.hkpl.gov.hk/tc/e-resources/e-books/home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altLang="zh-HK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5" name="圖片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1" t="24904" r="25066" b="32430"/>
          <a:stretch/>
        </p:blipFill>
        <p:spPr bwMode="auto">
          <a:xfrm>
            <a:off x="1093527" y="3650267"/>
            <a:ext cx="3601566" cy="1964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405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639" y="1682558"/>
            <a:ext cx="820789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630586" y="-28786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48593" y="447619"/>
            <a:ext cx="508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</a:t>
            </a:r>
            <a:r>
              <a:rPr kumimoji="0" lang="zh-TW" alt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．</a:t>
            </a:r>
            <a:r>
              <a:rPr kumimoji="0" lang="en-GB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PARK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[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源．區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]</a:t>
            </a:r>
            <a:endParaRPr kumimoji="0" lang="zh-HK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C17BF-B849-4755-B19E-613855F75B1F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12" y="4110837"/>
            <a:ext cx="1190122" cy="2245513"/>
          </a:xfrm>
          <a:prstGeom prst="rect">
            <a:avLst/>
          </a:prstGeom>
        </p:spPr>
      </p:pic>
      <p:sp>
        <p:nvSpPr>
          <p:cNvPr id="18" name="橢圓形圖說文字 17"/>
          <p:cNvSpPr/>
          <p:nvPr/>
        </p:nvSpPr>
        <p:spPr>
          <a:xfrm>
            <a:off x="6261103" y="4141345"/>
            <a:ext cx="3902575" cy="2435822"/>
          </a:xfrm>
          <a:prstGeom prst="wedgeEllipseCallout">
            <a:avLst>
              <a:gd name="adj1" fmla="val 69995"/>
              <a:gd name="adj2" fmla="val -1655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我們可以在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．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PARK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明白到「轉廢為能」的優點和重要性，認識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廢物管理、資源回收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和循環再用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，提高環保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的意識。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71825" y="1372226"/>
            <a:ext cx="546233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T</a:t>
            </a:r>
            <a:r>
              <a:rPr kumimoji="0" lang="zh-TW" alt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．</a:t>
            </a:r>
            <a:r>
              <a:rPr kumimoji="0" lang="en-GB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PARK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[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源．區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]</a:t>
            </a:r>
            <a:r>
              <a:rPr kumimoji="0" lang="en-GB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kumimoji="0" lang="en-GB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kumimoji="0" lang="en-US" altLang="zh-H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</a:t>
            </a: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://www.tpark.hk/tc</a:t>
            </a:r>
            <a:r>
              <a:rPr kumimoji="0" lang="en-US" altLang="zh-H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/</a:t>
            </a:r>
            <a:endParaRPr kumimoji="0" lang="en-US" altLang="zh-HK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線上影片</a:t>
            </a:r>
            <a: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/>
            </a:r>
            <a:br>
              <a:rPr kumimoji="0" lang="en-US" altLang="zh-TW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https://www.tpark.hk/tc/news/</a:t>
            </a:r>
            <a:endParaRPr kumimoji="0" lang="en-US" altLang="zh-HK" sz="18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" y="3341996"/>
            <a:ext cx="5248439" cy="34402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82" y="356506"/>
            <a:ext cx="5686647" cy="29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63632" y="733597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社會服務</a:t>
            </a:r>
          </a:p>
        </p:txBody>
      </p:sp>
      <p:sp>
        <p:nvSpPr>
          <p:cNvPr id="3" name="矩形 2"/>
          <p:cNvSpPr/>
          <p:nvPr/>
        </p:nvSpPr>
        <p:spPr>
          <a:xfrm>
            <a:off x="1420092" y="3084019"/>
            <a:ext cx="94446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TW" sz="2800" dirty="0">
              <a:solidFill>
                <a:schemeClr val="bg1"/>
              </a:solidFill>
            </a:endParaRPr>
          </a:p>
          <a:p>
            <a:pPr algn="just"/>
            <a:r>
              <a:rPr lang="zh-TW" altLang="en-US" sz="2800" dirty="0" smtClean="0">
                <a:solidFill>
                  <a:schemeClr val="bg1"/>
                </a:solidFill>
              </a:rPr>
              <a:t>社會服務</a:t>
            </a:r>
            <a:r>
              <a:rPr lang="zh-TW" altLang="en-US" sz="2800" dirty="0">
                <a:solidFill>
                  <a:schemeClr val="bg1"/>
                </a:solidFill>
              </a:rPr>
              <a:t>有助學生培養對他人的尊重及關心，亦有助培養公民責任感。學生可透過參觀</a:t>
            </a:r>
            <a:r>
              <a:rPr lang="zh-TW" altLang="en-US" sz="2800" dirty="0" smtClean="0">
                <a:solidFill>
                  <a:schemeClr val="bg1"/>
                </a:solidFill>
              </a:rPr>
              <a:t>博物館或</a:t>
            </a:r>
            <a:r>
              <a:rPr lang="zh-TW" altLang="en-US" sz="2800" dirty="0">
                <a:solidFill>
                  <a:schemeClr val="bg1"/>
                </a:solidFill>
              </a:rPr>
              <a:t>瀏覽相關的網頁</a:t>
            </a:r>
            <a:r>
              <a:rPr lang="zh-TW" altLang="en-US" sz="2800" dirty="0" smtClean="0">
                <a:solidFill>
                  <a:schemeClr val="bg1"/>
                </a:solidFill>
              </a:rPr>
              <a:t>，認識一些為他人服務的人和事，從而培養正面的價值觀和態度。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0785" y="191484"/>
            <a:ext cx="4581913" cy="970157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大</a:t>
            </a:r>
            <a:r>
              <a:rPr lang="zh-TW" altLang="en-US" b="1" dirty="0" smtClean="0"/>
              <a:t>館</a:t>
            </a:r>
            <a:endParaRPr lang="zh-HK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19</a:t>
            </a:fld>
            <a:endParaRPr lang="zh-HK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596562" y="1497713"/>
            <a:ext cx="4233133" cy="1059254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大館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3"/>
              </a:rPr>
              <a:t>https://www.taikwun.hk/zh/</a:t>
            </a:r>
            <a:endParaRPr lang="zh-HK" altLang="en-US" sz="1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1" y="2780789"/>
            <a:ext cx="4694726" cy="29631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18" y="1082288"/>
            <a:ext cx="6576164" cy="27809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588" y="4262383"/>
            <a:ext cx="1156965" cy="2388573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5523711" y="4023360"/>
            <a:ext cx="4551314" cy="2587827"/>
          </a:xfrm>
          <a:prstGeom prst="wedgeEllipseCallout">
            <a:avLst>
              <a:gd name="adj1" fmla="val 66640"/>
              <a:gd name="adj2" fmla="val -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/>
              <a:t>大</a:t>
            </a:r>
            <a:r>
              <a:rPr lang="zh-TW" altLang="en-US" dirty="0" smtClean="0">
                <a:solidFill>
                  <a:schemeClr val="bg1"/>
                </a:solidFill>
              </a:rPr>
              <a:t>館的建築群包括</a:t>
            </a:r>
            <a:r>
              <a:rPr lang="zh-TW" altLang="en-US" dirty="0">
                <a:solidFill>
                  <a:schemeClr val="bg1"/>
                </a:solidFill>
              </a:rPr>
              <a:t>三項法定古蹟</a:t>
            </a:r>
            <a:r>
              <a:rPr lang="en-US" altLang="zh-TW" dirty="0">
                <a:solidFill>
                  <a:schemeClr val="bg1"/>
                </a:solidFill>
              </a:rPr>
              <a:t>—</a:t>
            </a:r>
            <a:r>
              <a:rPr lang="zh-TW" altLang="en-US" dirty="0">
                <a:solidFill>
                  <a:schemeClr val="bg1"/>
                </a:solidFill>
              </a:rPr>
              <a:t>前中區警署、中央裁判司署和域多利監獄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en-US" dirty="0" smtClean="0"/>
              <a:t>保留</a:t>
            </a:r>
            <a:r>
              <a:rPr lang="zh-TW" altLang="en-US" dirty="0"/>
              <a:t>了香港治安執法與司法檢控的重要</a:t>
            </a:r>
            <a:r>
              <a:rPr lang="zh-TW" altLang="en-US" dirty="0" smtClean="0"/>
              <a:t>歷史，讓我們認識了當時為社會維持治安的人的貢獻。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933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9DDA7CA-1414-4C61-81EA-391C82AFBA5D}"/>
              </a:ext>
            </a:extLst>
          </p:cNvPr>
          <p:cNvSpPr txBox="1">
            <a:spLocks/>
          </p:cNvSpPr>
          <p:nvPr/>
        </p:nvSpPr>
        <p:spPr>
          <a:xfrm>
            <a:off x="386079" y="-1"/>
            <a:ext cx="5426891" cy="9946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</a:t>
            </a:r>
            <a:endParaRPr lang="en-US" altLang="zh-TW" sz="53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A2CACD-9F8B-440E-8EF9-9729451872B2}"/>
              </a:ext>
            </a:extLst>
          </p:cNvPr>
          <p:cNvSpPr/>
          <p:nvPr/>
        </p:nvSpPr>
        <p:spPr>
          <a:xfrm>
            <a:off x="386081" y="1428668"/>
            <a:ext cx="115332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指學生在真實情境中的學習，以達至在課堂學習較難達到的學習目標。在體驗式學習的過程中，學生有機會從直接的親身經歷建構意義，透過全方位學習過程中的優質反思，把所獲得的知識、所掌握的技能及所培養的正面的價值觀和態度，靈活運用於全新的情境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TW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冠狀病毒病疫情）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中，以完成任務及解決問題。</a:t>
            </a:r>
            <a:endParaRPr lang="zh-HK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ECCA48-BB57-4854-836F-A8168CC13DDB}"/>
              </a:ext>
            </a:extLst>
          </p:cNvPr>
          <p:cNvSpPr/>
          <p:nvPr/>
        </p:nvSpPr>
        <p:spPr>
          <a:xfrm>
            <a:off x="386079" y="6033835"/>
            <a:ext cx="11585960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教育局（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中學教育課程指引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。分冊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7︰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全方位學習及體驗式學習。</a:t>
            </a:r>
            <a:endParaRPr lang="zh-HK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680" y="303958"/>
            <a:ext cx="10631884" cy="970157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香港歷史</a:t>
            </a:r>
            <a:r>
              <a:rPr lang="zh-TW" altLang="en-US" b="1" dirty="0" smtClean="0"/>
              <a:t>博物館</a:t>
            </a:r>
            <a:endParaRPr lang="zh-HK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17BF-B849-4755-B19E-613855F75B1F}" type="slidenum">
              <a:rPr lang="zh-HK" altLang="en-US" smtClean="0"/>
              <a:t>20</a:t>
            </a:fld>
            <a:endParaRPr lang="zh-HK" alt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429924" y="1482816"/>
            <a:ext cx="5049033" cy="1059254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香港歷史博物館</a:t>
            </a:r>
            <a:r>
              <a:rPr lang="en-US" altLang="zh-HK" sz="2600" dirty="0">
                <a:hlinkClick r:id="rId2"/>
              </a:rPr>
              <a:t/>
            </a:r>
            <a:br>
              <a:rPr lang="en-US" altLang="zh-HK" sz="2600" dirty="0">
                <a:hlinkClick r:id="rId2"/>
              </a:rPr>
            </a:br>
            <a:r>
              <a:rPr lang="en-US" altLang="zh-HK" sz="1800" dirty="0">
                <a:hlinkClick r:id="rId3"/>
              </a:rPr>
              <a:t>https://hk.history.museum/zh_TW/web/mh/index.html</a:t>
            </a:r>
            <a:endParaRPr lang="zh-HK" altLang="en-US" sz="18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43907" y="2682429"/>
            <a:ext cx="5049033" cy="105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 smtClean="0"/>
              <a:t>網上</a:t>
            </a:r>
            <a:r>
              <a:rPr lang="zh-TW" altLang="en-US" sz="2600" dirty="0"/>
              <a:t>展覽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4"/>
              </a:rPr>
              <a:t>https://hk.history.museum/zh_TW/web/mh/exhibition/virtual.html</a:t>
            </a:r>
            <a:endParaRPr lang="zh-HK" altLang="en-US" sz="1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57" y="1903261"/>
            <a:ext cx="4259730" cy="31947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64" y="4475237"/>
            <a:ext cx="1144177" cy="2246238"/>
          </a:xfrm>
          <a:prstGeom prst="rect">
            <a:avLst/>
          </a:prstGeom>
        </p:spPr>
      </p:pic>
      <p:sp>
        <p:nvSpPr>
          <p:cNvPr id="10" name="橢圓形圖說文字 9"/>
          <p:cNvSpPr/>
          <p:nvPr/>
        </p:nvSpPr>
        <p:spPr>
          <a:xfrm>
            <a:off x="2492047" y="3589595"/>
            <a:ext cx="3556802" cy="2359270"/>
          </a:xfrm>
          <a:prstGeom prst="wedgeEllipseCallout">
            <a:avLst>
              <a:gd name="adj1" fmla="val -67893"/>
              <a:gd name="adj2" fmla="val 238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在香港歷史博物館，我們可以認識國家和香港的歷史，也可以知道一些在不同</a:t>
            </a:r>
            <a:r>
              <a:rPr lang="zh-TW" altLang="en-US" dirty="0"/>
              <a:t>時期為香港市民</a:t>
            </a:r>
            <a:r>
              <a:rPr lang="zh-TW" altLang="en-US" dirty="0" smtClean="0"/>
              <a:t>服務的人和事。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145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71946" y="1215736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體藝發展</a:t>
            </a:r>
          </a:p>
        </p:txBody>
      </p:sp>
      <p:sp>
        <p:nvSpPr>
          <p:cNvPr id="3" name="矩形 2"/>
          <p:cNvSpPr/>
          <p:nvPr/>
        </p:nvSpPr>
        <p:spPr>
          <a:xfrm>
            <a:off x="1163781" y="3589725"/>
            <a:ext cx="10180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</a:rPr>
              <a:t>體</a:t>
            </a:r>
            <a:r>
              <a:rPr lang="zh-TW" altLang="en-US" sz="2800" dirty="0">
                <a:solidFill>
                  <a:schemeClr val="bg1"/>
                </a:solidFill>
              </a:rPr>
              <a:t>藝發展學習活動透過培養信心、毅力及審美能力，幫助學生建立</a:t>
            </a:r>
            <a:r>
              <a:rPr lang="zh-TW" altLang="en-US" sz="2800" dirty="0" smtClean="0">
                <a:solidFill>
                  <a:schemeClr val="bg1"/>
                </a:solidFill>
              </a:rPr>
              <a:t>健康的</a:t>
            </a:r>
            <a:r>
              <a:rPr lang="zh-TW" altLang="en-US" sz="2800" dirty="0">
                <a:solidFill>
                  <a:schemeClr val="bg1"/>
                </a:solidFill>
              </a:rPr>
              <a:t>生活方式及終身學習的基礎</a:t>
            </a:r>
            <a:r>
              <a:rPr lang="zh-TW" altLang="en-US" sz="2800" dirty="0" smtClean="0">
                <a:solidFill>
                  <a:schemeClr val="bg1"/>
                </a:solidFill>
              </a:rPr>
              <a:t>。透過瀏覽與藝術相關的博物館網</a:t>
            </a:r>
            <a:r>
              <a:rPr lang="zh-TW" altLang="en-US" sz="2800" dirty="0">
                <a:solidFill>
                  <a:schemeClr val="bg1"/>
                </a:solidFill>
              </a:rPr>
              <a:t>頁</a:t>
            </a:r>
            <a:r>
              <a:rPr lang="zh-TW" altLang="en-US" sz="2800" dirty="0" smtClean="0">
                <a:solidFill>
                  <a:schemeClr val="bg1"/>
                </a:solidFill>
              </a:rPr>
              <a:t>，</a:t>
            </a:r>
            <a:r>
              <a:rPr lang="zh-TW" altLang="en-US" sz="2800" dirty="0">
                <a:solidFill>
                  <a:schemeClr val="bg1"/>
                </a:solidFill>
              </a:rPr>
              <a:t>可</a:t>
            </a:r>
            <a:r>
              <a:rPr lang="zh-TW" altLang="en-US" sz="2800" dirty="0" smtClean="0">
                <a:solidFill>
                  <a:schemeClr val="bg1"/>
                </a:solidFill>
              </a:rPr>
              <a:t>培養學生對</a:t>
            </a:r>
            <a:r>
              <a:rPr lang="zh-TW" altLang="en-US" sz="2800" dirty="0">
                <a:solidFill>
                  <a:schemeClr val="bg1"/>
                </a:solidFill>
              </a:rPr>
              <a:t>藝術的</a:t>
            </a:r>
            <a:r>
              <a:rPr lang="zh-TW" altLang="en-US" sz="2800" dirty="0" smtClean="0">
                <a:solidFill>
                  <a:schemeClr val="bg1"/>
                </a:solidFill>
              </a:rPr>
              <a:t>興趣及鑑賞</a:t>
            </a:r>
            <a:r>
              <a:rPr lang="zh-TW" altLang="en-US" sz="2800" dirty="0">
                <a:solidFill>
                  <a:schemeClr val="bg1"/>
                </a:solidFill>
              </a:rPr>
              <a:t>藝術價值的</a:t>
            </a:r>
            <a:r>
              <a:rPr lang="zh-TW" altLang="en-US" sz="2800" dirty="0" smtClean="0">
                <a:solidFill>
                  <a:schemeClr val="bg1"/>
                </a:solidFill>
              </a:rPr>
              <a:t>能力。 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0134" y="62729"/>
            <a:ext cx="5695604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香港</a:t>
            </a:r>
            <a:r>
              <a:rPr lang="zh-TW" altLang="en-US" b="1" dirty="0" smtClean="0"/>
              <a:t>藝術館</a:t>
            </a:r>
            <a:endParaRPr lang="zh-HK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778865" y="1514174"/>
            <a:ext cx="5487444" cy="105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香港藝術館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3"/>
              </a:rPr>
              <a:t>https://hk.art.museum/zh_TW/web/ma/home.html</a:t>
            </a:r>
            <a:endParaRPr lang="zh-HK" altLang="en-US" sz="1800" dirty="0"/>
          </a:p>
        </p:txBody>
      </p:sp>
      <p:sp>
        <p:nvSpPr>
          <p:cNvPr id="5" name="矩形 4"/>
          <p:cNvSpPr/>
          <p:nvPr/>
        </p:nvSpPr>
        <p:spPr>
          <a:xfrm>
            <a:off x="730134" y="2662749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600" dirty="0"/>
              <a:t>雲遊藝術館</a:t>
            </a:r>
            <a:r>
              <a:rPr lang="en-US" altLang="zh-HK" sz="2600" dirty="0">
                <a:hlinkClick r:id="rId2"/>
              </a:rPr>
              <a:t/>
            </a:r>
            <a:br>
              <a:rPr lang="en-US" altLang="zh-HK" sz="2600" dirty="0">
                <a:hlinkClick r:id="rId2"/>
              </a:rPr>
            </a:br>
            <a:r>
              <a:rPr lang="en-US" altLang="zh-HK" dirty="0">
                <a:hlinkClick r:id="rId4"/>
              </a:rPr>
              <a:t>https://hk.art.museum/zh_TW/web/ma/exhibitions-and-events/virtually-at-hkmoa.html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79" y="144312"/>
            <a:ext cx="4511730" cy="1353162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6767945" y="1825203"/>
            <a:ext cx="4813175" cy="2319655"/>
            <a:chOff x="6826134" y="1581001"/>
            <a:chExt cx="4813175" cy="231965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9187" y="1581001"/>
              <a:ext cx="1190122" cy="2245513"/>
            </a:xfrm>
            <a:prstGeom prst="rect">
              <a:avLst/>
            </a:prstGeom>
          </p:spPr>
        </p:pic>
        <p:sp>
          <p:nvSpPr>
            <p:cNvPr id="12" name="橢圓形圖說文字 11"/>
            <p:cNvSpPr/>
            <p:nvPr/>
          </p:nvSpPr>
          <p:spPr>
            <a:xfrm>
              <a:off x="6826134" y="1779833"/>
              <a:ext cx="3260461" cy="2120823"/>
            </a:xfrm>
            <a:prstGeom prst="wedgeEllipseCallout">
              <a:avLst>
                <a:gd name="adj1" fmla="val 70622"/>
                <a:gd name="adj2" fmla="val -2207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zh-TW" altLang="en-US" dirty="0"/>
                <a:t>香港</a:t>
              </a:r>
              <a:r>
                <a:rPr lang="zh-TW" altLang="en-US" dirty="0" smtClean="0"/>
                <a:t>藝術館的網頁上載了各</a:t>
              </a:r>
              <a:r>
                <a:rPr lang="zh-TW" altLang="en-US" dirty="0"/>
                <a:t>展覽圖冊、導</a:t>
              </a:r>
              <a:r>
                <a:rPr lang="zh-TW" altLang="en-US" dirty="0" smtClean="0"/>
                <a:t>賞和多媒體檔案</a:t>
              </a:r>
              <a:r>
                <a:rPr lang="zh-TW" altLang="en-US" dirty="0"/>
                <a:t>，我在家也</a:t>
              </a:r>
              <a:r>
                <a:rPr lang="zh-TW" altLang="en-US" dirty="0" smtClean="0"/>
                <a:t>可以欣賞展品。</a:t>
              </a:r>
              <a:endParaRPr lang="zh-HK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485365" y="4389119"/>
            <a:ext cx="3029340" cy="2330565"/>
            <a:chOff x="5408078" y="3709189"/>
            <a:chExt cx="2315441" cy="1723460"/>
          </a:xfrm>
        </p:grpSpPr>
        <p:pic>
          <p:nvPicPr>
            <p:cNvPr id="11" name="圖片 10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3" t="21205" r="11506" b="3810"/>
            <a:stretch/>
          </p:blipFill>
          <p:spPr bwMode="auto">
            <a:xfrm>
              <a:off x="5408078" y="3709189"/>
              <a:ext cx="2315441" cy="13541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6174538" y="5063317"/>
              <a:ext cx="1219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兒童繪本</a:t>
              </a:r>
              <a:endParaRPr lang="zh-HK" altLang="en-US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086248" y="4389119"/>
            <a:ext cx="3209112" cy="2088707"/>
            <a:chOff x="8304015" y="3826241"/>
            <a:chExt cx="3209112" cy="2493644"/>
          </a:xfrm>
        </p:grpSpPr>
        <p:pic>
          <p:nvPicPr>
            <p:cNvPr id="13" name="圖片 12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4" t="23676" r="32455" b="18137"/>
            <a:stretch/>
          </p:blipFill>
          <p:spPr bwMode="auto">
            <a:xfrm>
              <a:off x="8304015" y="3826241"/>
              <a:ext cx="3209112" cy="21386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9215014" y="5950553"/>
              <a:ext cx="159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 smtClean="0"/>
                <a:t>動畫</a:t>
              </a:r>
              <a:endParaRPr lang="zh-HK" altLang="en-US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1055052" y="4389119"/>
            <a:ext cx="2858770" cy="2222562"/>
            <a:chOff x="1055052" y="4389119"/>
            <a:chExt cx="2858770" cy="2222562"/>
          </a:xfrm>
        </p:grpSpPr>
        <p:pic>
          <p:nvPicPr>
            <p:cNvPr id="16" name="圖片 15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5" t="21699" r="23856" b="19350"/>
            <a:stretch/>
          </p:blipFill>
          <p:spPr bwMode="auto">
            <a:xfrm>
              <a:off x="1055052" y="4389119"/>
              <a:ext cx="2858770" cy="18311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1577779" y="6242349"/>
              <a:ext cx="1813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藝術教育紀念片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59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570" y="102078"/>
            <a:ext cx="6182183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戲曲</a:t>
            </a:r>
            <a:r>
              <a:rPr lang="zh-TW" altLang="en-US" b="1" dirty="0" smtClean="0"/>
              <a:t>中心</a:t>
            </a:r>
            <a:endParaRPr lang="zh-HK" altLang="en-US" b="1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87770" y="1523403"/>
            <a:ext cx="5049033" cy="105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戲曲中心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3"/>
              </a:rPr>
              <a:t>https://www.westkowloon.hk/tc/xiqu-centre</a:t>
            </a:r>
            <a:endParaRPr lang="zh-HK" altLang="en-US" sz="1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91" y="1057104"/>
            <a:ext cx="3977425" cy="24887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40">
            <a:off x="850860" y="3582767"/>
            <a:ext cx="1204784" cy="2339386"/>
          </a:xfrm>
          <a:prstGeom prst="rect">
            <a:avLst/>
          </a:prstGeom>
        </p:spPr>
      </p:pic>
      <p:sp>
        <p:nvSpPr>
          <p:cNvPr id="10" name="橢圓形圖說文字 9"/>
          <p:cNvSpPr/>
          <p:nvPr/>
        </p:nvSpPr>
        <p:spPr>
          <a:xfrm>
            <a:off x="2725364" y="3025833"/>
            <a:ext cx="3710203" cy="2302625"/>
          </a:xfrm>
          <a:prstGeom prst="wedgeEllipseCallout">
            <a:avLst>
              <a:gd name="adj1" fmla="val -80144"/>
              <a:gd name="adj2" fmla="val 14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在戲曲中心，我們可以欣賞到歷史悠長的戲曲文化及傳統中國表演藝術，增加對中國文化和傳統藝術的認識。</a:t>
            </a:r>
            <a:endParaRPr lang="zh-HK" altLang="en-US" dirty="0"/>
          </a:p>
        </p:txBody>
      </p:sp>
      <p:pic>
        <p:nvPicPr>
          <p:cNvPr id="11" name="圖片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1090" r="31346" b="50410"/>
          <a:stretch/>
        </p:blipFill>
        <p:spPr bwMode="auto">
          <a:xfrm>
            <a:off x="6586091" y="4365567"/>
            <a:ext cx="4679229" cy="1513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81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343" y="69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梵蒂岡</a:t>
            </a:r>
            <a:r>
              <a:rPr lang="zh-TW" altLang="en-US" b="1" dirty="0" smtClean="0"/>
              <a:t>博物館</a:t>
            </a:r>
            <a:endParaRPr lang="en-US" altLang="zh-TW" b="1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72193" y="1140381"/>
            <a:ext cx="5737964" cy="105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/>
              <a:t>梵蒂岡博物館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>
                <a:hlinkClick r:id="rId3"/>
              </a:rPr>
              <a:t>http://www.museivaticani.va/content/museivaticani/en.html</a:t>
            </a:r>
            <a:endParaRPr lang="zh-HK" altLang="en-US" sz="1800" dirty="0"/>
          </a:p>
        </p:txBody>
      </p:sp>
      <p:sp>
        <p:nvSpPr>
          <p:cNvPr id="5" name="矩形 4"/>
          <p:cNvSpPr/>
          <p:nvPr/>
        </p:nvSpPr>
        <p:spPr>
          <a:xfrm>
            <a:off x="572193" y="2371210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600" dirty="0"/>
              <a:t>虛擬導覽</a:t>
            </a:r>
            <a:r>
              <a:rPr lang="en-US" altLang="zh-HK" dirty="0">
                <a:hlinkClick r:id="rId2"/>
              </a:rPr>
              <a:t/>
            </a:r>
            <a:br>
              <a:rPr lang="en-US" altLang="zh-HK" dirty="0">
                <a:hlinkClick r:id="rId2"/>
              </a:rPr>
            </a:br>
            <a:r>
              <a:rPr lang="en-US" altLang="zh-HK" dirty="0">
                <a:hlinkClick r:id="rId4"/>
              </a:rPr>
              <a:t>http://www.museivaticani.va/content/museivaticani/en/collezioni/musei/tour-virtuali-elenco.html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62" y="1132296"/>
            <a:ext cx="5044573" cy="23285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3" y="3720255"/>
            <a:ext cx="6688899" cy="28832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551" y="4083274"/>
            <a:ext cx="1204784" cy="2339386"/>
          </a:xfrm>
          <a:prstGeom prst="rect">
            <a:avLst/>
          </a:prstGeom>
        </p:spPr>
      </p:pic>
      <p:sp>
        <p:nvSpPr>
          <p:cNvPr id="11" name="橢圓形圖說文字 10"/>
          <p:cNvSpPr/>
          <p:nvPr/>
        </p:nvSpPr>
        <p:spPr>
          <a:xfrm>
            <a:off x="7159510" y="3759182"/>
            <a:ext cx="3435973" cy="2844306"/>
          </a:xfrm>
          <a:prstGeom prst="wedgeEllipseCallout">
            <a:avLst>
              <a:gd name="adj1" fmla="val 65684"/>
              <a:gd name="adj2" fmla="val -6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/>
              <a:t>在梵蒂岡</a:t>
            </a:r>
            <a:r>
              <a:rPr lang="zh-TW" altLang="en-US" dirty="0" smtClean="0"/>
              <a:t>博物館，我們可以欣賞到世界歷史藏品，以提高鑑賞</a:t>
            </a:r>
            <a:r>
              <a:rPr lang="zh-TW" altLang="en-US" dirty="0"/>
              <a:t>藝術價值的</a:t>
            </a:r>
            <a:r>
              <a:rPr lang="zh-TW" altLang="en-US" dirty="0" smtClean="0"/>
              <a:t>能力及拓闊</a:t>
            </a:r>
            <a:r>
              <a:rPr lang="zh-HK" altLang="en-US" dirty="0" smtClean="0"/>
              <a:t>世界視野</a:t>
            </a:r>
            <a:r>
              <a:rPr lang="zh-TW" altLang="en-US" dirty="0" smtClean="0"/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553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5778" y="276556"/>
            <a:ext cx="6439422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/>
              <a:t>羅浮宮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b="1" dirty="0" smtClean="0"/>
              <a:t> </a:t>
            </a:r>
            <a:endParaRPr lang="zh-HK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5472" y="1046874"/>
            <a:ext cx="4435554" cy="1110489"/>
          </a:xfrm>
        </p:spPr>
        <p:txBody>
          <a:bodyPr>
            <a:noAutofit/>
          </a:bodyPr>
          <a:lstStyle/>
          <a:p>
            <a:r>
              <a:rPr lang="zh-TW" altLang="en-US" sz="2600" dirty="0"/>
              <a:t>羅浮宮</a:t>
            </a:r>
            <a:r>
              <a:rPr lang="en-US" altLang="zh-HK" sz="1800" dirty="0" smtClean="0"/>
              <a:t/>
            </a:r>
            <a:br>
              <a:rPr lang="en-US" altLang="zh-HK" sz="1800" dirty="0" smtClean="0"/>
            </a:br>
            <a:r>
              <a:rPr lang="en-US" altLang="zh-HK" sz="1800" dirty="0">
                <a:hlinkClick r:id="rId2"/>
              </a:rPr>
              <a:t>https://</a:t>
            </a:r>
            <a:r>
              <a:rPr lang="en-US" altLang="zh-HK" sz="1800" dirty="0" smtClean="0">
                <a:hlinkClick r:id="rId2"/>
              </a:rPr>
              <a:t>www.louvre.fr/en/homepage</a:t>
            </a:r>
            <a:endParaRPr lang="en-US" altLang="zh-HK" sz="1800" dirty="0" smtClean="0"/>
          </a:p>
          <a:p>
            <a:endParaRPr lang="zh-HK" altLang="en-US" sz="18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35472" y="2121428"/>
            <a:ext cx="4758847" cy="742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線上導覽</a:t>
            </a:r>
            <a:r>
              <a:rPr kumimoji="0" lang="en-US" altLang="zh-H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/>
            </a:r>
            <a:br>
              <a:rPr kumimoji="0" lang="en-US" altLang="zh-H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https://www.louvre.fr/en/visites-en-ligne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0" y="2999786"/>
            <a:ext cx="6028163" cy="291069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78" y="1046874"/>
            <a:ext cx="4711631" cy="31190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149" y="4455134"/>
            <a:ext cx="1144177" cy="2246238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6932429" y="4359700"/>
            <a:ext cx="3370520" cy="2341672"/>
          </a:xfrm>
          <a:prstGeom prst="wedgeEllipseCallout">
            <a:avLst>
              <a:gd name="adj1" fmla="val 71560"/>
              <a:gd name="adj2" fmla="val -8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在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羅浮宮，我們可以看到世界著名的雕塑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、繪畫、美術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工藝等，以拓展我們的藝術的認識及視野。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7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538941" y="367838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與工作有關的經驗</a:t>
            </a:r>
          </a:p>
        </p:txBody>
      </p:sp>
      <p:sp>
        <p:nvSpPr>
          <p:cNvPr id="3" name="矩形 2"/>
          <p:cNvSpPr/>
          <p:nvPr/>
        </p:nvSpPr>
        <p:spPr>
          <a:xfrm>
            <a:off x="1373924" y="2773684"/>
            <a:ext cx="95677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bg1"/>
                </a:solidFill>
              </a:rPr>
              <a:t>與</a:t>
            </a:r>
            <a:r>
              <a:rPr lang="zh-TW" altLang="en-US" sz="2800" dirty="0">
                <a:solidFill>
                  <a:schemeClr val="bg1"/>
                </a:solidFill>
              </a:rPr>
              <a:t>工作有關的活動有助學生獲得職場的最新資訊</a:t>
            </a:r>
            <a:r>
              <a:rPr lang="zh-TW" altLang="en-US" sz="2800" dirty="0" smtClean="0">
                <a:solidFill>
                  <a:schemeClr val="bg1"/>
                </a:solidFill>
              </a:rPr>
              <a:t>。透過參觀有關不同領域和範疇的博物館或中心，可培養學生的誠信、承擔</a:t>
            </a:r>
            <a:r>
              <a:rPr lang="zh-TW" altLang="en-US" sz="2800" dirty="0">
                <a:solidFill>
                  <a:schemeClr val="bg1"/>
                </a:solidFill>
              </a:rPr>
              <a:t>精神及責任感等工作道德操守，令學生了解他們在未來的工作</a:t>
            </a:r>
            <a:r>
              <a:rPr lang="zh-TW" altLang="en-US" sz="2800" dirty="0" smtClean="0">
                <a:solidFill>
                  <a:schemeClr val="bg1"/>
                </a:solidFill>
              </a:rPr>
              <a:t>生涯中</a:t>
            </a:r>
            <a:r>
              <a:rPr lang="zh-TW" altLang="en-US" sz="2800" dirty="0">
                <a:solidFill>
                  <a:schemeClr val="bg1"/>
                </a:solidFill>
              </a:rPr>
              <a:t>所要具備的素質。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6584"/>
            <a:ext cx="10301426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秦始皇帝陵</a:t>
            </a:r>
            <a:r>
              <a:rPr lang="zh-TW" altLang="en-US" b="1" dirty="0" smtClean="0"/>
              <a:t>博物院</a:t>
            </a:r>
            <a:r>
              <a:rPr lang="en-US" altLang="zh-TW" dirty="0"/>
              <a:t/>
            </a:r>
            <a:br>
              <a:rPr lang="en-US" altLang="zh-TW" dirty="0"/>
            </a:br>
            <a:endParaRPr lang="en-US" altLang="zh-TW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64117"/>
            <a:ext cx="3650673" cy="912050"/>
          </a:xfrm>
        </p:spPr>
        <p:txBody>
          <a:bodyPr>
            <a:normAutofit/>
          </a:bodyPr>
          <a:lstStyle/>
          <a:p>
            <a:r>
              <a:rPr lang="zh-TW" altLang="en-US" dirty="0"/>
              <a:t>秦始皇帝陵博物院</a:t>
            </a:r>
            <a:r>
              <a:rPr lang="en-US" altLang="zh-HK" sz="1800" dirty="0" smtClean="0">
                <a:hlinkClick r:id="rId2"/>
              </a:rPr>
              <a:t/>
            </a:r>
            <a:br>
              <a:rPr lang="en-US" altLang="zh-HK" sz="1800" dirty="0" smtClean="0">
                <a:hlinkClick r:id="rId2"/>
              </a:rPr>
            </a:br>
            <a:r>
              <a:rPr lang="en-US" altLang="zh-HK" sz="1800" dirty="0" smtClean="0">
                <a:hlinkClick r:id="rId2"/>
              </a:rPr>
              <a:t>http://bmy.com.cn/</a:t>
            </a:r>
            <a:endParaRPr lang="en-US" altLang="zh-HK" sz="1800" dirty="0" smtClean="0"/>
          </a:p>
          <a:p>
            <a:endParaRPr lang="en-US" altLang="zh-HK" sz="1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30" y="1242171"/>
            <a:ext cx="4166896" cy="2867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72029"/>
            <a:ext cx="4988039" cy="359027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23" y="4311391"/>
            <a:ext cx="1144177" cy="2246238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6096000" y="4442968"/>
            <a:ext cx="3854335" cy="1983083"/>
          </a:xfrm>
          <a:prstGeom prst="wedgeEllipseCallout">
            <a:avLst>
              <a:gd name="adj1" fmla="val 61013"/>
              <a:gd name="adj2" fmla="val -1454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在秦始皇</a:t>
            </a:r>
            <a:r>
              <a:rPr lang="zh-TW" altLang="en-US" dirty="0"/>
              <a:t>帝陵</a:t>
            </a:r>
            <a:r>
              <a:rPr lang="zh-TW" altLang="en-US" dirty="0" smtClean="0"/>
              <a:t>博物院，我們可以學習到中國歷史與中華文化，亦增加了我對成為考古學家的興趣。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708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34962"/>
            <a:ext cx="10515600" cy="708763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 smtClean="0"/>
              <a:t>成都大熊貓繁育研究基地</a:t>
            </a:r>
            <a:endParaRPr lang="zh-HK" altLang="en-US" b="1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940629" y="1285298"/>
            <a:ext cx="4897676" cy="1165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600" dirty="0"/>
              <a:t>成都大熊貓繁育研究基地</a:t>
            </a:r>
            <a:r>
              <a:rPr lang="en-US" altLang="zh-TW" sz="2600" dirty="0"/>
              <a:t/>
            </a:r>
            <a:br>
              <a:rPr lang="en-US" altLang="zh-TW" sz="2600" dirty="0"/>
            </a:br>
            <a:r>
              <a:rPr lang="en-US" altLang="zh-HK" sz="1800" dirty="0">
                <a:hlinkClick r:id="rId2"/>
              </a:rPr>
              <a:t>http://www.panda.org.cn/big5/visit/notes/2019-01-05/7210.html</a:t>
            </a:r>
            <a:endParaRPr lang="zh-HK" altLang="en-US" sz="18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3" y="2346693"/>
            <a:ext cx="3915118" cy="293633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66" y="1516683"/>
            <a:ext cx="3344905" cy="173677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94" y="4339827"/>
            <a:ext cx="1043877" cy="2155102"/>
          </a:xfrm>
          <a:prstGeom prst="rect">
            <a:avLst/>
          </a:prstGeom>
        </p:spPr>
      </p:pic>
      <p:sp>
        <p:nvSpPr>
          <p:cNvPr id="12" name="橢圓形圖說文字 11"/>
          <p:cNvSpPr/>
          <p:nvPr/>
        </p:nvSpPr>
        <p:spPr>
          <a:xfrm>
            <a:off x="5220392" y="3516284"/>
            <a:ext cx="3898511" cy="2419003"/>
          </a:xfrm>
          <a:prstGeom prst="wedgeEllipseCallout">
            <a:avLst>
              <a:gd name="adj1" fmla="val 64553"/>
              <a:gd name="adj2" fmla="val 1961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</a:t>
            </a:r>
            <a:r>
              <a:rPr lang="zh-TW" altLang="en-US" dirty="0"/>
              <a:t>成都大熊貓繁育研究</a:t>
            </a:r>
            <a:r>
              <a:rPr lang="zh-TW" altLang="en-US" dirty="0" smtClean="0"/>
              <a:t>基地，我們可以知道有關</a:t>
            </a:r>
            <a:r>
              <a:rPr lang="zh-TW" altLang="en-US" dirty="0"/>
              <a:t>負責大熊貓</a:t>
            </a:r>
            <a:r>
              <a:rPr lang="zh-HK" altLang="en-US" dirty="0" smtClean="0"/>
              <a:t>繁殖</a:t>
            </a:r>
            <a:r>
              <a:rPr lang="zh-TW" altLang="en-US" dirty="0" smtClean="0"/>
              <a:t>及保護工作人員的</a:t>
            </a:r>
            <a:r>
              <a:rPr lang="zh-HK" altLang="en-US" dirty="0" smtClean="0"/>
              <a:t>職責</a:t>
            </a:r>
            <a:r>
              <a:rPr lang="zh-TW" altLang="en-US" dirty="0" smtClean="0"/>
              <a:t>，以及應有的道德操守和素質。</a:t>
            </a:r>
            <a:endParaRPr lang="zh-HK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917545" y="5294600"/>
            <a:ext cx="4108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成都大熊貓繁育研究基地內設機構</a:t>
            </a:r>
            <a:r>
              <a:rPr lang="zh-TW" altLang="en-US" dirty="0" smtClean="0"/>
              <a:t>為五個部門，</a:t>
            </a:r>
            <a:r>
              <a:rPr lang="zh-TW" altLang="en-US" dirty="0"/>
              <a:t>分別綜合秘書部、動物飼養管理部、動物疫病防控部、動物保護</a:t>
            </a:r>
            <a:r>
              <a:rPr lang="zh-TW" altLang="en-US" dirty="0" smtClean="0"/>
              <a:t>研究中心和都江堰</a:t>
            </a:r>
            <a:r>
              <a:rPr lang="zh-TW" altLang="en-US" dirty="0"/>
              <a:t>野放繁育研究中心。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9281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4" y="2207426"/>
            <a:ext cx="5083894" cy="46505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50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/>
              <a:t>機場核心計劃展覽</a:t>
            </a:r>
            <a:r>
              <a:rPr lang="zh-TW" altLang="en-US" b="1" dirty="0" smtClean="0"/>
              <a:t>中心</a:t>
            </a:r>
            <a:endParaRPr lang="zh-HK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5637" y="1187294"/>
            <a:ext cx="5694217" cy="1422719"/>
          </a:xfrm>
        </p:spPr>
        <p:txBody>
          <a:bodyPr>
            <a:normAutofit/>
          </a:bodyPr>
          <a:lstStyle/>
          <a:p>
            <a:r>
              <a:rPr lang="zh-TW" altLang="en-US" sz="2600" dirty="0"/>
              <a:t>機場核心計劃展覽中心</a:t>
            </a:r>
            <a:r>
              <a:rPr lang="en-US" altLang="zh-HK" sz="2600" dirty="0">
                <a:hlinkClick r:id="rId3"/>
              </a:rPr>
              <a:t/>
            </a:r>
            <a:br>
              <a:rPr lang="en-US" altLang="zh-HK" sz="2600" dirty="0">
                <a:hlinkClick r:id="rId3"/>
              </a:rPr>
            </a:br>
            <a:r>
              <a:rPr lang="en-US" altLang="zh-HK" sz="1800" dirty="0" smtClean="0">
                <a:hlinkClick r:id="rId3"/>
              </a:rPr>
              <a:t>https</a:t>
            </a:r>
            <a:r>
              <a:rPr lang="en-US" altLang="zh-HK" sz="1800" dirty="0">
                <a:hlinkClick r:id="rId3"/>
              </a:rPr>
              <a:t>://web.archive.org/web/20090415143017/http://www.info.gov.hk/archive/napco/index-c.html</a:t>
            </a:r>
            <a:endParaRPr lang="zh-HK" altLang="en-US" sz="1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270614"/>
            <a:ext cx="4289942" cy="28599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98" y="4532713"/>
            <a:ext cx="1043877" cy="2155102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5706914" y="4366809"/>
            <a:ext cx="3508689" cy="2254102"/>
          </a:xfrm>
          <a:prstGeom prst="wedgeEllipseCallout">
            <a:avLst>
              <a:gd name="adj1" fmla="val 65495"/>
              <a:gd name="adj2" fmla="val 165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/>
              <a:t>在機場核心計劃展覽</a:t>
            </a:r>
            <a:r>
              <a:rPr lang="zh-TW" altLang="en-US" dirty="0" smtClean="0"/>
              <a:t>中心，我們可以學習到香港交通的基礎建設規劃</a:t>
            </a:r>
            <a:r>
              <a:rPr lang="zh-TW" altLang="en-US" dirty="0"/>
              <a:t>，有助了解香港</a:t>
            </a:r>
            <a:r>
              <a:rPr lang="zh-TW" altLang="en-US" dirty="0" smtClean="0"/>
              <a:t>的運輸業及城市規劃等其他發展。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675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9DDA7CA-1414-4C61-81EA-391C82AFBA5D}"/>
              </a:ext>
            </a:extLst>
          </p:cNvPr>
          <p:cNvSpPr txBox="1">
            <a:spLocks/>
          </p:cNvSpPr>
          <p:nvPr/>
        </p:nvSpPr>
        <p:spPr>
          <a:xfrm>
            <a:off x="386079" y="-1"/>
            <a:ext cx="5426891" cy="9946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</a:t>
            </a:r>
            <a:endParaRPr lang="en-US" altLang="zh-TW" sz="53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A2CACD-9F8B-440E-8EF9-9729451872B2}"/>
              </a:ext>
            </a:extLst>
          </p:cNvPr>
          <p:cNvSpPr/>
          <p:nvPr/>
        </p:nvSpPr>
        <p:spPr>
          <a:xfrm>
            <a:off x="386081" y="1428668"/>
            <a:ext cx="115332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這種真切的學習，有助學生實現全人發展的目標，並培養他們終身學習的能力，以面對不斷轉變的社會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（例如：應對</a:t>
            </a:r>
            <a:r>
              <a:rPr lang="en-US" altLang="zh-TW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zh-TW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冠狀病毒病疫情的挑戰）</a:t>
            </a:r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HK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ECCA48-BB57-4854-836F-A8168CC13DDB}"/>
              </a:ext>
            </a:extLst>
          </p:cNvPr>
          <p:cNvSpPr/>
          <p:nvPr/>
        </p:nvSpPr>
        <p:spPr>
          <a:xfrm>
            <a:off x="386080" y="6258560"/>
            <a:ext cx="11585960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教育局（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中學教育課程指引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。分冊</a:t>
            </a:r>
            <a:r>
              <a:rPr lang="en-US" altLang="zh-TW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7︰</a:t>
            </a:r>
            <a:r>
              <a:rPr lang="zh-TW" alt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全方位學習及體驗式學習。</a:t>
            </a:r>
            <a:endParaRPr lang="zh-HK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91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01496"/>
            <a:ext cx="6352718" cy="1325563"/>
          </a:xfrm>
        </p:spPr>
        <p:txBody>
          <a:bodyPr>
            <a:normAutofit/>
          </a:bodyPr>
          <a:lstStyle/>
          <a:p>
            <a:pPr algn="ctr"/>
            <a:r>
              <a:rPr lang="zh-TW" altLang="zh-HK" b="1" dirty="0"/>
              <a:t>金管局資訊</a:t>
            </a:r>
            <a:r>
              <a:rPr lang="zh-TW" altLang="zh-HK" b="1" dirty="0" smtClean="0"/>
              <a:t>中心</a:t>
            </a:r>
            <a:endParaRPr lang="zh-HK" altLang="en-US" b="1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89843" y="1427059"/>
            <a:ext cx="6244159" cy="232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HK" sz="2600" dirty="0"/>
              <a:t>金管局資訊中心</a:t>
            </a:r>
            <a:r>
              <a:rPr lang="en-US" altLang="zh-HK" sz="2600" dirty="0">
                <a:hlinkClick r:id="rId2"/>
              </a:rPr>
              <a:t/>
            </a:r>
            <a:br>
              <a:rPr lang="en-US" altLang="zh-HK" sz="2600" dirty="0">
                <a:hlinkClick r:id="rId2"/>
              </a:rPr>
            </a:br>
            <a:r>
              <a:rPr lang="en-US" altLang="zh-HK" sz="1800" dirty="0">
                <a:hlinkClick r:id="rId3"/>
              </a:rPr>
              <a:t>https://www.hkma.gov.hk/chi/about-us/the-hkma-information-centre</a:t>
            </a:r>
            <a:r>
              <a:rPr lang="en-US" altLang="zh-HK" sz="1800" dirty="0" smtClean="0">
                <a:hlinkClick r:id="rId3"/>
              </a:rPr>
              <a:t>/</a:t>
            </a:r>
            <a:endParaRPr lang="en-US" altLang="zh-HK" sz="1800" dirty="0" smtClean="0"/>
          </a:p>
          <a:p>
            <a:endParaRPr lang="en-US" altLang="zh-HK" sz="1800" dirty="0" smtClean="0"/>
          </a:p>
          <a:p>
            <a:r>
              <a:rPr lang="zh-TW" altLang="en-US" sz="2600" dirty="0"/>
              <a:t>線上資源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HK" sz="1800" dirty="0">
                <a:hlinkClick r:id="rId4"/>
              </a:rPr>
              <a:t>https://www.hkma.gov.hk/chi/about-us/the-hkma-information-centre/exhibition-area/</a:t>
            </a:r>
            <a:endParaRPr lang="zh-HK" altLang="en-US" sz="1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02" y="608702"/>
            <a:ext cx="3344761" cy="250857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95" y="4168704"/>
            <a:ext cx="1144177" cy="2246238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6834002" y="3755268"/>
            <a:ext cx="3264390" cy="2246238"/>
          </a:xfrm>
          <a:prstGeom prst="wedgeEllipseCallout">
            <a:avLst>
              <a:gd name="adj1" fmla="val 64701"/>
              <a:gd name="adj2" fmla="val 432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/>
              <a:t>在金管局資訊</a:t>
            </a:r>
            <a:r>
              <a:rPr lang="zh-TW" altLang="en-US" dirty="0" smtClean="0"/>
              <a:t>中心，我們可以認識有關</a:t>
            </a:r>
            <a:r>
              <a:rPr lang="zh-TW" altLang="en-US" dirty="0"/>
              <a:t>香港貨幣及銀行的發展</a:t>
            </a:r>
            <a:r>
              <a:rPr lang="zh-TW" altLang="en-US" dirty="0" smtClean="0"/>
              <a:t>，了解香港金融管理局不同部門負責的工作。</a:t>
            </a:r>
            <a:endParaRPr lang="zh-HK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820218" y="4261899"/>
            <a:ext cx="5783407" cy="1726837"/>
            <a:chOff x="820218" y="4261899"/>
            <a:chExt cx="5783407" cy="1726837"/>
          </a:xfrm>
        </p:grpSpPr>
        <p:pic>
          <p:nvPicPr>
            <p:cNvPr id="9" name="圖片 8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2" t="67315" r="34673" b="12699"/>
            <a:stretch/>
          </p:blipFill>
          <p:spPr bwMode="auto">
            <a:xfrm>
              <a:off x="820218" y="4261899"/>
              <a:ext cx="5783407" cy="16886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906087" y="5619404"/>
              <a:ext cx="17026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b="1" dirty="0"/>
                <a:t>「政策」展區</a:t>
              </a:r>
              <a:endParaRPr lang="zh-HK" altLang="en-US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903535" y="5600291"/>
              <a:ext cx="17026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「貨幣」</a:t>
              </a:r>
              <a:r>
                <a:rPr lang="zh-TW" altLang="en-US" b="1" dirty="0"/>
                <a:t>展區</a:t>
              </a:r>
              <a:endParaRPr lang="zh-HK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900983" y="5600291"/>
              <a:ext cx="17026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「歷史長廊」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49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0" y="432446"/>
            <a:ext cx="1144177" cy="2246238"/>
          </a:xfrm>
          <a:prstGeom prst="rect">
            <a:avLst/>
          </a:prstGeom>
        </p:spPr>
      </p:pic>
      <p:sp>
        <p:nvSpPr>
          <p:cNvPr id="38" name="橢圓形圖說文字 37"/>
          <p:cNvSpPr/>
          <p:nvPr/>
        </p:nvSpPr>
        <p:spPr>
          <a:xfrm>
            <a:off x="1766646" y="384241"/>
            <a:ext cx="3237616" cy="2294443"/>
          </a:xfrm>
          <a:prstGeom prst="wedgeEllipseCallout">
            <a:avLst>
              <a:gd name="adj1" fmla="val -60889"/>
              <a:gd name="adj2" fmla="val -1185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zh-TW" altLang="en-US" dirty="0" smtClean="0">
                <a:solidFill>
                  <a:schemeClr val="tx1"/>
                </a:solidFill>
              </a:rPr>
              <a:t>當我們遇到自己感興趣的課題時，可以透過閱讀相關的書籍進一步學習相關的知識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。</a:t>
            </a:r>
            <a:endParaRPr kumimoji="0" lang="zh-HK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702557" y="3884193"/>
            <a:ext cx="6976841" cy="2846448"/>
            <a:chOff x="4664457" y="3904784"/>
            <a:chExt cx="6976841" cy="2846448"/>
          </a:xfrm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176" y="3904784"/>
              <a:ext cx="1190122" cy="22455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</p:pic>
        <p:sp>
          <p:nvSpPr>
            <p:cNvPr id="41" name="橢圓形圖說文字 40"/>
            <p:cNvSpPr/>
            <p:nvPr/>
          </p:nvSpPr>
          <p:spPr>
            <a:xfrm>
              <a:off x="4664457" y="4116099"/>
              <a:ext cx="5608281" cy="2635133"/>
            </a:xfrm>
            <a:prstGeom prst="wedgeEllipseCallout">
              <a:avLst>
                <a:gd name="adj1" fmla="val 63095"/>
                <a:gd name="adj2" fmla="val -1893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altLang="zh-TW" dirty="0" smtClean="0">
                <a:solidFill>
                  <a:schemeClr val="tx1"/>
                </a:solidFill>
              </a:endParaRPr>
            </a:p>
            <a:p>
              <a:pPr lvl="0"/>
              <a:endParaRPr lang="en-US" altLang="zh-TW" dirty="0">
                <a:solidFill>
                  <a:schemeClr val="tx1"/>
                </a:solidFill>
              </a:endParaRPr>
            </a:p>
            <a:p>
              <a:pPr lvl="0"/>
              <a:r>
                <a:rPr lang="zh-TW" altLang="en-US" dirty="0" smtClean="0">
                  <a:solidFill>
                    <a:schemeClr val="tx1"/>
                  </a:solidFill>
                </a:rPr>
                <a:t>香港</a:t>
              </a:r>
              <a:r>
                <a:rPr lang="zh-TW" altLang="en-US" dirty="0">
                  <a:solidFill>
                    <a:schemeClr val="tx1"/>
                  </a:solidFill>
                </a:rPr>
                <a:t>中央圖書館及六間主要圖書館（即大會堂、九龍、荃灣、沙田、屯門及屏山天水圍公共圖書館）將局部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開放，</a:t>
              </a:r>
              <a:r>
                <a:rPr lang="zh-HK" altLang="en-US" dirty="0">
                  <a:solidFill>
                    <a:schemeClr val="tx1"/>
                  </a:solidFill>
                </a:rPr>
                <a:t>詳情請參閱</a:t>
              </a:r>
              <a:r>
                <a:rPr lang="zh-TW" altLang="en-US" dirty="0">
                  <a:solidFill>
                    <a:schemeClr val="tx1"/>
                  </a:solidFill>
                </a:rPr>
                <a:t>康樂及文化事務處網頁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：</a:t>
              </a:r>
              <a:r>
                <a:rPr lang="en-US" altLang="zh-HK" dirty="0">
                  <a:solidFill>
                    <a:prstClr val="black"/>
                  </a:solidFill>
                  <a:hlinkClick r:id="rId4"/>
                </a:rPr>
                <a:t>https://</a:t>
              </a:r>
              <a:r>
                <a:rPr lang="en-US" altLang="zh-HK" dirty="0" smtClean="0">
                  <a:solidFill>
                    <a:prstClr val="black"/>
                  </a:solidFill>
                  <a:hlinkClick r:id="rId4"/>
                </a:rPr>
                <a:t>www.hkpl.gov.hk/tc/index.html</a:t>
              </a:r>
              <a:endParaRPr lang="en-US" altLang="zh-HK" dirty="0" smtClean="0">
                <a:solidFill>
                  <a:prstClr val="black"/>
                </a:solidFill>
              </a:endParaRPr>
            </a:p>
            <a:p>
              <a:pPr lvl="0" algn="just"/>
              <a:endParaRPr lang="zh-HK" altLang="en-US" dirty="0">
                <a:solidFill>
                  <a:prstClr val="black"/>
                </a:solidFill>
              </a:endParaRPr>
            </a:p>
            <a:p>
              <a:pPr algn="just"/>
              <a:endParaRPr lang="zh-HK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圖片 4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5" t="19760" r="25950" b="34525"/>
          <a:stretch/>
        </p:blipFill>
        <p:spPr bwMode="auto">
          <a:xfrm>
            <a:off x="684627" y="4251722"/>
            <a:ext cx="3588115" cy="2090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圖片 4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t="11266" r="25677" b="71321"/>
          <a:stretch/>
        </p:blipFill>
        <p:spPr bwMode="auto">
          <a:xfrm>
            <a:off x="915756" y="4187724"/>
            <a:ext cx="2613025" cy="515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6644082" y="432446"/>
            <a:ext cx="4729942" cy="1586986"/>
            <a:chOff x="5930757" y="-41945"/>
            <a:chExt cx="5986910" cy="1586986"/>
          </a:xfrm>
        </p:grpSpPr>
        <p:pic>
          <p:nvPicPr>
            <p:cNvPr id="44" name="圖片 4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0" t="11266" r="25677" b="71321"/>
            <a:stretch/>
          </p:blipFill>
          <p:spPr bwMode="auto">
            <a:xfrm>
              <a:off x="5930757" y="-41945"/>
              <a:ext cx="5986909" cy="12428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5930758" y="1206487"/>
              <a:ext cx="5986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/>
                <a:t>網址：</a:t>
              </a:r>
              <a:endParaRPr lang="en-US" altLang="zh-TW" sz="1600" dirty="0" smtClean="0"/>
            </a:p>
          </p:txBody>
        </p:sp>
      </p:grpSp>
      <p:pic>
        <p:nvPicPr>
          <p:cNvPr id="13" name="圖片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8" r="78802" b="43153"/>
          <a:stretch/>
        </p:blipFill>
        <p:spPr bwMode="auto">
          <a:xfrm>
            <a:off x="4183784" y="2125511"/>
            <a:ext cx="2915516" cy="19699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6644082" y="1946989"/>
            <a:ext cx="4649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1400" dirty="0">
                <a:solidFill>
                  <a:prstClr val="black"/>
                </a:solidFill>
                <a:hlinkClick r:id="rId8"/>
              </a:rPr>
              <a:t>https://</a:t>
            </a:r>
            <a:r>
              <a:rPr lang="en-US" altLang="zh-HK" sz="1400" dirty="0" smtClean="0">
                <a:solidFill>
                  <a:prstClr val="black"/>
                </a:solidFill>
                <a:hlinkClick r:id="rId8"/>
              </a:rPr>
              <a:t>www.hkreadingcity.net/zh-hant/content/edbookshelf</a:t>
            </a:r>
            <a:endParaRPr lang="en-US" altLang="zh-HK" sz="1400" dirty="0" smtClean="0">
              <a:solidFill>
                <a:prstClr val="black"/>
              </a:solidFill>
            </a:endParaRPr>
          </a:p>
          <a:p>
            <a:pPr lvl="0"/>
            <a:endParaRPr lang="zh-HK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552">
            <a:off x="10532603" y="437943"/>
            <a:ext cx="1204784" cy="2339386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6432445" y="432446"/>
            <a:ext cx="3882044" cy="2310938"/>
          </a:xfrm>
          <a:prstGeom prst="wedgeEllipseCallout">
            <a:avLst>
              <a:gd name="adj1" fmla="val 65463"/>
              <a:gd name="adj2" fmla="val -1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HK" dirty="0" smtClean="0"/>
          </a:p>
          <a:p>
            <a:r>
              <a:rPr lang="zh-HK" altLang="en-US" dirty="0" smtClean="0"/>
              <a:t>詳情</a:t>
            </a:r>
            <a:r>
              <a:rPr lang="zh-HK" altLang="en-US" dirty="0"/>
              <a:t>請</a:t>
            </a:r>
            <a:r>
              <a:rPr lang="zh-HK" altLang="en-US" dirty="0" smtClean="0"/>
              <a:t>參閱</a:t>
            </a:r>
            <a:r>
              <a:rPr lang="zh-TW" altLang="en-US" dirty="0" smtClean="0"/>
              <a:t>康樂及文化事務處網頁：</a:t>
            </a:r>
            <a:endParaRPr lang="zh-HK" altLang="en-US" dirty="0"/>
          </a:p>
          <a:p>
            <a:r>
              <a:rPr lang="en-US" altLang="zh-HK" dirty="0">
                <a:hlinkClick r:id="rId3"/>
              </a:rPr>
              <a:t>https://</a:t>
            </a:r>
            <a:r>
              <a:rPr lang="en-US" altLang="zh-HK" dirty="0" smtClean="0">
                <a:hlinkClick r:id="rId3"/>
              </a:rPr>
              <a:t>www.lcsd.gov.hk/tc/facilities/facilitieslist/museums/lcsdmuseums.html</a:t>
            </a:r>
            <a:endParaRPr lang="en-US" altLang="zh-HK" dirty="0" smtClean="0"/>
          </a:p>
          <a:p>
            <a:endParaRPr lang="zh-HK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7" y="459686"/>
            <a:ext cx="1043877" cy="2155102"/>
          </a:xfrm>
          <a:prstGeom prst="rect">
            <a:avLst/>
          </a:prstGeom>
        </p:spPr>
      </p:pic>
      <p:sp>
        <p:nvSpPr>
          <p:cNvPr id="12" name="橢圓形圖說文字 11"/>
          <p:cNvSpPr/>
          <p:nvPr/>
        </p:nvSpPr>
        <p:spPr>
          <a:xfrm>
            <a:off x="1766647" y="459686"/>
            <a:ext cx="3910946" cy="2069869"/>
          </a:xfrm>
          <a:prstGeom prst="wedgeEllipseCallout">
            <a:avLst>
              <a:gd name="adj1" fmla="val -59862"/>
              <a:gd name="adj2" fmla="val -4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dirty="0"/>
              <a:t>香港公共博物館服務已逐步恢復。我們有機會也可親身到博物館參觀，在真實情境中的學習。</a:t>
            </a:r>
            <a:endParaRPr lang="zh-HK" altLang="en-US" sz="2000" dirty="0"/>
          </a:p>
        </p:txBody>
      </p:sp>
      <p:grpSp>
        <p:nvGrpSpPr>
          <p:cNvPr id="37" name="群組 36"/>
          <p:cNvGrpSpPr/>
          <p:nvPr/>
        </p:nvGrpSpPr>
        <p:grpSpPr>
          <a:xfrm>
            <a:off x="159216" y="2831031"/>
            <a:ext cx="11690580" cy="3880542"/>
            <a:chOff x="312997" y="2793495"/>
            <a:chExt cx="11690580" cy="3880542"/>
          </a:xfrm>
        </p:grpSpPr>
        <p:grpSp>
          <p:nvGrpSpPr>
            <p:cNvPr id="16" name="群組 15"/>
            <p:cNvGrpSpPr/>
            <p:nvPr/>
          </p:nvGrpSpPr>
          <p:grpSpPr>
            <a:xfrm>
              <a:off x="312997" y="2793495"/>
              <a:ext cx="11601912" cy="2244173"/>
              <a:chOff x="312997" y="2793495"/>
              <a:chExt cx="11601912" cy="2244173"/>
            </a:xfrm>
          </p:grpSpPr>
          <p:pic>
            <p:nvPicPr>
              <p:cNvPr id="13" name="圖片 12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07" t="25090" r="31090" b="50072"/>
              <a:stretch/>
            </p:blipFill>
            <p:spPr bwMode="auto">
              <a:xfrm>
                <a:off x="312997" y="3132508"/>
                <a:ext cx="5800956" cy="190515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圖片 13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07" t="49816" r="31090" b="29219"/>
              <a:stretch/>
            </p:blipFill>
            <p:spPr bwMode="auto">
              <a:xfrm>
                <a:off x="6113953" y="3132508"/>
                <a:ext cx="5800956" cy="190516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5" name="文字方塊 14"/>
              <p:cNvSpPr txBox="1"/>
              <p:nvPr/>
            </p:nvSpPr>
            <p:spPr>
              <a:xfrm>
                <a:off x="5201348" y="2793495"/>
                <a:ext cx="2036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港島及九龍區</a:t>
                </a:r>
                <a:endParaRPr lang="zh-HK" altLang="en-US" dirty="0"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1454727" y="3217741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香港電影資料館</a:t>
              </a:r>
              <a:endParaRPr lang="zh-HK" altLang="en-US" sz="14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454727" y="3707071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茶具文物館</a:t>
              </a:r>
              <a:endParaRPr lang="zh-HK" altLang="en-US" sz="14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454727" y="4199569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羅屋民俗館</a:t>
              </a:r>
              <a:endParaRPr lang="zh-HK" altLang="en-US" sz="14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1454727" y="4658110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香港海防博物館</a:t>
              </a:r>
              <a:endParaRPr lang="zh-HK" altLang="en-US" sz="140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4584411" y="3219664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香港藝術館</a:t>
              </a:r>
              <a:endParaRPr lang="zh-HK" altLang="en-US" sz="1400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584411" y="3712565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香港歷史博物館</a:t>
              </a:r>
              <a:endParaRPr lang="zh-HK" altLang="en-US" sz="1400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584411" y="4191541"/>
              <a:ext cx="1633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李鄭屋漢墓博物館</a:t>
              </a:r>
              <a:endParaRPr lang="zh-HK" altLang="en-US" sz="1400" dirty="0"/>
            </a:p>
          </p:txBody>
        </p:sp>
        <p:pic>
          <p:nvPicPr>
            <p:cNvPr id="24" name="圖片 23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6" t="41820" r="30390" b="44250"/>
            <a:stretch/>
          </p:blipFill>
          <p:spPr bwMode="auto">
            <a:xfrm>
              <a:off x="3519390" y="5458724"/>
              <a:ext cx="5189125" cy="121531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文字方塊 24"/>
            <p:cNvSpPr txBox="1"/>
            <p:nvPr/>
          </p:nvSpPr>
          <p:spPr>
            <a:xfrm>
              <a:off x="5677593" y="5136909"/>
              <a:ext cx="2036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新界區</a:t>
              </a:r>
              <a:endParaRPr lang="zh-HK" altLang="en-US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4607744" y="4670518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香港科學館</a:t>
              </a:r>
              <a:endParaRPr lang="zh-HK" altLang="en-US" sz="1400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7237967" y="3286479"/>
              <a:ext cx="1166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香港太空館</a:t>
              </a:r>
              <a:endParaRPr lang="zh-HK" altLang="en-US" sz="1400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436577" y="5636916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香港文化博物館</a:t>
              </a:r>
              <a:endParaRPr lang="zh-HK" altLang="en-US" sz="1400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262906" y="5619520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香港鐵路博物館</a:t>
              </a:r>
              <a:endParaRPr lang="zh-HK" altLang="en-US" sz="1400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7262906" y="6146778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三棟屋博物館</a:t>
              </a:r>
              <a:endParaRPr lang="zh-HK" altLang="en-US" sz="1400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4436577" y="6155476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上窰民俗文物館</a:t>
              </a:r>
              <a:endParaRPr lang="zh-HK" altLang="en-US" sz="1400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7237967" y="3868331"/>
              <a:ext cx="21096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葛量洪號滅火輪</a:t>
              </a:r>
              <a:r>
                <a:rPr lang="zh-TW" altLang="en-US" sz="1400" dirty="0" smtClean="0">
                  <a:latin typeface="細明體" panose="02020509000000000000" pitchFamily="49" charset="-120"/>
                  <a:ea typeface="細明體" panose="02020509000000000000" pitchFamily="49" charset="-120"/>
                </a:rPr>
                <a:t>展覽館</a:t>
              </a:r>
              <a:endParaRPr lang="zh-HK" altLang="en-US" sz="1400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0370224" y="3883764"/>
              <a:ext cx="15295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孫中山</a:t>
              </a:r>
              <a:r>
                <a:rPr lang="zh-TW" altLang="en-US" sz="1400" dirty="0" smtClean="0">
                  <a:latin typeface="細明體" panose="02020509000000000000" pitchFamily="49" charset="-120"/>
                  <a:ea typeface="細明體" panose="02020509000000000000" pitchFamily="49" charset="-120"/>
                </a:rPr>
                <a:t>紀念館</a:t>
              </a:r>
              <a:endParaRPr lang="zh-HK" altLang="en-US" sz="1400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0367650" y="3301912"/>
              <a:ext cx="16359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細明體" panose="02020509000000000000" pitchFamily="49" charset="-120"/>
                  <a:ea typeface="細明體" panose="02020509000000000000" pitchFamily="49" charset="-120"/>
                </a:rPr>
                <a:t>香港視覺藝術</a:t>
              </a:r>
              <a:r>
                <a:rPr lang="zh-TW" altLang="en-US" sz="1400" dirty="0" smtClean="0">
                  <a:latin typeface="細明體" panose="02020509000000000000" pitchFamily="49" charset="-120"/>
                  <a:ea typeface="細明體" panose="02020509000000000000" pitchFamily="49" charset="-120"/>
                </a:rPr>
                <a:t>中心</a:t>
              </a:r>
              <a:endParaRPr lang="zh-HK" altLang="en-US" sz="1400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7266488" y="4443275"/>
              <a:ext cx="11376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400" dirty="0" smtClean="0"/>
                <a:t>油街實現</a:t>
              </a:r>
              <a:endParaRPr lang="zh-HK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17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</p:spPr>
        <p:txBody>
          <a:bodyPr/>
          <a:lstStyle/>
          <a:p>
            <a:r>
              <a:rPr lang="zh-TW" altLang="en-US" dirty="0" smtClean="0"/>
              <a:t>注意事項：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85900"/>
            <a:ext cx="10284229" cy="4691063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在使用電子產品學習時，同學應避免長時間近距離面對電腦屏幕 ，引致睫狀肌疲勞。</a:t>
            </a:r>
            <a:r>
              <a:rPr lang="zh-TW" altLang="en-US" sz="3200" dirty="0"/>
              <a:t>有關「</a:t>
            </a:r>
            <a:r>
              <a:rPr lang="zh-TW" altLang="en-US" sz="3200" dirty="0" smtClean="0"/>
              <a:t>電腦操作與眼睛保 </a:t>
            </a:r>
            <a:r>
              <a:rPr lang="zh-TW" altLang="en-US" sz="3200" dirty="0"/>
              <a:t>護</a:t>
            </a:r>
            <a:r>
              <a:rPr lang="zh-TW" altLang="en-US" sz="3200" dirty="0" smtClean="0"/>
              <a:t>」的內容，</a:t>
            </a:r>
            <a:r>
              <a:rPr lang="zh-TW" altLang="en-US" sz="3200" dirty="0"/>
              <a:t>可</a:t>
            </a:r>
            <a:r>
              <a:rPr lang="zh-TW" altLang="en-US" sz="3200" dirty="0" smtClean="0"/>
              <a:t>參考衞生署網頁：</a:t>
            </a:r>
            <a:r>
              <a:rPr lang="en-US" altLang="zh-HK" sz="2000" dirty="0" smtClean="0">
                <a:hlinkClick r:id="rId2"/>
              </a:rPr>
              <a:t>https</a:t>
            </a:r>
            <a:r>
              <a:rPr lang="en-US" altLang="zh-HK" sz="2000" dirty="0">
                <a:hlinkClick r:id="rId2"/>
              </a:rPr>
              <a:t>://</a:t>
            </a:r>
            <a:r>
              <a:rPr lang="en-US" altLang="zh-HK" sz="2000" dirty="0" smtClean="0">
                <a:hlinkClick r:id="rId2"/>
              </a:rPr>
              <a:t>www.studenthealth.gov.hk/tc_chi/health/health_ev/health_ev_coep.html</a:t>
            </a:r>
            <a:endParaRPr lang="en-US" altLang="zh-HK" sz="2000" dirty="0" smtClean="0"/>
          </a:p>
          <a:p>
            <a:endParaRPr lang="en-US" altLang="zh-TW" sz="2000" dirty="0"/>
          </a:p>
          <a:p>
            <a:r>
              <a:rPr lang="zh-TW" altLang="en-US" sz="3200" dirty="0"/>
              <a:t>在使用電子產品學習時</a:t>
            </a:r>
            <a:r>
              <a:rPr lang="zh-TW" altLang="en-US" sz="3200" dirty="0" smtClean="0"/>
              <a:t>，</a:t>
            </a:r>
            <a:r>
              <a:rPr lang="zh-TW" altLang="en-US" sz="3200" dirty="0"/>
              <a:t>同學應</a:t>
            </a:r>
            <a:r>
              <a:rPr lang="zh-TW" altLang="en-US" sz="3200" dirty="0" smtClean="0"/>
              <a:t>避免瀏覽</a:t>
            </a:r>
            <a:r>
              <a:rPr lang="zh-TW" altLang="en-US" sz="3200" dirty="0"/>
              <a:t>不適合的</a:t>
            </a:r>
            <a:r>
              <a:rPr lang="zh-TW" altLang="en-US" sz="3200" dirty="0" smtClean="0"/>
              <a:t>網站。如有疑問，應請教你們的教師。有關「安裝過濾軟件」</a:t>
            </a:r>
            <a:r>
              <a:rPr lang="zh-TW" altLang="en-US" sz="3200" dirty="0"/>
              <a:t>的內容，可</a:t>
            </a:r>
            <a:r>
              <a:rPr lang="zh-TW" altLang="en-US" sz="3200" dirty="0" smtClean="0"/>
              <a:t>參考電影、報刊及物品管理辦事處網頁</a:t>
            </a:r>
            <a:r>
              <a:rPr lang="en-US" altLang="zh-TW" sz="3200" dirty="0"/>
              <a:t> </a:t>
            </a:r>
            <a:r>
              <a:rPr lang="zh-TW" altLang="en-US" sz="3200" dirty="0"/>
              <a:t>： </a:t>
            </a:r>
            <a:r>
              <a:rPr lang="en-US" altLang="zh-HK" sz="2000" dirty="0" smtClean="0">
                <a:hlinkClick r:id="rId3"/>
              </a:rPr>
              <a:t>https</a:t>
            </a:r>
            <a:r>
              <a:rPr lang="en-US" altLang="zh-HK" sz="2000" dirty="0">
                <a:hlinkClick r:id="rId3"/>
              </a:rPr>
              <a:t>://www.ofnaa.gov.hk/chi/publicity/filtering.htm</a:t>
            </a:r>
            <a:endParaRPr lang="zh-HK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41" y="5088214"/>
            <a:ext cx="1645275" cy="13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796638" y="2180012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謝謝</a:t>
            </a:r>
            <a:endParaRPr lang="en-US" altLang="zh-TW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159925" y="2479270"/>
            <a:ext cx="10515600" cy="1668780"/>
          </a:xfrm>
        </p:spPr>
        <p:txBody>
          <a:bodyPr rtlCol="0"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4800" b="1" cap="none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全方位學習組</a:t>
            </a:r>
            <a:r>
              <a:rPr lang="en-US" altLang="zh-TW" sz="4800" b="1" cap="none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/>
            </a:r>
            <a:br>
              <a:rPr lang="en-US" altLang="zh-TW" sz="4800" b="1" cap="none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</a:br>
            <a:r>
              <a:rPr lang="zh-TW" altLang="en-US" sz="4800" b="1" cap="none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聯絡我們</a:t>
            </a:r>
            <a:r>
              <a:rPr lang="en-GB" altLang="zh-TW" sz="4800" b="1" cap="none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: </a:t>
            </a:r>
            <a:r>
              <a:rPr lang="en-US" altLang="zh-TW" sz="4800" b="1" cap="none" dirty="0">
                <a:latin typeface="Calibri" panose="020F0502020204030204"/>
                <a:ea typeface="新細明體" panose="02020500000000000000" pitchFamily="18" charset="-120"/>
              </a:rPr>
              <a:t>lwl@edb.gov.hk</a:t>
            </a:r>
            <a:endParaRPr lang="en-US" altLang="zh-TW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9DDA7CA-1414-4C61-81EA-391C82AFBA5D}"/>
              </a:ext>
            </a:extLst>
          </p:cNvPr>
          <p:cNvSpPr txBox="1">
            <a:spLocks/>
          </p:cNvSpPr>
          <p:nvPr/>
        </p:nvSpPr>
        <p:spPr>
          <a:xfrm>
            <a:off x="386079" y="-1"/>
            <a:ext cx="9868264" cy="994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</a:t>
            </a:r>
            <a:r>
              <a:rPr lang="en-US" altLang="zh-TW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︰</a:t>
            </a:r>
            <a:r>
              <a:rPr lang="zh-TW" altLang="en-US" sz="5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五種基要學習經歷</a:t>
            </a:r>
            <a:endParaRPr lang="en-US" altLang="zh-TW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ECCA48-BB57-4854-836F-A8168CC13DDB}"/>
              </a:ext>
            </a:extLst>
          </p:cNvPr>
          <p:cNvSpPr/>
          <p:nvPr/>
        </p:nvSpPr>
        <p:spPr>
          <a:xfrm>
            <a:off x="386080" y="6258560"/>
            <a:ext cx="11585960" cy="599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</a:rPr>
              <a:t>教育局（</a:t>
            </a:r>
            <a:r>
              <a:rPr lang="en-US" altLang="zh-TW" sz="2000" dirty="0">
                <a:solidFill>
                  <a:schemeClr val="tx1"/>
                </a:solidFill>
              </a:rPr>
              <a:t>2017</a:t>
            </a:r>
            <a:r>
              <a:rPr lang="zh-TW" altLang="en-US" sz="2000" dirty="0">
                <a:solidFill>
                  <a:schemeClr val="tx1"/>
                </a:solidFill>
              </a:rPr>
              <a:t>）。</a:t>
            </a:r>
            <a:r>
              <a:rPr lang="en-US" altLang="zh-TW" sz="2000" dirty="0">
                <a:solidFill>
                  <a:schemeClr val="tx1"/>
                </a:solidFill>
              </a:rPr>
              <a:t>《</a:t>
            </a:r>
            <a:r>
              <a:rPr lang="zh-TW" altLang="en-US" sz="2000" dirty="0">
                <a:solidFill>
                  <a:schemeClr val="tx1"/>
                </a:solidFill>
              </a:rPr>
              <a:t>中學教育課程指引</a:t>
            </a:r>
            <a:r>
              <a:rPr lang="en-US" altLang="zh-TW" sz="2000" dirty="0">
                <a:solidFill>
                  <a:schemeClr val="tx1"/>
                </a:solidFill>
              </a:rPr>
              <a:t>》</a:t>
            </a:r>
            <a:r>
              <a:rPr lang="zh-TW" altLang="en-US" sz="2000" dirty="0">
                <a:solidFill>
                  <a:schemeClr val="tx1"/>
                </a:solidFill>
              </a:rPr>
              <a:t>。分冊</a:t>
            </a:r>
            <a:r>
              <a:rPr lang="en-US" altLang="zh-TW" sz="2000" dirty="0">
                <a:solidFill>
                  <a:schemeClr val="tx1"/>
                </a:solidFill>
              </a:rPr>
              <a:t>7︰</a:t>
            </a:r>
            <a:r>
              <a:rPr lang="zh-TW" altLang="en-US" sz="2000" dirty="0">
                <a:solidFill>
                  <a:schemeClr val="tx1"/>
                </a:solidFill>
              </a:rPr>
              <a:t>全方位學習及體驗式學習。</a:t>
            </a:r>
            <a:endParaRPr lang="zh-HK" altLang="en-US" sz="2000" dirty="0">
              <a:solidFill>
                <a:schemeClr val="tx1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494659" y="1419744"/>
            <a:ext cx="5086168" cy="4297302"/>
            <a:chOff x="8081269" y="3953223"/>
            <a:chExt cx="3441789" cy="2541668"/>
          </a:xfrm>
        </p:grpSpPr>
        <p:grpSp>
          <p:nvGrpSpPr>
            <p:cNvPr id="10" name="群組 9"/>
            <p:cNvGrpSpPr/>
            <p:nvPr/>
          </p:nvGrpSpPr>
          <p:grpSpPr>
            <a:xfrm>
              <a:off x="8081269" y="3953223"/>
              <a:ext cx="3441789" cy="2541668"/>
              <a:chOff x="8210578" y="3889294"/>
              <a:chExt cx="3441789" cy="2541668"/>
            </a:xfrm>
          </p:grpSpPr>
          <p:grpSp>
            <p:nvGrpSpPr>
              <p:cNvPr id="12" name="群組 11"/>
              <p:cNvGrpSpPr/>
              <p:nvPr/>
            </p:nvGrpSpPr>
            <p:grpSpPr>
              <a:xfrm>
                <a:off x="8210578" y="3889294"/>
                <a:ext cx="3441789" cy="2541668"/>
                <a:chOff x="181216" y="58501"/>
                <a:chExt cx="5218341" cy="3986805"/>
              </a:xfrm>
            </p:grpSpPr>
            <p:sp>
              <p:nvSpPr>
                <p:cNvPr id="18" name="流程圖: 抽選 17"/>
                <p:cNvSpPr/>
                <p:nvPr/>
              </p:nvSpPr>
              <p:spPr>
                <a:xfrm>
                  <a:off x="570585" y="1192378"/>
                  <a:ext cx="4330598" cy="2852928"/>
                </a:xfrm>
                <a:prstGeom prst="flowChartExtract">
                  <a:avLst/>
                </a:prstGeom>
                <a:solidFill>
                  <a:srgbClr val="FFC000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9" name="橢圓 18"/>
                <p:cNvSpPr/>
                <p:nvPr/>
              </p:nvSpPr>
              <p:spPr>
                <a:xfrm>
                  <a:off x="1806170" y="58501"/>
                  <a:ext cx="1901952" cy="1667865"/>
                </a:xfrm>
                <a:prstGeom prst="ellipse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0" name="橢圓 19"/>
                <p:cNvSpPr/>
                <p:nvPr/>
              </p:nvSpPr>
              <p:spPr>
                <a:xfrm>
                  <a:off x="962673" y="1506932"/>
                  <a:ext cx="1901952" cy="1667865"/>
                </a:xfrm>
                <a:prstGeom prst="ellipse">
                  <a:avLst/>
                </a:prstGeom>
                <a:solidFill>
                  <a:srgbClr val="DDC3B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1" name="橢圓 20"/>
                <p:cNvSpPr/>
                <p:nvPr/>
              </p:nvSpPr>
              <p:spPr>
                <a:xfrm>
                  <a:off x="2704631" y="1457550"/>
                  <a:ext cx="1901952" cy="1667865"/>
                </a:xfrm>
                <a:prstGeom prst="ellipse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181216" y="489857"/>
                  <a:ext cx="1901953" cy="1667865"/>
                </a:xfrm>
                <a:prstGeom prst="ellipse">
                  <a:avLst/>
                </a:prstGeom>
                <a:solidFill>
                  <a:srgbClr val="5B9BD5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3" name="橢圓 22"/>
                <p:cNvSpPr/>
                <p:nvPr/>
              </p:nvSpPr>
              <p:spPr>
                <a:xfrm>
                  <a:off x="3497605" y="460743"/>
                  <a:ext cx="1901952" cy="1667865"/>
                </a:xfrm>
                <a:prstGeom prst="ellipse">
                  <a:avLst/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ED7D31">
                      <a:lumMod val="40000"/>
                      <a:lumOff val="6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24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1984327" y="614144"/>
                  <a:ext cx="1620570" cy="650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標楷體" panose="03000509000000000000" pitchFamily="65" charset="-120"/>
                      <a:cs typeface="新細明體" panose="02020500000000000000" pitchFamily="18" charset="-120"/>
                    </a:rPr>
                    <a:t>德育及公民教育</a:t>
                  </a:r>
                  <a:endPara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文字方塊 2"/>
              <p:cNvSpPr txBox="1">
                <a:spLocks noChangeArrowheads="1"/>
              </p:cNvSpPr>
              <p:nvPr/>
            </p:nvSpPr>
            <p:spPr bwMode="auto">
              <a:xfrm>
                <a:off x="10427249" y="4578289"/>
                <a:ext cx="1198884" cy="4149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體藝發展</a:t>
                </a:r>
                <a:endPara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群組 13"/>
              <p:cNvGrpSpPr/>
              <p:nvPr/>
            </p:nvGrpSpPr>
            <p:grpSpPr>
              <a:xfrm>
                <a:off x="8230884" y="4597185"/>
                <a:ext cx="2881363" cy="1214844"/>
                <a:chOff x="8230884" y="4597185"/>
                <a:chExt cx="2881363" cy="1214844"/>
              </a:xfrm>
            </p:grpSpPr>
            <p:sp>
              <p:nvSpPr>
                <p:cNvPr id="15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8230884" y="4597185"/>
                  <a:ext cx="1198884" cy="4149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智能發展</a:t>
                  </a:r>
                  <a:endPara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8749191" y="5261040"/>
                  <a:ext cx="1198884" cy="5509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與工作有關的經</a:t>
                  </a:r>
                  <a:r>
                    <a:rPr kumimoji="0" lang="zh-TW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驗</a:t>
                  </a:r>
                  <a:endPara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文字方塊 2"/>
                <p:cNvSpPr txBox="1">
                  <a:spLocks noChangeArrowheads="1"/>
                </p:cNvSpPr>
                <p:nvPr/>
              </p:nvSpPr>
              <p:spPr bwMode="auto">
                <a:xfrm>
                  <a:off x="9913363" y="5287863"/>
                  <a:ext cx="1198884" cy="4149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標楷體" panose="03000509000000000000" pitchFamily="65" charset="-120"/>
                      <a:cs typeface="Times New Roman" panose="02020603050405020304" pitchFamily="18" charset="0"/>
                    </a:rPr>
                    <a:t>社會服務</a:t>
                  </a:r>
                  <a:endPara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新細明體" panose="02020500000000000000" pitchFamily="18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1" name="文字方塊 2"/>
            <p:cNvSpPr txBox="1">
              <a:spLocks noChangeArrowheads="1"/>
            </p:cNvSpPr>
            <p:nvPr/>
          </p:nvSpPr>
          <p:spPr bwMode="auto">
            <a:xfrm>
              <a:off x="8998748" y="6056936"/>
              <a:ext cx="2105770" cy="414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zh-HK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五種基要學習經歷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34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011" y="622820"/>
            <a:ext cx="10515600" cy="939973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全方位學習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︰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五種基要學習經歷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HK" altLang="en-US" dirty="0"/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780011" y="1451554"/>
            <a:ext cx="99849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五種基要學習經歷並不是零碎分散的。於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一個全方位學習活動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中，學生能夠同時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獲得</a:t>
            </a:r>
            <a:r>
              <a:rPr lang="zh-TW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多於一種基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要學習經歷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。例如：學生在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參觀博物館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時，可同時認識歷史和文化的知識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智能發展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、建築的藝術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體藝發展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、名人的服務精神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社會服務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、考古學家的工作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與工作有關的經驗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和學會欣賞和尊重多元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文化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德育及公民教育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本簡報的內容，以五種基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要學習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經編排，目的是方便讀者閱覽。同學可以進一步思考，在參觀不同的博物館時，可以舉一反三，融會貫通，靈活學習，以獲得多種基要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學習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經歷。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5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92503" y="2067965"/>
            <a:ext cx="10376999" cy="35917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TW" altLang="en-US" dirty="0"/>
              <a:t>為防止</a:t>
            </a:r>
            <a:r>
              <a:rPr lang="en-US" altLang="zh-TW" dirty="0"/>
              <a:t>2019</a:t>
            </a:r>
            <a:r>
              <a:rPr lang="zh-TW" altLang="en-US" dirty="0"/>
              <a:t>冠狀病毒病疫情擴散</a:t>
            </a:r>
            <a:r>
              <a:rPr lang="zh-TW" altLang="en-US" dirty="0" smtClean="0"/>
              <a:t>，學校</a:t>
            </a:r>
            <a:r>
              <a:rPr lang="zh-TW" altLang="en-US" dirty="0"/>
              <a:t>至今仍然停課，以保障學生的健康</a:t>
            </a:r>
            <a:r>
              <a:rPr lang="zh-TW" altLang="en-US" dirty="0" smtClean="0"/>
              <a:t>。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同學可善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用在家的時間學習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，瀏覽世界各地博物館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的網頁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，透過它們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線上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展覽</a:t>
            </a:r>
            <a:r>
              <a:rPr lang="en-US" altLang="zh-TW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講座、虛擬之旅及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多媒體檔案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，隨時隨地學習到不同的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知識，擴闊視野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9DDA7CA-1414-4C61-81EA-391C82AFBA5D}"/>
              </a:ext>
            </a:extLst>
          </p:cNvPr>
          <p:cNvSpPr txBox="1">
            <a:spLocks/>
          </p:cNvSpPr>
          <p:nvPr/>
        </p:nvSpPr>
        <p:spPr>
          <a:xfrm>
            <a:off x="6257043" y="507389"/>
            <a:ext cx="2353557" cy="994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博物館　</a:t>
            </a:r>
            <a:endParaRPr lang="en-US" altLang="zh-TW" sz="5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雲朵形圖說文字 1"/>
          <p:cNvSpPr/>
          <p:nvPr/>
        </p:nvSpPr>
        <p:spPr>
          <a:xfrm>
            <a:off x="3558047" y="444849"/>
            <a:ext cx="2698996" cy="1305959"/>
          </a:xfrm>
          <a:prstGeom prst="cloudCallout">
            <a:avLst>
              <a:gd name="adj1" fmla="val 45897"/>
              <a:gd name="adj2" fmla="val 25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TW" altLang="en-US" sz="5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雲遊</a:t>
            </a:r>
            <a:endParaRPr lang="zh-HK" altLang="en-US" sz="5200" dirty="0"/>
          </a:p>
        </p:txBody>
      </p:sp>
    </p:spTree>
    <p:extLst>
      <p:ext uri="{BB962C8B-B14F-4D97-AF65-F5344CB8AC3E}">
        <p14:creationId xmlns:p14="http://schemas.microsoft.com/office/powerpoint/2010/main" val="21854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7007" y="658783"/>
            <a:ext cx="10515600" cy="1668780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智能發展</a:t>
            </a:r>
            <a:endParaRPr lang="en-US" altLang="zh-HK" dirty="0"/>
          </a:p>
        </p:txBody>
      </p:sp>
      <p:sp>
        <p:nvSpPr>
          <p:cNvPr id="3" name="矩形 2"/>
          <p:cNvSpPr/>
          <p:nvPr/>
        </p:nvSpPr>
        <p:spPr>
          <a:xfrm>
            <a:off x="1178935" y="2898892"/>
            <a:ext cx="998367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500" dirty="0"/>
          </a:p>
          <a:p>
            <a:r>
              <a:rPr lang="zh-TW" altLang="en-US" sz="2800" dirty="0" smtClean="0">
                <a:solidFill>
                  <a:schemeClr val="bg1"/>
                </a:solidFill>
              </a:rPr>
              <a:t>學生</a:t>
            </a:r>
            <a:r>
              <a:rPr lang="zh-TW" altLang="en-US" sz="2800" dirty="0">
                <a:solidFill>
                  <a:schemeClr val="bg1"/>
                </a:solidFill>
              </a:rPr>
              <a:t>在學校主要透過各學習領域的課堂學習促進其智能發展。全方位</a:t>
            </a:r>
            <a:r>
              <a:rPr lang="zh-TW" altLang="en-US" sz="2800" dirty="0" smtClean="0">
                <a:solidFill>
                  <a:schemeClr val="bg1"/>
                </a:solidFill>
              </a:rPr>
              <a:t>學習</a:t>
            </a:r>
            <a:r>
              <a:rPr lang="zh-TW" altLang="en-US" sz="2800" dirty="0">
                <a:solidFill>
                  <a:schemeClr val="bg1"/>
                </a:solidFill>
              </a:rPr>
              <a:t>與學習領域及跨課程學習相輔相成，有助學生掌握與五種基要學習</a:t>
            </a:r>
            <a:r>
              <a:rPr lang="zh-TW" altLang="en-US" sz="2800" dirty="0" smtClean="0">
                <a:solidFill>
                  <a:schemeClr val="bg1"/>
                </a:solidFill>
              </a:rPr>
              <a:t>經歷</a:t>
            </a:r>
            <a:r>
              <a:rPr lang="zh-TW" altLang="en-US" sz="2800" dirty="0">
                <a:solidFill>
                  <a:schemeClr val="bg1"/>
                </a:solidFill>
              </a:rPr>
              <a:t>密切相關但難以透過課堂學習達到的學習目標</a:t>
            </a:r>
            <a:r>
              <a:rPr lang="zh-TW" altLang="en-US" sz="2800" dirty="0" smtClean="0">
                <a:solidFill>
                  <a:schemeClr val="bg1"/>
                </a:solidFill>
              </a:rPr>
              <a:t>。學生</a:t>
            </a:r>
            <a:r>
              <a:rPr lang="zh-TW" altLang="en-US" sz="2800" dirty="0">
                <a:solidFill>
                  <a:schemeClr val="bg1"/>
                </a:solidFill>
              </a:rPr>
              <a:t>可</a:t>
            </a:r>
            <a:r>
              <a:rPr lang="zh-TW" altLang="en-US" sz="2800" dirty="0" smtClean="0">
                <a:solidFill>
                  <a:schemeClr val="bg1"/>
                </a:solidFill>
              </a:rPr>
              <a:t>透過參觀博物館或瀏覽</a:t>
            </a:r>
            <a:r>
              <a:rPr lang="zh-TW" altLang="en-US" sz="2800" dirty="0">
                <a:solidFill>
                  <a:schemeClr val="bg1"/>
                </a:solidFill>
              </a:rPr>
              <a:t>博物館的網頁</a:t>
            </a:r>
            <a:r>
              <a:rPr lang="zh-TW" altLang="en-US" sz="2800" dirty="0" smtClean="0">
                <a:solidFill>
                  <a:schemeClr val="bg1"/>
                </a:solidFill>
              </a:rPr>
              <a:t>，拓展不同學習領域</a:t>
            </a:r>
            <a:r>
              <a:rPr lang="zh-TW" altLang="en-US" sz="2800" dirty="0">
                <a:solidFill>
                  <a:schemeClr val="bg1"/>
                </a:solidFill>
              </a:rPr>
              <a:t>的</a:t>
            </a:r>
            <a:r>
              <a:rPr lang="zh-TW" altLang="en-US" sz="2800" dirty="0" smtClean="0">
                <a:solidFill>
                  <a:schemeClr val="bg1"/>
                </a:solidFill>
              </a:rPr>
              <a:t>知識。</a:t>
            </a:r>
            <a:endParaRPr lang="zh-HK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785" y="258797"/>
            <a:ext cx="6015365" cy="901613"/>
          </a:xfrm>
        </p:spPr>
        <p:txBody>
          <a:bodyPr>
            <a:normAutofit/>
          </a:bodyPr>
          <a:lstStyle/>
          <a:p>
            <a:pPr algn="ctr"/>
            <a:r>
              <a:rPr lang="zh-HK" altLang="en-US" b="1" dirty="0"/>
              <a:t>香港太空</a:t>
            </a:r>
            <a:r>
              <a:rPr lang="zh-HK" altLang="en-US" b="1" dirty="0" smtClean="0"/>
              <a:t>館</a:t>
            </a:r>
            <a:endParaRPr lang="zh-HK" altLang="en-US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59453" y="1297653"/>
            <a:ext cx="5188922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altLang="en-US" sz="2800" dirty="0"/>
              <a:t>香港太空</a:t>
            </a:r>
            <a:r>
              <a:rPr lang="zh-HK" altLang="en-US" sz="2800" dirty="0" smtClean="0"/>
              <a:t>館  </a:t>
            </a:r>
            <a:r>
              <a:rPr lang="en-US" altLang="zh-HK" dirty="0" smtClean="0"/>
              <a:t/>
            </a:r>
            <a:br>
              <a:rPr lang="en-US" altLang="zh-HK" dirty="0" smtClean="0"/>
            </a:br>
            <a:r>
              <a:rPr lang="en-US" altLang="zh-HK" dirty="0" smtClean="0">
                <a:hlinkClick r:id="rId2"/>
              </a:rPr>
              <a:t>https</a:t>
            </a:r>
            <a:r>
              <a:rPr lang="en-US" altLang="zh-HK" dirty="0">
                <a:hlinkClick r:id="rId2"/>
              </a:rPr>
              <a:t>://</a:t>
            </a:r>
            <a:r>
              <a:rPr lang="en-US" altLang="zh-HK" dirty="0" smtClean="0">
                <a:hlinkClick r:id="rId2"/>
              </a:rPr>
              <a:t>www.lcsd.gov.hk/CE/Museum/Space/zh_TW/web/spm/whatsnew.html</a:t>
            </a:r>
            <a:endParaRPr lang="en-US" altLang="zh-H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H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/>
              <a:t>網上講座</a:t>
            </a:r>
            <a:r>
              <a:rPr lang="en-US" altLang="zh-HK" dirty="0" smtClean="0">
                <a:hlinkClick r:id="rId3"/>
              </a:rPr>
              <a:t/>
            </a:r>
            <a:br>
              <a:rPr lang="en-US" altLang="zh-HK" dirty="0" smtClean="0">
                <a:hlinkClick r:id="rId3"/>
              </a:rPr>
            </a:br>
            <a:r>
              <a:rPr lang="en-US" altLang="zh-HK" dirty="0" smtClean="0">
                <a:hlinkClick r:id="rId3"/>
              </a:rPr>
              <a:t>https</a:t>
            </a:r>
            <a:r>
              <a:rPr lang="en-US" altLang="zh-HK" dirty="0">
                <a:hlinkClick r:id="rId3"/>
              </a:rPr>
              <a:t>://hk.space.museum/zh_TW/web/spm/activity/onlinelecture.html</a:t>
            </a:r>
            <a:endParaRPr lang="zh-HK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58" y="177763"/>
            <a:ext cx="3423456" cy="22132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587">
            <a:off x="853446" y="4088108"/>
            <a:ext cx="1144177" cy="2246238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2800159" y="3868936"/>
            <a:ext cx="3352991" cy="2369939"/>
          </a:xfrm>
          <a:prstGeom prst="wedgeEllipseCallout">
            <a:avLst>
              <a:gd name="adj1" fmla="val -70722"/>
              <a:gd name="adj2" fmla="val -23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dirty="0" smtClean="0"/>
              <a:t>在香港太空館，我們可以學習到天文知識，從而提升對天文學和太空科學的興趣。</a:t>
            </a:r>
            <a:endParaRPr lang="zh-HK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/>
          <a:srcRect l="9375" t="6481" r="10522" b="25000"/>
          <a:stretch/>
        </p:blipFill>
        <p:spPr>
          <a:xfrm>
            <a:off x="6403002" y="2637502"/>
            <a:ext cx="5118769" cy="246286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03002" y="5408445"/>
            <a:ext cx="51187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altLang="en-US" sz="2800" dirty="0"/>
              <a:t>太空館</a:t>
            </a:r>
            <a:r>
              <a:rPr lang="zh-TW" altLang="en-US" sz="2800" dirty="0" smtClean="0"/>
              <a:t>網上資源</a:t>
            </a:r>
            <a:r>
              <a:rPr lang="en-US" altLang="zh-HK" dirty="0" smtClean="0">
                <a:hlinkClick r:id="rId3"/>
              </a:rPr>
              <a:t/>
            </a:r>
            <a:br>
              <a:rPr lang="en-US" altLang="zh-HK" dirty="0" smtClean="0">
                <a:hlinkClick r:id="rId3"/>
              </a:rPr>
            </a:br>
            <a:r>
              <a:rPr lang="en-US" altLang="zh-HK" dirty="0">
                <a:hlinkClick r:id="rId7"/>
              </a:rPr>
              <a:t>https://www.lcsd.gov.hk/CE/Museum/Space/zh_TW/web/spm/onlineresources/spmonline.html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83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626" y="343106"/>
            <a:ext cx="6365006" cy="901613"/>
          </a:xfrm>
        </p:spPr>
        <p:txBody>
          <a:bodyPr>
            <a:normAutofit/>
          </a:bodyPr>
          <a:lstStyle/>
          <a:p>
            <a:pPr algn="ctr"/>
            <a:r>
              <a:rPr lang="zh-HK" altLang="en-US" b="1" dirty="0" smtClean="0"/>
              <a:t>香港</a:t>
            </a:r>
            <a:r>
              <a:rPr lang="zh-HK" altLang="en-US" b="1" dirty="0"/>
              <a:t>科學</a:t>
            </a:r>
            <a:r>
              <a:rPr lang="zh-HK" altLang="en-US" b="1" dirty="0" smtClean="0"/>
              <a:t>館</a:t>
            </a:r>
            <a:endParaRPr lang="zh-HK" altLang="en-US" b="1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19353" y="1385152"/>
            <a:ext cx="587721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HK" altLang="en-US" sz="2800" dirty="0"/>
              <a:t>香港</a:t>
            </a:r>
            <a:r>
              <a:rPr lang="zh-TW" altLang="en-US" sz="2800" dirty="0"/>
              <a:t>科學</a:t>
            </a:r>
            <a:r>
              <a:rPr lang="zh-HK" altLang="en-US" sz="2800" dirty="0"/>
              <a:t>館</a:t>
            </a:r>
            <a:r>
              <a:rPr lang="en-US" altLang="zh-HK" sz="2800" dirty="0"/>
              <a:t/>
            </a:r>
            <a:br>
              <a:rPr lang="en-US" altLang="zh-HK" sz="2800" dirty="0"/>
            </a:br>
            <a:r>
              <a:rPr lang="en-US" altLang="zh-HK" dirty="0">
                <a:hlinkClick r:id="rId2"/>
              </a:rPr>
              <a:t>https://</a:t>
            </a:r>
            <a:r>
              <a:rPr lang="en-US" altLang="zh-HK" dirty="0" smtClean="0">
                <a:hlinkClick r:id="rId2"/>
              </a:rPr>
              <a:t>hk.science.museum/zh_TW/web/scm/index.html</a:t>
            </a:r>
            <a:endParaRPr lang="en-US" altLang="zh-HK" dirty="0" smtClean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en-US" altLang="zh-HK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800" dirty="0"/>
              <a:t>線上展覽</a:t>
            </a: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/>
            </a:r>
            <a:b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</a:br>
            <a:r>
              <a:rPr kumimoji="0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https://hk.science.museum/ms/con2019/360/index.html</a:t>
            </a:r>
            <a:endParaRPr kumimoji="0" lang="en-US" altLang="zh-H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HK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4" y="4240883"/>
            <a:ext cx="1156965" cy="2388573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1811285" y="3517961"/>
            <a:ext cx="3390903" cy="1993889"/>
          </a:xfrm>
          <a:prstGeom prst="wedgeEllipseCallout">
            <a:avLst>
              <a:gd name="adj1" fmla="val -64002"/>
              <a:gd name="adj2" fmla="val 37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dirty="0" smtClean="0"/>
              <a:t>在香港科學館，我們可以學習與*</a:t>
            </a:r>
            <a:r>
              <a:rPr lang="en-US" altLang="zh-TW" dirty="0" smtClean="0"/>
              <a:t>STEM</a:t>
            </a:r>
            <a:r>
              <a:rPr lang="zh-TW" altLang="en-US" dirty="0" smtClean="0"/>
              <a:t>相關的知識，使我們明白到科學與科技跟日常生活的關係。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19" y="976506"/>
            <a:ext cx="3350813" cy="22298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/>
          <a:srcRect t="6481" b="3704"/>
          <a:stretch/>
        </p:blipFill>
        <p:spPr>
          <a:xfrm>
            <a:off x="5950002" y="3451747"/>
            <a:ext cx="4774122" cy="241192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37105" y="6109100"/>
            <a:ext cx="605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*</a:t>
            </a:r>
            <a:r>
              <a:rPr lang="en-US" altLang="zh-HK" sz="1400" dirty="0"/>
              <a:t> STEM </a:t>
            </a:r>
            <a:r>
              <a:rPr lang="zh-HK" altLang="en-US" sz="1400" dirty="0"/>
              <a:t>是科學 </a:t>
            </a:r>
            <a:r>
              <a:rPr lang="en-US" altLang="zh-HK" sz="1400" dirty="0"/>
              <a:t>(Science) </a:t>
            </a:r>
            <a:r>
              <a:rPr lang="zh-HK" altLang="en-US" sz="1400" dirty="0"/>
              <a:t>、科技 </a:t>
            </a:r>
            <a:r>
              <a:rPr lang="en-US" altLang="zh-HK" sz="1400" dirty="0"/>
              <a:t>(Technology) </a:t>
            </a:r>
            <a:r>
              <a:rPr lang="zh-HK" altLang="en-US" sz="1400" dirty="0"/>
              <a:t>、工程 </a:t>
            </a:r>
            <a:r>
              <a:rPr lang="en-US" altLang="zh-HK" sz="1400" dirty="0"/>
              <a:t>(Engineering) </a:t>
            </a:r>
            <a:r>
              <a:rPr lang="zh-HK" altLang="en-US" sz="1400" dirty="0"/>
              <a:t>及數學 </a:t>
            </a:r>
            <a:r>
              <a:rPr lang="en-US" altLang="zh-HK" sz="1400" dirty="0"/>
              <a:t>(Mathematics) </a:t>
            </a:r>
            <a:r>
              <a:rPr lang="zh-HK" altLang="en-US" sz="1400" dirty="0"/>
              <a:t>各英文名稱的首字母縮略詞， 代表以上四個學科的總稱。</a:t>
            </a:r>
          </a:p>
        </p:txBody>
      </p:sp>
    </p:spTree>
    <p:extLst>
      <p:ext uri="{BB962C8B-B14F-4D97-AF65-F5344CB8AC3E}">
        <p14:creationId xmlns:p14="http://schemas.microsoft.com/office/powerpoint/2010/main" val="25951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健康與健身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549_TF02922391.potx" id="{E2EBAC87-9802-42EB-8CD6-3C0870F3E719}" vid="{D72780ED-B491-4621-8137-59493006007D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2032</Words>
  <Application>Microsoft Office PowerPoint</Application>
  <PresentationFormat>寬螢幕</PresentationFormat>
  <Paragraphs>177</Paragraphs>
  <Slides>35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35</vt:i4>
      </vt:variant>
    </vt:vector>
  </HeadingPairs>
  <TitlesOfParts>
    <vt:vector size="46" baseType="lpstr">
      <vt:lpstr>細明體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健康與健身 16x9</vt:lpstr>
      <vt:lpstr>1_Office 佈景主題</vt:lpstr>
      <vt:lpstr>PowerPoint 簡報</vt:lpstr>
      <vt:lpstr>PowerPoint 簡報</vt:lpstr>
      <vt:lpstr>PowerPoint 簡報</vt:lpstr>
      <vt:lpstr>PowerPoint 簡報</vt:lpstr>
      <vt:lpstr>全方位學習︰五種基要學習經歷 </vt:lpstr>
      <vt:lpstr>PowerPoint 簡報</vt:lpstr>
      <vt:lpstr>智能發展</vt:lpstr>
      <vt:lpstr>香港太空館</vt:lpstr>
      <vt:lpstr>香港科學館</vt:lpstr>
      <vt:lpstr>中國國家博物館</vt:lpstr>
      <vt:lpstr>美國國立自然歷史博物館</vt:lpstr>
      <vt:lpstr>大英博物館</vt:lpstr>
      <vt:lpstr>德育及公民教育</vt:lpstr>
      <vt:lpstr>香港文化博物館</vt:lpstr>
      <vt:lpstr>PowerPoint 簡報</vt:lpstr>
      <vt:lpstr>PowerPoint 簡報</vt:lpstr>
      <vt:lpstr>PowerPoint 簡報</vt:lpstr>
      <vt:lpstr>社會服務</vt:lpstr>
      <vt:lpstr>大館</vt:lpstr>
      <vt:lpstr>香港歷史博物館</vt:lpstr>
      <vt:lpstr>體藝發展</vt:lpstr>
      <vt:lpstr>香港藝術館</vt:lpstr>
      <vt:lpstr>戲曲中心</vt:lpstr>
      <vt:lpstr>梵蒂岡博物館</vt:lpstr>
      <vt:lpstr>羅浮宮  </vt:lpstr>
      <vt:lpstr>與工作有關的經驗</vt:lpstr>
      <vt:lpstr>秦始皇帝陵博物院 </vt:lpstr>
      <vt:lpstr>成都大熊貓繁育研究基地</vt:lpstr>
      <vt:lpstr>機場核心計劃展覽中心</vt:lpstr>
      <vt:lpstr>金管局資訊中心</vt:lpstr>
      <vt:lpstr>PowerPoint 簡報</vt:lpstr>
      <vt:lpstr>PowerPoint 簡報</vt:lpstr>
      <vt:lpstr>注意事項：</vt:lpstr>
      <vt:lpstr>謝謝</vt:lpstr>
      <vt:lpstr>全方位學習組 聯絡我們: lwl@edb.gov.hk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HUI, Shing-yan Jacob</dc:creator>
  <cp:lastModifiedBy>LEE, Pui-sai</cp:lastModifiedBy>
  <cp:revision>203</cp:revision>
  <cp:lastPrinted>2020-05-06T03:31:58Z</cp:lastPrinted>
  <dcterms:created xsi:type="dcterms:W3CDTF">2020-04-22T08:47:23Z</dcterms:created>
  <dcterms:modified xsi:type="dcterms:W3CDTF">2020-05-20T02:36:37Z</dcterms:modified>
</cp:coreProperties>
</file>