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315" r:id="rId4"/>
    <p:sldId id="269" r:id="rId5"/>
    <p:sldId id="316" r:id="rId6"/>
    <p:sldId id="270" r:id="rId7"/>
    <p:sldId id="259" r:id="rId8"/>
    <p:sldId id="271" r:id="rId9"/>
    <p:sldId id="299" r:id="rId10"/>
    <p:sldId id="272" r:id="rId11"/>
    <p:sldId id="275" r:id="rId12"/>
    <p:sldId id="279" r:id="rId13"/>
    <p:sldId id="280" r:id="rId14"/>
    <p:sldId id="281" r:id="rId15"/>
    <p:sldId id="283" r:id="rId16"/>
    <p:sldId id="284" r:id="rId17"/>
    <p:sldId id="290" r:id="rId18"/>
    <p:sldId id="296" r:id="rId19"/>
    <p:sldId id="297" r:id="rId20"/>
    <p:sldId id="298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308"/>
    <a:srgbClr val="FFFFFF"/>
    <a:srgbClr val="F7860C"/>
    <a:srgbClr val="FB9E13"/>
    <a:srgbClr val="75A99C"/>
    <a:srgbClr val="FDBDB0"/>
    <a:srgbClr val="BBE1EE"/>
    <a:srgbClr val="736447"/>
    <a:srgbClr val="97C3FA"/>
    <a:srgbClr val="346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423BF71-38B7-8642-BFCE-EDAE9BD0CBAF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92E-5FF9-8143-81B3-CCB531513398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D8A92E-5FF9-8143-81B3-CCB531513398}" type="datetimeFigureOut">
              <a:rPr lang="en-US" smtClean="0"/>
              <a:t>7/7/2020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44"/>
          <p:cNvSpPr txBox="1"/>
          <p:nvPr>
            <p:custDataLst>
              <p:tags r:id="rId1"/>
            </p:custDataLst>
          </p:nvPr>
        </p:nvSpPr>
        <p:spPr>
          <a:xfrm>
            <a:off x="2857822" y="1962785"/>
            <a:ext cx="3428356" cy="965649"/>
          </a:xfrm>
          <a:prstGeom prst="rect">
            <a:avLst/>
          </a:prstGeom>
          <a:noFill/>
          <a:effectLst>
            <a:outerShdw blurRad="101600" dist="38100" algn="l" rotWithShape="0">
              <a:schemeClr val="tx1">
                <a:alpha val="100000"/>
              </a:schemeClr>
            </a:outerShdw>
          </a:effectLst>
        </p:spPr>
        <p:txBody>
          <a:bodyPr wrap="none" lIns="72000" tIns="36195" rIns="72000" bIns="36195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HK" altLang="en-US" sz="58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活在當下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矩形 211"/>
          <p:cNvSpPr/>
          <p:nvPr>
            <p:custDataLst>
              <p:tags r:id="rId1"/>
            </p:custDataLst>
          </p:nvPr>
        </p:nvSpPr>
        <p:spPr>
          <a:xfrm>
            <a:off x="3493770" y="864235"/>
            <a:ext cx="3867150" cy="62547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  <a:lumOff val="10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0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0" name="组合 69"/>
          <p:cNvGrpSpPr/>
          <p:nvPr>
            <p:custDataLst>
              <p:tags r:id="rId2"/>
            </p:custDataLst>
          </p:nvPr>
        </p:nvGrpSpPr>
        <p:grpSpPr>
          <a:xfrm>
            <a:off x="1096010" y="1793240"/>
            <a:ext cx="2350135" cy="912495"/>
            <a:chOff x="984" y="4032"/>
            <a:chExt cx="3532" cy="1328"/>
          </a:xfrm>
          <a:solidFill>
            <a:schemeClr val="bg1"/>
          </a:solidFill>
        </p:grpSpPr>
        <p:sp>
          <p:nvSpPr>
            <p:cNvPr id="71" name="矩形 70"/>
            <p:cNvSpPr/>
            <p:nvPr>
              <p:custDataLst>
                <p:tags r:id="rId9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10"/>
              </p:custDataLst>
            </p:nvPr>
          </p:nvSpPr>
          <p:spPr>
            <a:xfrm>
              <a:off x="1245" y="4291"/>
              <a:ext cx="2936" cy="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3"/>
            </p:custDataLst>
          </p:nvPr>
        </p:nvSpPr>
        <p:spPr>
          <a:xfrm>
            <a:off x="1420495" y="2008505"/>
            <a:ext cx="1718144" cy="503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266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內容大要</a:t>
            </a: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993775" y="3283585"/>
            <a:ext cx="7307580" cy="3160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60195" y="3068955"/>
            <a:ext cx="6488250" cy="2861310"/>
          </a:xfrm>
          <a:prstGeom prst="rect">
            <a:avLst/>
          </a:prstGeom>
          <a:solidFill>
            <a:srgbClr val="F8F9E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endParaRPr sz="800" b="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r>
              <a:rPr sz="2600" b="1" dirty="0" err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本書分為子女、父母、師生、夫妻四個部分，共收錄了七十多個溫馨感人的小故事</a:t>
            </a:r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。</a:t>
            </a:r>
          </a:p>
          <a:p>
            <a:pPr indent="0" algn="just"/>
            <a:endParaRPr sz="800" b="1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  <a:sym typeface="+mn-ea"/>
            </a:endParaRPr>
          </a:p>
          <a:p>
            <a:pPr indent="0" algn="just"/>
            <a:r>
              <a:rPr sz="2600" b="1" dirty="0" err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作者認為人的成長，可分為不同階段，在每個階段，生命都賦予我們不同的角色和責任，如果我們懂得「活在當下</a:t>
            </a:r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」，</a:t>
            </a:r>
            <a:r>
              <a:rPr sz="2600" b="1" dirty="0" err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從別人的經驗學會開導自我，就能啟迪智慧</a:t>
            </a:r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。</a:t>
            </a:r>
          </a:p>
          <a:p>
            <a:pPr indent="0" algn="just"/>
            <a:r>
              <a:rPr lang="zh-CN" sz="8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 </a:t>
            </a:r>
          </a:p>
        </p:txBody>
      </p:sp>
      <p:grpSp>
        <p:nvGrpSpPr>
          <p:cNvPr id="110" name="组合 109"/>
          <p:cNvGrpSpPr/>
          <p:nvPr>
            <p:custDataLst>
              <p:tags r:id="rId4"/>
            </p:custDataLst>
          </p:nvPr>
        </p:nvGrpSpPr>
        <p:grpSpPr>
          <a:xfrm>
            <a:off x="2462530" y="864235"/>
            <a:ext cx="1413866" cy="631190"/>
            <a:chOff x="-18" y="588"/>
            <a:chExt cx="1792" cy="800"/>
          </a:xfrm>
          <a:solidFill>
            <a:srgbClr val="BBE1EE">
              <a:alpha val="52000"/>
            </a:srgbClr>
          </a:solidFill>
        </p:grpSpPr>
        <p:sp>
          <p:nvSpPr>
            <p:cNvPr id="111" name="任意多边形 110"/>
            <p:cNvSpPr/>
            <p:nvPr>
              <p:custDataLst>
                <p:tags r:id="rId6"/>
              </p:custDataLst>
            </p:nvPr>
          </p:nvSpPr>
          <p:spPr>
            <a:xfrm>
              <a:off x="52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任意多边形 111"/>
            <p:cNvSpPr/>
            <p:nvPr>
              <p:custDataLst>
                <p:tags r:id="rId7"/>
              </p:custDataLst>
            </p:nvPr>
          </p:nvSpPr>
          <p:spPr>
            <a:xfrm>
              <a:off x="273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任意多边形 112"/>
            <p:cNvSpPr/>
            <p:nvPr>
              <p:custDataLst>
                <p:tags r:id="rId8"/>
              </p:custDataLst>
            </p:nvPr>
          </p:nvSpPr>
          <p:spPr>
            <a:xfrm>
              <a:off x="-1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4" name="Title 6"/>
          <p:cNvSpPr txBox="1"/>
          <p:nvPr>
            <p:custDataLst>
              <p:tags r:id="rId5"/>
            </p:custDataLst>
          </p:nvPr>
        </p:nvSpPr>
        <p:spPr>
          <a:xfrm>
            <a:off x="3022600" y="858520"/>
            <a:ext cx="3196241" cy="6270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65" dirty="0" err="1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《活在當下》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矩形 211"/>
          <p:cNvSpPr/>
          <p:nvPr>
            <p:custDataLst>
              <p:tags r:id="rId1"/>
            </p:custDataLst>
          </p:nvPr>
        </p:nvSpPr>
        <p:spPr>
          <a:xfrm>
            <a:off x="3747135" y="555625"/>
            <a:ext cx="3867150" cy="7194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  <a:lumOff val="10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0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0" name="组合 69"/>
          <p:cNvGrpSpPr/>
          <p:nvPr>
            <p:custDataLst>
              <p:tags r:id="rId2"/>
            </p:custDataLst>
          </p:nvPr>
        </p:nvGrpSpPr>
        <p:grpSpPr>
          <a:xfrm>
            <a:off x="715010" y="1411605"/>
            <a:ext cx="7442200" cy="1256665"/>
            <a:chOff x="984" y="4032"/>
            <a:chExt cx="3532" cy="1328"/>
          </a:xfrm>
          <a:solidFill>
            <a:schemeClr val="bg1"/>
          </a:solidFill>
        </p:grpSpPr>
        <p:sp>
          <p:nvSpPr>
            <p:cNvPr id="71" name="矩形 70"/>
            <p:cNvSpPr/>
            <p:nvPr>
              <p:custDataLst>
                <p:tags r:id="rId9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10"/>
              </p:custDataLst>
            </p:nvPr>
          </p:nvSpPr>
          <p:spPr>
            <a:xfrm>
              <a:off x="1245" y="4291"/>
              <a:ext cx="2936" cy="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3"/>
            </p:custDataLst>
          </p:nvPr>
        </p:nvSpPr>
        <p:spPr>
          <a:xfrm>
            <a:off x="993775" y="1552575"/>
            <a:ext cx="7015364" cy="975908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 w="3175">
            <a:noFill/>
            <a:prstDash val="dash"/>
          </a:ln>
          <a:extLst/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sz="2600" b="1" dirty="0" err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charset="0"/>
                <a:sym typeface="+mn-ea"/>
              </a:rPr>
              <a:t>第一部分</a:t>
            </a:r>
            <a:endParaRPr sz="2600" b="1" dirty="0">
              <a:solidFill>
                <a:schemeClr val="tx2">
                  <a:lumMod val="90000"/>
                  <a:lumOff val="1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charset="0"/>
              <a:sym typeface="+mn-ea"/>
            </a:endParaRPr>
          </a:p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sz="26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「</a:t>
            </a:r>
            <a:r>
              <a:rPr sz="2600" b="1" dirty="0" err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當下，</a:t>
            </a:r>
            <a:r>
              <a:rPr sz="2600" b="1" dirty="0" err="1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讓我們的男孩和女孩們茁壯成長</a:t>
            </a:r>
            <a:r>
              <a:rPr lang="en-US" altLang="zh-TW" sz="2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……</a:t>
            </a:r>
            <a:r>
              <a:rPr sz="2600" b="1" dirty="0" smtClean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」</a:t>
            </a:r>
            <a:endParaRPr lang="zh-CN" altLang="en-US" sz="2600" b="1" spc="266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黑体" panose="02010609060101010101" charset="-122"/>
              <a:sym typeface="+mn-ea"/>
            </a:endParaRP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993775" y="3283585"/>
            <a:ext cx="7307580" cy="3160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91895" y="2905760"/>
            <a:ext cx="7417435" cy="3538220"/>
          </a:xfrm>
          <a:prstGeom prst="rect">
            <a:avLst/>
          </a:prstGeom>
          <a:solidFill>
            <a:srgbClr val="F8F7E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endParaRPr sz="800" b="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作者認為教育子女與培育幼苗一樣，一分耕耘，一分收穫，鼓勵父母愛護子女，並以身作則，為子女營造充滿愛心、美德和善行的成長環境。例如《媽媽回家了》描述一名母親因患上血癌而即將離開人世，為了不讓女兒經歷喪母之痛，她巧妙安排，讓女兒一直以為她長年在外地公幹，又鼓勵丈夫再婚，讓日後出現的繼母以她的身分回家與女兒團聚。</a:t>
            </a:r>
          </a:p>
          <a:p>
            <a:pPr indent="0" algn="just"/>
            <a:r>
              <a:rPr lang="zh-CN" sz="8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 </a:t>
            </a:r>
          </a:p>
        </p:txBody>
      </p:sp>
      <p:grpSp>
        <p:nvGrpSpPr>
          <p:cNvPr id="110" name="组合 109"/>
          <p:cNvGrpSpPr/>
          <p:nvPr>
            <p:custDataLst>
              <p:tags r:id="rId4"/>
            </p:custDataLst>
          </p:nvPr>
        </p:nvGrpSpPr>
        <p:grpSpPr>
          <a:xfrm>
            <a:off x="2454275" y="555625"/>
            <a:ext cx="1414145" cy="719455"/>
            <a:chOff x="-18" y="588"/>
            <a:chExt cx="1792" cy="800"/>
          </a:xfrm>
          <a:solidFill>
            <a:srgbClr val="BBE1EE">
              <a:alpha val="52000"/>
            </a:srgbClr>
          </a:solidFill>
        </p:grpSpPr>
        <p:sp>
          <p:nvSpPr>
            <p:cNvPr id="111" name="任意多边形 110"/>
            <p:cNvSpPr/>
            <p:nvPr>
              <p:custDataLst>
                <p:tags r:id="rId6"/>
              </p:custDataLst>
            </p:nvPr>
          </p:nvSpPr>
          <p:spPr>
            <a:xfrm>
              <a:off x="52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任意多边形 111"/>
            <p:cNvSpPr/>
            <p:nvPr>
              <p:custDataLst>
                <p:tags r:id="rId7"/>
              </p:custDataLst>
            </p:nvPr>
          </p:nvSpPr>
          <p:spPr>
            <a:xfrm>
              <a:off x="273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任意多边形 112"/>
            <p:cNvSpPr/>
            <p:nvPr>
              <p:custDataLst>
                <p:tags r:id="rId8"/>
              </p:custDataLst>
            </p:nvPr>
          </p:nvSpPr>
          <p:spPr>
            <a:xfrm>
              <a:off x="-1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4" name="Title 6"/>
          <p:cNvSpPr txBox="1"/>
          <p:nvPr>
            <p:custDataLst>
              <p:tags r:id="rId5"/>
            </p:custDataLst>
          </p:nvPr>
        </p:nvSpPr>
        <p:spPr>
          <a:xfrm>
            <a:off x="3065145" y="555625"/>
            <a:ext cx="3196241" cy="6270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65" dirty="0" err="1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《活在當下》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矩形 211"/>
          <p:cNvSpPr/>
          <p:nvPr>
            <p:custDataLst>
              <p:tags r:id="rId1"/>
            </p:custDataLst>
          </p:nvPr>
        </p:nvSpPr>
        <p:spPr>
          <a:xfrm>
            <a:off x="3731260" y="555625"/>
            <a:ext cx="3867150" cy="7194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  <a:lumOff val="10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0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0" name="组合 69"/>
          <p:cNvGrpSpPr/>
          <p:nvPr>
            <p:custDataLst>
              <p:tags r:id="rId2"/>
            </p:custDataLst>
          </p:nvPr>
        </p:nvGrpSpPr>
        <p:grpSpPr>
          <a:xfrm>
            <a:off x="722630" y="1411605"/>
            <a:ext cx="6193790" cy="1256665"/>
            <a:chOff x="984" y="4032"/>
            <a:chExt cx="3532" cy="1328"/>
          </a:xfrm>
          <a:solidFill>
            <a:schemeClr val="bg1"/>
          </a:solidFill>
        </p:grpSpPr>
        <p:sp>
          <p:nvSpPr>
            <p:cNvPr id="71" name="矩形 70"/>
            <p:cNvSpPr/>
            <p:nvPr>
              <p:custDataLst>
                <p:tags r:id="rId9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10"/>
              </p:custDataLst>
            </p:nvPr>
          </p:nvSpPr>
          <p:spPr>
            <a:xfrm>
              <a:off x="1245" y="4291"/>
              <a:ext cx="2936" cy="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3"/>
            </p:custDataLst>
          </p:nvPr>
        </p:nvSpPr>
        <p:spPr>
          <a:xfrm>
            <a:off x="993775" y="1567180"/>
            <a:ext cx="5692140" cy="974725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 w="3175">
            <a:noFill/>
            <a:prstDash val="dash"/>
          </a:ln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sz="2600" b="1" dirty="0" err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第二部分</a:t>
            </a:r>
            <a:endParaRPr sz="26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黑体" panose="02010609060101010101" charset="-122"/>
              <a:sym typeface="+mn-ea"/>
            </a:endParaRPr>
          </a:p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sz="26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「</a:t>
            </a:r>
            <a:r>
              <a:rPr sz="2600" b="1" dirty="0" err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當下，敬愛我們的父親和母親</a:t>
            </a:r>
            <a:r>
              <a:rPr sz="26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……」</a:t>
            </a: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993775" y="3283585"/>
            <a:ext cx="7307580" cy="3160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07770" y="2881630"/>
            <a:ext cx="7417435" cy="3138170"/>
          </a:xfrm>
          <a:prstGeom prst="rect">
            <a:avLst/>
          </a:prstGeom>
          <a:solidFill>
            <a:srgbClr val="F8F7E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endParaRPr sz="800" b="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作者指孝是眾善之源，希望讀者能反思與父母的關係，並好好孝敬父母。例如《少年十五二十時》講述一個不顧母親感受，堅決離鄉別井參軍的年輕人，因為上級的命令，才每週寫信給母親。他在多年後發現原來母親一直珍藏他寫的每封信，那時母親已經白髮蒼蒼，不禁有「子欲養而親不在」的遺憾。</a:t>
            </a:r>
          </a:p>
          <a:p>
            <a:pPr indent="0" algn="just"/>
            <a:r>
              <a:rPr lang="zh-CN" sz="8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 </a:t>
            </a:r>
          </a:p>
        </p:txBody>
      </p:sp>
      <p:grpSp>
        <p:nvGrpSpPr>
          <p:cNvPr id="110" name="组合 109"/>
          <p:cNvGrpSpPr/>
          <p:nvPr>
            <p:custDataLst>
              <p:tags r:id="rId4"/>
            </p:custDataLst>
          </p:nvPr>
        </p:nvGrpSpPr>
        <p:grpSpPr>
          <a:xfrm>
            <a:off x="2462530" y="555625"/>
            <a:ext cx="1414145" cy="719455"/>
            <a:chOff x="-18" y="588"/>
            <a:chExt cx="1792" cy="800"/>
          </a:xfrm>
          <a:solidFill>
            <a:srgbClr val="BBE1EE">
              <a:alpha val="52000"/>
            </a:srgbClr>
          </a:solidFill>
        </p:grpSpPr>
        <p:sp>
          <p:nvSpPr>
            <p:cNvPr id="111" name="任意多边形 110"/>
            <p:cNvSpPr/>
            <p:nvPr>
              <p:custDataLst>
                <p:tags r:id="rId6"/>
              </p:custDataLst>
            </p:nvPr>
          </p:nvSpPr>
          <p:spPr>
            <a:xfrm>
              <a:off x="52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任意多边形 111"/>
            <p:cNvSpPr/>
            <p:nvPr>
              <p:custDataLst>
                <p:tags r:id="rId7"/>
              </p:custDataLst>
            </p:nvPr>
          </p:nvSpPr>
          <p:spPr>
            <a:xfrm>
              <a:off x="273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任意多边形 112"/>
            <p:cNvSpPr/>
            <p:nvPr>
              <p:custDataLst>
                <p:tags r:id="rId8"/>
              </p:custDataLst>
            </p:nvPr>
          </p:nvSpPr>
          <p:spPr>
            <a:xfrm>
              <a:off x="-1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4" name="Title 6"/>
          <p:cNvSpPr txBox="1"/>
          <p:nvPr>
            <p:custDataLst>
              <p:tags r:id="rId5"/>
            </p:custDataLst>
          </p:nvPr>
        </p:nvSpPr>
        <p:spPr>
          <a:xfrm>
            <a:off x="3065145" y="555625"/>
            <a:ext cx="3196241" cy="6270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65" dirty="0" err="1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《活在當下》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矩形 211"/>
          <p:cNvSpPr/>
          <p:nvPr>
            <p:custDataLst>
              <p:tags r:id="rId1"/>
            </p:custDataLst>
          </p:nvPr>
        </p:nvSpPr>
        <p:spPr>
          <a:xfrm>
            <a:off x="3739515" y="555625"/>
            <a:ext cx="3867150" cy="7194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  <a:lumOff val="10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0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70" name="组合 69"/>
          <p:cNvGrpSpPr/>
          <p:nvPr>
            <p:custDataLst>
              <p:tags r:id="rId2"/>
            </p:custDataLst>
          </p:nvPr>
        </p:nvGrpSpPr>
        <p:grpSpPr>
          <a:xfrm>
            <a:off x="771525" y="1656715"/>
            <a:ext cx="7442200" cy="1256665"/>
            <a:chOff x="984" y="4032"/>
            <a:chExt cx="3532" cy="1328"/>
          </a:xfrm>
          <a:solidFill>
            <a:schemeClr val="bg1"/>
          </a:solidFill>
        </p:grpSpPr>
        <p:sp>
          <p:nvSpPr>
            <p:cNvPr id="71" name="矩形 70"/>
            <p:cNvSpPr/>
            <p:nvPr>
              <p:custDataLst>
                <p:tags r:id="rId9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10"/>
              </p:custDataLst>
            </p:nvPr>
          </p:nvSpPr>
          <p:spPr>
            <a:xfrm>
              <a:off x="1245" y="4291"/>
              <a:ext cx="2936" cy="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3"/>
            </p:custDataLst>
          </p:nvPr>
        </p:nvSpPr>
        <p:spPr>
          <a:xfrm>
            <a:off x="1073150" y="1812290"/>
            <a:ext cx="6997700" cy="974725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 w="3175">
            <a:noFill/>
            <a:prstDash val="dash"/>
          </a:ln>
          <a:extLst/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None/>
            </a:pPr>
            <a:r>
              <a:rPr sz="2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第三部分</a:t>
            </a:r>
          </a:p>
          <a:p>
            <a:pPr marL="0" lvl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None/>
            </a:pPr>
            <a:r>
              <a:rPr sz="26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「當下，不再愚昧，因為恩師教曉了我們……」</a:t>
            </a:r>
            <a:endParaRPr lang="zh-CN" altLang="en-US" sz="2600" b="1" spc="266">
              <a:ln w="3175">
                <a:noFill/>
                <a:prstDash val="dash"/>
              </a:ln>
              <a:solidFill>
                <a:schemeClr val="tx2">
                  <a:lumMod val="90000"/>
                  <a:lumOff val="1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黑体" panose="02010609060101010101" charset="-122"/>
              <a:sym typeface="+mn-ea"/>
            </a:endParaRP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993775" y="3283585"/>
            <a:ext cx="7307580" cy="3160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800" b="1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89405" y="3495040"/>
            <a:ext cx="6335395" cy="2738120"/>
          </a:xfrm>
          <a:prstGeom prst="rect">
            <a:avLst/>
          </a:prstGeom>
          <a:solidFill>
            <a:srgbClr val="F8F9E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endParaRPr sz="800" b="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作者認為孩子的成長，與教師的愛心和啟迪有莫大的關係。例如《一盆冷水》描述一位教師在寒冷的冬天被學生潑了一盆冷水，他不但沒有因此責罰學生，而且一直緊守崗位，即使第二天病倒仍堅持上課，結果感化了胡鬧的學生。</a:t>
            </a:r>
          </a:p>
          <a:p>
            <a:pPr indent="0" algn="just"/>
            <a:r>
              <a:rPr lang="zh-CN" sz="8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 </a:t>
            </a:r>
          </a:p>
        </p:txBody>
      </p:sp>
      <p:grpSp>
        <p:nvGrpSpPr>
          <p:cNvPr id="110" name="组合 109"/>
          <p:cNvGrpSpPr/>
          <p:nvPr>
            <p:custDataLst>
              <p:tags r:id="rId4"/>
            </p:custDataLst>
          </p:nvPr>
        </p:nvGrpSpPr>
        <p:grpSpPr>
          <a:xfrm>
            <a:off x="2462530" y="555625"/>
            <a:ext cx="1414145" cy="719455"/>
            <a:chOff x="-18" y="588"/>
            <a:chExt cx="1792" cy="800"/>
          </a:xfrm>
          <a:solidFill>
            <a:srgbClr val="BBE1EE">
              <a:alpha val="52000"/>
            </a:srgbClr>
          </a:solidFill>
        </p:grpSpPr>
        <p:sp>
          <p:nvSpPr>
            <p:cNvPr id="111" name="任意多边形 110"/>
            <p:cNvSpPr/>
            <p:nvPr>
              <p:custDataLst>
                <p:tags r:id="rId6"/>
              </p:custDataLst>
            </p:nvPr>
          </p:nvSpPr>
          <p:spPr>
            <a:xfrm>
              <a:off x="52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2" name="任意多边形 111"/>
            <p:cNvSpPr/>
            <p:nvPr>
              <p:custDataLst>
                <p:tags r:id="rId7"/>
              </p:custDataLst>
            </p:nvPr>
          </p:nvSpPr>
          <p:spPr>
            <a:xfrm>
              <a:off x="273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  <p:sp>
          <p:nvSpPr>
            <p:cNvPr id="113" name="任意多边形 112"/>
            <p:cNvSpPr/>
            <p:nvPr>
              <p:custDataLst>
                <p:tags r:id="rId8"/>
              </p:custDataLst>
            </p:nvPr>
          </p:nvSpPr>
          <p:spPr>
            <a:xfrm>
              <a:off x="-1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114" name="Title 6"/>
          <p:cNvSpPr txBox="1"/>
          <p:nvPr>
            <p:custDataLst>
              <p:tags r:id="rId5"/>
            </p:custDataLst>
          </p:nvPr>
        </p:nvSpPr>
        <p:spPr>
          <a:xfrm>
            <a:off x="3065145" y="555625"/>
            <a:ext cx="3196241" cy="6270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65" dirty="0" err="1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《活在當下》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矩形 211"/>
          <p:cNvSpPr/>
          <p:nvPr>
            <p:custDataLst>
              <p:tags r:id="rId1"/>
            </p:custDataLst>
          </p:nvPr>
        </p:nvSpPr>
        <p:spPr>
          <a:xfrm>
            <a:off x="3731260" y="555625"/>
            <a:ext cx="3867150" cy="7194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  <a:lumOff val="10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0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0" name="组合 69"/>
          <p:cNvGrpSpPr/>
          <p:nvPr>
            <p:custDataLst>
              <p:tags r:id="rId2"/>
            </p:custDataLst>
          </p:nvPr>
        </p:nvGrpSpPr>
        <p:grpSpPr>
          <a:xfrm>
            <a:off x="715010" y="1552575"/>
            <a:ext cx="6798310" cy="1256665"/>
            <a:chOff x="984" y="4032"/>
            <a:chExt cx="3532" cy="1328"/>
          </a:xfrm>
          <a:solidFill>
            <a:schemeClr val="bg1"/>
          </a:solidFill>
        </p:grpSpPr>
        <p:sp>
          <p:nvSpPr>
            <p:cNvPr id="71" name="矩形 70"/>
            <p:cNvSpPr/>
            <p:nvPr>
              <p:custDataLst>
                <p:tags r:id="rId9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10"/>
              </p:custDataLst>
            </p:nvPr>
          </p:nvSpPr>
          <p:spPr>
            <a:xfrm>
              <a:off x="1245" y="4291"/>
              <a:ext cx="2936" cy="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3"/>
            </p:custDataLst>
          </p:nvPr>
        </p:nvSpPr>
        <p:spPr>
          <a:xfrm>
            <a:off x="993775" y="1693545"/>
            <a:ext cx="6344920" cy="974725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ln w="3175">
            <a:noFill/>
            <a:prstDash val="dash"/>
          </a:ln>
          <a:extLst/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None/>
            </a:pPr>
            <a:r>
              <a:rPr sz="2600" b="1" dirty="0" err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第四部分</a:t>
            </a:r>
            <a:endParaRPr sz="26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  <a:cs typeface="黑体" panose="02010609060101010101" charset="-122"/>
              <a:sym typeface="+mn-ea"/>
            </a:endParaRPr>
          </a:p>
          <a:p>
            <a:pPr marL="0" lvl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None/>
            </a:pPr>
            <a:r>
              <a:rPr sz="26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「</a:t>
            </a:r>
            <a:r>
              <a:rPr sz="2600" b="1" dirty="0" err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當下，愛自己，更愛我們的另一半</a:t>
            </a:r>
            <a:r>
              <a:rPr sz="26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黑体" panose="02010609060101010101" charset="-122"/>
                <a:sym typeface="+mn-ea"/>
              </a:rPr>
              <a:t>……」</a:t>
            </a: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993775" y="3283585"/>
            <a:ext cx="7307580" cy="3160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64260" y="3041015"/>
            <a:ext cx="7417435" cy="3138170"/>
          </a:xfrm>
          <a:prstGeom prst="rect">
            <a:avLst/>
          </a:prstGeom>
          <a:solidFill>
            <a:srgbClr val="F8F9E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endParaRPr sz="800" b="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作者認為夫妻固然要互諒互讓，多設身處地為對方着想，其實人與人之間的相處亦應如是。例如《瓷器的碎片》記載了一對打算離婚的夫妻，經律師勸告而決定暫延離婚，並一起旅遊。二人明白「婚姻好像一件瓷器，造起來困難，打碎卻很容易」，</a:t>
            </a:r>
            <a:r>
              <a:rPr sz="2600" b="1" dirty="0" err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因此在旅途上一再為對方設想，結果他們的婚姻得以挽回</a:t>
            </a:r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。</a:t>
            </a:r>
          </a:p>
          <a:p>
            <a:pPr indent="0" algn="just"/>
            <a:r>
              <a:rPr lang="zh-CN" sz="8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 </a:t>
            </a:r>
          </a:p>
        </p:txBody>
      </p:sp>
      <p:grpSp>
        <p:nvGrpSpPr>
          <p:cNvPr id="110" name="组合 109"/>
          <p:cNvGrpSpPr/>
          <p:nvPr>
            <p:custDataLst>
              <p:tags r:id="rId4"/>
            </p:custDataLst>
          </p:nvPr>
        </p:nvGrpSpPr>
        <p:grpSpPr>
          <a:xfrm>
            <a:off x="2462530" y="555625"/>
            <a:ext cx="1414145" cy="719455"/>
            <a:chOff x="-18" y="588"/>
            <a:chExt cx="1792" cy="800"/>
          </a:xfrm>
          <a:solidFill>
            <a:srgbClr val="BBE1EE">
              <a:alpha val="52000"/>
            </a:srgbClr>
          </a:solidFill>
        </p:grpSpPr>
        <p:sp>
          <p:nvSpPr>
            <p:cNvPr id="111" name="任意多边形 110"/>
            <p:cNvSpPr/>
            <p:nvPr>
              <p:custDataLst>
                <p:tags r:id="rId6"/>
              </p:custDataLst>
            </p:nvPr>
          </p:nvSpPr>
          <p:spPr>
            <a:xfrm>
              <a:off x="52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任意多边形 111"/>
            <p:cNvSpPr/>
            <p:nvPr>
              <p:custDataLst>
                <p:tags r:id="rId7"/>
              </p:custDataLst>
            </p:nvPr>
          </p:nvSpPr>
          <p:spPr>
            <a:xfrm>
              <a:off x="273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任意多边形 112"/>
            <p:cNvSpPr/>
            <p:nvPr>
              <p:custDataLst>
                <p:tags r:id="rId8"/>
              </p:custDataLst>
            </p:nvPr>
          </p:nvSpPr>
          <p:spPr>
            <a:xfrm>
              <a:off x="-1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4" name="Title 6"/>
          <p:cNvSpPr txBox="1"/>
          <p:nvPr>
            <p:custDataLst>
              <p:tags r:id="rId5"/>
            </p:custDataLst>
          </p:nvPr>
        </p:nvSpPr>
        <p:spPr>
          <a:xfrm>
            <a:off x="3065145" y="555625"/>
            <a:ext cx="3196241" cy="6270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65" dirty="0" err="1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《活在當下》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90930" y="1228725"/>
            <a:ext cx="6962775" cy="43999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</p:txBody>
      </p:sp>
      <p:sp>
        <p:nvSpPr>
          <p:cNvPr id="20" name="Title 6"/>
          <p:cNvSpPr txBox="1"/>
          <p:nvPr>
            <p:custDataLst>
              <p:tags r:id="rId1"/>
            </p:custDataLst>
          </p:nvPr>
        </p:nvSpPr>
        <p:spPr>
          <a:xfrm>
            <a:off x="1830070" y="2854325"/>
            <a:ext cx="5894705" cy="114935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800" b="1" strike="noStrike" spc="0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  <a:sym typeface="+mn-ea"/>
            </a:endParaRPr>
          </a:p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800" strike="noStrike" noProof="1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charset="0"/>
                <a:sym typeface="+mn-ea"/>
              </a:rPr>
              <a:t> </a:t>
            </a:r>
          </a:p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600" b="1" spc="48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 快閱讀</a:t>
            </a:r>
            <a:r>
              <a:rPr lang="zh-CN" altLang="en-US" sz="4400" b="1" spc="480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《活在當下》</a:t>
            </a:r>
            <a:endParaRPr lang="zh-CN" altLang="en-US" sz="4800" b="1" spc="48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800" b="1" spc="388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1621789" y="1541779"/>
            <a:ext cx="4228575" cy="6270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trike="noStrike" spc="480" noProof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7860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想看</a:t>
            </a:r>
            <a:r>
              <a:rPr lang="zh-CN" altLang="en-US" sz="3600" b="1" strike="noStrike" spc="480" noProof="1">
                <a:ln w="10160">
                  <a:solidFill>
                    <a:srgbClr val="F7860C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更多故事嗎</a:t>
            </a:r>
            <a:r>
              <a:rPr lang="zh-CN" altLang="en-US" sz="2800" b="1" strike="noStrike" spc="480" noProof="1">
                <a:ln>
                  <a:solidFill>
                    <a:srgbClr val="F7860C"/>
                  </a:solidFill>
                </a:ln>
                <a:solidFill>
                  <a:schemeClr val="bg1"/>
                </a:solidFill>
                <a:effectLst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？</a:t>
            </a: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1621790" y="2167890"/>
            <a:ext cx="3901440" cy="76200"/>
            <a:chOff x="1188" y="2361"/>
            <a:chExt cx="11718" cy="12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4" name="矩形 3"/>
            <p:cNvSpPr/>
            <p:nvPr/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C2DC">
                <a:alpha val="52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4220845" y="4210685"/>
            <a:ext cx="334452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/>
            <a:endParaRPr lang="zh-CN" sz="800" b="0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auto">
              <a:spcAft>
                <a:spcPts val="0"/>
              </a:spcAft>
            </a:pPr>
            <a:r>
              <a:rPr sz="2800" b="1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43308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charset="0"/>
              </a:rPr>
              <a:t>閱讀</a:t>
            </a:r>
            <a:r>
              <a:rPr sz="2400" dirty="0" err="1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charset="0"/>
              </a:rPr>
              <a:t>後，請</a:t>
            </a:r>
            <a:r>
              <a:rPr sz="2400" dirty="0" err="1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charset="0"/>
                <a:sym typeface="+mn-ea"/>
              </a:rPr>
              <a:t>完成以下其中一項或多項</a:t>
            </a:r>
            <a:r>
              <a:rPr sz="2800" b="1" dirty="0" err="1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charset="0"/>
                <a:sym typeface="+mn-ea"/>
              </a:rPr>
              <a:t>任務</a:t>
            </a:r>
            <a:r>
              <a:rPr sz="24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charset="0"/>
                <a:sym typeface="+mn-ea"/>
              </a:rPr>
              <a:t>。</a:t>
            </a:r>
          </a:p>
          <a:p>
            <a:pPr indent="0" algn="just" fontAlgn="auto">
              <a:spcAft>
                <a:spcPts val="600"/>
              </a:spcAft>
            </a:pPr>
            <a:endParaRPr sz="8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965835" y="1811020"/>
            <a:ext cx="7837170" cy="3784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553720" y="1139190"/>
            <a:ext cx="7440930" cy="76200"/>
            <a:chOff x="1188" y="2361"/>
            <a:chExt cx="11718" cy="120"/>
          </a:xfrm>
        </p:grpSpPr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754380" y="359410"/>
            <a:ext cx="5357089" cy="780983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4600" b="1" spc="48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閱讀《活在當下》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2225" y="1962785"/>
            <a:ext cx="1910715" cy="737870"/>
          </a:xfrm>
          <a:solidFill>
            <a:srgbClr val="346EAD"/>
          </a:solidFill>
          <a:effectLst>
            <a:softEdge rad="215900"/>
          </a:effectLst>
        </p:spPr>
        <p:txBody>
          <a:bodyPr>
            <a:normAutofit fontScale="97500" lnSpcReduction="10000"/>
          </a:bodyPr>
          <a:lstStyle/>
          <a:p>
            <a:pPr marL="0" indent="0" algn="l">
              <a:buNone/>
            </a:pPr>
            <a:r>
              <a:rPr lang="en-US" altLang="zh-CN"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400" b="1">
                <a:ln>
                  <a:solidFill>
                    <a:srgbClr val="F7860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583055" y="2700655"/>
            <a:ext cx="6720840" cy="3534410"/>
          </a:xfrm>
          <a:prstGeom prst="rect">
            <a:avLst/>
          </a:prstGeom>
          <a:effectLst>
            <a:softEdge rad="215900"/>
          </a:effectLst>
        </p:spPr>
        <p:txBody>
          <a:bodyPr vert="horz" lIns="91440" tIns="45720" rIns="91440" bIns="45720" rtlCol="0">
            <a:normAutofit fontScale="97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altLang="zh-CN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4000" b="1" dirty="0">
                <a:ln>
                  <a:solidFill>
                    <a:srgbClr val="346EAD"/>
                  </a:solidFill>
                </a:ln>
                <a:solidFill>
                  <a:srgbClr val="75A9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zh-CN" altLang="en-US" sz="4000" b="1" dirty="0">
                <a:solidFill>
                  <a:srgbClr val="75A9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讀後感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FF8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</a:t>
            </a:r>
            <a:r>
              <a:rPr lang="zh-CN" altLang="en-US" sz="4000" b="1" dirty="0">
                <a:ln>
                  <a:solidFill>
                    <a:srgbClr val="346EAD"/>
                  </a:solidFill>
                </a:ln>
                <a:solidFill>
                  <a:srgbClr val="FF8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代入角色</a:t>
            </a:r>
            <a:r>
              <a:rPr lang="zh-CN" altLang="en-US" sz="4000" b="1" dirty="0">
                <a:solidFill>
                  <a:srgbClr val="FF8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思考問題並作抉擇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FF8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</a:t>
            </a:r>
            <a:r>
              <a:rPr lang="zh-CN" altLang="en-US" sz="4000" b="1" dirty="0">
                <a:ln>
                  <a:solidFill>
                    <a:srgbClr val="346EAD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評價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故事中人物，並作反思</a:t>
            </a:r>
            <a:endParaRPr lang="zh-CN" altLang="en-US" sz="4000" b="1" dirty="0">
              <a:solidFill>
                <a:srgbClr val="FF8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+mn-e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sz="4000" b="1" cap="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  <a:sym typeface="+mn-ea"/>
              </a:rPr>
              <a:t> </a:t>
            </a:r>
            <a:r>
              <a:rPr lang="zh-CN" altLang="en-US" sz="4000" b="1" cap="all" dirty="0">
                <a:ln>
                  <a:solidFill>
                    <a:srgbClr val="346EAD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  <a:sym typeface="+mn-ea"/>
              </a:rPr>
              <a:t>創作</a:t>
            </a:r>
            <a:r>
              <a:rPr lang="zh-CN" altLang="en-US" sz="4000" b="1" cap="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  <a:sym typeface="+mn-ea"/>
              </a:rPr>
              <a:t>讓人感悟的心靈小品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zh-CN" altLang="en-US" sz="2800" b="1" cap="all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j-cs"/>
                <a:sym typeface="+mn-ea"/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14730" y="787400"/>
            <a:ext cx="7113905" cy="50158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</p:txBody>
      </p:sp>
      <p:sp>
        <p:nvSpPr>
          <p:cNvPr id="18435" name="内容占位符 2"/>
          <p:cNvSpPr>
            <a:spLocks noGrp="1"/>
          </p:cNvSpPr>
          <p:nvPr/>
        </p:nvSpPr>
        <p:spPr>
          <a:xfrm>
            <a:off x="1252538" y="2931795"/>
            <a:ext cx="7307262" cy="3159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2BFC5"/>
              </a:buClr>
              <a:buSzPct val="85000"/>
            </a:pPr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6"/>
          <p:cNvSpPr txBox="1"/>
          <p:nvPr>
            <p:custDataLst>
              <p:tags r:id="rId1"/>
            </p:custDataLst>
          </p:nvPr>
        </p:nvSpPr>
        <p:spPr>
          <a:xfrm>
            <a:off x="1822450" y="2754366"/>
            <a:ext cx="5894705" cy="234910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800" b="1" strike="noStrike" spc="0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  <a:sym typeface="+mn-ea"/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spc="48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請</a:t>
            </a:r>
            <a:r>
              <a:rPr lang="zh-CN" altLang="en-US" b="1" spc="480" dirty="0"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簡述最喜愛/印象最深刻/最受啟發的故事，並分享個人閱讀體會或相關經歷。</a:t>
            </a:r>
          </a:p>
          <a:p>
            <a:pPr marL="0" lvl="0" indent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zh-CN" altLang="en-US" sz="1800" spc="480" dirty="0"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例如閱讀《一盆冷水》後，談談自己對白老師的</a:t>
            </a:r>
            <a:r>
              <a:rPr lang="zh-CN" altLang="en-US" sz="1800" spc="480"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看法</a:t>
            </a:r>
            <a:r>
              <a:rPr lang="zh-CN" altLang="en-US" sz="1800" spc="480" smtClean="0"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，進而</a:t>
            </a:r>
            <a:r>
              <a:rPr lang="zh-CN" altLang="en-US" sz="1800" spc="480" dirty="0"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探討師生相處之道。</a:t>
            </a:r>
          </a:p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800" b="1" spc="388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標楷體" panose="03000509000000000000" pitchFamily="65" charset="-120"/>
              <a:ea typeface="標楷體" panose="03000509000000000000" pitchFamily="65" charset="-120"/>
              <a:cs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1621789" y="1175384"/>
            <a:ext cx="2667635" cy="6877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>
                <a:ln>
                  <a:solidFill>
                    <a:srgbClr val="346EAD"/>
                  </a:solidFill>
                </a:ln>
                <a:solidFill>
                  <a:srgbClr val="75A9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分享</a:t>
            </a:r>
            <a:r>
              <a:rPr lang="zh-CN" altLang="en-US" sz="4000" b="1">
                <a:solidFill>
                  <a:srgbClr val="75A9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讀後感</a:t>
            </a:r>
            <a:endParaRPr lang="zh-CN" altLang="en-US" sz="4000" b="1" strike="noStrike" spc="480" noProof="1">
              <a:ln w="3175">
                <a:solidFill>
                  <a:srgbClr val="346EAD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1495425" y="1863090"/>
            <a:ext cx="3536315" cy="76200"/>
            <a:chOff x="1188" y="2361"/>
            <a:chExt cx="11718" cy="12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4" name="矩形 3"/>
            <p:cNvSpPr/>
            <p:nvPr/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E13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63345" y="2138045"/>
            <a:ext cx="1641475" cy="737870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346EAD"/>
            </a:solidFill>
          </a:ln>
          <a:effectLst>
            <a:softEdge rad="215900"/>
          </a:effectLst>
        </p:spPr>
        <p:txBody>
          <a:bodyPr>
            <a:normAutofit fontScale="95000"/>
          </a:bodyPr>
          <a:lstStyle/>
          <a:p>
            <a:pPr marL="0" indent="0" algn="l">
              <a:buNone/>
            </a:pPr>
            <a:r>
              <a:rPr lang="en-US" altLang="zh-CN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14730" y="920750"/>
            <a:ext cx="7113905" cy="50158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</p:txBody>
      </p:sp>
      <p:sp>
        <p:nvSpPr>
          <p:cNvPr id="18435" name="内容占位符 2"/>
          <p:cNvSpPr>
            <a:spLocks noGrp="1"/>
          </p:cNvSpPr>
          <p:nvPr/>
        </p:nvSpPr>
        <p:spPr>
          <a:xfrm>
            <a:off x="1252538" y="2931795"/>
            <a:ext cx="7307262" cy="3159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2BFC5"/>
              </a:buClr>
              <a:buSzPct val="85000"/>
            </a:pPr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6"/>
          <p:cNvSpPr txBox="1"/>
          <p:nvPr>
            <p:custDataLst>
              <p:tags r:id="rId1"/>
            </p:custDataLst>
          </p:nvPr>
        </p:nvSpPr>
        <p:spPr>
          <a:xfrm>
            <a:off x="1798955" y="2570480"/>
            <a:ext cx="5981700" cy="290385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800" b="1" strike="noStrike" spc="0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  <a:sym typeface="+mn-ea"/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spc="48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請</a:t>
            </a:r>
            <a:r>
              <a:rPr lang="zh-CN" altLang="en-US" b="1" spc="480" dirty="0"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代入其中一個角色思考問題並作抉擇，然後分享自己的感受、想法</a:t>
            </a:r>
          </a:p>
          <a:p>
            <a:pPr marL="0" lvl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800" spc="480" dirty="0"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例如閱讀《媽媽回家了》後，分別以父親、生母、繼母和雯雯的身分探討以下問題：雯雯應該知道真相嗎？什麼時候才是揭開真相的最佳時機？</a:t>
            </a:r>
          </a:p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800" b="1" spc="388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標楷體" panose="03000509000000000000" pitchFamily="65" charset="-120"/>
              <a:ea typeface="標楷體" panose="03000509000000000000" pitchFamily="65" charset="-120"/>
              <a:cs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1646554" y="1179194"/>
            <a:ext cx="3172460" cy="6877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>
                <a:ln>
                  <a:solidFill>
                    <a:srgbClr val="346EAD"/>
                  </a:solidFill>
                </a:ln>
                <a:solidFill>
                  <a:srgbClr val="FF8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代入角色</a:t>
            </a:r>
            <a:r>
              <a:rPr lang="zh-CN" altLang="en-US" sz="4000" b="1">
                <a:solidFill>
                  <a:srgbClr val="FF8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思考</a:t>
            </a:r>
            <a:endParaRPr lang="zh-CN" altLang="en-US" sz="4000" b="1" strike="noStrike" spc="480" noProof="1">
              <a:ln w="3175">
                <a:solidFill>
                  <a:srgbClr val="346EAD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1595120" y="1790700"/>
            <a:ext cx="3940810" cy="76200"/>
            <a:chOff x="1188" y="2361"/>
            <a:chExt cx="11718" cy="12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4" name="矩形 3"/>
            <p:cNvSpPr/>
            <p:nvPr/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C2DC">
                <a:alpha val="52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27480" y="1935480"/>
            <a:ext cx="1641475" cy="737870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346EAD"/>
            </a:solidFill>
          </a:ln>
          <a:effectLst>
            <a:softEdge rad="215900"/>
          </a:effectLst>
        </p:spPr>
        <p:txBody>
          <a:bodyPr>
            <a:normAutofit fontScale="95000"/>
          </a:bodyPr>
          <a:lstStyle/>
          <a:p>
            <a:pPr marL="0" indent="0" algn="l">
              <a:buNone/>
            </a:pPr>
            <a:r>
              <a:rPr lang="en-US" altLang="zh-CN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14730" y="1026795"/>
            <a:ext cx="7113905" cy="46462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</p:txBody>
      </p:sp>
      <p:sp>
        <p:nvSpPr>
          <p:cNvPr id="18435" name="内容占位符 2"/>
          <p:cNvSpPr>
            <a:spLocks noGrp="1"/>
          </p:cNvSpPr>
          <p:nvPr/>
        </p:nvSpPr>
        <p:spPr>
          <a:xfrm>
            <a:off x="1252538" y="2931795"/>
            <a:ext cx="7307262" cy="3159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2BFC5"/>
              </a:buClr>
              <a:buSzPct val="85000"/>
            </a:pPr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6"/>
          <p:cNvSpPr txBox="1"/>
          <p:nvPr>
            <p:custDataLst>
              <p:tags r:id="rId1"/>
            </p:custDataLst>
          </p:nvPr>
        </p:nvSpPr>
        <p:spPr>
          <a:xfrm>
            <a:off x="1798320" y="2931795"/>
            <a:ext cx="5894705" cy="220345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800" b="1" strike="noStrike" spc="0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  <a:sym typeface="+mn-ea"/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spc="48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請</a:t>
            </a:r>
            <a:r>
              <a:rPr lang="zh-CN" altLang="en-US" b="1" spc="480" dirty="0"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評價故事中人物的思想、行為，並作反思。</a:t>
            </a:r>
          </a:p>
          <a:p>
            <a:pPr marL="0" lvl="0" indent="0" algn="just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zh-CN" altLang="en-US" sz="1800" spc="480" dirty="0"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例如閱讀《少年十五二十時》後，評價故事中的兒子、母親和上司的行為，並反思自己和父母的關係。</a:t>
            </a:r>
            <a:endParaRPr lang="zh-CN" altLang="en-US" b="1" spc="480" dirty="0">
              <a:uFillTx/>
              <a:latin typeface="標楷體" panose="03000509000000000000" pitchFamily="65" charset="-120"/>
              <a:ea typeface="標楷體" panose="03000509000000000000" pitchFamily="65" charset="-120"/>
              <a:cs typeface="微软雅黑" panose="020B0503020204020204" charset="-122"/>
              <a:sym typeface="+mn-ea"/>
            </a:endParaRPr>
          </a:p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800" b="1" spc="388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標楷體" panose="03000509000000000000" pitchFamily="65" charset="-120"/>
              <a:ea typeface="標楷體" panose="03000509000000000000" pitchFamily="65" charset="-120"/>
              <a:cs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1629409" y="1278889"/>
            <a:ext cx="2667635" cy="6877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>
                <a:ln>
                  <a:solidFill>
                    <a:srgbClr val="346EAD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評價</a:t>
            </a:r>
            <a:r>
              <a:rPr lang="zh-CN" altLang="en-US" sz="4000" b="1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和</a:t>
            </a:r>
            <a:r>
              <a:rPr lang="zh-CN" altLang="en-US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反思</a:t>
            </a:r>
            <a:endParaRPr lang="zh-CN" altLang="en-US" sz="4000" b="1" strike="noStrike" spc="480" noProof="1">
              <a:ln w="3175">
                <a:solidFill>
                  <a:srgbClr val="346EAD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1454785" y="1966595"/>
            <a:ext cx="3536315" cy="76200"/>
            <a:chOff x="1188" y="2361"/>
            <a:chExt cx="11718" cy="12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4" name="矩形 3"/>
            <p:cNvSpPr/>
            <p:nvPr/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  <a:lin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39850" y="2193925"/>
            <a:ext cx="1641475" cy="737870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346EAD"/>
            </a:solidFill>
          </a:ln>
          <a:effectLst>
            <a:softEdge rad="215900"/>
          </a:effectLst>
        </p:spPr>
        <p:txBody>
          <a:bodyPr>
            <a:normAutofit fontScale="95000"/>
          </a:bodyPr>
          <a:lstStyle/>
          <a:p>
            <a:pPr marL="0" indent="0" algn="l">
              <a:buNone/>
            </a:pPr>
            <a:r>
              <a:rPr lang="en-US" altLang="zh-CN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6"/>
          <p:cNvSpPr txBox="1"/>
          <p:nvPr>
            <p:custDataLst>
              <p:tags r:id="rId1"/>
            </p:custDataLst>
          </p:nvPr>
        </p:nvSpPr>
        <p:spPr>
          <a:xfrm>
            <a:off x="1080770" y="734060"/>
            <a:ext cx="2830757" cy="657872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trike="noStrike" spc="388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兩張心意卡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15795" y="1868805"/>
            <a:ext cx="6129655" cy="29229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2074228" y="2083753"/>
            <a:ext cx="5811838" cy="2491740"/>
          </a:xfrm>
          <a:prstGeom prst="rect">
            <a:avLst/>
          </a:prstGeom>
          <a:solidFill>
            <a:srgbClr val="FCFCE9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r>
              <a:rPr sz="2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</a:rPr>
              <a:t>有一位體貼的妻子，知道丈夫要求公司加薪，特別準備了一頓晚飯和兩張不同內容的心意卡，不管丈夫的願望是否能夠實現，都能讓他感到安慰……</a:t>
            </a: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903605" y="1390650"/>
            <a:ext cx="3272790" cy="76200"/>
            <a:chOff x="1188" y="2361"/>
            <a:chExt cx="11718" cy="12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4"/>
              </p:custDataLst>
            </p:nvPr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485900" y="5168900"/>
            <a:ext cx="6001828" cy="706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9404" y="5255895"/>
            <a:ext cx="6157117" cy="737870"/>
          </a:xfrm>
          <a:effectLst>
            <a:softEdge rad="215900"/>
          </a:effectLst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zh-CN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試猜猜</a:t>
            </a:r>
            <a:r>
              <a:rPr lang="zh-CN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兩張「心意卡</a:t>
            </a:r>
            <a:r>
              <a:rPr lang="zh-CN" alt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」的內容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14730" y="1228725"/>
            <a:ext cx="7113905" cy="43999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charset="0"/>
            </a:endParaRPr>
          </a:p>
        </p:txBody>
      </p:sp>
      <p:sp>
        <p:nvSpPr>
          <p:cNvPr id="18435" name="内容占位符 2"/>
          <p:cNvSpPr>
            <a:spLocks noGrp="1"/>
          </p:cNvSpPr>
          <p:nvPr/>
        </p:nvSpPr>
        <p:spPr>
          <a:xfrm>
            <a:off x="1252538" y="2931795"/>
            <a:ext cx="7307262" cy="3159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2BFC5"/>
              </a:buClr>
              <a:buSzPct val="85000"/>
            </a:pPr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itle 6"/>
          <p:cNvSpPr txBox="1"/>
          <p:nvPr>
            <p:custDataLst>
              <p:tags r:id="rId1"/>
            </p:custDataLst>
          </p:nvPr>
        </p:nvSpPr>
        <p:spPr>
          <a:xfrm>
            <a:off x="1790700" y="3244215"/>
            <a:ext cx="5894705" cy="135699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800" b="1" strike="noStrike" spc="0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  <a:sym typeface="+mn-ea"/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4000" b="1" spc="480" dirty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請</a:t>
            </a:r>
            <a:r>
              <a:rPr lang="zh-CN" altLang="en-US" b="1" spc="480" dirty="0"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仿照本書作品，創作讓人感悟的心靈小品。</a:t>
            </a:r>
          </a:p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800" b="1" spc="388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標楷體" panose="03000509000000000000" pitchFamily="65" charset="-120"/>
              <a:ea typeface="標楷體" panose="03000509000000000000" pitchFamily="65" charset="-120"/>
              <a:cs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1621789" y="1541779"/>
            <a:ext cx="3172460" cy="6877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cap="all">
                <a:ln>
                  <a:solidFill>
                    <a:srgbClr val="346EAD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+mn-ea"/>
              </a:rPr>
              <a:t>創作</a:t>
            </a:r>
            <a:r>
              <a:rPr lang="zh-CN" altLang="en-US" sz="4000" b="1" cap="all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  <a:sym typeface="+mn-ea"/>
              </a:rPr>
              <a:t>心靈小品</a:t>
            </a:r>
            <a:endParaRPr lang="zh-CN" altLang="en-US" sz="4000" b="1" strike="noStrike" spc="480" noProof="1">
              <a:ln w="3175">
                <a:solidFill>
                  <a:srgbClr val="346EAD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1518920" y="2153285"/>
            <a:ext cx="3536315" cy="76200"/>
            <a:chOff x="1188" y="2361"/>
            <a:chExt cx="11718" cy="12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4" name="矩形 3"/>
            <p:cNvSpPr/>
            <p:nvPr/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15720" y="2506345"/>
            <a:ext cx="1641475" cy="737870"/>
          </a:xfr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solidFill>
              <a:srgbClr val="346EAD"/>
            </a:solidFill>
          </a:ln>
          <a:effectLst>
            <a:softEdge rad="215900"/>
          </a:effectLst>
        </p:spPr>
        <p:txBody>
          <a:bodyPr>
            <a:normAutofit fontScale="95000"/>
          </a:bodyPr>
          <a:lstStyle/>
          <a:p>
            <a:pPr marL="0" indent="0" algn="l">
              <a:buNone/>
            </a:pPr>
            <a:r>
              <a:rPr lang="en-US" altLang="zh-CN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3056" y="1090597"/>
            <a:ext cx="6798734" cy="1303867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b="1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  <a:solidFill>
                  <a:srgbClr val="F7860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開卷有益</a:t>
            </a:r>
          </a:p>
        </p:txBody>
      </p:sp>
      <p:sp>
        <p:nvSpPr>
          <p:cNvPr id="4" name="副標題 2"/>
          <p:cNvSpPr>
            <a:spLocks noGrp="1"/>
          </p:cNvSpPr>
          <p:nvPr/>
        </p:nvSpPr>
        <p:spPr>
          <a:xfrm>
            <a:off x="1549400" y="2790190"/>
            <a:ext cx="6276975" cy="4806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博覽群書，增廣見聞，拓寬視野，建構知識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。</a:t>
            </a:r>
            <a:endParaRPr lang="zh-TW" altLang="en-US" sz="2400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Salesforce Sans"/>
            </a:endParaRPr>
          </a:p>
        </p:txBody>
      </p:sp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2512695" y="4566920"/>
            <a:ext cx="4979670" cy="149288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4800" b="1" spc="411" noProof="1">
                <a:ln w="9525">
                  <a:solidFill>
                    <a:srgbClr val="543D11"/>
                  </a:solidFill>
                  <a:prstDash val="solid"/>
                </a:ln>
                <a:solidFill>
                  <a:srgbClr val="E9F3E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請</a:t>
            </a:r>
            <a:r>
              <a:rPr lang="zh-CN" altLang="en-US" sz="3600" b="1" spc="411" noProof="1">
                <a:ln w="9525">
                  <a:solidFill>
                    <a:srgbClr val="543D11"/>
                  </a:solidFill>
                  <a:prstDash val="solid"/>
                </a:ln>
                <a:solidFill>
                  <a:srgbClr val="E9F3E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繼續</a:t>
            </a:r>
            <a:r>
              <a:rPr lang="zh-CN" altLang="en-US" sz="3600" b="1" spc="411" noProof="1">
                <a:ln w="9525">
                  <a:solidFill>
                    <a:srgbClr val="543D11"/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閱讀其他作品，</a:t>
            </a:r>
          </a:p>
          <a:p>
            <a:pPr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3600" b="1" spc="411" noProof="1">
                <a:ln w="9525">
                  <a:solidFill>
                    <a:srgbClr val="543D11"/>
                  </a:solidFill>
                  <a:prstDash val="solid"/>
                </a:ln>
                <a:solidFill>
                  <a:srgbClr val="E9F3EB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並</a:t>
            </a:r>
            <a:r>
              <a:rPr lang="zh-CN" altLang="en-US" sz="3600" b="1" spc="411">
                <a:ln w="9525">
                  <a:solidFill>
                    <a:srgbClr val="543D11"/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多</a:t>
            </a:r>
            <a:r>
              <a:rPr lang="zh-CN" altLang="en-US" sz="3600" b="1" spc="411" noProof="1">
                <a:ln w="9525">
                  <a:solidFill>
                    <a:srgbClr val="543D11"/>
                  </a:solidFill>
                  <a:prstDash val="solid"/>
                </a:ln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跟別人分享。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6"/>
          <p:cNvSpPr txBox="1"/>
          <p:nvPr>
            <p:custDataLst>
              <p:tags r:id="rId1"/>
            </p:custDataLst>
          </p:nvPr>
        </p:nvSpPr>
        <p:spPr>
          <a:xfrm>
            <a:off x="1080770" y="734060"/>
            <a:ext cx="2830757" cy="657872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trike="noStrike" spc="388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兩張心意卡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18895" y="1802130"/>
            <a:ext cx="6129655" cy="1691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1097280" y="2019935"/>
            <a:ext cx="5803900" cy="1630045"/>
          </a:xfrm>
          <a:prstGeom prst="rect">
            <a:avLst/>
          </a:prstGeom>
          <a:solidFill>
            <a:srgbClr val="FCFCE9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r>
              <a:rPr sz="2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</a:rPr>
              <a:t>祝賀您，親愛的！我知道您一定會得到加薪的。讓我借這頓晚餐向您表達我對您那深深的愛意！</a:t>
            </a: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903605" y="1390650"/>
            <a:ext cx="3272790" cy="76200"/>
            <a:chOff x="1188" y="2361"/>
            <a:chExt cx="11718" cy="12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4"/>
              </p:custDataLst>
            </p:nvPr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42745" y="3905250"/>
            <a:ext cx="6129655" cy="20612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2185" y="4097020"/>
            <a:ext cx="5836285" cy="2061210"/>
          </a:xfrm>
          <a:prstGeom prst="rect">
            <a:avLst/>
          </a:prstGeom>
          <a:solidFill>
            <a:srgbClr val="FCFCE9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r>
              <a:rPr sz="2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</a:rPr>
              <a:t>親愛的，千萬不要為沒有</a:t>
            </a:r>
            <a:r>
              <a:rPr sz="280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  <a:sym typeface="+mn-ea"/>
              </a:rPr>
              <a:t>加薪而感到煩惱</a:t>
            </a:r>
            <a:r>
              <a:rPr sz="2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</a:rPr>
              <a:t>！不管怎樣，我都認為您應該得到</a:t>
            </a:r>
            <a:r>
              <a:rPr sz="280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  <a:sym typeface="+mn-ea"/>
              </a:rPr>
              <a:t>加薪！就</a:t>
            </a:r>
            <a:r>
              <a:rPr sz="2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</a:rPr>
              <a:t>讓我借這頓晚餐向您表達我對您那深深的愛意吧！</a:t>
            </a: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ldLvl="0" animBg="1"/>
      <p:bldP spid="140" grpId="1" animBg="1"/>
      <p:bldP spid="5" grpId="0" bldLvl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6"/>
          <p:cNvSpPr txBox="1"/>
          <p:nvPr>
            <p:custDataLst>
              <p:tags r:id="rId1"/>
            </p:custDataLst>
          </p:nvPr>
        </p:nvSpPr>
        <p:spPr>
          <a:xfrm>
            <a:off x="1080770" y="734060"/>
            <a:ext cx="2830757" cy="657872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trike="noStrike" spc="388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瓷器的碎片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07490" y="1726565"/>
            <a:ext cx="6129655" cy="1691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1665923" y="1972628"/>
            <a:ext cx="5811838" cy="1198880"/>
          </a:xfrm>
          <a:prstGeom prst="rect">
            <a:avLst/>
          </a:prstGeom>
          <a:solidFill>
            <a:srgbClr val="FCFCE9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r>
              <a:rPr sz="2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</a:rPr>
              <a:t>有一對</a:t>
            </a:r>
            <a:r>
              <a:rPr sz="280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  <a:sym typeface="+mn-ea"/>
              </a:rPr>
              <a:t>夫妻</a:t>
            </a:r>
            <a:r>
              <a:rPr sz="2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</a:rPr>
              <a:t>打算離婚，經律師勸告而決定暫延離婚，並一起旅遊……</a:t>
            </a: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860425" y="1390650"/>
            <a:ext cx="3272790" cy="76200"/>
            <a:chOff x="1188" y="2361"/>
            <a:chExt cx="11718" cy="12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flipV="1">
              <a:off x="1188" y="2361"/>
              <a:ext cx="11719" cy="1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4"/>
              </p:custDataLst>
            </p:nvPr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284605" y="3766820"/>
            <a:ext cx="5779135" cy="23069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50340" y="3766820"/>
            <a:ext cx="6572885" cy="2275205"/>
          </a:xfrm>
          <a:effectLst>
            <a:softEdge rad="215900"/>
          </a:effectLst>
        </p:spPr>
        <p:txBody>
          <a:bodyPr>
            <a:normAutofit fontScale="87500" lnSpcReduction="10000"/>
          </a:bodyPr>
          <a:lstStyle/>
          <a:p>
            <a:pPr marL="0" indent="0" algn="l" fontAlgn="auto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600" b="1">
              <a:ln>
                <a:solidFill>
                  <a:srgbClr val="0070C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 fontAlgn="auto"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2800" b="1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試</a:t>
            </a:r>
            <a:r>
              <a:rPr lang="zh-CN" altLang="en-US" sz="2800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猜猜：</a:t>
            </a:r>
            <a:endParaRPr lang="zh-CN" altLang="en-US" sz="2800" b="1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 fontAlgn="auto"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· 律師跟二人</a:t>
            </a:r>
            <a:r>
              <a:rPr lang="zh-CN" altLang="en-US" sz="2800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說了甚麼？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 fontAlgn="auto"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· 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旅遊期間二人相處的</a:t>
            </a:r>
            <a:r>
              <a:rPr lang="zh-CN" altLang="en-US" sz="2800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情況是怎樣的？</a:t>
            </a: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 fontAlgn="auto"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· 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最終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二人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CN" altLang="en-US" sz="2800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關係如何？</a:t>
            </a:r>
          </a:p>
          <a:p>
            <a:pPr marL="0" indent="0" algn="l" fontAlgn="auto"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· 為甚麼本故事名為</a:t>
            </a:r>
            <a:r>
              <a:rPr lang="zh-CN" altLang="en-US" sz="2800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「瓷器的碎片」</a:t>
            </a:r>
            <a:r>
              <a:rPr lang="zh-CN" altLang="en-US" sz="28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？</a:t>
            </a:r>
          </a:p>
          <a:p>
            <a:pPr marL="0" indent="0" algn="l" fontAlgn="auto">
              <a:spcBef>
                <a:spcPts val="300"/>
              </a:spcBef>
              <a:spcAft>
                <a:spcPts val="300"/>
              </a:spcAft>
              <a:buNone/>
            </a:pP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endParaRPr lang="zh-CN" altLang="en-US" sz="28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6"/>
          <p:cNvSpPr txBox="1"/>
          <p:nvPr>
            <p:custDataLst>
              <p:tags r:id="rId1"/>
            </p:custDataLst>
          </p:nvPr>
        </p:nvSpPr>
        <p:spPr>
          <a:xfrm>
            <a:off x="1080770" y="734060"/>
            <a:ext cx="2830757" cy="657872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trike="noStrike" spc="388" noProof="1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瓷器的碎片</a:t>
            </a: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860425" y="1390650"/>
            <a:ext cx="3272790" cy="76200"/>
            <a:chOff x="1188" y="2361"/>
            <a:chExt cx="11718" cy="12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flipV="1">
              <a:off x="1188" y="2361"/>
              <a:ext cx="11719" cy="1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4"/>
              </p:custDataLst>
            </p:nvPr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248410" y="1809750"/>
            <a:ext cx="6383655" cy="2061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1533843" y="2024698"/>
            <a:ext cx="5928006" cy="16300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r>
              <a:rPr sz="2800" dirty="0" err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  <a:sym typeface="+mn-ea"/>
              </a:rPr>
              <a:t>律師說</a:t>
            </a:r>
            <a:r>
              <a:rPr sz="28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  <a:sym typeface="+mn-ea"/>
              </a:rPr>
              <a:t>：「</a:t>
            </a:r>
            <a:r>
              <a:rPr sz="2800" dirty="0" err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  <a:sym typeface="+mn-ea"/>
              </a:rPr>
              <a:t>婚姻好像一件瓷器，造起來困難，打碎卻很容易，而收拾碎片更是件不容易的事。你們</a:t>
            </a:r>
            <a:r>
              <a:rPr sz="28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楷体" panose="02010609060101010101" charset="-122"/>
                <a:sym typeface="+mn-ea"/>
              </a:rPr>
              <a:t>……」</a:t>
            </a:r>
            <a:endParaRPr sz="280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楷体" panose="02010609060101010101" charset="-122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6725" y="4467860"/>
            <a:ext cx="6010275" cy="11988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008505" y="4642485"/>
            <a:ext cx="5623560" cy="737870"/>
          </a:xfrm>
          <a:effectLst>
            <a:softEdge rad="215900"/>
          </a:effectLst>
        </p:spPr>
        <p:txBody>
          <a:bodyPr>
            <a:noAutofit/>
          </a:bodyPr>
          <a:lstStyle/>
          <a:p>
            <a:pPr marL="0" indent="0" algn="l" fontAlgn="auto">
              <a:spcBef>
                <a:spcPts val="300"/>
              </a:spcBef>
              <a:spcAft>
                <a:spcPts val="300"/>
              </a:spcAft>
              <a:buNone/>
            </a:pPr>
            <a:r>
              <a:rPr lang="zh-CN" altLang="en-US" sz="23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想知道律師還說了甚麼？二人在</a:t>
            </a:r>
            <a:r>
              <a:rPr lang="zh-CN" altLang="en-US" sz="23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旅途上怎樣相處？</a:t>
            </a:r>
            <a:r>
              <a:rPr lang="zh-CN" altLang="en-US" sz="2300" b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故事結局如何？</a:t>
            </a:r>
            <a:r>
              <a:rPr lang="zh-CN" altLang="en-US" sz="23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 </a:t>
            </a:r>
            <a:endParaRPr lang="zh-CN" altLang="en-US" sz="2300" b="1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l">
              <a:buNone/>
            </a:pPr>
            <a:endParaRPr lang="zh-CN" altLang="en-US" sz="1100" b="1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64615" y="1221105"/>
            <a:ext cx="6263640" cy="36614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sp>
        <p:nvSpPr>
          <p:cNvPr id="18435" name="内容占位符 2"/>
          <p:cNvSpPr>
            <a:spLocks noGrp="1"/>
          </p:cNvSpPr>
          <p:nvPr/>
        </p:nvSpPr>
        <p:spPr>
          <a:xfrm>
            <a:off x="1260793" y="2932430"/>
            <a:ext cx="7307262" cy="31591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72BFC5"/>
              </a:buClr>
              <a:buSzPct val="85000"/>
            </a:pPr>
            <a:endParaRPr lang="zh-CN" altLang="en-US" sz="28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itle 6"/>
          <p:cNvSpPr txBox="1"/>
          <p:nvPr>
            <p:custDataLst>
              <p:tags r:id="rId1"/>
            </p:custDataLst>
          </p:nvPr>
        </p:nvSpPr>
        <p:spPr>
          <a:xfrm>
            <a:off x="1734185" y="3171190"/>
            <a:ext cx="5524500" cy="1118235"/>
          </a:xfrm>
          <a:prstGeom prst="rect">
            <a:avLst/>
          </a:prstGeom>
          <a:solidFill>
            <a:srgbClr val="FBFAE4"/>
          </a:solidFill>
          <a:ln w="3175">
            <a:noFill/>
            <a:prstDash val="dash"/>
          </a:ln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800" b="1" strike="noStrike" spc="0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  <a:sym typeface="+mn-ea"/>
            </a:endParaRPr>
          </a:p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26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600" b="1" spc="388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《兩張心意卡》和《瓷器的碎片》都來自</a:t>
            </a:r>
            <a:r>
              <a:rPr lang="zh-CN" altLang="en-US" sz="2600" b="1" spc="388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</a:rPr>
              <a:t>以下一本書</a:t>
            </a:r>
          </a:p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800" b="1" spc="388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標楷體" panose="03000509000000000000" pitchFamily="65" charset="-120"/>
              <a:ea typeface="標楷體" panose="03000509000000000000" pitchFamily="65" charset="-120"/>
              <a:cs typeface="微软雅黑" panose="020B0503020204020204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2"/>
            </p:custDataLst>
          </p:nvPr>
        </p:nvSpPr>
        <p:spPr>
          <a:xfrm>
            <a:off x="1621789" y="1541779"/>
            <a:ext cx="4228575" cy="6270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trike="noStrike" spc="48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想知道</a:t>
            </a:r>
            <a:r>
              <a:rPr lang="zh-CN" altLang="en-US" sz="3600" b="1" strike="noStrike" spc="48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更多情節</a:t>
            </a:r>
            <a:r>
              <a:rPr lang="zh-CN" altLang="en-US" sz="2800" b="1" strike="noStrike" spc="480" noProof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微软雅黑" panose="020B0503020204020204" charset="-122"/>
                <a:sym typeface="+mn-ea"/>
              </a:rPr>
              <a:t>？</a:t>
            </a: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1621790" y="2167890"/>
            <a:ext cx="3901440" cy="76200"/>
            <a:chOff x="1188" y="2361"/>
            <a:chExt cx="11718" cy="12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4" name="矩形 3"/>
            <p:cNvSpPr/>
            <p:nvPr/>
          </p:nvSpPr>
          <p:spPr>
            <a:xfrm flipV="1">
              <a:off x="1188" y="2361"/>
              <a:ext cx="11719" cy="12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188" y="2361"/>
              <a:ext cx="2884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C2DC">
                <a:alpha val="52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/>
          <p:nvPr>
            <p:custDataLst>
              <p:tags r:id="rId1"/>
            </p:custDataLst>
          </p:nvPr>
        </p:nvSpPr>
        <p:spPr>
          <a:xfrm>
            <a:off x="726440" y="438785"/>
            <a:ext cx="2522467" cy="71942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4200" b="1" spc="434">
                <a:ln>
                  <a:solidFill>
                    <a:srgbClr val="0070C0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讀本推薦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305560" y="2296795"/>
            <a:ext cx="7258148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endParaRPr sz="800" b="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r>
              <a:rPr lang="zh-CN" sz="28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星雲大師在本書的《代序》提到，這一本書如同滴水，「灌溉了生命的樹木花朵，洗去了塵勞的疲憊熱懊，讓心靈獲得成長與滋潤」。</a:t>
            </a:r>
          </a:p>
          <a:p>
            <a:pPr indent="0" algn="just"/>
            <a:endParaRPr lang="zh-CN" sz="800" b="1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  <a:sym typeface="+mn-ea"/>
            </a:endParaRPr>
          </a:p>
          <a:p>
            <a:pPr indent="0" algn="just"/>
            <a:r>
              <a:rPr lang="zh-CN" sz="28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淨因法師指閱讀本書，會「有一種發自內心的感動」。</a:t>
            </a:r>
          </a:p>
          <a:p>
            <a:pPr indent="0" algn="just"/>
            <a:endParaRPr lang="zh-CN" sz="800" b="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endParaRPr lang="zh-CN" sz="800" b="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</p:txBody>
      </p:sp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413385" y="231775"/>
            <a:ext cx="982980" cy="1132840"/>
            <a:chOff x="688" y="364"/>
            <a:chExt cx="1548" cy="1784"/>
          </a:xfrm>
        </p:grpSpPr>
        <p:cxnSp>
          <p:nvCxnSpPr>
            <p:cNvPr id="29" name="直接连接符 28"/>
            <p:cNvCxnSpPr/>
            <p:nvPr>
              <p:custDataLst>
                <p:tags r:id="rId7"/>
              </p:custDataLst>
            </p:nvPr>
          </p:nvCxnSpPr>
          <p:spPr>
            <a:xfrm>
              <a:off x="836" y="589"/>
              <a:ext cx="14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8"/>
              </p:custDataLst>
            </p:nvPr>
          </p:nvCxnSpPr>
          <p:spPr>
            <a:xfrm>
              <a:off x="1006" y="364"/>
              <a:ext cx="0" cy="178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9"/>
              </p:custDataLst>
            </p:nvPr>
          </p:nvCxnSpPr>
          <p:spPr>
            <a:xfrm>
              <a:off x="688" y="1961"/>
              <a:ext cx="1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6" name="组合 105"/>
          <p:cNvGrpSpPr/>
          <p:nvPr>
            <p:custDataLst>
              <p:tags r:id="rId3"/>
            </p:custDataLst>
          </p:nvPr>
        </p:nvGrpSpPr>
        <p:grpSpPr>
          <a:xfrm>
            <a:off x="1048385" y="1245870"/>
            <a:ext cx="3251200" cy="916940"/>
            <a:chOff x="1688" y="1935"/>
            <a:chExt cx="5120" cy="1444"/>
          </a:xfrm>
        </p:grpSpPr>
        <p:sp>
          <p:nvSpPr>
            <p:cNvPr id="107" name="矩形 106"/>
            <p:cNvSpPr/>
            <p:nvPr>
              <p:custDataLst>
                <p:tags r:id="rId5"/>
              </p:custDataLst>
            </p:nvPr>
          </p:nvSpPr>
          <p:spPr>
            <a:xfrm>
              <a:off x="1688" y="1935"/>
              <a:ext cx="5121" cy="11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直角三角形 107"/>
            <p:cNvSpPr/>
            <p:nvPr>
              <p:custDataLst>
                <p:tags r:id="rId6"/>
              </p:custDataLst>
            </p:nvPr>
          </p:nvSpPr>
          <p:spPr>
            <a:xfrm rot="10800000">
              <a:off x="1688" y="3099"/>
              <a:ext cx="600" cy="28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9" name="Title 6"/>
          <p:cNvSpPr txBox="1"/>
          <p:nvPr>
            <p:custDataLst>
              <p:tags r:id="rId4"/>
            </p:custDataLst>
          </p:nvPr>
        </p:nvSpPr>
        <p:spPr>
          <a:xfrm>
            <a:off x="1171896" y="1318260"/>
            <a:ext cx="3034659" cy="596317"/>
          </a:xfrm>
          <a:prstGeom prst="rect">
            <a:avLst/>
          </a:prstGeom>
          <a:solidFill>
            <a:srgbClr val="BBE1EE"/>
          </a:solidFill>
          <a:ln w="3175">
            <a:noFill/>
            <a:prstDash val="dash"/>
          </a:ln>
        </p:spPr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CN" altLang="en-US" sz="3400" b="1" spc="355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《活在當下》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135"/>
          <p:cNvGrpSpPr/>
          <p:nvPr/>
        </p:nvGrpSpPr>
        <p:grpSpPr>
          <a:xfrm>
            <a:off x="879475" y="1487805"/>
            <a:ext cx="3189605" cy="91440"/>
            <a:chOff x="1025" y="2018"/>
            <a:chExt cx="4534" cy="120"/>
          </a:xfrm>
          <a:solidFill>
            <a:srgbClr val="BBE1EE"/>
          </a:solidFill>
        </p:grpSpPr>
        <p:sp>
          <p:nvSpPr>
            <p:cNvPr id="137" name="矩形 136"/>
            <p:cNvSpPr/>
            <p:nvPr>
              <p:custDataLst>
                <p:tags r:id="rId5"/>
              </p:custDataLst>
            </p:nvPr>
          </p:nvSpPr>
          <p:spPr>
            <a:xfrm flipV="1">
              <a:off x="1025" y="2018"/>
              <a:ext cx="4534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8" name="任意多边形 137"/>
            <p:cNvSpPr/>
            <p:nvPr>
              <p:custDataLst>
                <p:tags r:id="rId6"/>
              </p:custDataLst>
            </p:nvPr>
          </p:nvSpPr>
          <p:spPr>
            <a:xfrm>
              <a:off x="1025" y="2018"/>
              <a:ext cx="1116" cy="120"/>
            </a:xfrm>
            <a:custGeom>
              <a:avLst/>
              <a:gdLst>
                <a:gd name="connisteX0" fmla="*/ 0 w 2625090"/>
                <a:gd name="connsiteY0" fmla="*/ 0 h 243840"/>
                <a:gd name="connisteX1" fmla="*/ 2625090 w 2625090"/>
                <a:gd name="connsiteY1" fmla="*/ 0 h 243840"/>
                <a:gd name="connisteX2" fmla="*/ 2484755 w 2625090"/>
                <a:gd name="connsiteY2" fmla="*/ 243840 h 243840"/>
                <a:gd name="connisteX3" fmla="*/ 0 w 2625090"/>
                <a:gd name="connsiteY3" fmla="*/ 243840 h 243840"/>
                <a:gd name="connisteX4" fmla="*/ 0 w 2625090"/>
                <a:gd name="connsiteY4" fmla="*/ 0 h 2438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25090" h="243840">
                  <a:moveTo>
                    <a:pt x="0" y="0"/>
                  </a:moveTo>
                  <a:lnTo>
                    <a:pt x="2625090" y="0"/>
                  </a:lnTo>
                  <a:lnTo>
                    <a:pt x="2484755" y="243840"/>
                  </a:lnTo>
                  <a:lnTo>
                    <a:pt x="0" y="2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9" name="Title 6"/>
          <p:cNvSpPr txBox="1"/>
          <p:nvPr>
            <p:custDataLst>
              <p:tags r:id="rId1"/>
            </p:custDataLst>
          </p:nvPr>
        </p:nvSpPr>
        <p:spPr>
          <a:xfrm>
            <a:off x="686435" y="831215"/>
            <a:ext cx="3342435" cy="657872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base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800" b="1" spc="355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《活在當下》</a:t>
            </a:r>
            <a:endParaRPr lang="zh-CN" altLang="en-US" sz="3800" b="1" strike="noStrike" spc="355" noProof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微软雅黑" panose="020B0503020204020204" charset="-122"/>
              <a:sym typeface="+mn-ea"/>
            </a:endParaRPr>
          </a:p>
        </p:txBody>
      </p:sp>
      <p:grpSp>
        <p:nvGrpSpPr>
          <p:cNvPr id="14341" name="组合 69"/>
          <p:cNvGrpSpPr/>
          <p:nvPr/>
        </p:nvGrpSpPr>
        <p:grpSpPr>
          <a:xfrm>
            <a:off x="5354638" y="1146810"/>
            <a:ext cx="2351087" cy="912813"/>
            <a:chOff x="984" y="4032"/>
            <a:chExt cx="3532" cy="1328"/>
          </a:xfrm>
          <a:solidFill>
            <a:schemeClr val="bg1"/>
          </a:solidFill>
        </p:grpSpPr>
        <p:sp>
          <p:nvSpPr>
            <p:cNvPr id="71" name="矩形 70"/>
            <p:cNvSpPr/>
            <p:nvPr>
              <p:custDataLst>
                <p:tags r:id="rId3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grpFill/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4"/>
              </p:custDataLst>
            </p:nvPr>
          </p:nvSpPr>
          <p:spPr>
            <a:xfrm>
              <a:off x="1282" y="4276"/>
              <a:ext cx="2936" cy="840"/>
            </a:xfrm>
            <a:prstGeom prst="rect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2"/>
            </p:custDataLst>
          </p:nvPr>
        </p:nvSpPr>
        <p:spPr>
          <a:xfrm>
            <a:off x="5680075" y="1350963"/>
            <a:ext cx="1718144" cy="503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trike="noStrike" spc="266" noProof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作者簡介</a:t>
            </a:r>
          </a:p>
        </p:txBody>
      </p:sp>
      <p:sp>
        <p:nvSpPr>
          <p:cNvPr id="140" name="文本框 139"/>
          <p:cNvSpPr txBox="1"/>
          <p:nvPr/>
        </p:nvSpPr>
        <p:spPr>
          <a:xfrm>
            <a:off x="991870" y="2455916"/>
            <a:ext cx="6194425" cy="3661410"/>
          </a:xfrm>
          <a:prstGeom prst="rect">
            <a:avLst/>
          </a:prstGeom>
          <a:solidFill>
            <a:srgbClr val="FCFCE9"/>
          </a:solidFill>
          <a:ln>
            <a:solidFill>
              <a:srgbClr val="99752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algn="just" fontAlgn="base"/>
            <a:endParaRPr lang="zh-CN" sz="800" b="0" strike="noStrike" noProof="1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 fontAlgn="base"/>
            <a:r>
              <a:rPr sz="28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李焯芬</a:t>
            </a:r>
            <a:r>
              <a:rPr sz="2800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  <a:sym typeface="+mn-ea"/>
              </a:rPr>
              <a:t>，地質及水利工程專家，曾任香港大學副校長、香港大學專業進修學院院長、香港大學土木工程系講座教授。業餘兼任香港中華文化促進中心理事會主席、香港大學饒宗頤學術館館長等職。</a:t>
            </a:r>
            <a:r>
              <a:rPr sz="2800" strike="noStrike" noProof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李教授除了熱愛土木工程，還愛好文學寫作，年輕時曾獲得青年文學獎冠軍。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矩形 211"/>
          <p:cNvSpPr/>
          <p:nvPr>
            <p:custDataLst>
              <p:tags r:id="rId1"/>
            </p:custDataLst>
          </p:nvPr>
        </p:nvSpPr>
        <p:spPr>
          <a:xfrm>
            <a:off x="3493770" y="864235"/>
            <a:ext cx="3867150" cy="62547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alpha val="0"/>
                  <a:lumOff val="10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104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0" name="组合 69"/>
          <p:cNvGrpSpPr/>
          <p:nvPr>
            <p:custDataLst>
              <p:tags r:id="rId2"/>
            </p:custDataLst>
          </p:nvPr>
        </p:nvGrpSpPr>
        <p:grpSpPr>
          <a:xfrm>
            <a:off x="1096010" y="1793240"/>
            <a:ext cx="2350135" cy="912495"/>
            <a:chOff x="984" y="4032"/>
            <a:chExt cx="3532" cy="1328"/>
          </a:xfrm>
          <a:solidFill>
            <a:schemeClr val="bg1"/>
          </a:solidFill>
        </p:grpSpPr>
        <p:sp>
          <p:nvSpPr>
            <p:cNvPr id="71" name="矩形 70"/>
            <p:cNvSpPr/>
            <p:nvPr>
              <p:custDataLst>
                <p:tags r:id="rId9"/>
              </p:custDataLst>
            </p:nvPr>
          </p:nvSpPr>
          <p:spPr>
            <a:xfrm>
              <a:off x="984" y="4032"/>
              <a:ext cx="3532" cy="1328"/>
            </a:xfrm>
            <a:prstGeom prst="rect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>
              <p:custDataLst>
                <p:tags r:id="rId10"/>
              </p:custDataLst>
            </p:nvPr>
          </p:nvSpPr>
          <p:spPr>
            <a:xfrm>
              <a:off x="1245" y="4291"/>
              <a:ext cx="2936" cy="8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3" name="Title 6"/>
          <p:cNvSpPr txBox="1"/>
          <p:nvPr>
            <p:custDataLst>
              <p:tags r:id="rId3"/>
            </p:custDataLst>
          </p:nvPr>
        </p:nvSpPr>
        <p:spPr>
          <a:xfrm>
            <a:off x="1420495" y="2008505"/>
            <a:ext cx="1718144" cy="503984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266">
                <a:ln w="10160">
                  <a:solidFill>
                    <a:srgbClr val="73644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本書特色</a:t>
            </a:r>
          </a:p>
        </p:txBody>
      </p:sp>
      <p:sp>
        <p:nvSpPr>
          <p:cNvPr id="12" name="内容占位符 2"/>
          <p:cNvSpPr>
            <a:spLocks noGrp="1"/>
          </p:cNvSpPr>
          <p:nvPr/>
        </p:nvSpPr>
        <p:spPr>
          <a:xfrm>
            <a:off x="993775" y="3283585"/>
            <a:ext cx="7307580" cy="3160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68450" y="3028950"/>
            <a:ext cx="6381115" cy="28149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/>
            <a:endParaRPr sz="800" b="0" dirty="0">
              <a:solidFill>
                <a:srgbClr val="33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charset="0"/>
            </a:endParaRPr>
          </a:p>
          <a:p>
            <a:pPr indent="0" algn="just"/>
            <a:r>
              <a:rPr sz="2600" b="1" dirty="0" err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本書每個故事之後都附設「停一停，想一想」的欄目，作者嘗試引導讀者在閱讀後進行思考</a:t>
            </a:r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。</a:t>
            </a:r>
          </a:p>
          <a:p>
            <a:pPr indent="0" algn="just" fontAlgn="auto">
              <a:spcBef>
                <a:spcPts val="600"/>
              </a:spcBef>
            </a:pPr>
            <a:r>
              <a:rPr sz="2600" b="1" dirty="0" err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作者又在每個部分之後的「心靈札記</a:t>
            </a:r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」，</a:t>
            </a:r>
            <a:r>
              <a:rPr sz="2600" b="1" dirty="0" err="1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進一步跟讀者分享自己成長路上的經驗和體會</a:t>
            </a:r>
            <a:r>
              <a:rPr sz="26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。</a:t>
            </a:r>
          </a:p>
          <a:p>
            <a:pPr indent="0" algn="just"/>
            <a:r>
              <a:rPr lang="zh-CN" sz="800" b="1" dirty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charset="0"/>
              </a:rPr>
              <a:t> </a:t>
            </a:r>
          </a:p>
        </p:txBody>
      </p:sp>
      <p:grpSp>
        <p:nvGrpSpPr>
          <p:cNvPr id="110" name="组合 109"/>
          <p:cNvGrpSpPr/>
          <p:nvPr>
            <p:custDataLst>
              <p:tags r:id="rId4"/>
            </p:custDataLst>
          </p:nvPr>
        </p:nvGrpSpPr>
        <p:grpSpPr>
          <a:xfrm>
            <a:off x="2462530" y="864235"/>
            <a:ext cx="1413866" cy="631190"/>
            <a:chOff x="-18" y="588"/>
            <a:chExt cx="1792" cy="800"/>
          </a:xfrm>
          <a:solidFill>
            <a:srgbClr val="BBE1EE">
              <a:alpha val="52000"/>
            </a:srgbClr>
          </a:solidFill>
        </p:grpSpPr>
        <p:sp>
          <p:nvSpPr>
            <p:cNvPr id="111" name="任意多边形 110"/>
            <p:cNvSpPr/>
            <p:nvPr>
              <p:custDataLst>
                <p:tags r:id="rId6"/>
              </p:custDataLst>
            </p:nvPr>
          </p:nvSpPr>
          <p:spPr>
            <a:xfrm>
              <a:off x="52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任意多边形 111"/>
            <p:cNvSpPr/>
            <p:nvPr>
              <p:custDataLst>
                <p:tags r:id="rId7"/>
              </p:custDataLst>
            </p:nvPr>
          </p:nvSpPr>
          <p:spPr>
            <a:xfrm>
              <a:off x="273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3" name="任意多边形 112"/>
            <p:cNvSpPr/>
            <p:nvPr>
              <p:custDataLst>
                <p:tags r:id="rId8"/>
              </p:custDataLst>
            </p:nvPr>
          </p:nvSpPr>
          <p:spPr>
            <a:xfrm>
              <a:off x="-18" y="588"/>
              <a:ext cx="1247" cy="800"/>
            </a:xfrm>
            <a:custGeom>
              <a:avLst/>
              <a:gdLst>
                <a:gd name="connsiteX0" fmla="*/ 0 w 4757"/>
                <a:gd name="connsiteY0" fmla="*/ 0 h 1189"/>
                <a:gd name="connsiteX1" fmla="*/ 4757 w 4757"/>
                <a:gd name="connsiteY1" fmla="*/ 0 h 1189"/>
                <a:gd name="connsiteX2" fmla="*/ 3818 w 4757"/>
                <a:gd name="connsiteY2" fmla="*/ 1189 h 1189"/>
                <a:gd name="connsiteX3" fmla="*/ 0 w 4757"/>
                <a:gd name="connsiteY3" fmla="*/ 1189 h 1189"/>
                <a:gd name="connsiteX4" fmla="*/ 0 w 4757"/>
                <a:gd name="connsiteY4" fmla="*/ 0 h 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7" h="1189">
                  <a:moveTo>
                    <a:pt x="0" y="0"/>
                  </a:moveTo>
                  <a:lnTo>
                    <a:pt x="4757" y="0"/>
                  </a:lnTo>
                  <a:lnTo>
                    <a:pt x="3818" y="1189"/>
                  </a:lnTo>
                  <a:lnTo>
                    <a:pt x="0" y="11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4" name="Title 6"/>
          <p:cNvSpPr txBox="1"/>
          <p:nvPr>
            <p:custDataLst>
              <p:tags r:id="rId5"/>
            </p:custDataLst>
          </p:nvPr>
        </p:nvSpPr>
        <p:spPr>
          <a:xfrm>
            <a:off x="3022600" y="858520"/>
            <a:ext cx="3196241" cy="6270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  <a:scene3d>
              <a:camera prst="orthographicFront"/>
              <a:lightRig rig="threePt" dir="t"/>
            </a:scene3d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65" dirty="0" err="1">
                <a:ln w="9525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微软雅黑" panose="020B0503020204020204" charset="-122"/>
                <a:sym typeface="+mn-ea"/>
              </a:rPr>
              <a:t>《活在當下》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e1b5d16b-aca2-4622-b596-471209a53ec4}"/>
  <p:tag name="KSO_WM_UNIT_TEXTBOXSTYLE_TEMPLATEID" val="3131394"/>
  <p:tag name="KSO_WM_UNIT_TEXTBOXSTYLE_TYPE" val="1"/>
  <p:tag name="KSO_WM_UNIT_TEXTBOXSTYLE_SHAPETYPE" val="0"/>
  <p:tag name="KSO_WM_UNIT_TEXTBOXSTYLE_TEMPLATETYPE" val="0"/>
  <p:tag name="KSO_WM_UNIT_ISCONTENTSTITLE" val="0"/>
  <p:tag name="KSO_WM_UNIT_PRESET_TEXT" val="单击此处输入封面大标题"/>
  <p:tag name="KSO_WM_UNIT_NOCLEAR" val="1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956_178*a*1"/>
  <p:tag name="KSO_WM_TEMPLATE_CATEGORY" val="mixed"/>
  <p:tag name="KSO_WM_TEMPLATE_INDEX" val="20201956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5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  <p:tag name="KSO_WM_UNIT_TEXTBOXSTYLE_TEMPLATEID" val="3130895"/>
  <p:tag name="KSO_WM_UNIT_TEXTBOXSTYLE_TYP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23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23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您的正文已经经简明扼要，字字珠玑。但信息却千丝万缕、错综复杂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7_17*f*1"/>
  <p:tag name="KSO_WM_TEMPLATE_CATEGORY" val="mixed"/>
  <p:tag name="KSO_WM_TEMPLATE_INDEX" val="20201887"/>
  <p:tag name="KSO_WM_UNIT_LAYERLEVEL" val="1"/>
  <p:tag name="KSO_WM_TAG_VERSION" val="1.0"/>
  <p:tag name="KSO_WM_BEAUTIFY_FLAG" val="#wm#"/>
  <p:tag name="KSO_WM_UNIT_TEXTBOXSTYLE_GUID" val="{e2deb757-13b6-42e8-af12-94184b24480a}"/>
  <p:tag name="KSO_WM_UNIT_TEXTBOXSTYLE_TEMPLATEID" val="3131427"/>
  <p:tag name="KSO_WM_UNIT_TEXTBOXSTYLE_TYPE" val="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您的正文已经经简明扼要，字字珠玑。但信息却千丝万缕、错综复杂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7_17*f*1"/>
  <p:tag name="KSO_WM_TEMPLATE_CATEGORY" val="mixed"/>
  <p:tag name="KSO_WM_TEMPLATE_INDEX" val="20201887"/>
  <p:tag name="KSO_WM_UNIT_LAYERLEVEL" val="1"/>
  <p:tag name="KSO_WM_TAG_VERSION" val="1.0"/>
  <p:tag name="KSO_WM_BEAUTIFY_FLAG" val="#wm#"/>
  <p:tag name="KSO_WM_UNIT_TEXTBOXSTYLE_GUID" val="{e2deb757-13b6-42e8-af12-94184b24480a}"/>
  <p:tag name="KSO_WM_UNIT_TEXTBOXSTYLE_TEMPLATEID" val="3131427"/>
  <p:tag name="KSO_WM_UNIT_TEXTBOXSTYLE_TYPE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您的正文已经经简明扼要，字字珠玑。但信息却千丝万缕、错综复杂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7_17*f*1"/>
  <p:tag name="KSO_WM_TEMPLATE_CATEGORY" val="mixed"/>
  <p:tag name="KSO_WM_TEMPLATE_INDEX" val="20201887"/>
  <p:tag name="KSO_WM_UNIT_LAYERLEVEL" val="1"/>
  <p:tag name="KSO_WM_TAG_VERSION" val="1.0"/>
  <p:tag name="KSO_WM_BEAUTIFY_FLAG" val="#wm#"/>
  <p:tag name="KSO_WM_UNIT_TEXTBOXSTYLE_GUID" val="{e2deb757-13b6-42e8-af12-94184b24480a}"/>
  <p:tag name="KSO_WM_UNIT_TEXTBOXSTYLE_TEMPLATEID" val="3131427"/>
  <p:tag name="KSO_WM_UNIT_TEXTBOXSTYLE_TYPE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您的正文已经经简明扼要，字字珠玑。但信息却千丝万缕、错综复杂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7_17*f*1"/>
  <p:tag name="KSO_WM_TEMPLATE_CATEGORY" val="mixed"/>
  <p:tag name="KSO_WM_TEMPLATE_INDEX" val="20201887"/>
  <p:tag name="KSO_WM_UNIT_LAYERLEVEL" val="1"/>
  <p:tag name="KSO_WM_TAG_VERSION" val="1.0"/>
  <p:tag name="KSO_WM_BEAUTIFY_FLAG" val="#wm#"/>
  <p:tag name="KSO_WM_UNIT_TEXTBOXSTYLE_GUID" val="{e2deb757-13b6-42e8-af12-94184b24480a}"/>
  <p:tag name="KSO_WM_UNIT_TEXTBOXSTYLE_TEMPLATEID" val="3131427"/>
  <p:tag name="KSO_WM_UNIT_TEXTBOXSTYLE_TYPE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23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23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5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  <p:tag name="KSO_WM_UNIT_TEXTBOXSTYLE_TEMPLATEID" val="3130895"/>
  <p:tag name="KSO_WM_UNIT_TEXTBOXSTYLE_TYPE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23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23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您的正文已经经简明扼要，字字珠玑。但信息却千丝万缕、错综复杂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7_17*f*1"/>
  <p:tag name="KSO_WM_TEMPLATE_CATEGORY" val="mixed"/>
  <p:tag name="KSO_WM_TEMPLATE_INDEX" val="20201887"/>
  <p:tag name="KSO_WM_UNIT_LAYERLEVEL" val="1"/>
  <p:tag name="KSO_WM_TAG_VERSION" val="1.0"/>
  <p:tag name="KSO_WM_BEAUTIFY_FLAG" val="#wm#"/>
  <p:tag name="KSO_WM_UNIT_TEXTBOXSTYLE_GUID" val="{e2deb757-13b6-42e8-af12-94184b24480a}"/>
  <p:tag name="KSO_WM_UNIT_TEXTBOXSTYLE_TEMPLATEID" val="3131427"/>
  <p:tag name="KSO_WM_UNIT_TEXTBOXSTYLE_TYPE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5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  <p:tag name="KSO_WM_UNIT_TEXTBOXSTYLE_TEMPLATEID" val="3130895"/>
  <p:tag name="KSO_WM_UNIT_TEXTBOXSTYLE_TYPE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89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PRESET_TEXT" val="单击此处输入正文标题内容"/>
  <p:tag name="KSO_WM_UNIT_TEXTBOXSTYLE_GUID" val="{f0a18788-ba92-4ca4-9a99-11168733dba6}"/>
  <p:tag name="KSO_WM_UNIT_TEXTBOXSTYLE_TEMPLATEID" val="3130949"/>
  <p:tag name="KSO_WM_UNIT_TEXTBOXSTYLE_TYPE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f0a18788-ba92-4ca4-9a99-11168733dba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a4456dc-f881-4c35-922f-a923d6814d3b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小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6_125*f*1"/>
  <p:tag name="KSO_WM_TEMPLATE_CATEGORY" val="mixed"/>
  <p:tag name="KSO_WM_TEMPLATE_INDEX" val="20201886"/>
  <p:tag name="KSO_WM_UNIT_LAYERLEVEL" val="1"/>
  <p:tag name="KSO_WM_TAG_VERSION" val="1.0"/>
  <p:tag name="KSO_WM_BEAUTIFY_FLAG" val="#wm#"/>
  <p:tag name="KSO_WM_UNIT_TEXTBOXSTYLE_GUID" val="{aa4456dc-f881-4c35-922f-a923d6814d3b}"/>
  <p:tag name="KSO_WM_UNIT_TEXTBOXSTYLE_TEMPLATEID" val="3135088"/>
  <p:tag name="KSO_WM_UNIT_TEXTBOXSTYLE_TYPE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9.725037"/>
  <p:tag name="KSO_WM_UNIT_TEXTBOXSTYLE_ADJUSTTOP" val="0_-5.650002"/>
  <p:tag name="KSO_WM_UNIT_TEXTBOXSTYLE_ADJUSTWIDTH" val="100_19.45"/>
  <p:tag name="KSO_WM_UNIT_TEXTBOXSTYLE_ADJUSTHEIGTH" val="100_11.3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6_125*i*3"/>
  <p:tag name="KSO_WM_TEMPLATE_CATEGORY" val="mixed"/>
  <p:tag name="KSO_WM_TEMPLATE_INDEX" val="20201886"/>
  <p:tag name="KSO_WM_UNIT_LAYERLEVEL" val="1"/>
  <p:tag name="KSO_WM_TAG_VERSION" val="1.0"/>
  <p:tag name="KSO_WM_BEAUTIFY_FLAG" val="#wm#"/>
  <p:tag name="KSO_WM_UNIT_TEXTBOXSTYLE_GUID" val="{aa4456dc-f881-4c35-922f-a923d6814d3b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9.725273"/>
  <p:tag name="KSO_WM_UNIT_TEXTBOXSTYLE_ADJUSTTOP" val="100_5.69991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6_125*i*4"/>
  <p:tag name="KSO_WM_TEMPLATE_CATEGORY" val="mixed"/>
  <p:tag name="KSO_WM_TEMPLATE_INDEX" val="20201886"/>
  <p:tag name="KSO_WM_UNIT_LAYERLEVEL" val="1"/>
  <p:tag name="KSO_WM_TAG_VERSION" val="1.0"/>
  <p:tag name="KSO_WM_BEAUTIFY_FLAG" val="#wm#"/>
  <p:tag name="KSO_WM_UNIT_TEXTBOXSTYLE_GUID" val="{aa4456dc-f881-4c35-922f-a923d6814d3b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38583"/>
  <p:tag name="KSO_WM_UNIT_TEXTBOXSTYLE_ADJUSTTOP" val="0_-5.098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89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f0a18788-ba92-4ca4-9a99-11168733dba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6.915749"/>
  <p:tag name="KSO_WM_UNIT_TEXTBOXSTYLE_ADJUSTTOP" val="0_-16.35"/>
  <p:tag name="KSO_WM_UNIT_TEXTBOXSTYLE_ADJUSTHEIGTH" val="100_32.6392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89*i*3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f0a18788-ba92-4ca4-9a99-11168733dba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2.8"/>
  <p:tag name="KSO_WM_UNIT_TEXTBOXSTYLE_ADJUSTTOP" val="100_6.95897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89*i*4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f0a18788-ba92-4ca4-9a99-11168733dba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5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  <p:tag name="KSO_WM_UNIT_TEXTBOXSTYLE_TEMPLATEID" val="3130895"/>
  <p:tag name="KSO_WM_UNIT_TEXTBOXSTYLE_TYPE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35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35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8.399994"/>
  <p:tag name="KSO_WM_UNIT_TEXTBOXSTYLE_ADJUSTTOP" val="0_1.425041"/>
  <p:tag name="KSO_WM_UNIT_TEXTBOXSTYLE_ADJUSTWIDTH" val="100_68.79999"/>
  <p:tag name="KSO_WM_UNIT_TEXTBOXSTYLE_ADJUSTHEIGTH" val="100_-2.84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76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44fa646-a78e-4c60-9e45-2d401816661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27a2da1-9be1-4464-a689-15e1aaba9f51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9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SHAPETYPE" val="1"/>
  <p:tag name="KSO_WM_UNIT_TEXTBOXSTYLE_ADJUSTLEFT" val="0_-99.85"/>
  <p:tag name="KSO_WM_UNIT_TEXTBOXSTYLE_ADJUSTTOP" val="0_-0.3999996"/>
  <p:tag name="KSO_WM_UNIT_TEXTBOXSTYLE_FOLLOWHEIGHT" val="100_0.4000015"/>
  <p:tag name="KSO_WM_UNIT_TEXTBOXSTYLE_GUID" val="{9a965eb2-9c28-43db-a1e8-4c0169d30d6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23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TEXTBOXSTYLE_SHAPETYPE" val="0"/>
  <p:tag name="KSO_WM_UNIT_TEXTBOXSTYLE_TEMPLATETYPE" val="1"/>
  <p:tag name="KSO_WM_UNIT_PRESET_TEXT" val="单击此处输入正文标题内容"/>
  <p:tag name="KSO_WM_UNIT_NOCLEAR" val="1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4_19*f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a965eb2-9c28-43db-a1e8-4c0169d30d67}"/>
  <p:tag name="KSO_WM_UNIT_TEXTBOXSTYLE_TEMPLATEID" val="3130879"/>
  <p:tag name="KSO_WM_UNIT_TEXTBOXSTYLE_TYPE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9*i*2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19*i*3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19*i*4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8.399994"/>
  <p:tag name="KSO_WM_UNIT_TEXTBOXSTYLE_ADJUSTTOP" val="0_1.425041"/>
  <p:tag name="KSO_WM_UNIT_TEXTBOXSTYLE_ADJUSTWIDTH" val="100_68.79999"/>
  <p:tag name="KSO_WM_UNIT_TEXTBOXSTYLE_ADJUSTHEIGTH" val="100_-2.84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76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44fa646-a78e-4c60-9e45-2d401816661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27a2da1-9be1-4464-a689-15e1aaba9f51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9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SHAPETYPE" val="1"/>
  <p:tag name="KSO_WM_UNIT_TEXTBOXSTYLE_ADJUSTLEFT" val="0_-99.85"/>
  <p:tag name="KSO_WM_UNIT_TEXTBOXSTYLE_ADJUSTTOP" val="0_-0.3999996"/>
  <p:tag name="KSO_WM_UNIT_TEXTBOXSTYLE_FOLLOWHEIGHT" val="100_0.4000015"/>
  <p:tag name="KSO_WM_UNIT_TEXTBOXSTYLE_GUID" val="{9a965eb2-9c28-43db-a1e8-4c0169d30d6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23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TEXTBOXSTYLE_SHAPETYPE" val="0"/>
  <p:tag name="KSO_WM_UNIT_TEXTBOXSTYLE_TEMPLATETYPE" val="1"/>
  <p:tag name="KSO_WM_UNIT_PRESET_TEXT" val="单击此处输入正文标题内容"/>
  <p:tag name="KSO_WM_UNIT_NOCLEAR" val="1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4_19*f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a965eb2-9c28-43db-a1e8-4c0169d30d67}"/>
  <p:tag name="KSO_WM_UNIT_TEXTBOXSTYLE_TEMPLATEID" val="3130879"/>
  <p:tag name="KSO_WM_UNIT_TEXTBOXSTYLE_TYPE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9*i*2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19*i*3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19*i*4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8.399994"/>
  <p:tag name="KSO_WM_UNIT_TEXTBOXSTYLE_ADJUSTTOP" val="0_1.425041"/>
  <p:tag name="KSO_WM_UNIT_TEXTBOXSTYLE_ADJUSTWIDTH" val="100_68.79999"/>
  <p:tag name="KSO_WM_UNIT_TEXTBOXSTYLE_ADJUSTHEIGTH" val="100_-2.84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76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44fa646-a78e-4c60-9e45-2d401816661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27a2da1-9be1-4464-a689-15e1aaba9f51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9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SHAPETYPE" val="1"/>
  <p:tag name="KSO_WM_UNIT_TEXTBOXSTYLE_ADJUSTLEFT" val="0_-99.85"/>
  <p:tag name="KSO_WM_UNIT_TEXTBOXSTYLE_ADJUSTTOP" val="0_-0.3999996"/>
  <p:tag name="KSO_WM_UNIT_TEXTBOXSTYLE_FOLLOWHEIGHT" val="100_0.4000015"/>
  <p:tag name="KSO_WM_UNIT_TEXTBOXSTYLE_GUID" val="{9a965eb2-9c28-43db-a1e8-4c0169d30d6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35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cfe411ef-4507-4c5a-89db-eecf6672af53}"/>
  <p:tag name="KSO_WM_UNIT_TEXTBOXSTYLE_TEMPLATEID" val="3130895"/>
  <p:tag name="KSO_WM_UNIT_TEXTBOXSTYLE_TYPE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TEXTBOXSTYLE_SHAPETYPE" val="0"/>
  <p:tag name="KSO_WM_UNIT_TEXTBOXSTYLE_TEMPLATETYPE" val="1"/>
  <p:tag name="KSO_WM_UNIT_PRESET_TEXT" val="单击此处输入正文标题内容"/>
  <p:tag name="KSO_WM_UNIT_NOCLEAR" val="1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4_19*f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a965eb2-9c28-43db-a1e8-4c0169d30d67}"/>
  <p:tag name="KSO_WM_UNIT_TEXTBOXSTYLE_TEMPLATEID" val="3130879"/>
  <p:tag name="KSO_WM_UNIT_TEXTBOXSTYLE_TYPE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9*i*2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19*i*3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19*i*4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8.399994"/>
  <p:tag name="KSO_WM_UNIT_TEXTBOXSTYLE_ADJUSTTOP" val="0_1.425041"/>
  <p:tag name="KSO_WM_UNIT_TEXTBOXSTYLE_ADJUSTWIDTH" val="100_68.79999"/>
  <p:tag name="KSO_WM_UNIT_TEXTBOXSTYLE_ADJUSTHEIGTH" val="100_-2.84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76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44fa646-a78e-4c60-9e45-2d401816661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27a2da1-9be1-4464-a689-15e1aaba9f51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9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SHAPETYPE" val="1"/>
  <p:tag name="KSO_WM_UNIT_TEXTBOXSTYLE_ADJUSTLEFT" val="0_-99.85"/>
  <p:tag name="KSO_WM_UNIT_TEXTBOXSTYLE_ADJUSTTOP" val="0_-0.3999996"/>
  <p:tag name="KSO_WM_UNIT_TEXTBOXSTYLE_FOLLOWHEIGHT" val="100_0.4000015"/>
  <p:tag name="KSO_WM_UNIT_TEXTBOXSTYLE_GUID" val="{9a965eb2-9c28-43db-a1e8-4c0169d30d6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TEXTBOXSTYLE_SHAPETYPE" val="0"/>
  <p:tag name="KSO_WM_UNIT_TEXTBOXSTYLE_TEMPLATETYPE" val="1"/>
  <p:tag name="KSO_WM_UNIT_PRESET_TEXT" val="单击此处输入正文标题内容"/>
  <p:tag name="KSO_WM_UNIT_NOCLEAR" val="1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4_19*f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a965eb2-9c28-43db-a1e8-4c0169d30d67}"/>
  <p:tag name="KSO_WM_UNIT_TEXTBOXSTYLE_TEMPLATEID" val="3130879"/>
  <p:tag name="KSO_WM_UNIT_TEXTBOXSTYLE_TYPE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9*i*2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19*i*3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19*i*4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8.399994"/>
  <p:tag name="KSO_WM_UNIT_TEXTBOXSTYLE_ADJUSTTOP" val="0_1.425041"/>
  <p:tag name="KSO_WM_UNIT_TEXTBOXSTYLE_ADJUSTWIDTH" val="100_68.79999"/>
  <p:tag name="KSO_WM_UNIT_TEXTBOXSTYLE_ADJUSTHEIGTH" val="100_-2.84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76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44fa646-a78e-4c60-9e45-2d401816661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27a2da1-9be1-4464-a689-15e1aaba9f51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9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SHAPETYPE" val="1"/>
  <p:tag name="KSO_WM_UNIT_TEXTBOXSTYLE_ADJUSTLEFT" val="0_-99.85"/>
  <p:tag name="KSO_WM_UNIT_TEXTBOXSTYLE_ADJUSTTOP" val="0_-0.3999996"/>
  <p:tag name="KSO_WM_UNIT_TEXTBOXSTYLE_FOLLOWHEIGHT" val="100_0.4000015"/>
  <p:tag name="KSO_WM_UNIT_TEXTBOXSTYLE_GUID" val="{9a965eb2-9c28-43db-a1e8-4c0169d30d6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0.003387451"/>
  <p:tag name="KSO_WM_UNIT_TEXTBOXSTYLE_ADJUSTTOP" val="100_8.900005"/>
  <p:tag name="KSO_WM_UNIT_TEXTBOXSTYLE_ADJUSTWIDTH" val="102.7783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23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TEXTBOXSTYLE_SHAPETYPE" val="0"/>
  <p:tag name="KSO_WM_UNIT_TEXTBOXSTYLE_TEMPLATETYPE" val="1"/>
  <p:tag name="KSO_WM_UNIT_PRESET_TEXT" val="单击此处输入正文标题内容"/>
  <p:tag name="KSO_WM_UNIT_NOCLEAR" val="1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4_19*f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a965eb2-9c28-43db-a1e8-4c0169d30d67}"/>
  <p:tag name="KSO_WM_UNIT_TEXTBOXSTYLE_TEMPLATEID" val="3130879"/>
  <p:tag name="KSO_WM_UNIT_TEXTBOXSTYLE_TYPE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9*i*2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19*i*3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19*i*4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8.399994"/>
  <p:tag name="KSO_WM_UNIT_TEXTBOXSTYLE_ADJUSTTOP" val="0_1.425041"/>
  <p:tag name="KSO_WM_UNIT_TEXTBOXSTYLE_ADJUSTWIDTH" val="100_68.79999"/>
  <p:tag name="KSO_WM_UNIT_TEXTBOXSTYLE_ADJUSTHEIGTH" val="100_-2.849998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3_176*i*2"/>
  <p:tag name="KSO_WM_TEMPLATE_CATEGORY" val="mixed"/>
  <p:tag name="KSO_WM_TEMPLATE_INDEX" val="20201883"/>
  <p:tag name="KSO_WM_UNIT_LAYERLEVEL" val="1"/>
  <p:tag name="KSO_WM_TAG_VERSION" val="1.0"/>
  <p:tag name="KSO_WM_BEAUTIFY_FLAG" val="#wm#"/>
  <p:tag name="KSO_WM_UNIT_TEXTBOXSTYLE_GUID" val="{c44fa646-a78e-4c60-9e45-2d4018166618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527a2da1-9be1-4464-a689-15e1aaba9f51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5_186*f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PRESET_TEXT" val="单击此处输入小标题"/>
  <p:tag name="KSO_WM_UNIT_TEXTBOXSTYLE_GUID" val="{527a2da1-9be1-4464-a689-15e1aaba9f51}"/>
  <p:tag name="KSO_WM_UNIT_TEXTBOXSTYLE_TEMPLATEID" val="3133266"/>
  <p:tag name="KSO_WM_UNIT_TEXTBOXSTYLE_TYPE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4_19*i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SHAPETYPE" val="1"/>
  <p:tag name="KSO_WM_UNIT_TEXTBOXSTYLE_ADJUSTLEFT" val="0_-99.85"/>
  <p:tag name="KSO_WM_UNIT_TEXTBOXSTYLE_ADJUSTTOP" val="0_-0.3999996"/>
  <p:tag name="KSO_WM_UNIT_TEXTBOXSTYLE_FOLLOWHEIGHT" val="100_0.4000015"/>
  <p:tag name="KSO_WM_UNIT_TEXTBOXSTYLE_GUID" val="{9a965eb2-9c28-43db-a1e8-4c0169d30d6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0"/>
  <p:tag name="KSO_WM_UNIT_TEXTBOXSTYLE_ADJUSTTOP" val="100_8.900082"/>
  <p:tag name="KSO_WM_UNIT_TEXTBOXSTYLE_ADJUSTWIDTH" val="25.29059_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23*i*2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TEXTBOXSTYLE_SHAPETYPE" val="0"/>
  <p:tag name="KSO_WM_UNIT_TEXTBOXSTYLE_TEMPLATETYPE" val="1"/>
  <p:tag name="KSO_WM_UNIT_PRESET_TEXT" val="单击此处输入正文标题内容"/>
  <p:tag name="KSO_WM_UNIT_NOCLEAR" val="1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4_19*f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9a965eb2-9c28-43db-a1e8-4c0169d30d67}"/>
  <p:tag name="KSO_WM_UNIT_TEXTBOXSTYLE_TEMPLATEID" val="3130879"/>
  <p:tag name="KSO_WM_UNIT_TEXTBOXSTYLE_TYPE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72.5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4_19*i*2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85.3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mixed20201884_19*i*3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99.85"/>
  <p:tag name="KSO_WM_UNIT_TEXTBOXSTYLE_ADJUSTTOP" val="0_-0.3999996"/>
  <p:tag name="KSO_WM_UNIT_TEXTBOXSTYLE_ADJUSTHEIGTH" val="100_0.400001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mixed20201884_19*i*4"/>
  <p:tag name="KSO_WM_TEMPLATE_CATEGORY" val="mixed"/>
  <p:tag name="KSO_WM_TEMPLATE_INDEX" val="20201884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100_-33.55002"/>
  <p:tag name="KSO_WM_UNIT_TEXTBOXSTYLE_ADJUSTTOP" val="0_-10.05"/>
  <p:tag name="KSO_WM_UNIT_TEXTBOXSTYLE_ADJUSTHEIGTH" val="100_20.1003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885_186*i*1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3.25"/>
  <p:tag name="KSO_WM_UNIT_TEXTBOXSTYLE_ADJUSTTOP" val="0_-4.049999"/>
  <p:tag name="KSO_WM_UNIT_TEXTBOXSTYLE_ADJUSTWIDTH" val="100_21.45"/>
  <p:tag name="KSO_WM_UNIT_TEXTBOXSTYLE_ADJUSTHEIGTH" val="100_8.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885_186*i*2"/>
  <p:tag name="KSO_WM_TEMPLATE_CATEGORY" val="mixed"/>
  <p:tag name="KSO_WM_TEMPLATE_INDEX" val="20201885"/>
  <p:tag name="KSO_WM_UNIT_LAYERLEVEL" val="1"/>
  <p:tag name="KSO_WM_TAG_VERSION" val="1.0"/>
  <p:tag name="KSO_WM_BEAUTIFY_FLAG" val="#wm#"/>
  <p:tag name="KSO_WM_UNIT_TEXTBOXSTYLE_GUID" val="{527a2da1-9be1-4464-a689-15e1aaba9f51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，为了演示发布的良好效果，请言简意赅的阐述您的观点。您的正文已经经简明扼要，字字珠玑。但信息却千丝万缕、错综复杂。"/>
  <p:tag name="KSO_WM_UNIT_NOCLEAR" val="1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ixed20201887_17*f*1"/>
  <p:tag name="KSO_WM_TEMPLATE_CATEGORY" val="mixed"/>
  <p:tag name="KSO_WM_TEMPLATE_INDEX" val="20201887"/>
  <p:tag name="KSO_WM_UNIT_LAYERLEVEL" val="1"/>
  <p:tag name="KSO_WM_TAG_VERSION" val="1.0"/>
  <p:tag name="KSO_WM_BEAUTIFY_FLAG" val="#wm#"/>
  <p:tag name="KSO_WM_UNIT_TEXTBOXSTYLE_GUID" val="{e2deb757-13b6-42e8-af12-94184b24480a}"/>
  <p:tag name="KSO_WM_UNIT_TEXTBOXSTYLE_TEMPLATEID" val="3131427"/>
  <p:tag name="KSO_WM_UNIT_TEXTBOXSTYLE_TYPE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ISCONTENTSTITLE" val="0"/>
  <p:tag name="KSO_WM_UNIT_PRESET_TEXT" val="单击此处输入正文标题内容"/>
  <p:tag name="KSO_WM_UNIT_NOCLEAR" val="1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mixed20201884_123*a*1"/>
  <p:tag name="KSO_WM_TEMPLATE_CATEGORY" val="mixed"/>
  <p:tag name="KSO_WM_TEMPLATE_INDEX" val="20201884"/>
  <p:tag name="KSO_WM_UNIT_LAYERLEVEL" val="1"/>
  <p:tag name="KSO_WM_TAG_VERSION" val="1.0"/>
  <p:tag name="KSO_WM_BEAUTIFY_FLAG" val="#wm#"/>
  <p:tag name="KSO_WM_UNIT_TEXTBOXSTYLE_GUID" val="{d59b19c6-64dd-4164-809f-fba01ea69f8f}"/>
  <p:tag name="KSO_WM_UNIT_TEXTBOXSTYLE_TEMPLATEID" val="3130983"/>
  <p:tag name="KSO_WM_UNIT_TEXTBOXSTYLE_TYPE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d59b19c6-64dd-4164-809f-fba01ea69f8f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19128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756</Words>
  <Application>Microsoft Office PowerPoint</Application>
  <PresentationFormat>如螢幕大小 (4:3)</PresentationFormat>
  <Paragraphs>438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6" baseType="lpstr">
      <vt:lpstr>微软雅黑</vt:lpstr>
      <vt:lpstr>Salesforce Sans</vt:lpstr>
      <vt:lpstr>黑体</vt:lpstr>
      <vt:lpstr>宋体</vt:lpstr>
      <vt:lpstr>微軟正黑體</vt:lpstr>
      <vt:lpstr>新細明體</vt:lpstr>
      <vt:lpstr>楷体</vt:lpstr>
      <vt:lpstr>標楷體</vt:lpstr>
      <vt:lpstr>Arial</vt:lpstr>
      <vt:lpstr>Calibri</vt:lpstr>
      <vt:lpstr>Garamond</vt:lpstr>
      <vt:lpstr>Segoe UI</vt:lpstr>
      <vt:lpstr>Times New Roman</vt:lpstr>
      <vt:lpstr>Wingdings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開卷有益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CLE</dc:creator>
  <cp:lastModifiedBy>CLE</cp:lastModifiedBy>
  <cp:revision>94</cp:revision>
  <dcterms:created xsi:type="dcterms:W3CDTF">2020-06-18T03:17:00Z</dcterms:created>
  <dcterms:modified xsi:type="dcterms:W3CDTF">2020-07-07T02:24:59Z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