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89" r:id="rId4"/>
    <p:sldId id="285" r:id="rId5"/>
    <p:sldId id="290" r:id="rId6"/>
    <p:sldId id="266" r:id="rId7"/>
    <p:sldId id="267" r:id="rId8"/>
    <p:sldId id="268" r:id="rId9"/>
    <p:sldId id="306" r:id="rId10"/>
    <p:sldId id="270" r:id="rId11"/>
    <p:sldId id="271" r:id="rId12"/>
    <p:sldId id="272" r:id="rId13"/>
    <p:sldId id="273" r:id="rId14"/>
    <p:sldId id="274" r:id="rId15"/>
    <p:sldId id="258" r:id="rId16"/>
    <p:sldId id="318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7" Type="http://schemas.openxmlformats.org/officeDocument/2006/relationships/image" Target="../media/image5.png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7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80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6" Type="http://schemas.openxmlformats.org/officeDocument/2006/relationships/tags" Target="../tags/tag83.xml"/><Relationship Id="rId5" Type="http://schemas.openxmlformats.org/officeDocument/2006/relationships/tags" Target="../tags/tag82.xml"/><Relationship Id="rId4" Type="http://schemas.openxmlformats.org/officeDocument/2006/relationships/tags" Target="../tags/tag8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86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tags" Target="../tags/tag9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1.xml"/><Relationship Id="rId1" Type="http://schemas.openxmlformats.org/officeDocument/2006/relationships/tags" Target="../tags/tag90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Layout" Target="../slideLayouts/slideLayout8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slideLayout" Target="../slideLayouts/slideLayout8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tags" Target="../tags/tag37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slide" Target="slide20.xml"/><Relationship Id="rId5" Type="http://schemas.openxmlformats.org/officeDocument/2006/relationships/tags" Target="../tags/tag39.xml"/><Relationship Id="rId10" Type="http://schemas.openxmlformats.org/officeDocument/2006/relationships/slide" Target="slide19.xml"/><Relationship Id="rId4" Type="http://schemas.openxmlformats.org/officeDocument/2006/relationships/tags" Target="../tags/tag38.xml"/><Relationship Id="rId9" Type="http://schemas.openxmlformats.org/officeDocument/2006/relationships/slide" Target="slide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48.xml"/><Relationship Id="rId3" Type="http://schemas.openxmlformats.org/officeDocument/2006/relationships/tags" Target="../tags/tag43.xml"/><Relationship Id="rId7" Type="http://schemas.openxmlformats.org/officeDocument/2006/relationships/tags" Target="../tags/tag47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10" Type="http://schemas.openxmlformats.org/officeDocument/2006/relationships/image" Target="../media/image3.png"/><Relationship Id="rId4" Type="http://schemas.openxmlformats.org/officeDocument/2006/relationships/tags" Target="../tags/tag44.xml"/><Relationship Id="rId9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K" altLang="en-US" b="1" dirty="0">
                <a:sym typeface="+mn-ea"/>
              </a:rPr>
              <a:t>孔子的生活智慧</a:t>
            </a:r>
            <a:endParaRPr lang="zh-HK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653415" y="1596390"/>
            <a:ext cx="7837170" cy="50158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553720" y="1139190"/>
            <a:ext cx="7440930" cy="76200"/>
            <a:chOff x="1188" y="2361"/>
            <a:chExt cx="11718" cy="120"/>
          </a:xfrm>
        </p:grpSpPr>
        <p:sp>
          <p:nvSpPr>
            <p:cNvPr id="10" name="矩形 9"/>
            <p:cNvSpPr/>
            <p:nvPr>
              <p:custDataLst>
                <p:tags r:id="rId4"/>
              </p:custDataLst>
            </p:nvPr>
          </p:nvSpPr>
          <p:spPr>
            <a:xfrm flipV="1">
              <a:off x="1188" y="2361"/>
              <a:ext cx="11719" cy="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任意多边形 12"/>
            <p:cNvSpPr/>
            <p:nvPr>
              <p:custDataLst>
                <p:tags r:id="rId5"/>
              </p:custDataLst>
            </p:nvPr>
          </p:nvSpPr>
          <p:spPr>
            <a:xfrm>
              <a:off x="1188" y="2361"/>
              <a:ext cx="2884" cy="120"/>
            </a:xfrm>
            <a:custGeom>
              <a:avLst/>
              <a:gdLst>
                <a:gd name="connisteX0" fmla="*/ 0 w 2625090"/>
                <a:gd name="connsiteY0" fmla="*/ 0 h 243840"/>
                <a:gd name="connisteX1" fmla="*/ 2625090 w 2625090"/>
                <a:gd name="connsiteY1" fmla="*/ 0 h 243840"/>
                <a:gd name="connisteX2" fmla="*/ 2484755 w 2625090"/>
                <a:gd name="connsiteY2" fmla="*/ 243840 h 243840"/>
                <a:gd name="connisteX3" fmla="*/ 0 w 2625090"/>
                <a:gd name="connsiteY3" fmla="*/ 243840 h 243840"/>
                <a:gd name="connisteX4" fmla="*/ 0 w 2625090"/>
                <a:gd name="connsiteY4" fmla="*/ 0 h 24384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2625090" h="243840">
                  <a:moveTo>
                    <a:pt x="0" y="0"/>
                  </a:moveTo>
                  <a:lnTo>
                    <a:pt x="2625090" y="0"/>
                  </a:lnTo>
                  <a:lnTo>
                    <a:pt x="2484755" y="243840"/>
                  </a:lnTo>
                  <a:lnTo>
                    <a:pt x="0" y="24384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754380" y="359410"/>
            <a:ext cx="7311471" cy="780983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600" b="1" spc="480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閱讀《孔子的生活智慧》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835" y="1802765"/>
            <a:ext cx="2285365" cy="737870"/>
          </a:xfrm>
          <a:effectLst>
            <a:softEdge rad="215900"/>
          </a:effectLst>
        </p:spPr>
        <p:txBody>
          <a:bodyPr/>
          <a:lstStyle/>
          <a:p>
            <a:pPr marL="0" indent="0" algn="l">
              <a:buNone/>
            </a:pPr>
            <a:r>
              <a:rPr lang="zh-CN" altLang="en-US"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任務：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185545" y="2700655"/>
            <a:ext cx="5129530" cy="3534410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00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Arial" panose="020B0604020202020204" pitchFamily="34" charset="0"/>
              <a:buChar char="•"/>
            </a:pPr>
            <a:r>
              <a:rPr lang="zh-CN" altLang="en-US" sz="40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「生活錦囊」之我見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C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（分享讀後感）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zh-CN" altLang="en-US" sz="220" b="1" dirty="0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4000" b="1" dirty="0">
                <a:solidFill>
                  <a:srgbClr val="FF881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自省與感悟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881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 （交流、討論）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zh-CN" altLang="en-US" sz="220" b="1" dirty="0">
              <a:solidFill>
                <a:srgbClr val="FF8810"/>
              </a:solidFill>
              <a:latin typeface="標楷體" panose="03000509000000000000" pitchFamily="65" charset="-120"/>
              <a:ea typeface="標楷體" panose="03000509000000000000" pitchFamily="65" charset="-120"/>
              <a:sym typeface="+mn-ea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CN" altLang="en-US" sz="4000" b="1" cap="all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sym typeface="+mn-ea"/>
              </a:rPr>
              <a:t> 我的座右銘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zh-CN" altLang="en-US" sz="2800" b="1" cap="all" dirty="0">
                <a:solidFill>
                  <a:schemeClr val="bg2">
                    <a:lumMod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sym typeface="+mn-ea"/>
              </a:rPr>
              <a:t>  （寫作 / 演講）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596900" y="1604645"/>
            <a:ext cx="7837170" cy="50158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  <p:sp>
        <p:nvSpPr>
          <p:cNvPr id="226" name="Title 6"/>
          <p:cNvSpPr txBox="1"/>
          <p:nvPr>
            <p:custDataLst>
              <p:tags r:id="rId2"/>
            </p:custDataLst>
          </p:nvPr>
        </p:nvSpPr>
        <p:spPr>
          <a:xfrm>
            <a:off x="838835" y="424180"/>
            <a:ext cx="5652770" cy="810895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800" b="1" spc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+mn-ea"/>
              </a:rPr>
              <a:t>「生活錦囊」之我見</a:t>
            </a:r>
            <a:endParaRPr lang="zh-CN" altLang="en-US" sz="4800" b="1" spc="0">
              <a:ln w="3175">
                <a:noFill/>
                <a:prstDash val="dash"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835" y="1802765"/>
            <a:ext cx="2285365" cy="737870"/>
          </a:xfrm>
          <a:effectLst>
            <a:softEdge rad="215900"/>
          </a:effectLst>
        </p:spPr>
        <p:txBody>
          <a:bodyPr/>
          <a:lstStyle/>
          <a:p>
            <a:pPr marL="0" indent="0" algn="l">
              <a:buNone/>
            </a:pPr>
            <a:r>
              <a:rPr lang="zh-CN" altLang="en-US"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任務：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185545" y="2700655"/>
            <a:ext cx="6598920" cy="392239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7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閱讀本書後，選一個「生活錦囊」，如「好學不倦」、「玩物不一定喪志」、「知足常樂」和「說話須謹慎」，分享讀後感。可結合自己的生活經驗，進一步印證作者的觀點，也可提出自己的看法。</a:t>
            </a:r>
          </a:p>
        </p:txBody>
      </p:sp>
      <p:grpSp>
        <p:nvGrpSpPr>
          <p:cNvPr id="227" name="组合 226"/>
          <p:cNvGrpSpPr/>
          <p:nvPr>
            <p:custDataLst>
              <p:tags r:id="rId3"/>
            </p:custDataLst>
          </p:nvPr>
        </p:nvGrpSpPr>
        <p:grpSpPr>
          <a:xfrm>
            <a:off x="838835" y="1181100"/>
            <a:ext cx="5918835" cy="164465"/>
            <a:chOff x="325" y="2352"/>
            <a:chExt cx="6483" cy="259"/>
          </a:xfrm>
          <a:blipFill>
            <a:blip r:embed="rId7"/>
          </a:blipFill>
        </p:grpSpPr>
        <p:sp>
          <p:nvSpPr>
            <p:cNvPr id="228" name="矩形 227"/>
            <p:cNvSpPr/>
            <p:nvPr>
              <p:custDataLst>
                <p:tags r:id="rId4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9" name="矩形 228"/>
            <p:cNvSpPr/>
            <p:nvPr>
              <p:custDataLst>
                <p:tags r:id="rId5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596900" y="1604645"/>
            <a:ext cx="7837170" cy="476948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965" y="336550"/>
            <a:ext cx="7559040" cy="998220"/>
          </a:xfrm>
        </p:spPr>
        <p:txBody>
          <a:bodyPr/>
          <a:lstStyle/>
          <a:p>
            <a:pPr algn="l"/>
            <a:r>
              <a:rPr lang="zh-CN" altLang="en-US" sz="4800" b="1">
                <a:solidFill>
                  <a:srgbClr val="FF881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自省與感悟</a:t>
            </a:r>
            <a:endParaRPr lang="zh-CN" altLang="en-US" sz="4800" b="1">
              <a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9315" y="1753870"/>
            <a:ext cx="2285365" cy="737870"/>
          </a:xfrm>
          <a:effectLst>
            <a:softEdge rad="215900"/>
          </a:effectLst>
        </p:spPr>
        <p:txBody>
          <a:bodyPr/>
          <a:lstStyle/>
          <a:p>
            <a:pPr marL="0" indent="0" algn="l">
              <a:buNone/>
            </a:pPr>
            <a:r>
              <a:rPr lang="zh-CN" altLang="en-US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任務：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185545" y="2700655"/>
            <a:ext cx="6157595" cy="3016250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endParaRPr lang="zh-CN" altLang="en-US" sz="4000" b="1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+mn-ea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276350" y="2491740"/>
            <a:ext cx="6971665" cy="118681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每組選以下一個課題，結合本書內容和個人經歷體會，進行交流：</a:t>
            </a:r>
            <a:endParaRPr lang="zh-CN" altLang="en-US" sz="40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内容占位符 2"/>
          <p:cNvSpPr>
            <a:spLocks noGrp="1"/>
          </p:cNvSpPr>
          <p:nvPr/>
        </p:nvSpPr>
        <p:spPr>
          <a:xfrm>
            <a:off x="1547495" y="3521075"/>
            <a:ext cx="2758440" cy="2809875"/>
          </a:xfrm>
          <a:prstGeom prst="rect">
            <a:avLst/>
          </a:prstGeom>
          <a:gradFill>
            <a:gsLst>
              <a:gs pos="0">
                <a:srgbClr val="00B0F0">
                  <a:alpha val="33000"/>
                </a:srgbClr>
              </a:gs>
              <a:gs pos="74000">
                <a:srgbClr val="C6C59F"/>
              </a:gs>
              <a:gs pos="83000">
                <a:schemeClr val="bg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zh-CN" altLang="en-US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3600" b="1" dirty="0">
                <a:ln>
                  <a:solidFill>
                    <a:schemeClr val="bg2">
                      <a:lumMod val="25000"/>
                    </a:schemeClr>
                  </a:solidFill>
                </a:ln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學習之道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36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家庭關係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36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生活</a:t>
            </a:r>
            <a:r>
              <a:rPr lang="zh-CN" altLang="en-US" sz="36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態度</a:t>
            </a:r>
            <a:endParaRPr lang="zh-CN" altLang="en-US" sz="36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zh-CN" altLang="en-US" sz="36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為人處世</a:t>
            </a:r>
            <a:endParaRPr lang="zh-CN" altLang="en-US" sz="36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endParaRPr lang="zh-CN" altLang="en-US" sz="3600" b="1" dirty="0">
              <a:ln w="12700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23" name="组合 222"/>
          <p:cNvGrpSpPr/>
          <p:nvPr>
            <p:custDataLst>
              <p:tags r:id="rId2"/>
            </p:custDataLst>
          </p:nvPr>
        </p:nvGrpSpPr>
        <p:grpSpPr>
          <a:xfrm>
            <a:off x="922020" y="1122680"/>
            <a:ext cx="3383915" cy="164465"/>
            <a:chOff x="325" y="2352"/>
            <a:chExt cx="6483" cy="25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24" name="矩形 223"/>
            <p:cNvSpPr/>
            <p:nvPr>
              <p:custDataLst>
                <p:tags r:id="rId3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5" name="矩形 224"/>
            <p:cNvSpPr/>
            <p:nvPr>
              <p:custDataLst>
                <p:tags r:id="rId4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678180" y="1165696"/>
            <a:ext cx="7837170" cy="538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8180" y="168910"/>
            <a:ext cx="7559040" cy="998220"/>
          </a:xfrm>
        </p:spPr>
        <p:txBody>
          <a:bodyPr/>
          <a:lstStyle/>
          <a:p>
            <a:pPr algn="l"/>
            <a:r>
              <a:rPr lang="zh-CN" altLang="en-US" sz="4800" b="1" dirty="0">
                <a:solidFill>
                  <a:srgbClr val="FF881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自省與感悟</a:t>
            </a:r>
            <a:endParaRPr lang="zh-CN" altLang="en-US" sz="4800" b="1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6475" y="1131188"/>
            <a:ext cx="1903730" cy="737870"/>
          </a:xfrm>
          <a:solidFill>
            <a:srgbClr val="0070C0"/>
          </a:solidFill>
          <a:effectLst>
            <a:softEdge rad="215900"/>
          </a:effectLst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altLang="zh-CN" sz="28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r>
              <a:rPr lang="zh-CN" altLang="en-US" sz="2800" b="1" dirty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學習之道</a:t>
            </a:r>
            <a:r>
              <a:rPr lang="zh-CN" altLang="en-US" sz="44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endParaRPr lang="zh-CN" altLang="en-US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177925" y="2700655"/>
            <a:ext cx="6157595" cy="3016250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endParaRPr lang="zh-CN" altLang="en-US" sz="4000" b="1">
              <a:solidFill>
                <a:srgbClr val="FFC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+mn-ea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085850" y="1855413"/>
            <a:ext cx="6971665" cy="75247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5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閱讀第一章之後，反思自身的學習態度，看看有哪些地方需要改善，並跟同學分享交流。</a:t>
            </a:r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958215" y="2448974"/>
            <a:ext cx="1903730" cy="737870"/>
          </a:xfrm>
          <a:prstGeom prst="rect">
            <a:avLst/>
          </a:prstGeom>
          <a:solidFill>
            <a:srgbClr val="0070C0"/>
          </a:solidFill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altLang="zh-CN" sz="28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r>
              <a:rPr lang="zh-CN" altLang="en-US" sz="2800" b="1" dirty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家庭關係</a:t>
            </a:r>
            <a:r>
              <a:rPr lang="zh-CN" altLang="en-US" sz="44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endParaRPr lang="zh-CN" altLang="en-US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958215" y="3735484"/>
            <a:ext cx="1903730" cy="737870"/>
          </a:xfrm>
          <a:prstGeom prst="rect">
            <a:avLst/>
          </a:prstGeom>
          <a:solidFill>
            <a:srgbClr val="0070C0"/>
          </a:solidFill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altLang="zh-CN" sz="28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r>
              <a:rPr lang="zh-CN" altLang="en-US" sz="2800" b="1" dirty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生活態度</a:t>
            </a:r>
            <a:r>
              <a:rPr lang="zh-CN" altLang="en-US" sz="44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endParaRPr lang="zh-CN" altLang="en-US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958215" y="5018869"/>
            <a:ext cx="1903730" cy="737870"/>
          </a:xfrm>
          <a:prstGeom prst="rect">
            <a:avLst/>
          </a:prstGeom>
          <a:solidFill>
            <a:srgbClr val="0070C0"/>
          </a:solidFill>
          <a:effectLst>
            <a:softEdge rad="215900"/>
          </a:effectLst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altLang="zh-CN" sz="28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r>
              <a:rPr lang="zh-CN" altLang="en-US" sz="2800" b="1" dirty="0">
                <a:ln w="12700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為人處世</a:t>
            </a:r>
            <a:r>
              <a:rPr lang="zh-CN" altLang="en-US" sz="4400" b="1" dirty="0">
                <a:ln w="12700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</a:t>
            </a:r>
            <a:endParaRPr lang="zh-CN" altLang="en-US" sz="44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内容占位符 2"/>
          <p:cNvSpPr>
            <a:spLocks noGrp="1"/>
          </p:cNvSpPr>
          <p:nvPr/>
        </p:nvSpPr>
        <p:spPr>
          <a:xfrm>
            <a:off x="1177925" y="3142929"/>
            <a:ext cx="6971665" cy="75247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5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第二章之後，反思自己與父母、兄弟姊妹的關係，並跟同學探討與家人相處之道。</a:t>
            </a:r>
          </a:p>
        </p:txBody>
      </p:sp>
      <p:sp>
        <p:nvSpPr>
          <p:cNvPr id="11" name="内容占位符 2"/>
          <p:cNvSpPr>
            <a:spLocks noGrp="1"/>
          </p:cNvSpPr>
          <p:nvPr/>
        </p:nvSpPr>
        <p:spPr>
          <a:xfrm>
            <a:off x="1177925" y="4446741"/>
            <a:ext cx="6971665" cy="75247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5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第三章之後，從安貧、知足、音樂和飲食等方面，思考和討論怎樣才可以快樂地生活。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1177925" y="5698797"/>
            <a:ext cx="6971665" cy="752475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第四章之後，從進退有時、慎言、三思而後行、推己及人、關愛、環境與生活的關係等方面，探討為人處世的學問。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23" name="组合 222"/>
          <p:cNvGrpSpPr/>
          <p:nvPr>
            <p:custDataLst>
              <p:tags r:id="rId2"/>
            </p:custDataLst>
          </p:nvPr>
        </p:nvGrpSpPr>
        <p:grpSpPr>
          <a:xfrm>
            <a:off x="782320" y="915035"/>
            <a:ext cx="3383915" cy="164465"/>
            <a:chOff x="325" y="2352"/>
            <a:chExt cx="6483" cy="259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24" name="矩形 223"/>
            <p:cNvSpPr/>
            <p:nvPr>
              <p:custDataLst>
                <p:tags r:id="rId3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5" name="矩形 224"/>
            <p:cNvSpPr/>
            <p:nvPr>
              <p:custDataLst>
                <p:tags r:id="rId4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596900" y="1604645"/>
            <a:ext cx="7837170" cy="50158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2480" y="327025"/>
            <a:ext cx="7559040" cy="998220"/>
          </a:xfrm>
        </p:spPr>
        <p:txBody>
          <a:bodyPr/>
          <a:lstStyle/>
          <a:p>
            <a:pPr algn="l"/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我的座右銘</a:t>
            </a:r>
            <a:endParaRPr lang="zh-CN" altLang="en-US" sz="4800" b="1" dirty="0">
              <a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7415" y="1708150"/>
            <a:ext cx="2285365" cy="737870"/>
          </a:xfrm>
          <a:effectLst>
            <a:softEdge rad="215900"/>
          </a:effectLst>
        </p:spPr>
        <p:txBody>
          <a:bodyPr/>
          <a:lstStyle/>
          <a:p>
            <a:pPr marL="0" indent="0" algn="l">
              <a:buNone/>
            </a:pPr>
            <a:r>
              <a:rPr lang="zh-CN" altLang="en-US"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任務：</a:t>
            </a: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1177925" y="2446020"/>
            <a:ext cx="7025640" cy="1270000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5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buNone/>
            </a:pPr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從本書中選一句孔子的話作為座右銘，並以此為題，進行寫作或演講，例如：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1646064" y="3477207"/>
            <a:ext cx="6569710" cy="3380793"/>
          </a:xfrm>
          <a:prstGeom prst="rect">
            <a:avLst/>
          </a:prstGeom>
          <a:effectLst>
            <a:softEdge rad="215900"/>
          </a:effectLst>
        </p:spPr>
        <p:txBody>
          <a:bodyPr vert="horz" lIns="91440" tIns="45720" rIns="91440" bIns="45720" rtlCol="0">
            <a:normAutofit fontScale="95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indent="-457200" algn="just">
              <a:buFont typeface="Arial" panose="020B0604020202020204" pitchFamily="34" charset="0"/>
              <a:buChar char="•"/>
            </a:pPr>
            <a:r>
              <a:rPr lang="zh-CN" altLang="en-US" sz="32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學而不思則罔，思而不學則怠</a:t>
            </a:r>
          </a:p>
          <a:p>
            <a:pPr marL="274320" indent="-457200" algn="just">
              <a:buFont typeface="Arial" panose="020B0604020202020204" pitchFamily="34" charset="0"/>
              <a:buChar char="•"/>
            </a:pPr>
            <a:r>
              <a:rPr lang="zh-CN" altLang="en-US" sz="32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道不同不相為謀</a:t>
            </a:r>
          </a:p>
          <a:p>
            <a:pPr marL="274320" indent="-457200" algn="just">
              <a:buFont typeface="Arial" panose="020B0604020202020204" pitchFamily="34" charset="0"/>
              <a:buChar char="•"/>
            </a:pPr>
            <a:r>
              <a:rPr lang="zh-CN" altLang="en-US" sz="32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三人行，必有我師焉</a:t>
            </a:r>
          </a:p>
          <a:p>
            <a:pPr marL="274320" indent="-457200" algn="just">
              <a:buFont typeface="Arial" panose="020B0604020202020204" pitchFamily="34" charset="0"/>
              <a:buChar char="•"/>
            </a:pPr>
            <a:r>
              <a:rPr lang="zh-CN" altLang="en-US" sz="32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見賢思齊焉，見不賢而內自省也</a:t>
            </a:r>
          </a:p>
          <a:p>
            <a:pPr marL="274320" indent="-457200" algn="just">
              <a:buFont typeface="Arial" panose="020B0604020202020204" pitchFamily="34" charset="0"/>
              <a:buChar char="•"/>
            </a:pPr>
            <a:r>
              <a:rPr lang="zh-CN" altLang="en-US" sz="32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無友不如己者</a:t>
            </a:r>
          </a:p>
        </p:txBody>
      </p:sp>
      <p:grpSp>
        <p:nvGrpSpPr>
          <p:cNvPr id="223" name="组合 222"/>
          <p:cNvGrpSpPr/>
          <p:nvPr>
            <p:custDataLst>
              <p:tags r:id="rId2"/>
            </p:custDataLst>
          </p:nvPr>
        </p:nvGrpSpPr>
        <p:grpSpPr>
          <a:xfrm>
            <a:off x="596900" y="1087755"/>
            <a:ext cx="4116705" cy="164465"/>
            <a:chOff x="325" y="2352"/>
            <a:chExt cx="6483" cy="259"/>
          </a:xfrm>
        </p:grpSpPr>
        <p:sp>
          <p:nvSpPr>
            <p:cNvPr id="224" name="矩形 223"/>
            <p:cNvSpPr/>
            <p:nvPr>
              <p:custDataLst>
                <p:tags r:id="rId3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5" name="矩形 224"/>
            <p:cNvSpPr/>
            <p:nvPr>
              <p:custDataLst>
                <p:tags r:id="rId4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9605" y="1225550"/>
            <a:ext cx="6666865" cy="3520440"/>
          </a:xfrm>
        </p:spPr>
        <p:txBody>
          <a:bodyPr/>
          <a:lstStyle/>
          <a:p>
            <a:r>
              <a:rPr lang="zh-CN" altLang="en-US" sz="7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開卷有益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07160" y="3469640"/>
            <a:ext cx="7179310" cy="1066800"/>
          </a:xfrm>
        </p:spPr>
        <p:txBody>
          <a:bodyPr/>
          <a:lstStyle/>
          <a:p>
            <a:r>
              <a:rPr lang="zh-CN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博覽群書，增廣見聞，拓寬視野，</a:t>
            </a:r>
            <a:r>
              <a:rPr lang="zh-CN" altLang="en-US" sz="2800" b="1"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建構知識</a:t>
            </a:r>
            <a:r>
              <a:rPr lang="zh-CN" altLang="en-US" sz="2800"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。</a:t>
            </a:r>
          </a:p>
        </p:txBody>
      </p:sp>
      <p:sp>
        <p:nvSpPr>
          <p:cNvPr id="5" name="Title 6"/>
          <p:cNvSpPr txBox="1"/>
          <p:nvPr>
            <p:custDataLst>
              <p:tags r:id="rId1"/>
            </p:custDataLst>
          </p:nvPr>
        </p:nvSpPr>
        <p:spPr>
          <a:xfrm>
            <a:off x="3503930" y="5138420"/>
            <a:ext cx="4979670" cy="1492885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</a:pPr>
            <a:r>
              <a:rPr lang="zh-CN" altLang="en-US" sz="4800" b="1" spc="411" noProof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請</a:t>
            </a:r>
            <a:r>
              <a:rPr lang="zh-CN" altLang="en-US" sz="3600" b="1" spc="411" noProof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繼續</a:t>
            </a:r>
            <a:r>
              <a:rPr lang="zh-CN" altLang="en-US" sz="3600" b="1" spc="411" noProof="1">
                <a:ln w="9525">
                  <a:solidFill>
                    <a:srgbClr val="543D11"/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閱讀其他作品</a:t>
            </a: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，</a:t>
            </a:r>
            <a:endParaRPr lang="zh-CN" altLang="en-US" sz="3600" b="1" spc="411" noProof="1">
              <a:ln w="9525">
                <a:solidFill>
                  <a:srgbClr val="543D11"/>
                </a:solidFill>
                <a:prstDash val="solid"/>
              </a:ln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</a:pPr>
            <a:r>
              <a:rPr lang="zh-CN" altLang="en-US" sz="3600" b="1" spc="41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並</a:t>
            </a:r>
            <a:r>
              <a:rPr lang="zh-CN" altLang="en-US" sz="3600" b="1" spc="411" dirty="0">
                <a:ln w="9525">
                  <a:solidFill>
                    <a:srgbClr val="543D11"/>
                  </a:solidFill>
                  <a:prstDash val="solid"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多跟別人分享。</a:t>
            </a:r>
            <a:endParaRPr lang="zh-CN" altLang="en-US" sz="3600" b="1" spc="411" noProof="1">
              <a:ln w="9525">
                <a:solidFill>
                  <a:srgbClr val="543D11"/>
                </a:solidFill>
                <a:prstDash val="solid"/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4673600" y="317500"/>
            <a:ext cx="4339590" cy="736600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70" name="组合 69"/>
          <p:cNvGrpSpPr/>
          <p:nvPr>
            <p:custDataLst>
              <p:tags r:id="rId2"/>
            </p:custDataLst>
          </p:nvPr>
        </p:nvGrpSpPr>
        <p:grpSpPr>
          <a:xfrm>
            <a:off x="327025" y="1210945"/>
            <a:ext cx="5332730" cy="1073150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3037" cy="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3"/>
            </p:custDataLst>
          </p:nvPr>
        </p:nvSpPr>
        <p:spPr>
          <a:xfrm>
            <a:off x="801370" y="1494155"/>
            <a:ext cx="4500316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第一章  學習是終身的目標</a:t>
            </a:r>
            <a:r>
              <a:rPr lang="zh-CN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endParaRPr lang="zh-CN" altLang="en-US" sz="2600" b="1" spc="266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5401945" y="495935"/>
            <a:ext cx="2882900" cy="37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000" b="1" spc="411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993775" y="3283585"/>
            <a:ext cx="7307580" cy="3160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800" b="1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01370" y="2416175"/>
            <a:ext cx="7019925" cy="39382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/>
            <a:r>
              <a:rPr sz="2600" b="0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作者在此章指出</a:t>
            </a:r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，「學」是孔門教育最重要的目標。學會學習，比起學習任何事物都來得重要。時至今天，我們都有機會接受教育，作者以為學習甚麼並非最重要的，有着「學」的決心才是成敗的關鍵。孔子是教育家，為人好學，不恥下問，轉益多師，而又作育英才。作者認為在知識型的社會裏，應以好學不已、勇於學習的孔子為榜樣，訂立目標，堅持不懈，終身學習。</a:t>
            </a:r>
          </a:p>
          <a:p>
            <a:pPr indent="0"/>
            <a:endParaRPr lang="zh-CN"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  <p:sp>
        <p:nvSpPr>
          <p:cNvPr id="3" name="左弧形箭头 2">
            <a:hlinkClick r:id="rId8" action="ppaction://hlinksldjump"/>
          </p:cNvPr>
          <p:cNvSpPr/>
          <p:nvPr/>
        </p:nvSpPr>
        <p:spPr>
          <a:xfrm>
            <a:off x="8172450" y="6094730"/>
            <a:ext cx="504190" cy="405765"/>
          </a:xfrm>
          <a:prstGeom prst="curvedRightArrow">
            <a:avLst/>
          </a:prstGeom>
          <a:gradFill>
            <a:gsLst>
              <a:gs pos="0">
                <a:srgbClr val="007BD3">
                  <a:alpha val="38000"/>
                </a:srgbClr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4673600" y="317500"/>
            <a:ext cx="4339590" cy="736600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0" name="组合 69"/>
          <p:cNvGrpSpPr/>
          <p:nvPr>
            <p:custDataLst>
              <p:tags r:id="rId2"/>
            </p:custDataLst>
          </p:nvPr>
        </p:nvGrpSpPr>
        <p:grpSpPr>
          <a:xfrm>
            <a:off x="546735" y="1242695"/>
            <a:ext cx="4671060" cy="1073150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57" y="4291"/>
              <a:ext cx="2986" cy="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3"/>
            </p:custDataLst>
          </p:nvPr>
        </p:nvSpPr>
        <p:spPr>
          <a:xfrm>
            <a:off x="1115695" y="1543050"/>
            <a:ext cx="3842316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第二章  家庭和諧之道</a:t>
            </a:r>
            <a:r>
              <a:rPr lang="zh-CN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 </a:t>
            </a:r>
            <a:endParaRPr lang="zh-CN" altLang="en-US" sz="2600" b="1" spc="266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5401945" y="495935"/>
            <a:ext cx="2882900" cy="37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000" b="1" spc="411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993775" y="3283585"/>
            <a:ext cx="7307580" cy="3160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078230" y="2653030"/>
            <a:ext cx="6987540" cy="273812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《</a:t>
            </a:r>
            <a:r>
              <a:rPr sz="2600" b="0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論語》說「孝悌為仁之本</a:t>
            </a:r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」，要做到「仁」其實並不難，只要我們在家能孝敬父母，與兄弟</a:t>
            </a:r>
            <a:r>
              <a:rPr sz="260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和洽</a:t>
            </a:r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相處，便已能達到為「仁」的根本。</a:t>
            </a:r>
            <a:r>
              <a:rPr sz="260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作者在此章指出孔子特別重視孝悌，我們若能多加借鑑，善事父母，兄友弟恭，家庭生活必定更加和諧。</a:t>
            </a:r>
          </a:p>
          <a:p>
            <a:pPr indent="0" algn="just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左弧形箭头 1">
            <a:hlinkClick r:id="rId8" action="ppaction://hlinksldjump"/>
          </p:cNvPr>
          <p:cNvSpPr/>
          <p:nvPr/>
        </p:nvSpPr>
        <p:spPr>
          <a:xfrm>
            <a:off x="8172450" y="6094730"/>
            <a:ext cx="504190" cy="405765"/>
          </a:xfrm>
          <a:prstGeom prst="curvedRightArrow">
            <a:avLst/>
          </a:prstGeom>
          <a:gradFill>
            <a:gsLst>
              <a:gs pos="0">
                <a:srgbClr val="007BD3">
                  <a:alpha val="38000"/>
                </a:srgbClr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4673600" y="317500"/>
            <a:ext cx="4339590" cy="736600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0" name="组合 69"/>
          <p:cNvGrpSpPr/>
          <p:nvPr>
            <p:custDataLst>
              <p:tags r:id="rId2"/>
            </p:custDataLst>
          </p:nvPr>
        </p:nvGrpSpPr>
        <p:grpSpPr>
          <a:xfrm>
            <a:off x="634365" y="1193800"/>
            <a:ext cx="4198620" cy="1073150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3026" cy="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3"/>
            </p:custDataLst>
          </p:nvPr>
        </p:nvSpPr>
        <p:spPr>
          <a:xfrm>
            <a:off x="1111250" y="1494155"/>
            <a:ext cx="3430905" cy="472440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第三章  生活的藝術 </a:t>
            </a: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5401945" y="495935"/>
            <a:ext cx="2882900" cy="37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000" b="1" spc="411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1111250" y="2461895"/>
            <a:ext cx="6624320" cy="2738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sz="800" b="0" dirty="0">
              <a:solidFill>
                <a:srgbClr val="333333"/>
              </a:solidFill>
              <a:latin typeface="+mn-ea"/>
              <a:cs typeface="Times New Roman" panose="02020603050405020304" charset="0"/>
            </a:endParaRPr>
          </a:p>
          <a:p>
            <a:pPr indent="0" algn="just"/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作者認為物質豐裕並不一定可樂，心靈富足，才能真正樂在其中。他</a:t>
            </a:r>
            <a:r>
              <a:rPr sz="260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在此章指出</a:t>
            </a:r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孔子安貧樂道，但生活卻不呆板，他愛唱歌，愛彈奏樂器，也講究飲食，這種將生活與藝術融為一體的觀念，有助生活節奏急促的現代人滌蕩心靈。</a:t>
            </a:r>
          </a:p>
          <a:p>
            <a:pPr indent="0" algn="just"/>
            <a:endParaRPr sz="800" b="0" dirty="0">
              <a:solidFill>
                <a:srgbClr val="333333"/>
              </a:solidFill>
              <a:latin typeface="+mn-ea"/>
              <a:cs typeface="Times New Roman" panose="02020603050405020304" charset="0"/>
            </a:endParaRPr>
          </a:p>
        </p:txBody>
      </p:sp>
      <p:sp>
        <p:nvSpPr>
          <p:cNvPr id="2" name="左弧形箭头 1">
            <a:hlinkClick r:id="rId8" action="ppaction://hlinksldjump"/>
          </p:cNvPr>
          <p:cNvSpPr/>
          <p:nvPr/>
        </p:nvSpPr>
        <p:spPr>
          <a:xfrm>
            <a:off x="8172450" y="6094730"/>
            <a:ext cx="504190" cy="405765"/>
          </a:xfrm>
          <a:prstGeom prst="curvedRightArrow">
            <a:avLst/>
          </a:prstGeom>
          <a:gradFill>
            <a:gsLst>
              <a:gs pos="0">
                <a:srgbClr val="007BD3">
                  <a:alpha val="38000"/>
                </a:srgbClr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4380" y="431165"/>
            <a:ext cx="7559040" cy="998220"/>
          </a:xfrm>
        </p:spPr>
        <p:txBody>
          <a:bodyPr/>
          <a:lstStyle/>
          <a:p>
            <a:pPr algn="l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孔子知多少？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9970" y="1889760"/>
            <a:ext cx="7772400" cy="4729480"/>
          </a:xfrm>
          <a:effectLst>
            <a:softEdge rad="215900"/>
          </a:effectLst>
        </p:spPr>
        <p:txBody>
          <a:bodyPr/>
          <a:lstStyle/>
          <a:p>
            <a:pPr algn="l"/>
            <a:r>
              <a:rPr lang="en-US" altLang="zh-CN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你聽過孔子的故事嗎？</a:t>
            </a:r>
          </a:p>
          <a:p>
            <a:pPr algn="l"/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你認識孔子的思想嗎？</a:t>
            </a:r>
          </a:p>
          <a:p>
            <a:pPr algn="l"/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你心目中的孔子是個怎樣的人？</a:t>
            </a:r>
          </a:p>
          <a:p>
            <a:pPr algn="l"/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 你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喜歡孔子嗎</a:t>
            </a:r>
            <a:r>
              <a:rPr lang="zh-CN" altLang="en-US" sz="3600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？為甚麼？</a:t>
            </a:r>
          </a:p>
          <a:p>
            <a:pPr algn="l"/>
            <a:endParaRPr lang="zh-CN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223" name="组合 222"/>
          <p:cNvGrpSpPr/>
          <p:nvPr>
            <p:custDataLst>
              <p:tags r:id="rId2"/>
            </p:custDataLst>
          </p:nvPr>
        </p:nvGrpSpPr>
        <p:grpSpPr>
          <a:xfrm>
            <a:off x="572770" y="1278890"/>
            <a:ext cx="4116705" cy="164465"/>
            <a:chOff x="325" y="2352"/>
            <a:chExt cx="6483" cy="259"/>
          </a:xfrm>
        </p:grpSpPr>
        <p:sp>
          <p:nvSpPr>
            <p:cNvPr id="224" name="矩形 223"/>
            <p:cNvSpPr/>
            <p:nvPr>
              <p:custDataLst>
                <p:tags r:id="rId3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5" name="矩形 224"/>
            <p:cNvSpPr/>
            <p:nvPr>
              <p:custDataLst>
                <p:tags r:id="rId4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4673600" y="317500"/>
            <a:ext cx="4339590" cy="736600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0" name="组合 69"/>
          <p:cNvGrpSpPr/>
          <p:nvPr>
            <p:custDataLst>
              <p:tags r:id="rId2"/>
            </p:custDataLst>
          </p:nvPr>
        </p:nvGrpSpPr>
        <p:grpSpPr>
          <a:xfrm>
            <a:off x="441960" y="1193800"/>
            <a:ext cx="4959985" cy="1073150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3015" cy="80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3"/>
            </p:custDataLst>
          </p:nvPr>
        </p:nvSpPr>
        <p:spPr>
          <a:xfrm>
            <a:off x="937260" y="1494155"/>
            <a:ext cx="4132780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第四章  為人處世的學問</a:t>
            </a:r>
            <a:r>
              <a:rPr lang="zh-CN" sz="26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 </a:t>
            </a:r>
            <a:endParaRPr lang="zh-CN" altLang="en-US" sz="2600" b="1" spc="266" dirty="0">
              <a:ln w="3175">
                <a:noFill/>
                <a:prstDash val="dash"/>
              </a:ln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5401945" y="495935"/>
            <a:ext cx="2882900" cy="37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2000" b="1" spc="411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37260" y="2349500"/>
            <a:ext cx="7109460" cy="3538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作者</a:t>
            </a:r>
            <a:r>
              <a:rPr sz="260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在此章指出</a:t>
            </a:r>
            <a:r>
              <a:rPr sz="2600" b="0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孔子為人知所進退，處事靈活，不拘小節，說話謹慎，凡事三思而後行，這種態度值得現代人學習。他又指出孔子重視仁愛，主張從己身出發，擴而充之，由家人而及於天下人，以至一切花草樹木、鳥獸蟲魚。他認為「儒家對於生態平衡的描述其來久遠，其初雖未必真為保護環境立說，可是時至今天，卻最可供現代人參考。」</a:t>
            </a:r>
          </a:p>
          <a:p>
            <a:pPr indent="0" algn="just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  <p:sp>
        <p:nvSpPr>
          <p:cNvPr id="4" name="左弧形箭头 3">
            <a:hlinkClick r:id="rId8" action="ppaction://hlinksldjump"/>
          </p:cNvPr>
          <p:cNvSpPr/>
          <p:nvPr/>
        </p:nvSpPr>
        <p:spPr>
          <a:xfrm>
            <a:off x="8164830" y="6094730"/>
            <a:ext cx="504190" cy="405765"/>
          </a:xfrm>
          <a:prstGeom prst="curvedRightArrow">
            <a:avLst/>
          </a:prstGeom>
          <a:gradFill>
            <a:gsLst>
              <a:gs pos="0">
                <a:srgbClr val="007BD3">
                  <a:alpha val="38000"/>
                </a:srgbClr>
              </a:gs>
              <a:gs pos="100000">
                <a:srgbClr val="034373"/>
              </a:gs>
            </a:gsLst>
            <a:lin scaled="0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>
            <p:custDataLst>
              <p:tags r:id="rId1"/>
            </p:custDataLst>
          </p:nvPr>
        </p:nvGrpSpPr>
        <p:grpSpPr>
          <a:xfrm>
            <a:off x="624205" y="1239520"/>
            <a:ext cx="2331720" cy="76200"/>
            <a:chOff x="983" y="1952"/>
            <a:chExt cx="3672" cy="120"/>
          </a:xfrm>
        </p:grpSpPr>
        <p:sp>
          <p:nvSpPr>
            <p:cNvPr id="24" name="矩形 23"/>
            <p:cNvSpPr/>
            <p:nvPr>
              <p:custDataLst>
                <p:tags r:id="rId3"/>
              </p:custDataLst>
            </p:nvPr>
          </p:nvSpPr>
          <p:spPr>
            <a:xfrm flipV="1">
              <a:off x="983" y="1952"/>
              <a:ext cx="3673" cy="12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 24"/>
            <p:cNvSpPr/>
            <p:nvPr>
              <p:custDataLst>
                <p:tags r:id="rId4"/>
              </p:custDataLst>
            </p:nvPr>
          </p:nvSpPr>
          <p:spPr>
            <a:xfrm>
              <a:off x="983" y="1952"/>
              <a:ext cx="904" cy="120"/>
            </a:xfrm>
            <a:custGeom>
              <a:avLst/>
              <a:gdLst>
                <a:gd name="connisteX0" fmla="*/ 0 w 2625090"/>
                <a:gd name="connsiteY0" fmla="*/ 0 h 243840"/>
                <a:gd name="connisteX1" fmla="*/ 2625090 w 2625090"/>
                <a:gd name="connsiteY1" fmla="*/ 0 h 243840"/>
                <a:gd name="connisteX2" fmla="*/ 2484755 w 2625090"/>
                <a:gd name="connsiteY2" fmla="*/ 243840 h 243840"/>
                <a:gd name="connisteX3" fmla="*/ 0 w 2625090"/>
                <a:gd name="connsiteY3" fmla="*/ 243840 h 243840"/>
                <a:gd name="connisteX4" fmla="*/ 0 w 2625090"/>
                <a:gd name="connsiteY4" fmla="*/ 0 h 243840"/>
              </a:gdLst>
              <a:ahLst/>
              <a:cxnLst>
                <a:cxn ang="0">
                  <a:pos x="connisteX0" y="connsiteY0"/>
                </a:cxn>
                <a:cxn ang="0">
                  <a:pos x="connisteX1" y="connsiteY1"/>
                </a:cxn>
                <a:cxn ang="0">
                  <a:pos x="connisteX2" y="connsiteY2"/>
                </a:cxn>
                <a:cxn ang="0">
                  <a:pos x="connisteX3" y="connsiteY3"/>
                </a:cxn>
                <a:cxn ang="0">
                  <a:pos x="connisteX4" y="connsiteY4"/>
                </a:cxn>
              </a:cxnLst>
              <a:rect l="l" t="t" r="r" b="b"/>
              <a:pathLst>
                <a:path w="2625090" h="243840">
                  <a:moveTo>
                    <a:pt x="0" y="0"/>
                  </a:moveTo>
                  <a:lnTo>
                    <a:pt x="2625090" y="0"/>
                  </a:lnTo>
                  <a:lnTo>
                    <a:pt x="2484755" y="243840"/>
                  </a:lnTo>
                  <a:lnTo>
                    <a:pt x="0" y="24384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Title 6"/>
          <p:cNvSpPr txBox="1"/>
          <p:nvPr>
            <p:custDataLst>
              <p:tags r:id="rId2"/>
            </p:custDataLst>
          </p:nvPr>
        </p:nvSpPr>
        <p:spPr>
          <a:xfrm>
            <a:off x="624205" y="469900"/>
            <a:ext cx="2293687" cy="657872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3800" b="1" spc="388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孔子生平</a:t>
            </a: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859155" y="1706245"/>
            <a:ext cx="7162165" cy="44018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zh-CN" altLang="en-US" sz="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孔子（公元前551～公元前479）名丘，字仲尼，生於春秋時期魯國陬邑（今山東省曲阜市）。</a:t>
            </a:r>
            <a:r>
              <a:rPr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曾與弟子周遊列國十四年，晚年修訂六經，即《詩》、《書》、《禮》、《樂》、《易》、《春秋》。</a:t>
            </a:r>
            <a:r>
              <a:rPr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他提倡「仁義」、「禮樂」、「德治教化」，以及「君以民為體」，是我國古代偉大的思想家、政治家和教育家。</a:t>
            </a:r>
          </a:p>
          <a:p>
            <a:pPr marL="0" indent="0" algn="just">
              <a:buNone/>
            </a:pPr>
            <a:r>
              <a:rPr lang="zh-CN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孔子是儒家始祖，被後世尊為孔聖人、至聖先師、萬世師表等。孔子去世後，其弟子把他的言行和思想記錄下來，整理編成影響深遠的儒家經典《論語》。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组合 69"/>
          <p:cNvGrpSpPr/>
          <p:nvPr>
            <p:custDataLst>
              <p:tags r:id="rId1"/>
            </p:custDataLst>
          </p:nvPr>
        </p:nvGrpSpPr>
        <p:grpSpPr>
          <a:xfrm>
            <a:off x="681355" y="2371090"/>
            <a:ext cx="2350135" cy="912495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9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10"/>
              </p:custDataLst>
            </p:nvPr>
          </p:nvSpPr>
          <p:spPr>
            <a:xfrm>
              <a:off x="1245" y="4291"/>
              <a:ext cx="2936" cy="8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2"/>
            </p:custDataLst>
          </p:nvPr>
        </p:nvSpPr>
        <p:spPr>
          <a:xfrm>
            <a:off x="1056640" y="2600960"/>
            <a:ext cx="1615552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本書特色</a:t>
            </a:r>
          </a:p>
        </p:txBody>
      </p:sp>
      <p:sp>
        <p:nvSpPr>
          <p:cNvPr id="11" name="Title 6"/>
          <p:cNvSpPr txBox="1"/>
          <p:nvPr>
            <p:custDataLst>
              <p:tags r:id="rId3"/>
            </p:custDataLst>
          </p:nvPr>
        </p:nvSpPr>
        <p:spPr>
          <a:xfrm>
            <a:off x="1071880" y="1300480"/>
            <a:ext cx="4939030" cy="62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411" dirty="0">
                <a:ln w="952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993775" y="3283585"/>
            <a:ext cx="7307580" cy="3160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800" b="1"/>
          </a:p>
        </p:txBody>
      </p:sp>
      <p:sp>
        <p:nvSpPr>
          <p:cNvPr id="100" name="文本框 99"/>
          <p:cNvSpPr txBox="1"/>
          <p:nvPr/>
        </p:nvSpPr>
        <p:spPr>
          <a:xfrm>
            <a:off x="1987672" y="3600206"/>
            <a:ext cx="6250719" cy="2677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r>
              <a:rPr lang="zh-CN" sz="24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本書文字簡達，解說富於生活趣味，可作為認識孔子、儒家學說的入門讀物。作者引用《論語》、《孟子》、《禮記》、《荀子》和《史記》等典籍，立體地呈現孔子的形</a:t>
            </a:r>
            <a:r>
              <a:rPr lang="zh-CN" sz="24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像</a:t>
            </a:r>
            <a:endParaRPr lang="en-US" altLang="zh-CN" sz="2400" b="1" dirty="0" smtClean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/>
            <a:r>
              <a:rPr lang="zh-CN" sz="24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；</a:t>
            </a:r>
            <a:r>
              <a:rPr lang="zh-CN" sz="24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又引用現實生活故事，特別是香港的</a:t>
            </a:r>
            <a:r>
              <a:rPr lang="zh-CN" sz="24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例子</a:t>
            </a:r>
            <a:endParaRPr lang="en-US" altLang="zh-CN" sz="2400" b="1" dirty="0" smtClean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  <a:sym typeface="+mn-ea"/>
            </a:endParaRPr>
          </a:p>
          <a:p>
            <a:pPr indent="0" algn="just"/>
            <a:r>
              <a:rPr lang="zh-CN" sz="2400" b="1" dirty="0" smtClean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，</a:t>
            </a:r>
            <a:r>
              <a:rPr lang="zh-CN" sz="24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使讀者有親切感。</a:t>
            </a:r>
          </a:p>
          <a:p>
            <a:pPr indent="0" algn="just"/>
            <a:endParaRPr lang="zh-CN"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endParaRPr lang="zh-CN"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</p:txBody>
      </p:sp>
      <p:grpSp>
        <p:nvGrpSpPr>
          <p:cNvPr id="28" name="组合 27"/>
          <p:cNvGrpSpPr/>
          <p:nvPr>
            <p:custDataLst>
              <p:tags r:id="rId4"/>
            </p:custDataLst>
          </p:nvPr>
        </p:nvGrpSpPr>
        <p:grpSpPr>
          <a:xfrm>
            <a:off x="436880" y="231140"/>
            <a:ext cx="982980" cy="1132840"/>
            <a:chOff x="688" y="364"/>
            <a:chExt cx="1548" cy="1784"/>
          </a:xfrm>
        </p:grpSpPr>
        <p:cxnSp>
          <p:nvCxnSpPr>
            <p:cNvPr id="29" name="直接连接符 28"/>
            <p:cNvCxnSpPr/>
            <p:nvPr>
              <p:custDataLst>
                <p:tags r:id="rId6"/>
              </p:custDataLst>
            </p:nvPr>
          </p:nvCxnSpPr>
          <p:spPr>
            <a:xfrm>
              <a:off x="836" y="589"/>
              <a:ext cx="1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>
              <p:custDataLst>
                <p:tags r:id="rId7"/>
              </p:custDataLst>
            </p:nvPr>
          </p:nvCxnSpPr>
          <p:spPr>
            <a:xfrm>
              <a:off x="1006" y="364"/>
              <a:ext cx="0" cy="1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>
              <p:custDataLst>
                <p:tags r:id="rId8"/>
              </p:custDataLst>
            </p:nvPr>
          </p:nvCxnSpPr>
          <p:spPr>
            <a:xfrm>
              <a:off x="688" y="1961"/>
              <a:ext cx="1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itle 6"/>
          <p:cNvSpPr txBox="1"/>
          <p:nvPr>
            <p:custDataLst>
              <p:tags r:id="rId5"/>
            </p:custDataLst>
          </p:nvPr>
        </p:nvSpPr>
        <p:spPr>
          <a:xfrm>
            <a:off x="726440" y="438785"/>
            <a:ext cx="2522467" cy="719428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200" b="1" spc="434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讀本推薦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73" grpId="1"/>
      <p:bldP spid="10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993775" y="459105"/>
            <a:ext cx="6068695" cy="1191895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Title 6"/>
          <p:cNvSpPr txBox="1"/>
          <p:nvPr>
            <p:custDataLst>
              <p:tags r:id="rId2"/>
            </p:custDataLst>
          </p:nvPr>
        </p:nvSpPr>
        <p:spPr>
          <a:xfrm>
            <a:off x="1517650" y="711200"/>
            <a:ext cx="4779645" cy="68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b="1" spc="411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grpSp>
        <p:nvGrpSpPr>
          <p:cNvPr id="70" name="组合 69"/>
          <p:cNvGrpSpPr/>
          <p:nvPr>
            <p:custDataLst>
              <p:tags r:id="rId3"/>
            </p:custDataLst>
          </p:nvPr>
        </p:nvGrpSpPr>
        <p:grpSpPr>
          <a:xfrm>
            <a:off x="643255" y="1966595"/>
            <a:ext cx="2350135" cy="912495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2936" cy="8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4"/>
            </p:custDataLst>
          </p:nvPr>
        </p:nvSpPr>
        <p:spPr>
          <a:xfrm>
            <a:off x="993775" y="2197100"/>
            <a:ext cx="1615552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作者簡介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93775" y="3283585"/>
            <a:ext cx="6673117" cy="21852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 dirty="0">
              <a:solidFill>
                <a:srgbClr val="333333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indent="0" algn="just"/>
            <a:r>
              <a:rPr lang="zh-CN" sz="2400" b="1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潘銘基</a:t>
            </a:r>
            <a:r>
              <a:rPr lang="zh-CN" sz="2400" b="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sz="2400" b="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1999</a:t>
            </a:r>
            <a:r>
              <a:rPr lang="zh-CN" sz="2400" b="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年畢業於香港中文大學中國語言及文學系，繼而於原校進修，先後獲得哲學碩士和哲學博士學位。現任香港中文大學中國語言及文學系副教授。著作包括《賈誼新書論稿》、《孔子的生活智慧》和</a:t>
            </a:r>
            <a:r>
              <a:rPr lang="zh-CN" sz="240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+mn-ea"/>
              </a:rPr>
              <a:t>《孟子的人生智慧》等</a:t>
            </a:r>
            <a:r>
              <a:rPr lang="zh-CN" sz="2400" b="0" dirty="0">
                <a:solidFill>
                  <a:srgbClr val="333333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indent="0" algn="just"/>
            <a:endParaRPr lang="zh-CN" sz="800" b="0" dirty="0">
              <a:solidFill>
                <a:srgbClr val="333333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>
            <p:custDataLst>
              <p:tags r:id="rId2"/>
            </p:custDataLst>
          </p:nvPr>
        </p:nvSpPr>
        <p:spPr>
          <a:xfrm>
            <a:off x="384175" y="376555"/>
            <a:ext cx="8337550" cy="610489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>
            <p:custDataLst>
              <p:tags r:id="rId3"/>
            </p:custDataLst>
          </p:nvPr>
        </p:nvSpPr>
        <p:spPr>
          <a:xfrm>
            <a:off x="1528057" y="1818005"/>
            <a:ext cx="5575300" cy="3982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4"/>
            </p:custDataLst>
          </p:nvPr>
        </p:nvSpPr>
        <p:spPr>
          <a:xfrm>
            <a:off x="882650" y="731520"/>
            <a:ext cx="4458970" cy="767080"/>
          </a:xfrm>
          <a:prstGeom prst="rect">
            <a:avLst/>
          </a:prstGeom>
          <a:noFill/>
        </p:spPr>
        <p:txBody>
          <a:bodyPr wrap="square" lIns="76200" tIns="28575" rIns="47625" bIns="28575" rtlCol="0" anchor="b" anchorCtr="0">
            <a:noAutofit/>
          </a:bodyPr>
          <a:lstStyle/>
          <a:p>
            <a:pPr algn="l" fontAlgn="auto">
              <a:lnSpc>
                <a:spcPct val="100000"/>
              </a:lnSpc>
            </a:pPr>
            <a:r>
              <a:rPr lang="zh-CN" altLang="en-US" sz="4000" b="1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+mn-ea"/>
              </a:rPr>
              <a:t>作者眼中的</a:t>
            </a:r>
            <a:r>
              <a:rPr lang="zh-CN" altLang="en-US" sz="4000" b="1" spc="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孔子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017707" y="2040255"/>
            <a:ext cx="4716145" cy="353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  <a:sym typeface="+mn-ea"/>
              </a:rPr>
              <a:t>在很多人的印象中，孔子是一位板着面孔、專論仁義、高不可攀的道德先生。但事實上，現實裏的孔子也和普通人一樣過日子，一樣面對生活上的各種問題，只不過他能在日常生活中發揮其獨有的智慧罷了。</a:t>
            </a:r>
            <a:endParaRPr kumimoji="1" lang="zh-CN" altLang="en-US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组合 69"/>
          <p:cNvGrpSpPr/>
          <p:nvPr>
            <p:custDataLst>
              <p:tags r:id="rId1"/>
            </p:custDataLst>
          </p:nvPr>
        </p:nvGrpSpPr>
        <p:grpSpPr>
          <a:xfrm>
            <a:off x="648970" y="2012950"/>
            <a:ext cx="2350135" cy="912495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2936" cy="8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2"/>
            </p:custDataLst>
          </p:nvPr>
        </p:nvSpPr>
        <p:spPr>
          <a:xfrm>
            <a:off x="1024255" y="2232660"/>
            <a:ext cx="1615552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內容大要</a:t>
            </a: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993775" y="3283585"/>
            <a:ext cx="7307580" cy="3160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433830" y="3140075"/>
            <a:ext cx="6652895" cy="27997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/>
            <a:endParaRPr sz="800" b="0" dirty="0">
              <a:solidFill>
                <a:srgbClr val="333333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charset="0"/>
            </a:endParaRPr>
          </a:p>
          <a:p>
            <a:pPr indent="0" algn="just"/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作者在本書細談孔子生活之道，引導讀者跟這位智者學習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。</a:t>
            </a:r>
            <a:r>
              <a:rPr lang="zh-CN"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全書共分四章，</a:t>
            </a:r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每章再分若干節，冠以「生活錦囊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」，</a:t>
            </a:r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包括「玩物不一定喪志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」、「</a:t>
            </a:r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牢記父母的生日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」、「</a:t>
            </a:r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飲食要健康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」、「</a:t>
            </a:r>
            <a:r>
              <a:rPr sz="2800" b="1" dirty="0" err="1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人生需要音樂」和「保護環境」等條目</a:t>
            </a:r>
            <a:r>
              <a:rPr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  <a:sym typeface="+mn-ea"/>
              </a:rPr>
              <a:t>。</a:t>
            </a:r>
            <a:r>
              <a:rPr lang="zh-CN" sz="2800" b="1" dirty="0">
                <a:solidFill>
                  <a:srgbClr val="333333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charset="0"/>
              </a:rPr>
              <a:t> </a:t>
            </a:r>
          </a:p>
        </p:txBody>
      </p:sp>
      <p:sp>
        <p:nvSpPr>
          <p:cNvPr id="2" name="同心圆 1"/>
          <p:cNvSpPr/>
          <p:nvPr>
            <p:custDataLst>
              <p:tags r:id="rId3"/>
            </p:custDataLst>
          </p:nvPr>
        </p:nvSpPr>
        <p:spPr>
          <a:xfrm>
            <a:off x="515620" y="254000"/>
            <a:ext cx="6068695" cy="1191895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993775" y="506095"/>
            <a:ext cx="4779645" cy="68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b="1" spc="411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心圆 1"/>
          <p:cNvSpPr/>
          <p:nvPr>
            <p:custDataLst>
              <p:tags r:id="rId1"/>
            </p:custDataLst>
          </p:nvPr>
        </p:nvSpPr>
        <p:spPr>
          <a:xfrm>
            <a:off x="681355" y="453390"/>
            <a:ext cx="6068695" cy="1096010"/>
          </a:xfrm>
          <a:prstGeom prst="donu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0" name="组合 69"/>
          <p:cNvGrpSpPr/>
          <p:nvPr>
            <p:custDataLst>
              <p:tags r:id="rId2"/>
            </p:custDataLst>
          </p:nvPr>
        </p:nvGrpSpPr>
        <p:grpSpPr>
          <a:xfrm>
            <a:off x="728980" y="2219960"/>
            <a:ext cx="2350135" cy="912495"/>
            <a:chOff x="984" y="4032"/>
            <a:chExt cx="3532" cy="1328"/>
          </a:xfrm>
        </p:grpSpPr>
        <p:sp>
          <p:nvSpPr>
            <p:cNvPr id="71" name="矩形 70"/>
            <p:cNvSpPr/>
            <p:nvPr>
              <p:custDataLst>
                <p:tags r:id="rId5"/>
              </p:custDataLst>
            </p:nvPr>
          </p:nvSpPr>
          <p:spPr>
            <a:xfrm>
              <a:off x="984" y="4032"/>
              <a:ext cx="3532" cy="1328"/>
            </a:xfrm>
            <a:prstGeom prst="rect">
              <a:avLst/>
            </a:prstGeom>
            <a:noFill/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2" name="矩形 71"/>
            <p:cNvSpPr/>
            <p:nvPr>
              <p:custDataLst>
                <p:tags r:id="rId6"/>
              </p:custDataLst>
            </p:nvPr>
          </p:nvSpPr>
          <p:spPr>
            <a:xfrm>
              <a:off x="1245" y="4291"/>
              <a:ext cx="2936" cy="8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73" name="Title 6"/>
          <p:cNvSpPr txBox="1"/>
          <p:nvPr>
            <p:custDataLst>
              <p:tags r:id="rId3"/>
            </p:custDataLst>
          </p:nvPr>
        </p:nvSpPr>
        <p:spPr>
          <a:xfrm>
            <a:off x="1104900" y="2450465"/>
            <a:ext cx="1615552" cy="473206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non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ct val="100000"/>
              <a:buNone/>
            </a:pPr>
            <a:r>
              <a:rPr lang="zh-CN" altLang="en-US" sz="2600" b="1" spc="266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內容大要</a:t>
            </a:r>
          </a:p>
        </p:txBody>
      </p: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1170940" y="657860"/>
            <a:ext cx="4779645" cy="687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b="1" spc="411" dirty="0">
                <a:ln w="3175">
                  <a:noFill/>
                  <a:prstDash val="dash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《孔子的生活智慧》</a:t>
            </a:r>
          </a:p>
        </p:txBody>
      </p:sp>
      <p:sp>
        <p:nvSpPr>
          <p:cNvPr id="12" name="内容占位符 2"/>
          <p:cNvSpPr>
            <a:spLocks noGrp="1"/>
          </p:cNvSpPr>
          <p:nvPr/>
        </p:nvSpPr>
        <p:spPr>
          <a:xfrm>
            <a:off x="993775" y="3283585"/>
            <a:ext cx="7307580" cy="3160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92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27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99995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247775" y="3456940"/>
            <a:ext cx="6111240" cy="29229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/>
            <a:endParaRPr sz="800" b="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全書共分四章：</a:t>
            </a:r>
          </a:p>
          <a:p>
            <a:pPr indent="0" algn="just"/>
            <a:endParaRPr lang="zh-CN" sz="800" b="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 fontAlgn="auto">
              <a:spcBef>
                <a:spcPts val="600"/>
              </a:spcBef>
            </a:pPr>
            <a:r>
              <a:rPr lang="zh-CN" sz="2800" b="0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hlinkClick r:id="rId8" action="ppaction://hlinksldjump"/>
              </a:rPr>
              <a:t>第一章  學習是終身的目標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</a:p>
          <a:p>
            <a:pPr indent="0" algn="just" fontAlgn="auto">
              <a:spcBef>
                <a:spcPts val="600"/>
              </a:spcBef>
            </a:pP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hlinkClick r:id="rId9" action="ppaction://hlinksldjump"/>
              </a:rPr>
              <a:t>第二章  家庭和諧之道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</a:p>
          <a:p>
            <a:pPr indent="0" algn="just" fontAlgn="auto">
              <a:spcBef>
                <a:spcPts val="600"/>
              </a:spcBef>
            </a:pP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hlinkClick r:id="rId10" action="ppaction://hlinksldjump"/>
              </a:rPr>
              <a:t>第三章  生活的藝術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</a:p>
          <a:p>
            <a:pPr indent="0" algn="just" fontAlgn="auto">
              <a:spcBef>
                <a:spcPts val="600"/>
              </a:spcBef>
            </a:pP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 </a:t>
            </a:r>
            <a:r>
              <a:rPr lang="zh-CN" sz="28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hlinkClick r:id="rId11" action="ppaction://hlinksldjump"/>
              </a:rPr>
              <a:t>第四章  為人處世的學問</a:t>
            </a:r>
            <a:r>
              <a:rPr lang="zh-CN" sz="2800" b="0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hlinkClick r:id="rId11" action="ppaction://hlinksldjump"/>
              </a:rPr>
              <a:t> </a:t>
            </a:r>
            <a:endParaRPr lang="zh-CN" sz="2800" b="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817880" y="1581785"/>
            <a:ext cx="7508240" cy="50158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rgbClr val="99752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/>
            <a:endParaRPr lang="zh-CN" sz="800" b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  <p:sp>
        <p:nvSpPr>
          <p:cNvPr id="7" name="Title 6"/>
          <p:cNvSpPr txBox="1"/>
          <p:nvPr>
            <p:custDataLst>
              <p:tags r:id="rId1"/>
            </p:custDataLst>
          </p:nvPr>
        </p:nvSpPr>
        <p:spPr>
          <a:xfrm>
            <a:off x="2162810" y="1962785"/>
            <a:ext cx="3617595" cy="7696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base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r>
              <a:rPr altLang="zh-CN" sz="4000" b="1" strike="noStrike" spc="480" noProof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7860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strike="noStrike" spc="480" noProof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7860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想</a:t>
            </a:r>
            <a:r>
              <a:rPr lang="zh-CN" altLang="en-US" sz="2800" b="1" strike="noStrike" spc="480" noProof="1">
                <a:ln w="10160">
                  <a:solidFill>
                    <a:srgbClr val="F7860C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跟孔子學習嗎</a:t>
            </a:r>
            <a:r>
              <a:rPr lang="zh-CN" altLang="en-US" sz="2800" b="1" strike="noStrike" spc="480" noProof="1">
                <a:ln>
                  <a:solidFill>
                    <a:srgbClr val="F7860C"/>
                  </a:solidFill>
                </a:ln>
                <a:solidFill>
                  <a:schemeClr val="bg1"/>
                </a:solidFill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？</a:t>
            </a:r>
          </a:p>
          <a:p>
            <a:pPr marL="0" lvl="0" indent="0" algn="l" fontAlgn="base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endParaRPr lang="zh-CN" altLang="en-US" sz="200" b="1" strike="noStrike" spc="480" noProof="1">
              <a:ln>
                <a:solidFill>
                  <a:srgbClr val="F7860C"/>
                </a:solidFill>
              </a:ln>
              <a:solidFill>
                <a:schemeClr val="bg1"/>
              </a:solidFill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/>
        </p:nvSpPr>
        <p:spPr>
          <a:xfrm>
            <a:off x="547370" y="377825"/>
            <a:ext cx="4043045" cy="927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0" kern="1200" cap="all" baseline="0">
                <a:blipFill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見賢思齊</a:t>
            </a:r>
          </a:p>
        </p:txBody>
      </p:sp>
      <p:grpSp>
        <p:nvGrpSpPr>
          <p:cNvPr id="223" name="组合 222"/>
          <p:cNvGrpSpPr/>
          <p:nvPr>
            <p:custDataLst>
              <p:tags r:id="rId2"/>
            </p:custDataLst>
          </p:nvPr>
        </p:nvGrpSpPr>
        <p:grpSpPr>
          <a:xfrm>
            <a:off x="612140" y="1155065"/>
            <a:ext cx="3011805" cy="164465"/>
            <a:chOff x="325" y="2352"/>
            <a:chExt cx="6483" cy="259"/>
          </a:xfrm>
        </p:grpSpPr>
        <p:sp>
          <p:nvSpPr>
            <p:cNvPr id="224" name="矩形 223"/>
            <p:cNvSpPr/>
            <p:nvPr>
              <p:custDataLst>
                <p:tags r:id="rId7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5" name="矩形 224"/>
            <p:cNvSpPr/>
            <p:nvPr>
              <p:custDataLst>
                <p:tags r:id="rId8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9" name="组合 8"/>
          <p:cNvGrpSpPr/>
          <p:nvPr>
            <p:custDataLst>
              <p:tags r:id="rId3"/>
            </p:custDataLst>
          </p:nvPr>
        </p:nvGrpSpPr>
        <p:grpSpPr>
          <a:xfrm>
            <a:off x="572770" y="1278890"/>
            <a:ext cx="4116705" cy="164465"/>
            <a:chOff x="325" y="2352"/>
            <a:chExt cx="6483" cy="259"/>
          </a:xfrm>
        </p:grpSpPr>
        <p:sp>
          <p:nvSpPr>
            <p:cNvPr id="10" name="矩形 9"/>
            <p:cNvSpPr/>
            <p:nvPr>
              <p:custDataLst>
                <p:tags r:id="rId5"/>
              </p:custDataLst>
            </p:nvPr>
          </p:nvSpPr>
          <p:spPr>
            <a:xfrm>
              <a:off x="325" y="2352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矩形 10"/>
            <p:cNvSpPr/>
            <p:nvPr>
              <p:custDataLst>
                <p:tags r:id="rId6"/>
              </p:custDataLst>
            </p:nvPr>
          </p:nvSpPr>
          <p:spPr>
            <a:xfrm>
              <a:off x="1450" y="2527"/>
              <a:ext cx="5358" cy="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5" name="Title 6"/>
          <p:cNvSpPr txBox="1"/>
          <p:nvPr>
            <p:custDataLst>
              <p:tags r:id="rId4"/>
            </p:custDataLst>
          </p:nvPr>
        </p:nvSpPr>
        <p:spPr>
          <a:xfrm>
            <a:off x="1550035" y="3100070"/>
            <a:ext cx="4679315" cy="17761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0" algn="l" fontAlgn="base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r>
              <a:rPr altLang="zh-CN" sz="4000" b="1" strike="noStrike" spc="480" noProof="1">
                <a:ln w="12700">
                  <a:solidFill>
                    <a:schemeClr val="bg1"/>
                  </a:solidFill>
                  <a:prstDash val="solid"/>
                </a:ln>
                <a:solidFill>
                  <a:srgbClr val="F7860C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strike="noStrike" spc="480" noProof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快閱讀</a:t>
            </a:r>
            <a:endParaRPr lang="zh-CN" altLang="en-US" sz="3200" b="1" strike="noStrike" spc="480" noProof="1">
              <a:ln w="1270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  <a:p>
            <a:pPr marL="0" lvl="0" indent="0" algn="l" fontAlgn="base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r>
              <a:rPr lang="zh-CN" altLang="en-US" sz="3200" b="1" strike="noStrike" spc="480" noProof="1">
                <a:ln w="10160">
                  <a:solidFill>
                    <a:srgbClr val="0070C0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3200" b="1" strike="noStrike" spc="480" noProof="1">
                <a:ln w="10160">
                  <a:solidFill>
                    <a:srgbClr val="005FA2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《</a:t>
            </a:r>
            <a:r>
              <a:rPr lang="zh-CN" altLang="en-US" sz="3200" b="1" spc="480" dirty="0">
                <a:ln w="10160">
                  <a:solidFill>
                    <a:srgbClr val="005FA2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孔子的生活智慧</a:t>
            </a:r>
            <a:r>
              <a:rPr lang="zh-CN" altLang="en-US" sz="3200" b="1" strike="noStrike" spc="480" noProof="1">
                <a:ln w="10160">
                  <a:solidFill>
                    <a:srgbClr val="005FA2"/>
                  </a:solidFill>
                  <a:prstDash val="solid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微软雅黑" panose="020B0503020204020204" charset="-122"/>
                <a:sym typeface="+mn-ea"/>
              </a:rPr>
              <a:t>》</a:t>
            </a:r>
          </a:p>
          <a:p>
            <a:pPr marL="0" lvl="0" indent="0" algn="l" fontAlgn="base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None/>
            </a:pPr>
            <a:endParaRPr lang="zh-CN" altLang="en-US" sz="3200" b="1" strike="noStrike" spc="480" noProof="1">
              <a:ln w="10160">
                <a:solidFill>
                  <a:srgbClr val="005FA2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775075" y="4873625"/>
            <a:ext cx="3572510" cy="16927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0" algn="just"/>
            <a:endParaRPr lang="zh-CN" sz="800" b="0">
              <a:solidFill>
                <a:schemeClr val="accent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  <a:p>
            <a:pPr indent="0" algn="just" fontAlgn="auto">
              <a:spcAft>
                <a:spcPts val="0"/>
              </a:spcAft>
            </a:pPr>
            <a:r>
              <a:rPr sz="3200" b="1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閱讀</a:t>
            </a:r>
            <a:r>
              <a:rPr sz="280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</a:rPr>
              <a:t>後，請</a:t>
            </a:r>
            <a:r>
              <a:rPr sz="2800">
                <a:ln>
                  <a:solidFill>
                    <a:srgbClr val="FFC000"/>
                  </a:solidFill>
                </a:ln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完成以下其中一項或多項</a:t>
            </a:r>
            <a:r>
              <a:rPr sz="3200" b="1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任務</a:t>
            </a:r>
            <a:r>
              <a:rPr sz="240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charset="0"/>
                <a:sym typeface="+mn-ea"/>
              </a:rPr>
              <a:t>。</a:t>
            </a:r>
          </a:p>
          <a:p>
            <a:pPr indent="0" algn="just" fontAlgn="auto">
              <a:spcAft>
                <a:spcPts val="600"/>
              </a:spcAft>
            </a:pPr>
            <a:endParaRPr sz="80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7" grpId="1" animBg="1"/>
      <p:bldP spid="1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f0a18788-ba92-4ca4-9a99-11168733dba6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89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f0a18788-ba92-4ca4-9a99-11168733dba6}"/>
  <p:tag name="KSO_WM_UNIT_TEXTBOXSTYLE_TEMPLATEID" val="3130949"/>
  <p:tag name="KSO_WM_UNIT_TEXTBOXSTYLE_TYP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5.38583"/>
  <p:tag name="KSO_WM_UNIT_TEXTBOXSTYLE_ADJUSTTOP" val="0_-5.098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89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f0a18788-ba92-4ca4-9a99-11168733dba6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6.915749"/>
  <p:tag name="KSO_WM_UNIT_TEXTBOXSTYLE_ADJUSTTOP" val="0_-16.35"/>
  <p:tag name="KSO_WM_UNIT_TEXTBOXSTYLE_ADJUSTHEIGTH" val="100_32.6392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mixed20201884_89*i*3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f0a18788-ba92-4ca4-9a99-11168733dba6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2.8"/>
  <p:tag name="KSO_WM_UNIT_TEXTBOXSTYLE_ADJUSTTOP" val="100_6.95897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mixed20201884_89*i*4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f0a18788-ba92-4ca4-9a99-11168733dba6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diagram20191289_1"/>
  <p:tag name="KSO_WM_SLIDE_TYPE" val="text"/>
  <p:tag name="KSO_WM_SLIDE_SUBTYPE" val="picTxt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191289"/>
  <p:tag name="KSO_WM_SLIDE_LAYOUT" val="a_d"/>
  <p:tag name="KSO_WM_SLIDE_LAYOUT_CNT" val="1_1"/>
  <p:tag name="KSO_WM_SLIDE_COLORSCHEME_VERSION" val="3.2"/>
  <p:tag name="KSO_WM_SLIDE_BACKGROUND_SUBSTITUTE_COLOR" val="0"/>
  <p:tag name="KSO_WM_SLIDE_SIZE" val="910*495"/>
  <p:tag name="KSO_WM_SLIDE_POSITION" val="32*31"/>
  <p:tag name="KSO_WM_TEMPLATE_SUBCATEGORY" val="0"/>
  <p:tag name="KSO_WM_TEMPLATE_MASTER_TYPE" val="0"/>
  <p:tag name="KSO_WM_TEMPLATE_COLOR_TYPE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20191289_1*i*3"/>
  <p:tag name="KSO_WM_TEMPLATE_CATEGORY" val="diagram"/>
  <p:tag name="KSO_WM_TEMPLATE_INDEX" val="20191289"/>
  <p:tag name="KSO_WM_UNIT_LAYERLEVEL" val="1"/>
  <p:tag name="KSO_WM_TAG_VERSION" val="1.0"/>
  <p:tag name="KSO_WM_BEAUTIFY_FLAG" val="#wm#"/>
  <p:tag name="KSO_WM_UNIT_COLOR_SCHEME_SHAPE_ID" val="30"/>
  <p:tag name="KSO_WM_UNIT_COLOR_SCHEME_PARENT_PAGE" val="0_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20191289_1*i*4"/>
  <p:tag name="KSO_WM_TEMPLATE_CATEGORY" val="diagram"/>
  <p:tag name="KSO_WM_TEMPLATE_INDEX" val="20191289"/>
  <p:tag name="KSO_WM_UNIT_LAYERLEVEL" val="1"/>
  <p:tag name="KSO_WM_TAG_VERSION" val="1.0"/>
  <p:tag name="KSO_WM_BEAUTIFY_FLAG" val="#wm#"/>
  <p:tag name="KSO_WM_UNIT_COLOR_SCHEME_SHAPE_ID" val="2"/>
  <p:tag name="KSO_WM_UNIT_COLOR_SCHEME_PARENT_PAGE" val="0_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单击添加大标题"/>
  <p:tag name="KSO_WM_UNIT_TEXT_PART_ID" val="4-X"/>
  <p:tag name="KSO_WM_UNIT_TEXT_PART_SIZE" val="92.4*286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191289_1*a*1"/>
  <p:tag name="KSO_WM_TEMPLATE_CATEGORY" val="diagram"/>
  <p:tag name="KSO_WM_TEMPLATE_INDEX" val="20191289"/>
  <p:tag name="KSO_WM_UNIT_LAYERLEVEL" val="1"/>
  <p:tag name="KSO_WM_TAG_VERSION" val="1.0"/>
  <p:tag name="KSO_WM_BEAUTIFY_FLAG" val="#wm#"/>
  <p:tag name="KSO_WM_UNIT_COLOR_SCHEME_SHAPE_ID" val="11"/>
  <p:tag name="KSO_WM_UNIT_COLOR_SCHEME_PARENT_PAGE" val="0_1"/>
  <p:tag name="KSO_WM_UNIT_NOCLEAR" val="0"/>
  <p:tag name="KSO_WM_UNIT_TEXT_PART_ID_V2" val="a-1-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3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  <p:tag name="KSO_WM_UNIT_TEXTBOXSTYLE_TEMPLATEID" val="3130983"/>
  <p:tag name="KSO_WM_UNIT_TEXTBOXSTYLE_TYPE" val="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3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  <p:tag name="KSO_WM_UNIT_TEXTBOXSTYLE_TEMPLATEID" val="3130983"/>
  <p:tag name="KSO_WM_UNIT_TEXTBOXSTYLE_TYPE" val="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b3dabbc-80e8-4235-8dc0-30151ee5c0fb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d59b19c6-64dd-4164-809f-fba01ea69f8f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3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  <p:tag name="KSO_WM_UNIT_TEXTBOXSTYLE_TEMPLATEID" val="3130983"/>
  <p:tag name="KSO_WM_UNIT_TEXTBOXSTYLE_TYPE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0.003387451"/>
  <p:tag name="KSO_WM_UNIT_TEXTBOXSTYLE_ADJUSTTOP" val="100_8.900005"/>
  <p:tag name="KSO_WM_UNIT_TEXTBOXSTYLE_ADJUSTWIDTH" val="102.7783_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3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0"/>
  <p:tag name="KSO_WM_UNIT_TEXTBOXSTYLE_ADJUSTTOP" val="100_8.900082"/>
  <p:tag name="KSO_WM_UNIT_TEXTBOXSTYLE_ADJUSTWIDTH" val="25.29059_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3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0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  <p:tag name="KSO_WM_UNIT_TEXTBOXSTYLE_TEMPLATEID" val="3130980"/>
  <p:tag name="KSO_WM_UNIT_TEXTBOXSTYLE_TYPE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35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5b3dabbc-80e8-4235-8dc0-30151ee5c0fb}"/>
  <p:tag name="KSO_WM_UNIT_TEXTBOXSTYLE_TEMPLATEID" val="3130895"/>
  <p:tag name="KSO_WM_UNIT_TEXTBOXSTYLE_TYPE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diagram"/>
  <p:tag name="KSO_WM_TEMPLATE_INDEX" val="2019128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7912da7d-c270-443a-877e-5ff00f08a420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43.15"/>
  <p:tag name="KSO_WM_UNIT_TEXTBOXSTYLE_ADJUSTTOP" val="100_8.45000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120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0.003387451"/>
  <p:tag name="KSO_WM_UNIT_TEXTBOXSTYLE_ADJUSTTOP" val="100_8.900005"/>
  <p:tag name="KSO_WM_UNIT_TEXTBOXSTYLE_ADJUSTWIDTH" val="102.7783_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35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5b3dabbc-80e8-4235-8dc0-30151ee5c0fb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13.1"/>
  <p:tag name="KSO_WM_UNIT_TEXTBOXSTYLE_ADJUSTTOP" val="100_17.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120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7912da7d-c270-443a-877e-5ff00f08a420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PRESET_TEXT" val="单击此处输入正文标题内容"/>
  <p:tag name="KSO_WM_UNIT_NOCLEAR" val="1"/>
  <p:tag name="KSO_WM_UNIT_VALUE" val="3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123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d59b19c6-64dd-4164-809f-fba01ea69f8f}"/>
  <p:tag name="KSO_WM_UNIT_TEXTBOXSTYLE_TEMPLATEID" val="3130983"/>
  <p:tag name="KSO_WM_UNIT_TEXTBOXSTYLE_TYPE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0"/>
  <p:tag name="KSO_WM_UNIT_TEXTBOXSTYLE_ADJUSTTOP" val="100_8.900082"/>
  <p:tag name="KSO_WM_UNIT_TEXTBOXSTYLE_ADJUSTWIDTH" val="25.29059_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4_35*i*2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5b3dabbc-80e8-4235-8dc0-30151ee5c0fb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26.40008"/>
  <p:tag name="KSO_WM_UNIT_TEXTBOXSTYLE_ADJUSTTOP" val="0_-5.19999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4_61*i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TEXTBOXSTYLE_GUID" val="{c8c1cc7d-6a65-4f03-a359-4ab6fa20c6bd}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GUID" val="{527a2da1-9be1-4464-a689-15e1aaba9f51}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885_186*f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PRESET_TEXT" val="单击此处输入小标题"/>
  <p:tag name="KSO_WM_UNIT_TEXTBOXSTYLE_GUID" val="{527a2da1-9be1-4464-a689-15e1aaba9f51}"/>
  <p:tag name="KSO_WM_UNIT_TEXTBOXSTYLE_TEMPLATEID" val="3133266"/>
  <p:tag name="KSO_WM_UNIT_TEXTBOXSTYLE_TYPE" val="5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0"/>
  <p:tag name="KSO_WM_UNIT_TEXTBOXSTYLE_TEMPLATETYPE" val="1"/>
  <p:tag name="KSO_WM_UNIT_ISCONTENTSTITLE" val="0"/>
  <p:tag name="KSO_WM_UNIT_NOCLEAR" val="0"/>
  <p:tag name="KSO_WM_UNIT_VALUE" val="35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mixed20201884_61*a*1"/>
  <p:tag name="KSO_WM_TEMPLATE_CATEGORY" val="mixed"/>
  <p:tag name="KSO_WM_TEMPLATE_INDEX" val="20201884"/>
  <p:tag name="KSO_WM_UNIT_LAYERLEVEL" val="1"/>
  <p:tag name="KSO_WM_TAG_VERSION" val="1.0"/>
  <p:tag name="KSO_WM_BEAUTIFY_FLAG" val="#wm#"/>
  <p:tag name="KSO_WM_UNIT_PRESET_TEXT" val="单击此处输入正文标题内容"/>
  <p:tag name="KSO_WM_UNIT_TEXTBOXSTYLE_GUID" val="{c8c1cc7d-6a65-4f03-a359-4ab6fa20c6bd}"/>
  <p:tag name="KSO_WM_UNIT_TEXTBOXSTYLE_TEMPLATEID" val="3130921"/>
  <p:tag name="KSO_WM_UNIT_TEXTBOXSTYLE_TYPE" val="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100_-33.55002"/>
  <p:tag name="KSO_WM_UNIT_TEXTBOXSTYLE_ADJUSTTOP" val="0_-10.05"/>
  <p:tag name="KSO_WM_UNIT_TEXTBOXSTYLE_ADJUSTHEIGTH" val="100_20.10039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mixed20201885_186*i*1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BOXSTYLE_SHAPETYPE" val="1"/>
  <p:tag name="KSO_WM_UNIT_TEXTBOXSTYLE_ADJUSTLEFT" val="0_-13.25"/>
  <p:tag name="KSO_WM_UNIT_TEXTBOXSTYLE_ADJUSTTOP" val="0_-4.049999"/>
  <p:tag name="KSO_WM_UNIT_TEXTBOXSTYLE_ADJUSTWIDTH" val="100_21.45"/>
  <p:tag name="KSO_WM_UNIT_TEXTBOXSTYLE_ADJUSTHEIGTH" val="100_8.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mixed20201885_186*i*2"/>
  <p:tag name="KSO_WM_TEMPLATE_CATEGORY" val="mixed"/>
  <p:tag name="KSO_WM_TEMPLATE_INDEX" val="20201885"/>
  <p:tag name="KSO_WM_UNIT_LAYERLEVEL" val="1"/>
  <p:tag name="KSO_WM_TAG_VERSION" val="1.0"/>
  <p:tag name="KSO_WM_BEAUTIFY_FLAG" val="#wm#"/>
  <p:tag name="KSO_WM_UNIT_TEXTBOXSTYLE_GUID" val="{527a2da1-9be1-4464-a689-15e1aaba9f51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1056</Words>
  <Application>Microsoft Office PowerPoint</Application>
  <PresentationFormat>如螢幕大小 (4:3)</PresentationFormat>
  <Paragraphs>329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3" baseType="lpstr">
      <vt:lpstr>方正姚体</vt:lpstr>
      <vt:lpstr>微软雅黑</vt:lpstr>
      <vt:lpstr>宋体</vt:lpstr>
      <vt:lpstr>微軟正黑體</vt:lpstr>
      <vt:lpstr>標楷體</vt:lpstr>
      <vt:lpstr>Arial</vt:lpstr>
      <vt:lpstr>Calibri</vt:lpstr>
      <vt:lpstr>Rockwell</vt:lpstr>
      <vt:lpstr>Rockwell Condensed</vt:lpstr>
      <vt:lpstr>Segoe UI</vt:lpstr>
      <vt:lpstr>Times New Roman</vt:lpstr>
      <vt:lpstr>Wingdings</vt:lpstr>
      <vt:lpstr>木刻字型</vt:lpstr>
      <vt:lpstr>孔子的生活智慧</vt:lpstr>
      <vt:lpstr>孔子知多少？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自省與感悟</vt:lpstr>
      <vt:lpstr>自省與感悟</vt:lpstr>
      <vt:lpstr>我的座右銘</vt:lpstr>
      <vt:lpstr>開卷有益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CLE</dc:creator>
  <cp:lastModifiedBy>CLE</cp:lastModifiedBy>
  <cp:revision>79</cp:revision>
  <dcterms:created xsi:type="dcterms:W3CDTF">2020-06-16T03:05:00Z</dcterms:created>
  <dcterms:modified xsi:type="dcterms:W3CDTF">2020-06-26T10:01:47Z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