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26"/>
  </p:notesMasterIdLst>
  <p:sldIdLst>
    <p:sldId id="273" r:id="rId2"/>
    <p:sldId id="257" r:id="rId3"/>
    <p:sldId id="278" r:id="rId4"/>
    <p:sldId id="319" r:id="rId5"/>
    <p:sldId id="304" r:id="rId6"/>
    <p:sldId id="320" r:id="rId7"/>
    <p:sldId id="294" r:id="rId8"/>
    <p:sldId id="296" r:id="rId9"/>
    <p:sldId id="305" r:id="rId10"/>
    <p:sldId id="306" r:id="rId11"/>
    <p:sldId id="312" r:id="rId12"/>
    <p:sldId id="292" r:id="rId13"/>
    <p:sldId id="293" r:id="rId14"/>
    <p:sldId id="303" r:id="rId15"/>
    <p:sldId id="310" r:id="rId16"/>
    <p:sldId id="311" r:id="rId17"/>
    <p:sldId id="321" r:id="rId18"/>
    <p:sldId id="317" r:id="rId19"/>
    <p:sldId id="280" r:id="rId20"/>
    <p:sldId id="323" r:id="rId21"/>
    <p:sldId id="316" r:id="rId22"/>
    <p:sldId id="276" r:id="rId23"/>
    <p:sldId id="318" r:id="rId24"/>
    <p:sldId id="286" r:id="rId25"/>
  </p:sldIdLst>
  <p:sldSz cx="9144000" cy="6858000" type="screen4x3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C9A20F77-12D8-4BFD-B253-89848127DE6A}">
          <p14:sldIdLst>
            <p14:sldId id="273"/>
          </p14:sldIdLst>
        </p14:section>
        <p14:section name="未命名的章節" id="{B7EE8829-B240-4A09-A781-6E3112ECC36C}">
          <p14:sldIdLst>
            <p14:sldId id="257"/>
            <p14:sldId id="278"/>
            <p14:sldId id="319"/>
            <p14:sldId id="304"/>
            <p14:sldId id="320"/>
            <p14:sldId id="294"/>
            <p14:sldId id="296"/>
            <p14:sldId id="305"/>
            <p14:sldId id="306"/>
            <p14:sldId id="312"/>
            <p14:sldId id="292"/>
            <p14:sldId id="293"/>
            <p14:sldId id="303"/>
            <p14:sldId id="310"/>
            <p14:sldId id="311"/>
            <p14:sldId id="321"/>
            <p14:sldId id="317"/>
            <p14:sldId id="280"/>
            <p14:sldId id="323"/>
            <p14:sldId id="316"/>
            <p14:sldId id="276"/>
            <p14:sldId id="318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FF99CC"/>
    <a:srgbClr val="FF99FF"/>
    <a:srgbClr val="99FF99"/>
    <a:srgbClr val="FF66CC"/>
    <a:srgbClr val="66FFCC"/>
    <a:srgbClr val="008000"/>
    <a:srgbClr val="CCFFCC"/>
    <a:srgbClr val="33CC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 autoAdjust="0"/>
    <p:restoredTop sz="95874" autoAdjust="0"/>
  </p:normalViewPr>
  <p:slideViewPr>
    <p:cSldViewPr snapToGrid="0">
      <p:cViewPr varScale="1">
        <p:scale>
          <a:sx n="107" d="100"/>
          <a:sy n="107" d="100"/>
        </p:scale>
        <p:origin x="96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0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97CB2DDB-898A-451D-9FDE-EDE10B71A790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7E42749A-72D8-4C66-AA25-C75A121A1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1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2749A-72D8-4C66-AA25-C75A121A19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59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9/11/2020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07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802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470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02C1-B047-43A9-B6D8-F995A517197C}" type="datetime1">
              <a:rPr lang="en-US" altLang="zh-HK" smtClean="0"/>
              <a:t>9/11/2020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E54B-4997-420B-B2F5-AAFD6827B8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25453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18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9/11/2020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7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274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089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6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455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084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895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9/11/2020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48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94" userDrawn="1">
          <p15:clr>
            <a:srgbClr val="F26B43"/>
          </p15:clr>
        </p15:guide>
        <p15:guide id="2" pos="5400" userDrawn="1">
          <p15:clr>
            <a:srgbClr val="F26B43"/>
          </p15:clr>
        </p15:guide>
        <p15:guide id="3" orient="horz" pos="4008" userDrawn="1">
          <p15:clr>
            <a:srgbClr val="F26B43"/>
          </p15:clr>
        </p15:guide>
        <p15:guide id="4" orient="horz" pos="1440" userDrawn="1">
          <p15:clr>
            <a:srgbClr val="F26B43"/>
          </p15:clr>
        </p15:guide>
        <p15:guide id="5" orient="horz" pos="3720" userDrawn="1">
          <p15:clr>
            <a:srgbClr val="F26B43"/>
          </p15:clr>
        </p15:guide>
        <p15:guide id="6" orient="horz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cpQwXOW35I0" TargetMode="External"/><Relationship Id="rId4" Type="http://schemas.openxmlformats.org/officeDocument/2006/relationships/hyperlink" Target="https://www.youtube.com/watch?v=cpQwXOW35I0&amp;list=PLsNQuY6XoSaDOgUtaiTr_kRjyOODo1J7u&amp;index=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W3Dxirhj8I&amp;list=PLsNQuY6XoSaDOgUtaiTr_kRjyOODo1J7u&amp;index=4" TargetMode="Externa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9W3Dxirhj8I" TargetMode="Externa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parent.edu.hk/article/positiveparent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ent.edu.hk/article/(&#24433;&#29255;)-&#21109;&#24847;&#36938;&#25138;" TargetMode="External"/><Relationship Id="rId2" Type="http://schemas.openxmlformats.org/officeDocument/2006/relationships/hyperlink" Target="https://www.hkedcity.net/etv/resource/2218229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www.parent.edu.hk/article/(&#24433;&#29255;)-&#36938;&#25138;&#23526;&#39511;&#23460;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kedcity.net/etv/resource/22182295" TargetMode="Externa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www.fhs.gov.hk/tc_chi/health_info/child/30143.html" TargetMode="Externa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b.gov.hk/tc/curriculum-development/4-key-tasks/reading-to-learn/contribution-of-book-titles/index.html" TargetMode="External"/><Relationship Id="rId2" Type="http://schemas.openxmlformats.org/officeDocument/2006/relationships/hyperlink" Target="https://www.edb.gov.hk/tc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kedcity.net/etv/resource/22182295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p.gov.hk/files/her/hand_hygiene_pamphlet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studenthealth.gov.hk/tc_chi/emotional_health_tips/emotional_health_tips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studenthealth.gov.hk/tc_chi/internet/report/report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udenthealth.gov.hk/tc_chi/emotional_health_tips/covid19_parenting.html" TargetMode="External"/><Relationship Id="rId2" Type="http://schemas.openxmlformats.org/officeDocument/2006/relationships/hyperlink" Target="https://www.chp.gov.hk/files/her/hand_hygiene_pamphlet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5XYTGu5OKA&amp;feature=youtu.b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5XYTGu5OKA" TargetMode="Externa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p.gov.hk/files/her/hand_hygiene_pamphlet.pdf" TargetMode="Externa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TmiIx9QG_7M?feature=oembed" TargetMode="External"/><Relationship Id="rId5" Type="http://schemas.openxmlformats.org/officeDocument/2006/relationships/image" Target="../media/image33.jpeg"/><Relationship Id="rId4" Type="http://schemas.openxmlformats.org/officeDocument/2006/relationships/hyperlink" Target="https://youtu.be/TmiIx9QG_7M?list=PLy8zN7Ql_1rbMMWkq21afTWyrwWDpwbW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chp.gov.hk/files/pdf/psycho-educational_booklet_child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hkedcity.net/etv/resource/22182295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hkedcity.net/etv/resource/22182295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66982" y="2312283"/>
            <a:ext cx="6566894" cy="1515888"/>
          </a:xfrm>
          <a:noFill/>
        </p:spPr>
        <p:txBody>
          <a:bodyPr>
            <a:noAutofit/>
          </a:bodyPr>
          <a:lstStyle/>
          <a:p>
            <a:r>
              <a:rPr lang="zh-TW" altLang="en-US" sz="6600" b="1" dirty="0">
                <a:solidFill>
                  <a:srgbClr val="FF99CC"/>
                </a:solidFill>
              </a:rPr>
              <a:t>我是關愛小寶寶</a:t>
            </a:r>
            <a:endParaRPr lang="zh-HK" altLang="en-US" sz="6600" b="1" dirty="0">
              <a:solidFill>
                <a:srgbClr val="FF99CC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078679" y="4165509"/>
            <a:ext cx="5143500" cy="1241822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endParaRPr lang="en-US" altLang="zh-HK" dirty="0"/>
          </a:p>
          <a:p>
            <a:r>
              <a:rPr lang="en-US" altLang="zh-TW" sz="5400" dirty="0">
                <a:solidFill>
                  <a:srgbClr val="008000"/>
                </a:solidFill>
                <a:latin typeface="+mn-ea"/>
              </a:rPr>
              <a:t>(</a:t>
            </a:r>
            <a:r>
              <a:rPr lang="zh-TW" altLang="en-US" sz="5400" dirty="0">
                <a:solidFill>
                  <a:srgbClr val="008000"/>
                </a:solidFill>
                <a:latin typeface="+mn-ea"/>
              </a:rPr>
              <a:t>教師用</a:t>
            </a:r>
            <a:r>
              <a:rPr lang="en-US" altLang="zh-TW" sz="5400" dirty="0">
                <a:solidFill>
                  <a:srgbClr val="008000"/>
                </a:solidFill>
                <a:latin typeface="+mn-ea"/>
              </a:rPr>
              <a:t>)</a:t>
            </a:r>
            <a:endParaRPr lang="zh-HK" altLang="en-US" sz="5400" dirty="0">
              <a:solidFill>
                <a:srgbClr val="008000"/>
              </a:solidFill>
              <a:latin typeface="+mn-ea"/>
            </a:endParaRPr>
          </a:p>
        </p:txBody>
      </p:sp>
      <p:pic>
        <p:nvPicPr>
          <p:cNvPr id="5" name="Picture 2" descr="https://www.edb.gov.hk/attachment/tc/curriculum-development/4-key-tasks/moral-civic/mpd2019/Oneness_of_mind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6384">
            <a:off x="395575" y="525653"/>
            <a:ext cx="2149166" cy="21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www.edb.gov.hk/attachment/tc/curriculum-development/4-key-tasks/moral-civic/mpd2019/Face_up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0119">
            <a:off x="6588865" y="4412617"/>
            <a:ext cx="1990522" cy="202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12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5206" y="352425"/>
            <a:ext cx="8074444" cy="160019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200" b="1" dirty="0">
                <a:latin typeface="+mj-ea"/>
              </a:rPr>
              <a:t>【</a:t>
            </a:r>
            <a:r>
              <a:rPr lang="zh-TW" altLang="en-US" sz="3200" b="1" dirty="0">
                <a:latin typeface="+mj-ea"/>
              </a:rPr>
              <a:t>疫流停課．不停「愛」</a:t>
            </a:r>
            <a:r>
              <a:rPr lang="en-US" altLang="zh-TW" sz="3200" b="1" dirty="0">
                <a:latin typeface="+mj-ea"/>
              </a:rPr>
              <a:t>】</a:t>
            </a:r>
            <a:r>
              <a:rPr lang="zh-TW" altLang="en-US" sz="3200" b="1" dirty="0">
                <a:latin typeface="+mj-ea"/>
              </a:rPr>
              <a:t>教師篇（二）</a:t>
            </a:r>
            <a:r>
              <a:rPr lang="en-US" altLang="zh-TW" sz="3600" b="1" dirty="0">
                <a:latin typeface="+mj-ea"/>
              </a:rPr>
              <a:t/>
            </a:r>
            <a:br>
              <a:rPr lang="en-US" altLang="zh-TW" sz="3600" b="1" dirty="0">
                <a:latin typeface="+mj-ea"/>
              </a:rPr>
            </a:br>
            <a:r>
              <a:rPr lang="zh-TW" altLang="en-US" sz="3200" b="1" dirty="0">
                <a:solidFill>
                  <a:schemeClr val="tx1"/>
                </a:solidFill>
              </a:rPr>
              <a:t>關愛學生之輔導基本功</a:t>
            </a:r>
            <a:endParaRPr lang="zh-HK" altLang="en-US" sz="3200" dirty="0"/>
          </a:p>
        </p:txBody>
      </p:sp>
      <p:pic>
        <p:nvPicPr>
          <p:cNvPr id="3" name="cpQwXOW35I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09750" y="2143125"/>
            <a:ext cx="5534025" cy="3112889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387781" y="5162530"/>
            <a:ext cx="9670618" cy="1601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zh-TW" altLang="en-US" sz="9600" b="1" dirty="0"/>
              <a:t>網址：</a:t>
            </a:r>
            <a:r>
              <a:rPr lang="en-US" altLang="zh-HK" sz="9600" dirty="0"/>
              <a:t> </a:t>
            </a:r>
          </a:p>
          <a:p>
            <a:pPr>
              <a:lnSpc>
                <a:spcPct val="170000"/>
              </a:lnSpc>
            </a:pPr>
            <a:r>
              <a:rPr lang="en-US" altLang="zh-HK" sz="6000" dirty="0">
                <a:hlinkClick r:id="rId4"/>
              </a:rPr>
              <a:t>https://www.youtube.com/watch?v=cpQwXOW35I0&amp;list=PLsNQuY6XoSaDOgUtaiTr_kRjyOODo1J7u&amp;index=3</a:t>
            </a:r>
            <a:endParaRPr lang="zh-HK" altLang="en-US" dirty="0"/>
          </a:p>
        </p:txBody>
      </p:sp>
      <p:sp>
        <p:nvSpPr>
          <p:cNvPr id="5" name="投影片編號版面配置區 3">
            <a:extLst>
              <a:ext uri="{FF2B5EF4-FFF2-40B4-BE49-F238E27FC236}">
                <a16:creationId xmlns:a16="http://schemas.microsoft.com/office/drawing/2014/main" id="{6FD7ABA8-AEA4-42E2-97C1-382397738913}"/>
              </a:ext>
            </a:extLst>
          </p:cNvPr>
          <p:cNvSpPr txBox="1">
            <a:spLocks/>
          </p:cNvSpPr>
          <p:nvPr/>
        </p:nvSpPr>
        <p:spPr>
          <a:xfrm>
            <a:off x="8535433" y="6411309"/>
            <a:ext cx="438734" cy="20788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10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9061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5206" y="352425"/>
            <a:ext cx="8074444" cy="160019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200" b="1" dirty="0">
                <a:latin typeface="+mj-ea"/>
              </a:rPr>
              <a:t>【</a:t>
            </a:r>
            <a:r>
              <a:rPr lang="zh-TW" altLang="en-US" sz="3200" b="1" dirty="0">
                <a:latin typeface="+mj-ea"/>
              </a:rPr>
              <a:t>疫流停課．不停「愛」</a:t>
            </a:r>
            <a:r>
              <a:rPr lang="en-US" altLang="zh-TW" sz="3200" b="1" dirty="0">
                <a:latin typeface="+mj-ea"/>
              </a:rPr>
              <a:t>】</a:t>
            </a:r>
            <a:r>
              <a:rPr lang="zh-TW" altLang="en-US" sz="3200" b="1" dirty="0">
                <a:latin typeface="+mj-ea"/>
              </a:rPr>
              <a:t>家長篇（二）</a:t>
            </a:r>
            <a:r>
              <a:rPr lang="en-US" altLang="zh-TW" sz="3200" b="1" dirty="0">
                <a:latin typeface="+mj-ea"/>
              </a:rPr>
              <a:t/>
            </a:r>
            <a:br>
              <a:rPr lang="en-US" altLang="zh-TW" sz="3200" b="1" dirty="0">
                <a:latin typeface="+mj-ea"/>
              </a:rPr>
            </a:br>
            <a:r>
              <a:rPr lang="zh-TW" altLang="en-US" sz="3200" b="1" dirty="0">
                <a:latin typeface="+mj-ea"/>
              </a:rPr>
              <a:t>關愛子女之輔導基本功 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387781" y="5162530"/>
            <a:ext cx="9670618" cy="1601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zh-TW" altLang="en-US" sz="9600" b="1" dirty="0"/>
              <a:t>網址：</a:t>
            </a:r>
            <a:r>
              <a:rPr lang="en-US" altLang="zh-HK" sz="9600" dirty="0"/>
              <a:t> </a:t>
            </a:r>
          </a:p>
          <a:p>
            <a:pPr>
              <a:lnSpc>
                <a:spcPct val="170000"/>
              </a:lnSpc>
            </a:pPr>
            <a:r>
              <a:rPr lang="en-US" altLang="zh-HK" sz="6000" dirty="0">
                <a:hlinkClick r:id="rId3"/>
              </a:rPr>
              <a:t>https://www.youtube.com/watch?v=9W3Dxirhj8I&amp;list=PLsNQuY6XoSaDOgUtaiTr_kRjyOODo1J7u&amp;index=4</a:t>
            </a:r>
            <a:r>
              <a:rPr lang="en-US" altLang="zh-HK" sz="6000" dirty="0"/>
              <a:t> </a:t>
            </a:r>
          </a:p>
        </p:txBody>
      </p:sp>
      <p:pic>
        <p:nvPicPr>
          <p:cNvPr id="6" name="9W3Dxirhj8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75381" y="2105418"/>
            <a:ext cx="5524631" cy="3107605"/>
          </a:xfrm>
          <a:prstGeom prst="rect">
            <a:avLst/>
          </a:prstGeom>
        </p:spPr>
      </p:pic>
      <p:sp>
        <p:nvSpPr>
          <p:cNvPr id="5" name="投影片編號版面配置區 3">
            <a:extLst>
              <a:ext uri="{FF2B5EF4-FFF2-40B4-BE49-F238E27FC236}">
                <a16:creationId xmlns:a16="http://schemas.microsoft.com/office/drawing/2014/main" id="{4CEEAEAC-5B23-4F93-898D-68BA366D2B98}"/>
              </a:ext>
            </a:extLst>
          </p:cNvPr>
          <p:cNvSpPr txBox="1">
            <a:spLocks/>
          </p:cNvSpPr>
          <p:nvPr/>
        </p:nvSpPr>
        <p:spPr>
          <a:xfrm>
            <a:off x="8535433" y="6411309"/>
            <a:ext cx="438734" cy="20788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11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8938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45360" y="2770555"/>
            <a:ext cx="4572000" cy="15881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b="1" dirty="0">
                <a:solidFill>
                  <a:prstClr val="black"/>
                </a:solidFill>
                <a:latin typeface="+mn-ea"/>
              </a:rPr>
              <a:t>親子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資訊</a:t>
            </a:r>
            <a:r>
              <a:rPr kumimoji="0" lang="zh-TW" altLang="zh-HK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/>
            </a:r>
            <a:br>
              <a:rPr kumimoji="0" lang="zh-TW" altLang="zh-HK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</a:br>
            <a:endParaRPr kumimoji="0" lang="zh-HK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3"/>
          <p:cNvSpPr txBox="1">
            <a:spLocks/>
          </p:cNvSpPr>
          <p:nvPr/>
        </p:nvSpPr>
        <p:spPr>
          <a:xfrm>
            <a:off x="8535433" y="6411309"/>
            <a:ext cx="438734" cy="20788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12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420">
            <a:off x="6073254" y="4430987"/>
            <a:ext cx="2068890" cy="205143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084">
            <a:off x="727360" y="603662"/>
            <a:ext cx="1740694" cy="183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4737" y="366423"/>
            <a:ext cx="8525926" cy="3929351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altLang="zh-TW" sz="2700" b="1" dirty="0">
                <a:latin typeface="+mn-ea"/>
              </a:rPr>
              <a:t> </a:t>
            </a:r>
            <a:r>
              <a:rPr lang="zh-TW" altLang="en-US" sz="3600" b="1" dirty="0">
                <a:latin typeface="+mn-ea"/>
                <a:cs typeface="+mj-cs"/>
              </a:rPr>
              <a:t>親子活動 </a:t>
            </a:r>
            <a:endParaRPr lang="en-US" altLang="zh-TW" sz="3600" b="1" dirty="0">
              <a:latin typeface="+mn-ea"/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zh-TW" sz="2400" dirty="0">
              <a:latin typeface="+mn-ea"/>
              <a:sym typeface="Wingdings" panose="05000000000000000000" pitchFamily="2" charset="2"/>
            </a:endParaRPr>
          </a:p>
          <a:p>
            <a:pPr marL="514350" indent="-514350">
              <a:spcBef>
                <a:spcPct val="0"/>
              </a:spcBef>
              <a:buAutoNum type="arabicPeriod"/>
            </a:pPr>
            <a:r>
              <a:rPr lang="zh-TW" altLang="en-US" sz="2700" b="1" dirty="0">
                <a:latin typeface="+mn-ea"/>
                <a:sym typeface="Wingdings" panose="05000000000000000000" pitchFamily="2" charset="2"/>
              </a:rPr>
              <a:t>父母童心 正向家長 </a:t>
            </a:r>
            <a:r>
              <a:rPr lang="zh-TW" altLang="en-US" sz="2700" b="1" dirty="0">
                <a:latin typeface="+mn-ea"/>
              </a:rPr>
              <a:t>吉祥物設計大激想</a:t>
            </a:r>
            <a:endParaRPr lang="en-US" altLang="zh-TW" sz="2700" b="1" dirty="0">
              <a:latin typeface="+mn-ea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zh-TW" sz="2700" b="1" dirty="0">
              <a:latin typeface="+mn-ea"/>
              <a:sym typeface="Wingdings" panose="05000000000000000000" pitchFamily="2" charset="2"/>
            </a:endParaRPr>
          </a:p>
          <a:p>
            <a:pPr marL="896938" indent="-447675">
              <a:buFont typeface="Wingdings" panose="05000000000000000000" pitchFamily="2" charset="2"/>
              <a:buChar char="²"/>
            </a:pPr>
            <a:r>
              <a:rPr lang="zh-TW" altLang="en-US" sz="2700" dirty="0" smtClean="0">
                <a:latin typeface="+mn-ea"/>
              </a:rPr>
              <a:t>與</a:t>
            </a:r>
            <a:r>
              <a:rPr lang="zh-TW" altLang="en-US" sz="2700" dirty="0">
                <a:latin typeface="+mn-ea"/>
              </a:rPr>
              <a:t>子女一起瀏覽「</a:t>
            </a:r>
            <a:r>
              <a:rPr lang="zh-TW" altLang="en-US" sz="2700" dirty="0">
                <a:latin typeface="+mn-ea"/>
                <a:sym typeface="Wingdings" panose="05000000000000000000" pitchFamily="2" charset="2"/>
              </a:rPr>
              <a:t>家長智</a:t>
            </a:r>
            <a:r>
              <a:rPr lang="en-US" altLang="zh-TW" sz="2700" dirty="0">
                <a:latin typeface="+mn-ea"/>
                <a:sym typeface="Wingdings" panose="05000000000000000000" pitchFamily="2" charset="2"/>
              </a:rPr>
              <a:t>Net</a:t>
            </a:r>
            <a:r>
              <a:rPr lang="zh-TW" altLang="en-US" sz="2700" dirty="0">
                <a:latin typeface="+mn-ea"/>
                <a:sym typeface="Wingdings" panose="05000000000000000000" pitchFamily="2" charset="2"/>
              </a:rPr>
              <a:t>」網頁，跟插畫師學</a:t>
            </a:r>
            <a:r>
              <a:rPr lang="zh-TW" altLang="en-US" sz="2700" dirty="0" smtClean="0">
                <a:latin typeface="+mn-ea"/>
                <a:sym typeface="Wingdings" panose="05000000000000000000" pitchFamily="2" charset="2"/>
              </a:rPr>
              <a:t>畫吉祥物</a:t>
            </a:r>
            <a:r>
              <a:rPr lang="zh-TW" altLang="en-US" sz="2700" dirty="0">
                <a:latin typeface="+mn-ea"/>
                <a:sym typeface="Wingdings" panose="05000000000000000000" pitchFamily="2" charset="2"/>
              </a:rPr>
              <a:t>，</a:t>
            </a:r>
            <a:r>
              <a:rPr lang="zh-TW" altLang="en-US" sz="2700" dirty="0" smtClean="0">
                <a:latin typeface="+mn-ea"/>
                <a:sym typeface="Wingdings" panose="05000000000000000000" pitchFamily="2" charset="2"/>
              </a:rPr>
              <a:t>並可參加吉祥物</a:t>
            </a:r>
            <a:r>
              <a:rPr lang="zh-TW" altLang="en-US" sz="2700" dirty="0">
                <a:latin typeface="+mn-ea"/>
                <a:sym typeface="Wingdings" panose="05000000000000000000" pitchFamily="2" charset="2"/>
              </a:rPr>
              <a:t>設計活動</a:t>
            </a:r>
            <a:endParaRPr lang="en-US" altLang="zh-TW" sz="2700" dirty="0">
              <a:latin typeface="+mn-ea"/>
              <a:sym typeface="Wingdings" panose="05000000000000000000" pitchFamily="2" charset="2"/>
            </a:endParaRPr>
          </a:p>
          <a:p>
            <a:pPr marL="449263" indent="0">
              <a:buNone/>
            </a:pPr>
            <a:endParaRPr lang="en-US" altLang="zh-TW" sz="800" dirty="0">
              <a:latin typeface="+mn-ea"/>
              <a:sym typeface="Wingdings" panose="05000000000000000000" pitchFamily="2" charset="2"/>
            </a:endParaRPr>
          </a:p>
          <a:p>
            <a:pPr marL="449263" indent="0">
              <a:buFont typeface="Wingdings" panose="05000000000000000000" pitchFamily="2" charset="2"/>
              <a:buChar char="²"/>
            </a:pPr>
            <a:r>
              <a:rPr lang="en-US" altLang="zh-TW" sz="2700" dirty="0">
                <a:latin typeface="+mn-ea"/>
                <a:sym typeface="Wingdings" panose="05000000000000000000" pitchFamily="2" charset="2"/>
              </a:rPr>
              <a:t> </a:t>
            </a:r>
            <a:r>
              <a:rPr lang="en-US" altLang="zh-TW" sz="2700" dirty="0" smtClean="0">
                <a:latin typeface="+mn-ea"/>
                <a:sym typeface="Wingdings" panose="05000000000000000000" pitchFamily="2" charset="2"/>
              </a:rPr>
              <a:t> </a:t>
            </a:r>
            <a:r>
              <a:rPr lang="zh-TW" altLang="en-US" sz="2700" dirty="0" smtClean="0">
                <a:latin typeface="+mn-ea"/>
              </a:rPr>
              <a:t>網頁</a:t>
            </a:r>
            <a:r>
              <a:rPr lang="zh-TW" altLang="en-US" sz="2700" dirty="0">
                <a:latin typeface="+mn-ea"/>
              </a:rPr>
              <a:t>路徑如下：</a:t>
            </a:r>
            <a:endParaRPr lang="en-US" altLang="zh-HK" sz="2700" dirty="0">
              <a:latin typeface="+mn-ea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TW" sz="1200" dirty="0"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TW" sz="2900" dirty="0">
              <a:sym typeface="Wingdings" panose="05000000000000000000" pitchFamily="2" charset="2"/>
            </a:endParaRPr>
          </a:p>
          <a:p>
            <a:pPr marL="452438" indent="-452438">
              <a:buNone/>
            </a:pPr>
            <a:endParaRPr lang="en-US" altLang="zh-TW" sz="2700" dirty="0"/>
          </a:p>
          <a:p>
            <a:pPr marL="0" indent="0">
              <a:buNone/>
            </a:pPr>
            <a:endParaRPr lang="en-US" altLang="zh-TW" sz="2700" dirty="0"/>
          </a:p>
          <a:p>
            <a:pPr marL="452438" indent="-452438">
              <a:buFont typeface="Wingdings" panose="05000000000000000000" pitchFamily="2" charset="2"/>
              <a:buChar char="²"/>
            </a:pPr>
            <a:endParaRPr lang="en-US" altLang="zh-HK" sz="2700" dirty="0"/>
          </a:p>
          <a:p>
            <a:pPr marL="0" indent="357188">
              <a:buNone/>
            </a:pPr>
            <a:endParaRPr lang="en-US" altLang="zh-HK" sz="2700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64447" y="410583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3"/>
          <p:cNvSpPr txBox="1">
            <a:spLocks/>
          </p:cNvSpPr>
          <p:nvPr/>
        </p:nvSpPr>
        <p:spPr>
          <a:xfrm>
            <a:off x="8624545" y="6373095"/>
            <a:ext cx="356837" cy="30471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D5FE-740C-46F5-801A-FA5477D9711F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DE7E18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DE7E18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732427" y="3741705"/>
            <a:ext cx="6431860" cy="69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 altLang="zh-TW" sz="2400" u="sng" dirty="0">
                <a:solidFill>
                  <a:prstClr val="black"/>
                </a:solidFill>
                <a:hlinkClick r:id="rId2"/>
              </a:rPr>
              <a:t>https://www.parent.edu.hk/article/positiveparent</a:t>
            </a:r>
            <a:r>
              <a:rPr lang="en-US" altLang="zh-TW" sz="2400" u="sng" dirty="0">
                <a:solidFill>
                  <a:prstClr val="black"/>
                </a:solidFill>
              </a:rPr>
              <a:t> </a:t>
            </a:r>
            <a:endParaRPr kumimoji="0" lang="zh-HK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-1" b="71250"/>
          <a:stretch/>
        </p:blipFill>
        <p:spPr>
          <a:xfrm>
            <a:off x="1403011" y="4362450"/>
            <a:ext cx="6160337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1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28611"/>
          <a:stretch/>
        </p:blipFill>
        <p:spPr>
          <a:xfrm>
            <a:off x="1295400" y="0"/>
            <a:ext cx="6804630" cy="6858000"/>
          </a:xfrm>
          <a:prstGeom prst="rect">
            <a:avLst/>
          </a:prstGeom>
        </p:spPr>
      </p:pic>
      <p:sp>
        <p:nvSpPr>
          <p:cNvPr id="5" name="投影片編號版面配置區 3">
            <a:extLst>
              <a:ext uri="{FF2B5EF4-FFF2-40B4-BE49-F238E27FC236}">
                <a16:creationId xmlns:a16="http://schemas.microsoft.com/office/drawing/2014/main" id="{8C7E98DE-396D-4696-ACD0-19CAD9D17866}"/>
              </a:ext>
            </a:extLst>
          </p:cNvPr>
          <p:cNvSpPr txBox="1">
            <a:spLocks/>
          </p:cNvSpPr>
          <p:nvPr/>
        </p:nvSpPr>
        <p:spPr>
          <a:xfrm>
            <a:off x="8535433" y="6411309"/>
            <a:ext cx="438734" cy="20788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14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4224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6847" y="269373"/>
            <a:ext cx="8225177" cy="6169134"/>
          </a:xfrm>
        </p:spPr>
        <p:txBody>
          <a:bodyPr>
            <a:normAutofit/>
          </a:bodyPr>
          <a:lstStyle/>
          <a:p>
            <a:pPr marL="0" indent="0">
              <a:buFont typeface="Wingdings"/>
              <a:buChar char="²"/>
            </a:pPr>
            <a:r>
              <a:rPr lang="zh-TW" altLang="en-US" sz="2700" dirty="0"/>
              <a:t> 與孩子一起玩遊戲</a:t>
            </a:r>
            <a:endParaRPr lang="en-US" altLang="zh-TW" sz="2700" dirty="0"/>
          </a:p>
          <a:p>
            <a:pPr marL="0" indent="0">
              <a:buFont typeface="Wingdings"/>
              <a:buChar char="²"/>
            </a:pPr>
            <a:endParaRPr lang="en-US" altLang="zh-TW" sz="2700" u="sng" dirty="0"/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700" dirty="0">
                <a:sym typeface="Wingdings" panose="05000000000000000000" pitchFamily="2" charset="2"/>
              </a:rPr>
              <a:t>「家長智</a:t>
            </a:r>
            <a:r>
              <a:rPr lang="en-US" altLang="zh-TW" sz="2700" dirty="0">
                <a:sym typeface="Wingdings" panose="05000000000000000000" pitchFamily="2" charset="2"/>
              </a:rPr>
              <a:t>NET</a:t>
            </a:r>
            <a:r>
              <a:rPr lang="zh-TW" altLang="en-US" sz="2700" dirty="0" smtClean="0">
                <a:sym typeface="Wingdings" panose="05000000000000000000" pitchFamily="2" charset="2"/>
              </a:rPr>
              <a:t>」網頁</a:t>
            </a:r>
            <a:endParaRPr lang="en-US" altLang="zh-TW" sz="2700" dirty="0" smtClean="0">
              <a:sym typeface="Wingdings" panose="05000000000000000000" pitchFamily="2" charset="2"/>
            </a:endParaRPr>
          </a:p>
          <a:p>
            <a:pPr marL="357188" indent="-357188">
              <a:lnSpc>
                <a:spcPct val="100000"/>
              </a:lnSpc>
              <a:buNone/>
            </a:pPr>
            <a:endParaRPr lang="en-US" altLang="zh-TW" sz="1400" dirty="0" smtClean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700" dirty="0" smtClean="0">
                <a:sym typeface="Wingdings" panose="05000000000000000000" pitchFamily="2" charset="2"/>
              </a:rPr>
              <a:t>1. </a:t>
            </a:r>
            <a:r>
              <a:rPr lang="zh-TW" altLang="en-US" sz="2700" b="1" dirty="0" smtClean="0">
                <a:sym typeface="Wingdings" panose="05000000000000000000" pitchFamily="2" charset="2"/>
              </a:rPr>
              <a:t>「</a:t>
            </a:r>
            <a:r>
              <a:rPr lang="zh-TW" altLang="en-US" sz="2700" b="1" dirty="0">
                <a:sym typeface="Wingdings" panose="05000000000000000000" pitchFamily="2" charset="2"/>
              </a:rPr>
              <a:t>創意遊戲」影片</a:t>
            </a:r>
            <a:endParaRPr lang="en-US" altLang="zh-TW" sz="27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HK" sz="2700" dirty="0">
                <a:sym typeface="Wingdings" panose="05000000000000000000" pitchFamily="2" charset="2"/>
              </a:rPr>
              <a:t>         </a:t>
            </a:r>
            <a:r>
              <a:rPr lang="zh-TW" altLang="en-US" sz="2700" dirty="0">
                <a:sym typeface="Wingdings" panose="05000000000000000000" pitchFamily="2" charset="2"/>
              </a:rPr>
              <a:t>介紹一些在家中進行的有</a:t>
            </a:r>
            <a:endParaRPr lang="en-US" altLang="zh-TW" sz="27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700" dirty="0">
                <a:sym typeface="Wingdings" panose="05000000000000000000" pitchFamily="2" charset="2"/>
              </a:rPr>
              <a:t>             </a:t>
            </a:r>
            <a:r>
              <a:rPr lang="zh-TW" altLang="en-US" sz="2700" dirty="0" smtClean="0">
                <a:sym typeface="Wingdings" panose="05000000000000000000" pitchFamily="2" charset="2"/>
              </a:rPr>
              <a:t>趣親</a:t>
            </a:r>
            <a:r>
              <a:rPr lang="zh-TW" altLang="en-US" sz="2700" dirty="0">
                <a:sym typeface="Wingdings" panose="05000000000000000000" pitchFamily="2" charset="2"/>
              </a:rPr>
              <a:t>子遊戲</a:t>
            </a:r>
            <a:endParaRPr lang="en-US" altLang="zh-TW" sz="27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TW" sz="10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TW" sz="27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800" dirty="0" smtClean="0"/>
              <a:t>2. </a:t>
            </a:r>
            <a:r>
              <a:rPr lang="zh-TW" altLang="en-US" sz="2800" b="1" dirty="0" smtClean="0"/>
              <a:t>「</a:t>
            </a:r>
            <a:r>
              <a:rPr lang="zh-HK" altLang="en-US" sz="2800" b="1" dirty="0"/>
              <a:t>遊戲實驗室</a:t>
            </a:r>
            <a:r>
              <a:rPr lang="zh-TW" altLang="en-US" sz="2800" b="1" dirty="0"/>
              <a:t>」</a:t>
            </a:r>
            <a:r>
              <a:rPr lang="zh-TW" altLang="en-US" sz="2700" b="1" dirty="0">
                <a:sym typeface="Wingdings" panose="05000000000000000000" pitchFamily="2" charset="2"/>
              </a:rPr>
              <a:t>影片</a:t>
            </a:r>
            <a:endParaRPr lang="en-US" altLang="zh-TW" sz="27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HK" sz="2700" dirty="0">
                <a:sym typeface="Wingdings" panose="05000000000000000000" pitchFamily="2" charset="2"/>
              </a:rPr>
              <a:t>         </a:t>
            </a:r>
            <a:r>
              <a:rPr lang="zh-TW" altLang="en-US" sz="2700" dirty="0">
                <a:sym typeface="Wingdings" panose="05000000000000000000" pitchFamily="2" charset="2"/>
              </a:rPr>
              <a:t>內容講述</a:t>
            </a:r>
            <a:r>
              <a:rPr lang="zh-TW" altLang="en-US" sz="2700" dirty="0"/>
              <a:t>家長與子女玩耍</a:t>
            </a:r>
            <a:endParaRPr lang="en-US" altLang="zh-TW" sz="2700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700" dirty="0"/>
              <a:t>             </a:t>
            </a:r>
            <a:r>
              <a:rPr lang="zh-TW" altLang="en-US" sz="2700" dirty="0"/>
              <a:t>時要注意的地方及技巧</a:t>
            </a:r>
            <a:endParaRPr lang="en-US" altLang="zh-TW" sz="2700" b="1" dirty="0">
              <a:sym typeface="Wingdings" panose="05000000000000000000" pitchFamily="2" charset="2"/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endParaRPr lang="en-US" altLang="zh-TW" sz="2700" dirty="0">
              <a:sym typeface="Wingdings" panose="05000000000000000000" pitchFamily="2" charset="2"/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endParaRPr lang="en-US" altLang="zh-TW" sz="27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zh-HK" altLang="en-US" sz="2400" u="sng" dirty="0">
              <a:hlinkClick r:id="rId2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946552" y="3921204"/>
            <a:ext cx="6431860" cy="6932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57188" lvl="0" indent="-357188" defTabSz="685800">
              <a:spcBef>
                <a:spcPts val="750"/>
              </a:spcBef>
              <a:defRPr/>
            </a:pPr>
            <a:r>
              <a:rPr lang="en-US" altLang="zh-TW" sz="2400" u="sng" dirty="0">
                <a:solidFill>
                  <a:prstClr val="black"/>
                </a:solidFill>
                <a:hlinkClick r:id="rId3"/>
              </a:rPr>
              <a:t>https://www.parent.edu.hk/article/(</a:t>
            </a:r>
            <a:r>
              <a:rPr lang="zh-HK" altLang="en-US" sz="2400" u="sng" dirty="0">
                <a:solidFill>
                  <a:prstClr val="black"/>
                </a:solidFill>
                <a:hlinkClick r:id="rId3"/>
              </a:rPr>
              <a:t>影片</a:t>
            </a:r>
            <a:r>
              <a:rPr lang="en-US" altLang="zh-HK" sz="2400" u="sng" dirty="0">
                <a:solidFill>
                  <a:prstClr val="black"/>
                </a:solidFill>
                <a:hlinkClick r:id="rId3"/>
              </a:rPr>
              <a:t>)-</a:t>
            </a:r>
            <a:r>
              <a:rPr lang="zh-HK" altLang="en-US" sz="2400" u="sng" dirty="0">
                <a:solidFill>
                  <a:prstClr val="black"/>
                </a:solidFill>
                <a:hlinkClick r:id="rId3"/>
              </a:rPr>
              <a:t>創意遊戲</a:t>
            </a:r>
            <a:r>
              <a:rPr lang="zh-HK" altLang="en-US" sz="2400" u="sng" dirty="0">
                <a:solidFill>
                  <a:prstClr val="black"/>
                </a:solidFill>
              </a:rPr>
              <a:t> </a:t>
            </a:r>
            <a:endParaRPr kumimoji="0" lang="zh-HK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>
          <a:xfrm>
            <a:off x="1040524" y="6341241"/>
            <a:ext cx="7025873" cy="69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7188" lvl="0" indent="-357188" defTabSz="685800">
              <a:spcBef>
                <a:spcPts val="750"/>
              </a:spcBef>
              <a:defRPr/>
            </a:pPr>
            <a:r>
              <a:rPr lang="en-US" altLang="zh-TW" sz="2200" u="sng" dirty="0">
                <a:solidFill>
                  <a:prstClr val="black"/>
                </a:solidFill>
                <a:hlinkClick r:id="rId4"/>
              </a:rPr>
              <a:t>https://www.parent.edu.hk/article/(</a:t>
            </a:r>
            <a:r>
              <a:rPr lang="zh-HK" altLang="en-US" sz="2200" u="sng" dirty="0">
                <a:solidFill>
                  <a:prstClr val="black"/>
                </a:solidFill>
                <a:hlinkClick r:id="rId4"/>
              </a:rPr>
              <a:t>影片</a:t>
            </a:r>
            <a:r>
              <a:rPr lang="en-US" altLang="zh-HK" sz="2200" u="sng" dirty="0">
                <a:solidFill>
                  <a:prstClr val="black"/>
                </a:solidFill>
                <a:hlinkClick r:id="rId4"/>
              </a:rPr>
              <a:t>)-</a:t>
            </a:r>
            <a:r>
              <a:rPr lang="zh-HK" altLang="en-US" sz="2200" u="sng" dirty="0">
                <a:solidFill>
                  <a:prstClr val="black"/>
                </a:solidFill>
                <a:hlinkClick r:id="rId4"/>
              </a:rPr>
              <a:t>遊戲實驗室</a:t>
            </a:r>
            <a:r>
              <a:rPr lang="zh-HK" altLang="en-US" sz="2200" u="sng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6" name="圖片 15"/>
          <p:cNvPicPr/>
          <p:nvPr/>
        </p:nvPicPr>
        <p:blipFill>
          <a:blip r:embed="rId5"/>
          <a:stretch>
            <a:fillRect/>
          </a:stretch>
        </p:blipFill>
        <p:spPr>
          <a:xfrm>
            <a:off x="5322512" y="4592425"/>
            <a:ext cx="3371850" cy="1683385"/>
          </a:xfrm>
          <a:prstGeom prst="rect">
            <a:avLst/>
          </a:prstGeom>
        </p:spPr>
      </p:pic>
      <p:pic>
        <p:nvPicPr>
          <p:cNvPr id="17" name="圖片 16"/>
          <p:cNvPicPr/>
          <p:nvPr/>
        </p:nvPicPr>
        <p:blipFill>
          <a:blip r:embed="rId6"/>
          <a:stretch>
            <a:fillRect/>
          </a:stretch>
        </p:blipFill>
        <p:spPr>
          <a:xfrm>
            <a:off x="5265754" y="2105024"/>
            <a:ext cx="3429000" cy="1714501"/>
          </a:xfrm>
          <a:prstGeom prst="rect">
            <a:avLst/>
          </a:prstGeom>
        </p:spPr>
      </p:pic>
      <p:sp>
        <p:nvSpPr>
          <p:cNvPr id="10" name="投影片編號版面配置區 3">
            <a:extLst>
              <a:ext uri="{FF2B5EF4-FFF2-40B4-BE49-F238E27FC236}">
                <a16:creationId xmlns:a16="http://schemas.microsoft.com/office/drawing/2014/main" id="{7F151FDB-781D-451F-8B96-B4F8C017A90E}"/>
              </a:ext>
            </a:extLst>
          </p:cNvPr>
          <p:cNvSpPr txBox="1">
            <a:spLocks/>
          </p:cNvSpPr>
          <p:nvPr/>
        </p:nvSpPr>
        <p:spPr>
          <a:xfrm>
            <a:off x="8535433" y="6411309"/>
            <a:ext cx="438734" cy="20788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15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9733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6847" y="441803"/>
            <a:ext cx="8225177" cy="528283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2700" dirty="0" smtClean="0">
                <a:sym typeface="Wingdings" panose="05000000000000000000" pitchFamily="2" charset="2"/>
              </a:rPr>
              <a:t>3.  </a:t>
            </a:r>
            <a:r>
              <a:rPr lang="zh-TW" altLang="en-US" sz="2700" b="1" dirty="0"/>
              <a:t>足不出戶的「親子遊樂團」短文 </a:t>
            </a:r>
            <a:endParaRPr lang="zh-TW" altLang="zh-HK" sz="2700" b="1" dirty="0"/>
          </a:p>
          <a:p>
            <a:endParaRPr lang="zh-HK" altLang="en-US" sz="2400" u="sng" dirty="0">
              <a:hlinkClick r:id="rId3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66272" y="6254234"/>
            <a:ext cx="4020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b="1" dirty="0"/>
              <a:t>足不出戶的「親子遊樂團」單張</a:t>
            </a:r>
            <a:endParaRPr lang="zh-HK" altLang="en-US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714525"/>
              </p:ext>
            </p:extLst>
          </p:nvPr>
        </p:nvGraphicFramePr>
        <p:xfrm>
          <a:off x="971551" y="1783624"/>
          <a:ext cx="3387724" cy="4894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Acrobat Document" r:id="rId4" imgW="5143371" imgH="7429347" progId="AcroExch.Document.DC">
                  <p:embed/>
                </p:oleObj>
              </mc:Choice>
              <mc:Fallback>
                <p:oleObj name="Acrobat Document" r:id="rId4" imgW="5143371" imgH="7429347" progId="AcroExch.Document.DC">
                  <p:embed/>
                  <p:pic>
                    <p:nvPicPr>
                      <p:cNvPr id="4" name="物件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1551" y="1783624"/>
                        <a:ext cx="3387724" cy="4894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CDA6836D-D0F1-4671-907F-06FBB14AEC54}"/>
              </a:ext>
            </a:extLst>
          </p:cNvPr>
          <p:cNvSpPr txBox="1">
            <a:spLocks/>
          </p:cNvSpPr>
          <p:nvPr/>
        </p:nvSpPr>
        <p:spPr>
          <a:xfrm>
            <a:off x="8535433" y="6411309"/>
            <a:ext cx="438734" cy="20788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16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791697" y="944514"/>
            <a:ext cx="8031792" cy="1400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r>
              <a:rPr lang="en-US" altLang="zh-TW" sz="2200" dirty="0">
                <a:hlinkClick r:id="rId6"/>
              </a:rPr>
              <a:t>https://</a:t>
            </a:r>
            <a:r>
              <a:rPr lang="en-US" altLang="zh-TW" sz="2200" dirty="0" smtClean="0">
                <a:hlinkClick r:id="rId6"/>
              </a:rPr>
              <a:t>www.fhs.gov.hk/tc_chi/health_info/child/30143.html</a:t>
            </a:r>
            <a:r>
              <a:rPr lang="en-US" altLang="zh-TW" sz="2200" dirty="0" smtClean="0"/>
              <a:t> </a:t>
            </a:r>
            <a:endParaRPr lang="en-US" altLang="zh-TW" sz="2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73" y="4956141"/>
            <a:ext cx="1263585" cy="12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5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6357" y="262727"/>
            <a:ext cx="8262689" cy="3668249"/>
          </a:xfrm>
        </p:spPr>
        <p:txBody>
          <a:bodyPr>
            <a:normAutofit/>
          </a:bodyPr>
          <a:lstStyle/>
          <a:p>
            <a:pPr marL="357188" indent="-357188">
              <a:lnSpc>
                <a:spcPct val="120000"/>
              </a:lnSpc>
              <a:buFont typeface="Wingdings" panose="05000000000000000000" pitchFamily="2" charset="2"/>
              <a:buChar char="²"/>
            </a:pPr>
            <a:r>
              <a:rPr lang="zh-TW" altLang="en-US" sz="2800" dirty="0" smtClean="0">
                <a:sym typeface="Wingdings" panose="05000000000000000000" pitchFamily="2" charset="2"/>
              </a:rPr>
              <a:t>與孩子進行親子共讀，</a:t>
            </a:r>
            <a:r>
              <a:rPr lang="zh-TW" altLang="en-US" sz="2800" dirty="0">
                <a:sym typeface="Wingdings" panose="05000000000000000000" pitchFamily="2" charset="2"/>
              </a:rPr>
              <a:t>引發幼兒的閱讀興趣，讓他們喜愛閱讀，學會</a:t>
            </a:r>
            <a:r>
              <a:rPr lang="zh-TW" altLang="en-US" sz="2800" dirty="0" smtClean="0">
                <a:sym typeface="Wingdings" panose="05000000000000000000" pitchFamily="2" charset="2"/>
              </a:rPr>
              <a:t>閱讀</a:t>
            </a:r>
            <a:endParaRPr lang="en-US" altLang="zh-TW" sz="2800" dirty="0" smtClean="0"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TW" sz="700" dirty="0" smtClean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800" dirty="0">
                <a:sym typeface="Wingdings" panose="05000000000000000000" pitchFamily="2" charset="2"/>
              </a:rPr>
              <a:t>「教育局」網頁提供「品德教育」、「健康生活」等主題的建議書目，網頁路徑如下</a:t>
            </a:r>
            <a:r>
              <a:rPr lang="zh-TW" altLang="en-US" sz="2800" dirty="0" smtClean="0">
                <a:sym typeface="Wingdings" panose="05000000000000000000" pitchFamily="2" charset="2"/>
              </a:rPr>
              <a:t>：</a:t>
            </a:r>
            <a:endParaRPr lang="en-US" altLang="zh-TW" sz="2800" dirty="0" smtClean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TW" sz="800" dirty="0" smtClean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000" dirty="0" smtClean="0"/>
              <a:t>「教育局」網頁</a:t>
            </a:r>
            <a:r>
              <a:rPr lang="en-US" altLang="zh-TW" sz="2000" dirty="0" smtClean="0"/>
              <a:t>(</a:t>
            </a:r>
            <a:r>
              <a:rPr lang="en-US" altLang="zh-TW" sz="2000" dirty="0" smtClean="0">
                <a:hlinkClick r:id="rId2"/>
              </a:rPr>
              <a:t>https</a:t>
            </a:r>
            <a:r>
              <a:rPr lang="en-US" altLang="zh-TW" sz="2000" dirty="0">
                <a:hlinkClick r:id="rId2"/>
              </a:rPr>
              <a:t>://</a:t>
            </a:r>
            <a:r>
              <a:rPr lang="en-US" altLang="zh-TW" sz="2000" dirty="0" smtClean="0">
                <a:hlinkClick r:id="rId2"/>
              </a:rPr>
              <a:t>www.edb.gov.hk/tc/index.html</a:t>
            </a:r>
            <a:r>
              <a:rPr lang="en-US" altLang="zh-TW" sz="2000" dirty="0"/>
              <a:t>)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&gt; </a:t>
            </a:r>
            <a:r>
              <a:rPr lang="zh-TW" altLang="en-US" sz="2000" dirty="0" smtClean="0"/>
              <a:t>課程</a:t>
            </a:r>
            <a:r>
              <a:rPr lang="zh-TW" altLang="en-US" sz="2000" dirty="0"/>
              <a:t>發展 </a:t>
            </a:r>
            <a:r>
              <a:rPr lang="en-US" altLang="zh-TW" sz="2000" dirty="0" smtClean="0"/>
              <a:t>&gt;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000" dirty="0"/>
              <a:t> </a:t>
            </a:r>
            <a:r>
              <a:rPr lang="zh-TW" altLang="en-US" sz="2000" dirty="0" smtClean="0"/>
              <a:t> 四</a:t>
            </a:r>
            <a:r>
              <a:rPr lang="zh-TW" altLang="en-US" sz="2000" dirty="0"/>
              <a:t>個關鍵項目 </a:t>
            </a:r>
            <a:r>
              <a:rPr lang="en-US" altLang="zh-TW" sz="2000" dirty="0" smtClean="0"/>
              <a:t>&gt;</a:t>
            </a:r>
            <a:r>
              <a:rPr lang="zh-TW" altLang="en-US" sz="2000" dirty="0" smtClean="0"/>
              <a:t>從</a:t>
            </a:r>
            <a:r>
              <a:rPr lang="zh-TW" altLang="en-US" sz="2000" dirty="0"/>
              <a:t>閱讀中學習 </a:t>
            </a:r>
            <a:r>
              <a:rPr lang="en-US" altLang="zh-TW" sz="2000" dirty="0"/>
              <a:t>&gt;</a:t>
            </a:r>
            <a:r>
              <a:rPr lang="zh-TW" altLang="en-US" sz="2000" dirty="0"/>
              <a:t>主題閱讀</a:t>
            </a:r>
            <a:endParaRPr lang="en-US" altLang="zh-TW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zh-TW" altLang="en-US" sz="2800" dirty="0"/>
          </a:p>
          <a:p>
            <a:pPr marL="0" indent="0">
              <a:lnSpc>
                <a:spcPct val="120000"/>
              </a:lnSpc>
              <a:buNone/>
            </a:pPr>
            <a:endParaRPr lang="en-US" altLang="zh-TW" sz="2800" dirty="0" smtClean="0"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TW" sz="2900" dirty="0" smtClean="0">
              <a:sym typeface="Wingdings" panose="05000000000000000000" pitchFamily="2" charset="2"/>
            </a:endParaRPr>
          </a:p>
          <a:p>
            <a:pPr marL="357188" indent="-357188">
              <a:lnSpc>
                <a:spcPct val="120000"/>
              </a:lnSpc>
              <a:buFont typeface="Wingdings" panose="05000000000000000000" pitchFamily="2" charset="2"/>
              <a:buChar char="²"/>
            </a:pPr>
            <a:endParaRPr lang="en-US" altLang="zh-TW" sz="2900" dirty="0" smtClean="0">
              <a:sym typeface="Wingdings" panose="05000000000000000000" pitchFamily="2" charset="2"/>
            </a:endParaRPr>
          </a:p>
          <a:p>
            <a:pPr marL="357188" indent="-357188">
              <a:lnSpc>
                <a:spcPct val="120000"/>
              </a:lnSpc>
              <a:buFont typeface="Wingdings" panose="05000000000000000000" pitchFamily="2" charset="2"/>
              <a:buChar char="²"/>
            </a:pPr>
            <a:endParaRPr lang="en-US" altLang="zh-TW" sz="2900" dirty="0" smtClean="0">
              <a:sym typeface="Wingdings" panose="05000000000000000000" pitchFamily="2" charset="2"/>
            </a:endParaRPr>
          </a:p>
          <a:p>
            <a:pPr marL="452438" indent="-452438">
              <a:buNone/>
            </a:pPr>
            <a:endParaRPr lang="en-US" altLang="zh-TW" sz="2700" dirty="0" smtClean="0"/>
          </a:p>
          <a:p>
            <a:pPr marL="0" indent="0">
              <a:buNone/>
            </a:pPr>
            <a:endParaRPr lang="en-US" altLang="zh-TW" sz="2700" dirty="0"/>
          </a:p>
          <a:p>
            <a:pPr marL="452438" indent="-452438">
              <a:buFont typeface="Wingdings" panose="05000000000000000000" pitchFamily="2" charset="2"/>
              <a:buChar char="²"/>
            </a:pPr>
            <a:endParaRPr lang="en-US" altLang="zh-HK" sz="2700" dirty="0" smtClean="0"/>
          </a:p>
          <a:p>
            <a:pPr marL="0" indent="357188">
              <a:buNone/>
            </a:pPr>
            <a:endParaRPr lang="en-US" altLang="zh-HK" sz="2700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64447" y="410583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3"/>
          <p:cNvSpPr txBox="1">
            <a:spLocks/>
          </p:cNvSpPr>
          <p:nvPr/>
        </p:nvSpPr>
        <p:spPr>
          <a:xfrm>
            <a:off x="8624545" y="6373095"/>
            <a:ext cx="356837" cy="30471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D5FE-740C-46F5-801A-FA5477D9711F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DE7E18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DE7E18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744566" y="5950147"/>
            <a:ext cx="8069496" cy="1400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r>
              <a:rPr lang="zh-TW" altLang="en-US" b="1" dirty="0"/>
              <a:t>網址： </a:t>
            </a:r>
            <a:endParaRPr lang="en-US" altLang="zh-TW" b="1" dirty="0" smtClean="0"/>
          </a:p>
          <a:p>
            <a:pPr>
              <a:defRPr/>
            </a:pPr>
            <a:r>
              <a:rPr lang="en-US" altLang="zh-TW" dirty="0" smtClean="0">
                <a:hlinkClick r:id="rId3"/>
              </a:rPr>
              <a:t>https://www.edb.gov.hk/tc/curriculum-development/4-key-tasks/reading-to-learn/contribution-of-book-titles/index.html</a:t>
            </a:r>
            <a:r>
              <a:rPr lang="en-US" altLang="zh-TW" dirty="0" smtClean="0"/>
              <a:t> </a:t>
            </a:r>
            <a:endParaRPr lang="en-US" altLang="zh-TW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l="19001" t="18144" r="28652" b="11922"/>
          <a:stretch/>
        </p:blipFill>
        <p:spPr>
          <a:xfrm>
            <a:off x="2272085" y="3610466"/>
            <a:ext cx="3487268" cy="2620651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2224723" y="4468304"/>
            <a:ext cx="1055802" cy="1753386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向右箭號 15"/>
          <p:cNvSpPr/>
          <p:nvPr/>
        </p:nvSpPr>
        <p:spPr>
          <a:xfrm>
            <a:off x="1385739" y="5062195"/>
            <a:ext cx="754144" cy="575035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5"/>
          <a:srcRect l="53648" t="33989" r="37604" b="51389"/>
          <a:stretch/>
        </p:blipFill>
        <p:spPr>
          <a:xfrm>
            <a:off x="379957" y="3930978"/>
            <a:ext cx="1213172" cy="1140643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750351" y="3450213"/>
            <a:ext cx="3016577" cy="2790332"/>
            <a:chOff x="5750351" y="3355943"/>
            <a:chExt cx="3016577" cy="2790332"/>
          </a:xfrm>
        </p:grpSpPr>
        <p:sp>
          <p:nvSpPr>
            <p:cNvPr id="2" name="摺角紙張 1"/>
            <p:cNvSpPr/>
            <p:nvPr/>
          </p:nvSpPr>
          <p:spPr>
            <a:xfrm>
              <a:off x="5750351" y="3355943"/>
              <a:ext cx="3016577" cy="2696065"/>
            </a:xfrm>
            <a:prstGeom prst="foldedCorner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0" name="內容版面配置區 2"/>
            <p:cNvSpPr txBox="1">
              <a:spLocks/>
            </p:cNvSpPr>
            <p:nvPr/>
          </p:nvSpPr>
          <p:spPr>
            <a:xfrm>
              <a:off x="5874190" y="3506768"/>
              <a:ext cx="2817325" cy="26395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TW" altLang="en-US" sz="2000" dirty="0" smtClean="0"/>
                <a:t>與「關愛」、「感恩」有關的建議書目：</a:t>
              </a:r>
              <a:endParaRPr lang="zh-HK" altLang="en-US" sz="2000" dirty="0"/>
            </a:p>
            <a:p>
              <a:pPr marL="0" indent="0">
                <a:buNone/>
              </a:pPr>
              <a:r>
                <a:rPr lang="en-US" altLang="zh-TW" sz="2000" dirty="0" smtClean="0"/>
                <a:t>1. </a:t>
              </a:r>
              <a:r>
                <a:rPr lang="en-US" altLang="zh-TW" sz="2400" dirty="0"/>
                <a:t>《</a:t>
              </a:r>
              <a:r>
                <a:rPr lang="zh-TW" altLang="en-US" sz="2000" dirty="0"/>
                <a:t>還能多擠一個人</a:t>
              </a:r>
              <a:endParaRPr lang="en-US" altLang="zh-TW" sz="2000" dirty="0"/>
            </a:p>
            <a:p>
              <a:pPr marL="0" indent="0">
                <a:buNone/>
              </a:pPr>
              <a:r>
                <a:rPr lang="en-US" altLang="zh-TW" sz="2000" dirty="0"/>
                <a:t>       </a:t>
              </a:r>
              <a:r>
                <a:rPr lang="zh-TW" altLang="en-US" sz="2000" dirty="0"/>
                <a:t>嗎</a:t>
              </a:r>
              <a:r>
                <a:rPr lang="en-US" altLang="zh-TW" sz="2000" dirty="0"/>
                <a:t>? </a:t>
              </a:r>
              <a:r>
                <a:rPr lang="en-US" altLang="zh-TW" sz="2800" dirty="0"/>
                <a:t>》</a:t>
              </a:r>
            </a:p>
            <a:p>
              <a:pPr marL="0" indent="0">
                <a:buNone/>
              </a:pPr>
              <a:r>
                <a:rPr lang="en-US" altLang="zh-TW" sz="2000" dirty="0">
                  <a:solidFill>
                    <a:prstClr val="black"/>
                  </a:solidFill>
                  <a:sym typeface="Wingdings" panose="05000000000000000000" pitchFamily="2" charset="2"/>
                </a:rPr>
                <a:t>2. </a:t>
              </a:r>
              <a:r>
                <a:rPr lang="en-US" altLang="zh-TW" sz="2000" dirty="0" smtClean="0"/>
                <a:t>《</a:t>
              </a:r>
              <a:r>
                <a:rPr lang="zh-HK" altLang="en-US" dirty="0"/>
                <a:t>小獅子多多 </a:t>
              </a:r>
              <a:r>
                <a:rPr lang="en-US" altLang="zh-TW" sz="2000" dirty="0" smtClean="0"/>
                <a:t>》</a:t>
              </a:r>
            </a:p>
            <a:p>
              <a:pPr marL="0" indent="0">
                <a:buNone/>
              </a:pPr>
              <a:r>
                <a:rPr lang="en-US" altLang="zh-TW" sz="2000" dirty="0">
                  <a:solidFill>
                    <a:prstClr val="black"/>
                  </a:solidFill>
                </a:rPr>
                <a:t>3. </a:t>
              </a:r>
              <a:r>
                <a:rPr lang="en-US" altLang="zh-HK" sz="2000" dirty="0">
                  <a:solidFill>
                    <a:prstClr val="black"/>
                  </a:solidFill>
                </a:rPr>
                <a:t>Reach Out and Give </a:t>
              </a:r>
              <a:r>
                <a:rPr lang="en-US" altLang="zh-HK" dirty="0"/>
                <a:t>	</a:t>
              </a:r>
            </a:p>
            <a:p>
              <a:pPr marL="0" indent="0">
                <a:buNone/>
              </a:pPr>
              <a:endParaRPr lang="en-US" altLang="zh-TW" dirty="0"/>
            </a:p>
            <a:p>
              <a:pPr marL="0" indent="0">
                <a:buNone/>
              </a:pPr>
              <a:endParaRPr lang="en-US" altLang="zh-TW" sz="20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en-US" altLang="zh-TW" sz="40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en-US" altLang="zh-TW" sz="40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endParaRPr>
            </a:p>
            <a:p>
              <a:pPr marL="514350" marR="0" lvl="0" indent="-514350" algn="l" defTabSz="685800" rtl="0" eaLnBrk="1" fontAlgn="auto" latinLnBrk="0" hangingPunct="1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rabicPeriod"/>
                <a:tabLst/>
                <a:defRPr/>
              </a:pPr>
              <a:endParaRPr kumimoji="0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TW" altLang="zh-HK" sz="27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HK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6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633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HK" dirty="0"/>
              <a:t/>
            </a:r>
            <a:br>
              <a:rPr lang="zh-TW" altLang="zh-HK" dirty="0"/>
            </a:b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3977" y="578890"/>
            <a:ext cx="8100743" cy="5689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HK" altLang="en-US" sz="2800" b="1" dirty="0">
                <a:latin typeface="+mn-ea"/>
                <a:cs typeface="+mj-cs"/>
              </a:rPr>
              <a:t>衞生</a:t>
            </a:r>
            <a:r>
              <a:rPr lang="zh-HK" altLang="en-US" sz="2800" b="1" dirty="0" smtClean="0">
                <a:latin typeface="+mn-ea"/>
                <a:cs typeface="+mj-cs"/>
              </a:rPr>
              <a:t>署</a:t>
            </a:r>
            <a:r>
              <a:rPr lang="zh-TW" altLang="en-US" sz="2800" b="1" dirty="0">
                <a:latin typeface="+mn-ea"/>
                <a:cs typeface="+mj-cs"/>
              </a:rPr>
              <a:t>學生健康服務</a:t>
            </a:r>
            <a:r>
              <a:rPr lang="zh-TW" altLang="en-US" sz="2800" b="1" dirty="0">
                <a:latin typeface="+mn-ea"/>
                <a:cs typeface="+mj-cs"/>
                <a:sym typeface="Wingdings" panose="05000000000000000000" pitchFamily="2" charset="2"/>
              </a:rPr>
              <a:t>網頁</a:t>
            </a:r>
            <a:endParaRPr lang="en-US" altLang="zh-TW" sz="2800" b="1" dirty="0">
              <a:latin typeface="+mn-ea"/>
              <a:cs typeface="+mj-cs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900" dirty="0" smtClean="0">
              <a:latin typeface="+mn-ea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+mn-ea"/>
                <a:sym typeface="Wingdings" panose="05000000000000000000" pitchFamily="2" charset="2"/>
              </a:rPr>
              <a:t>「</a:t>
            </a:r>
            <a:r>
              <a:rPr lang="zh-TW" altLang="en-US" sz="2800" dirty="0">
                <a:latin typeface="+mn-ea"/>
                <a:sym typeface="Wingdings" panose="05000000000000000000" pitchFamily="2" charset="2"/>
              </a:rPr>
              <a:t>情緒健康小錦囊</a:t>
            </a:r>
            <a:r>
              <a:rPr lang="zh-TW" altLang="en-US" sz="2800" dirty="0" smtClean="0">
                <a:latin typeface="+mn-ea"/>
                <a:sym typeface="Wingdings" panose="05000000000000000000" pitchFamily="2" charset="2"/>
              </a:rPr>
              <a:t>」</a:t>
            </a:r>
            <a:endParaRPr lang="en-US" altLang="zh-TW" sz="2800" dirty="0" smtClean="0">
              <a:latin typeface="+mn-ea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2800" dirty="0">
              <a:latin typeface="+mn-ea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2800" dirty="0">
              <a:latin typeface="+mn-ea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2800" dirty="0"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64447" y="410583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HK" altLang="en-US" sz="1350"/>
          </a:p>
        </p:txBody>
      </p:sp>
      <p:sp>
        <p:nvSpPr>
          <p:cNvPr id="11" name="內容版面配置區 2">
            <a:hlinkClick r:id="rId3"/>
            <a:extLst>
              <a:ext uri="{FF2B5EF4-FFF2-40B4-BE49-F238E27FC236}">
                <a16:creationId xmlns:a16="http://schemas.microsoft.com/office/drawing/2014/main" id="{6CD7989D-1CA9-4225-9589-4BF27D887D4C}"/>
              </a:ext>
            </a:extLst>
          </p:cNvPr>
          <p:cNvSpPr txBox="1">
            <a:spLocks/>
          </p:cNvSpPr>
          <p:nvPr/>
        </p:nvSpPr>
        <p:spPr>
          <a:xfrm>
            <a:off x="518754" y="1690689"/>
            <a:ext cx="7668513" cy="98926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HK" sz="2200" dirty="0">
                <a:solidFill>
                  <a:schemeClr val="tx1"/>
                </a:solidFill>
                <a:hlinkClick r:id="rId4"/>
              </a:rPr>
              <a:t>https://www.studenthealth.gov.hk/tc_chi/emotional_health_tips/emotional_health_tips.html</a:t>
            </a:r>
            <a:r>
              <a:rPr lang="en-US" altLang="zh-HK" sz="2200" dirty="0">
                <a:solidFill>
                  <a:schemeClr val="tx1"/>
                </a:solidFill>
              </a:rPr>
              <a:t> </a:t>
            </a:r>
            <a:endParaRPr lang="zh-HK" altLang="en-US" sz="2200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F2291-27AC-4A15-B2E0-2D1CCC8C688C}"/>
              </a:ext>
            </a:extLst>
          </p:cNvPr>
          <p:cNvPicPr/>
          <p:nvPr/>
        </p:nvPicPr>
        <p:blipFill rotWithShape="1">
          <a:blip r:embed="rId5"/>
          <a:srcRect l="145" t="8627" r="51302" b="5222"/>
          <a:stretch/>
        </p:blipFill>
        <p:spPr bwMode="auto">
          <a:xfrm>
            <a:off x="3556000" y="2523067"/>
            <a:ext cx="4446900" cy="4334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616305-DAD2-49D3-BEF5-48F3692A6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447" y="3699554"/>
            <a:ext cx="1366566" cy="1366566"/>
          </a:xfrm>
          <a:prstGeom prst="rect">
            <a:avLst/>
          </a:prstGeom>
        </p:spPr>
      </p:pic>
      <p:sp>
        <p:nvSpPr>
          <p:cNvPr id="16" name="投影片編號版面配置區 3">
            <a:extLst>
              <a:ext uri="{FF2B5EF4-FFF2-40B4-BE49-F238E27FC236}">
                <a16:creationId xmlns:a16="http://schemas.microsoft.com/office/drawing/2014/main" id="{142FA634-F1DE-4112-8DC7-BE35F6A8A014}"/>
              </a:ext>
            </a:extLst>
          </p:cNvPr>
          <p:cNvSpPr txBox="1">
            <a:spLocks/>
          </p:cNvSpPr>
          <p:nvPr/>
        </p:nvSpPr>
        <p:spPr>
          <a:xfrm>
            <a:off x="8535433" y="6411309"/>
            <a:ext cx="438734" cy="20788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18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1618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HK" dirty="0"/>
              <a:t/>
            </a:r>
            <a:br>
              <a:rPr lang="zh-TW" altLang="zh-HK" dirty="0"/>
            </a:b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4457" y="465431"/>
            <a:ext cx="7154207" cy="6724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b="1" dirty="0">
                <a:latin typeface="+mn-ea"/>
                <a:cs typeface="+mj-cs"/>
                <a:sym typeface="Wingdings" panose="05000000000000000000" pitchFamily="2" charset="2"/>
              </a:rPr>
              <a:t>《</a:t>
            </a:r>
            <a:r>
              <a:rPr lang="zh-TW" altLang="en-US" sz="2800" b="1" dirty="0">
                <a:latin typeface="+mn-ea"/>
                <a:cs typeface="+mj-cs"/>
                <a:sym typeface="Wingdings" panose="05000000000000000000" pitchFamily="2" charset="2"/>
              </a:rPr>
              <a:t>親子防疫攻略</a:t>
            </a:r>
            <a:r>
              <a:rPr lang="en-US" altLang="zh-TW" sz="2800" b="1" dirty="0">
                <a:latin typeface="+mn-ea"/>
                <a:cs typeface="+mj-cs"/>
                <a:sym typeface="Wingdings" panose="05000000000000000000" pitchFamily="2" charset="2"/>
              </a:rPr>
              <a:t>》</a:t>
            </a:r>
            <a:r>
              <a:rPr lang="zh-TW" altLang="en-US" sz="2800" b="1" dirty="0">
                <a:latin typeface="+mn-ea"/>
                <a:cs typeface="+mj-cs"/>
                <a:sym typeface="Wingdings" panose="05000000000000000000" pitchFamily="2" charset="2"/>
              </a:rPr>
              <a:t>單張</a:t>
            </a:r>
            <a:endParaRPr lang="en-US" altLang="zh-TW" sz="2800" b="1" dirty="0">
              <a:latin typeface="+mn-ea"/>
              <a:cs typeface="+mj-cs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2700" dirty="0">
              <a:sym typeface="Wingdings" panose="05000000000000000000" pitchFamily="2" charset="2"/>
            </a:endParaRPr>
          </a:p>
          <a:p>
            <a:pPr marL="452438" indent="-452438">
              <a:buNone/>
            </a:pPr>
            <a:endParaRPr lang="en-US" altLang="zh-HK" sz="2700" dirty="0"/>
          </a:p>
          <a:p>
            <a:pPr marL="0" indent="0">
              <a:buNone/>
            </a:pPr>
            <a:endParaRPr lang="en-US" altLang="zh-HK" sz="2700" dirty="0"/>
          </a:p>
          <a:p>
            <a:pPr marL="514350" indent="-514350">
              <a:buAutoNum type="arabicPeriod"/>
            </a:pPr>
            <a:endParaRPr lang="zh-HK" altLang="en-US" sz="2700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64447" y="410583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HK" alt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36BAF6-0B65-4DFD-A3BD-38F1A1C4FA40}"/>
              </a:ext>
            </a:extLst>
          </p:cNvPr>
          <p:cNvPicPr/>
          <p:nvPr/>
        </p:nvPicPr>
        <p:blipFill rotWithShape="1">
          <a:blip r:embed="rId2"/>
          <a:srcRect l="33891" t="14126" r="34029" b="6248"/>
          <a:stretch/>
        </p:blipFill>
        <p:spPr bwMode="auto">
          <a:xfrm>
            <a:off x="405353" y="1173294"/>
            <a:ext cx="3927577" cy="5095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ABC4B2-A152-4B11-8F9F-45BD92570244}"/>
              </a:ext>
            </a:extLst>
          </p:cNvPr>
          <p:cNvPicPr/>
          <p:nvPr/>
        </p:nvPicPr>
        <p:blipFill rotWithShape="1">
          <a:blip r:embed="rId3"/>
          <a:srcRect l="33663" t="13099" r="33855" b="4966"/>
          <a:stretch/>
        </p:blipFill>
        <p:spPr bwMode="auto">
          <a:xfrm>
            <a:off x="4637988" y="1571098"/>
            <a:ext cx="3888103" cy="5206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投影片編號版面配置區 3">
            <a:extLst>
              <a:ext uri="{FF2B5EF4-FFF2-40B4-BE49-F238E27FC236}">
                <a16:creationId xmlns:a16="http://schemas.microsoft.com/office/drawing/2014/main" id="{E03864E6-D0A9-41B3-A074-6F3910581203}"/>
              </a:ext>
            </a:extLst>
          </p:cNvPr>
          <p:cNvSpPr txBox="1">
            <a:spLocks/>
          </p:cNvSpPr>
          <p:nvPr/>
        </p:nvSpPr>
        <p:spPr>
          <a:xfrm>
            <a:off x="8515350" y="6268173"/>
            <a:ext cx="43873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19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01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9620" y="262743"/>
            <a:ext cx="8342722" cy="5854412"/>
          </a:xfrm>
          <a:noFill/>
        </p:spPr>
        <p:txBody>
          <a:bodyPr>
            <a:normAutofit/>
          </a:bodyPr>
          <a:lstStyle/>
          <a:p>
            <a:r>
              <a:rPr lang="zh-TW" altLang="en-US" sz="2800" b="1" dirty="0">
                <a:latin typeface="+mn-ea"/>
              </a:rPr>
              <a:t>自</a:t>
            </a:r>
            <a:r>
              <a:rPr lang="en-US" altLang="zh-TW" sz="2800" b="1" dirty="0">
                <a:latin typeface="+mn-ea"/>
              </a:rPr>
              <a:t>2020</a:t>
            </a:r>
            <a:r>
              <a:rPr lang="zh-TW" altLang="en-US" sz="2800" b="1" dirty="0">
                <a:latin typeface="+mn-ea"/>
              </a:rPr>
              <a:t>年年初開始，新型冠狀病毒</a:t>
            </a:r>
            <a:r>
              <a:rPr lang="zh-TW" altLang="en-US" sz="2800" b="1" dirty="0" smtClean="0">
                <a:latin typeface="+mn-ea"/>
              </a:rPr>
              <a:t>病於</a:t>
            </a:r>
            <a:r>
              <a:rPr lang="zh-TW" altLang="en-US" sz="2800" b="1" dirty="0">
                <a:latin typeface="+mn-ea"/>
              </a:rPr>
              <a:t>全球各地肆虐。</a:t>
            </a:r>
            <a:r>
              <a:rPr lang="zh-TW" altLang="en-US" sz="2800" b="1" dirty="0" smtClean="0">
                <a:latin typeface="+mn-ea"/>
              </a:rPr>
              <a:t>面對疫</a:t>
            </a:r>
            <a:r>
              <a:rPr lang="zh-TW" altLang="en-US" sz="2800" b="1" dirty="0">
                <a:latin typeface="+mn-ea"/>
              </a:rPr>
              <a:t>情，</a:t>
            </a:r>
            <a:r>
              <a:rPr lang="zh-TW" altLang="en-US" sz="2800" b="1" dirty="0" smtClean="0">
                <a:latin typeface="+mn-ea"/>
              </a:rPr>
              <a:t>市民日常生活和工作都受到影響，學校亦需停課，幼兒也</a:t>
            </a:r>
            <a:r>
              <a:rPr lang="zh-TW" altLang="en-US" sz="2800" b="1" dirty="0">
                <a:latin typeface="+mn-ea"/>
              </a:rPr>
              <a:t>會感受到社會沉重的氣氛</a:t>
            </a:r>
            <a:r>
              <a:rPr lang="zh-TW" altLang="en-US" sz="2800" b="1" dirty="0" smtClean="0">
                <a:latin typeface="+mn-ea"/>
              </a:rPr>
              <a:t>，部分或許會產生</a:t>
            </a:r>
            <a:r>
              <a:rPr lang="zh-TW" altLang="en-US" sz="2800" b="1" dirty="0">
                <a:latin typeface="+mn-ea"/>
              </a:rPr>
              <a:t>負面的情緒。</a:t>
            </a:r>
            <a:endParaRPr lang="en-US" altLang="zh-TW" sz="2800" b="1" dirty="0">
              <a:latin typeface="+mn-ea"/>
            </a:endParaRPr>
          </a:p>
          <a:p>
            <a:r>
              <a:rPr lang="zh-HK" altLang="zh-HK" sz="2800" b="1" dirty="0" smtClean="0">
                <a:latin typeface="+mn-ea"/>
              </a:rPr>
              <a:t>教師</a:t>
            </a:r>
            <a:r>
              <a:rPr lang="zh-HK" altLang="zh-HK" sz="2800" b="1" dirty="0">
                <a:latin typeface="+mn-ea"/>
              </a:rPr>
              <a:t>可參考以下資料</a:t>
            </a:r>
            <a:r>
              <a:rPr lang="zh-TW" altLang="zh-HK" sz="2800" b="1" dirty="0" smtClean="0">
                <a:latin typeface="+mn-ea"/>
              </a:rPr>
              <a:t>，</a:t>
            </a:r>
            <a:r>
              <a:rPr lang="zh-TW" altLang="en-US" sz="2800" b="1" dirty="0" smtClean="0">
                <a:latin typeface="+mn-ea"/>
              </a:rPr>
              <a:t>以了解</a:t>
            </a:r>
            <a:r>
              <a:rPr lang="zh-TW" altLang="en-US" sz="2800" b="1" dirty="0">
                <a:latin typeface="+mn-ea"/>
              </a:rPr>
              <a:t>幼兒面對疫情時，在情緒方面所需要的</a:t>
            </a:r>
            <a:r>
              <a:rPr lang="zh-TW" altLang="en-US" sz="2800" b="1" dirty="0" smtClean="0">
                <a:latin typeface="+mn-ea"/>
              </a:rPr>
              <a:t>支援；</a:t>
            </a:r>
            <a:r>
              <a:rPr lang="zh-HK" altLang="zh-HK" sz="2800" b="1" dirty="0" smtClean="0">
                <a:latin typeface="+mn-ea"/>
              </a:rPr>
              <a:t>亦可</a:t>
            </a:r>
            <a:r>
              <a:rPr lang="zh-HK" altLang="zh-HK" sz="2800" b="1" dirty="0">
                <a:latin typeface="+mn-ea"/>
              </a:rPr>
              <a:t>將相關資</a:t>
            </a:r>
            <a:r>
              <a:rPr lang="zh-TW" altLang="zh-HK" sz="2800" b="1" dirty="0">
                <a:latin typeface="+mn-ea"/>
              </a:rPr>
              <a:t>訊</a:t>
            </a:r>
            <a:r>
              <a:rPr lang="zh-HK" altLang="zh-HK" sz="2800" b="1" dirty="0">
                <a:latin typeface="+mn-ea"/>
              </a:rPr>
              <a:t>提供給家長</a:t>
            </a:r>
            <a:r>
              <a:rPr lang="zh-TW" altLang="zh-HK" sz="2800" b="1" dirty="0">
                <a:latin typeface="+mn-ea"/>
              </a:rPr>
              <a:t>，</a:t>
            </a:r>
            <a:r>
              <a:rPr lang="zh-TW" altLang="en-US" sz="2800" b="1" dirty="0">
                <a:latin typeface="+mn-ea"/>
              </a:rPr>
              <a:t>以培育子女關愛</a:t>
            </a:r>
            <a:r>
              <a:rPr lang="zh-TW" altLang="en-US" sz="2800" b="1" dirty="0" smtClean="0">
                <a:latin typeface="+mn-ea"/>
              </a:rPr>
              <a:t>他人</a:t>
            </a:r>
            <a:r>
              <a:rPr lang="zh-TW" altLang="en-US" sz="2800" b="1" dirty="0">
                <a:latin typeface="+mn-ea"/>
              </a:rPr>
              <a:t>和</a:t>
            </a:r>
            <a:r>
              <a:rPr lang="zh-TW" altLang="en-US" sz="2800" b="1" dirty="0" smtClean="0">
                <a:latin typeface="+mn-ea"/>
              </a:rPr>
              <a:t>積極</a:t>
            </a:r>
            <a:r>
              <a:rPr lang="zh-TW" altLang="en-US" sz="2800" b="1" dirty="0">
                <a:latin typeface="+mn-ea"/>
              </a:rPr>
              <a:t>面對逆境的態度</a:t>
            </a:r>
            <a:r>
              <a:rPr lang="zh-TW" altLang="en-US" sz="2800" b="1" dirty="0" smtClean="0">
                <a:latin typeface="+mn-ea"/>
              </a:rPr>
              <a:t>。</a:t>
            </a:r>
            <a:endParaRPr lang="en-US" altLang="zh-TW" sz="2800" b="1" dirty="0">
              <a:latin typeface="+mn-ea"/>
            </a:endParaRPr>
          </a:p>
          <a:p>
            <a:r>
              <a:rPr lang="zh-TW" altLang="en-US" sz="2800" b="1" dirty="0" smtClean="0">
                <a:latin typeface="+mn-ea"/>
              </a:rPr>
              <a:t>活動設計如涉及屏</a:t>
            </a:r>
            <a:r>
              <a:rPr lang="zh-TW" altLang="en-US" sz="2800" b="1" dirty="0">
                <a:latin typeface="+mn-ea"/>
              </a:rPr>
              <a:t>幕活動，教師和</a:t>
            </a:r>
            <a:r>
              <a:rPr lang="zh-TW" altLang="en-US" sz="2800" b="1" dirty="0" smtClean="0">
                <a:latin typeface="+mn-ea"/>
              </a:rPr>
              <a:t>家長應參考衞</a:t>
            </a:r>
            <a:r>
              <a:rPr lang="zh-TW" altLang="en-US" sz="2800" b="1" dirty="0">
                <a:latin typeface="+mn-ea"/>
              </a:rPr>
              <a:t>生署對幼兒</a:t>
            </a:r>
            <a:r>
              <a:rPr lang="zh-TW" altLang="en-US" sz="2800" b="1" dirty="0" smtClean="0">
                <a:latin typeface="+mn-ea"/>
              </a:rPr>
              <a:t>使用電子</a:t>
            </a:r>
            <a:r>
              <a:rPr lang="zh-TW" altLang="en-US" sz="2800" b="1" dirty="0">
                <a:latin typeface="+mn-ea"/>
              </a:rPr>
              <a:t>屏幕產品的</a:t>
            </a:r>
            <a:r>
              <a:rPr lang="zh-TW" altLang="en-US" sz="2800" b="1" dirty="0" smtClean="0">
                <a:latin typeface="+mn-ea"/>
              </a:rPr>
              <a:t>建議，為他們提供</a:t>
            </a:r>
            <a:r>
              <a:rPr lang="zh-TW" altLang="en-US" sz="2800" b="1" dirty="0">
                <a:latin typeface="+mn-ea"/>
              </a:rPr>
              <a:t>適切的指導及安排。</a:t>
            </a:r>
            <a:r>
              <a:rPr lang="zh-TW" altLang="en-US" sz="2800" b="1" dirty="0" smtClean="0">
                <a:latin typeface="+mn-ea"/>
              </a:rPr>
              <a:t>有關網址如下：</a:t>
            </a:r>
            <a:r>
              <a:rPr lang="en-US" altLang="zh-TW" sz="2200" dirty="0">
                <a:solidFill>
                  <a:srgbClr val="0070C0"/>
                </a:solidFill>
                <a:hlinkClick r:id="rId2"/>
              </a:rPr>
              <a:t>https://www.studenthealth.gov.hk/tc_chi/internet/report/report.html</a:t>
            </a:r>
            <a:r>
              <a:rPr lang="en-US" altLang="zh-TW" sz="2200" dirty="0">
                <a:solidFill>
                  <a:srgbClr val="0070C0"/>
                </a:solidFill>
              </a:rPr>
              <a:t> </a:t>
            </a:r>
            <a:endParaRPr lang="zh-HK" altLang="en-US" sz="2200" dirty="0">
              <a:solidFill>
                <a:srgbClr val="0070C0"/>
              </a:solidFill>
            </a:endParaRPr>
          </a:p>
        </p:txBody>
      </p:sp>
      <p:sp>
        <p:nvSpPr>
          <p:cNvPr id="6" name="投影片編號版面配置區 3"/>
          <p:cNvSpPr txBox="1">
            <a:spLocks/>
          </p:cNvSpPr>
          <p:nvPr/>
        </p:nvSpPr>
        <p:spPr>
          <a:xfrm>
            <a:off x="8535433" y="6411309"/>
            <a:ext cx="438734" cy="20788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2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4" y="4732256"/>
            <a:ext cx="3343835" cy="205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8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HK" dirty="0"/>
              <a:t/>
            </a:r>
            <a:br>
              <a:rPr lang="zh-TW" altLang="zh-HK" dirty="0"/>
            </a:br>
            <a:endParaRPr lang="zh-HK" alt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64447" y="410583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HK" alt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51136C-FC93-4693-84DF-B158014A17FD}"/>
              </a:ext>
            </a:extLst>
          </p:cNvPr>
          <p:cNvPicPr/>
          <p:nvPr/>
        </p:nvPicPr>
        <p:blipFill rotWithShape="1">
          <a:blip r:embed="rId2"/>
          <a:srcRect l="33952" t="13357" r="33542" b="5736"/>
          <a:stretch/>
        </p:blipFill>
        <p:spPr bwMode="auto">
          <a:xfrm>
            <a:off x="509047" y="961536"/>
            <a:ext cx="3895631" cy="5158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8399AC-AA04-4E10-B5A6-B3659A7104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67" t="12883" r="33667" b="5654"/>
          <a:stretch/>
        </p:blipFill>
        <p:spPr>
          <a:xfrm>
            <a:off x="4835538" y="405636"/>
            <a:ext cx="3903109" cy="5385565"/>
          </a:xfrm>
          <a:prstGeom prst="rect">
            <a:avLst/>
          </a:prstGeom>
        </p:spPr>
      </p:pic>
      <p:sp>
        <p:nvSpPr>
          <p:cNvPr id="17" name="投影片編號版面配置區 3">
            <a:extLst>
              <a:ext uri="{FF2B5EF4-FFF2-40B4-BE49-F238E27FC236}">
                <a16:creationId xmlns:a16="http://schemas.microsoft.com/office/drawing/2014/main" id="{8C71851B-D5D8-4D2E-AA69-DF607736F1B0}"/>
              </a:ext>
            </a:extLst>
          </p:cNvPr>
          <p:cNvSpPr txBox="1">
            <a:spLocks/>
          </p:cNvSpPr>
          <p:nvPr/>
        </p:nvSpPr>
        <p:spPr>
          <a:xfrm>
            <a:off x="8515350" y="6268173"/>
            <a:ext cx="43873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20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7316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HK" dirty="0"/>
              <a:t/>
            </a:r>
            <a:br>
              <a:rPr lang="zh-TW" altLang="zh-HK" dirty="0"/>
            </a:br>
            <a:endParaRPr lang="zh-HK" alt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64447" y="410583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HK" altLang="en-US" sz="1350"/>
          </a:p>
        </p:txBody>
      </p:sp>
      <p:sp>
        <p:nvSpPr>
          <p:cNvPr id="14" name="內容版面配置區 2">
            <a:hlinkClick r:id="rId2"/>
            <a:extLst>
              <a:ext uri="{FF2B5EF4-FFF2-40B4-BE49-F238E27FC236}">
                <a16:creationId xmlns:a16="http://schemas.microsoft.com/office/drawing/2014/main" id="{A5F8CD26-7EAB-4EFA-BB34-4F3A3BED3B58}"/>
              </a:ext>
            </a:extLst>
          </p:cNvPr>
          <p:cNvSpPr txBox="1">
            <a:spLocks/>
          </p:cNvSpPr>
          <p:nvPr/>
        </p:nvSpPr>
        <p:spPr>
          <a:xfrm>
            <a:off x="744653" y="5552756"/>
            <a:ext cx="7525587" cy="1325563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+mn-ea"/>
              </a:rPr>
              <a:t>網址：</a:t>
            </a:r>
            <a:endParaRPr lang="en-US" altLang="zh-TW" sz="2800" b="1" dirty="0">
              <a:solidFill>
                <a:schemeClr val="tx1"/>
              </a:solidFill>
              <a:latin typeface="+mn-ea"/>
            </a:endParaRPr>
          </a:p>
          <a:p>
            <a:pPr marL="0" indent="0">
              <a:buNone/>
            </a:pPr>
            <a:r>
              <a:rPr lang="en-US" altLang="zh-HK" sz="2600" dirty="0">
                <a:solidFill>
                  <a:schemeClr val="tx1"/>
                </a:solidFill>
                <a:hlinkClick r:id="rId3"/>
              </a:rPr>
              <a:t>https://www.studenthealth.gov.hk/tc_chi/emotional_health_tips/covid19_parenting.html</a:t>
            </a:r>
            <a:r>
              <a:rPr lang="en-US" altLang="zh-HK" sz="2600" dirty="0">
                <a:solidFill>
                  <a:schemeClr val="tx1"/>
                </a:solidFill>
              </a:rPr>
              <a:t> </a:t>
            </a:r>
            <a:endParaRPr lang="zh-HK" altLang="en-US" sz="2600" dirty="0">
              <a:solidFill>
                <a:schemeClr val="tx1"/>
              </a:solidFill>
            </a:endParaRPr>
          </a:p>
        </p:txBody>
      </p:sp>
      <p:sp>
        <p:nvSpPr>
          <p:cNvPr id="17" name="投影片編號版面配置區 3">
            <a:extLst>
              <a:ext uri="{FF2B5EF4-FFF2-40B4-BE49-F238E27FC236}">
                <a16:creationId xmlns:a16="http://schemas.microsoft.com/office/drawing/2014/main" id="{8C71851B-D5D8-4D2E-AA69-DF607736F1B0}"/>
              </a:ext>
            </a:extLst>
          </p:cNvPr>
          <p:cNvSpPr txBox="1">
            <a:spLocks/>
          </p:cNvSpPr>
          <p:nvPr/>
        </p:nvSpPr>
        <p:spPr>
          <a:xfrm>
            <a:off x="8515350" y="6268173"/>
            <a:ext cx="43873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21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/>
          <a:srcRect l="31769" t="7580" r="32885" b="3883"/>
          <a:stretch/>
        </p:blipFill>
        <p:spPr>
          <a:xfrm>
            <a:off x="2639504" y="266919"/>
            <a:ext cx="3864990" cy="544572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94" y="4421875"/>
            <a:ext cx="1160626" cy="116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0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E54948-823A-4EFF-83ED-9ABF525F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" y="365126"/>
            <a:ext cx="8974667" cy="1916161"/>
          </a:xfrm>
        </p:spPr>
        <p:txBody>
          <a:bodyPr>
            <a:normAutofit/>
          </a:bodyPr>
          <a:lstStyle/>
          <a:p>
            <a:r>
              <a:rPr lang="en-US" altLang="zh-TW" sz="2800" b="1" dirty="0">
                <a:latin typeface="+mn-ea"/>
                <a:ea typeface="+mn-ea"/>
              </a:rPr>
              <a:t>《</a:t>
            </a:r>
            <a:r>
              <a:rPr lang="zh-TW" altLang="en-US" sz="2800" b="1" dirty="0">
                <a:latin typeface="+mn-ea"/>
                <a:ea typeface="+mn-ea"/>
              </a:rPr>
              <a:t>漸進式肌肉鬆弛練習</a:t>
            </a:r>
            <a:r>
              <a:rPr lang="en-US" altLang="zh-TW" sz="2800" b="1" dirty="0">
                <a:latin typeface="+mn-ea"/>
                <a:ea typeface="+mn-ea"/>
              </a:rPr>
              <a:t>》</a:t>
            </a:r>
            <a:r>
              <a:rPr lang="zh-TW" altLang="en-US" sz="2800" b="1" dirty="0">
                <a:latin typeface="+mn-ea"/>
                <a:ea typeface="+mn-ea"/>
              </a:rPr>
              <a:t>動畫</a:t>
            </a:r>
            <a:r>
              <a:rPr lang="en-US" altLang="zh-TW" sz="2800" b="1" dirty="0">
                <a:latin typeface="+mn-ea"/>
                <a:ea typeface="+mn-ea"/>
              </a:rPr>
              <a:t/>
            </a:r>
            <a:br>
              <a:rPr lang="en-US" altLang="zh-TW" sz="2800" b="1" dirty="0">
                <a:latin typeface="+mn-ea"/>
                <a:ea typeface="+mn-ea"/>
              </a:rPr>
            </a:br>
            <a:r>
              <a:rPr lang="en-US" altLang="zh-TW" sz="2800" dirty="0">
                <a:solidFill>
                  <a:srgbClr val="0070C0"/>
                </a:solidFill>
                <a:latin typeface="+mn-ea"/>
                <a:ea typeface="+mn-ea"/>
              </a:rPr>
              <a:t/>
            </a:r>
            <a:br>
              <a:rPr lang="en-US" altLang="zh-TW" sz="2800" dirty="0">
                <a:solidFill>
                  <a:srgbClr val="0070C0"/>
                </a:solidFill>
                <a:latin typeface="+mn-ea"/>
                <a:ea typeface="+mn-ea"/>
              </a:rPr>
            </a:br>
            <a:r>
              <a:rPr lang="en-US" altLang="zh-HK" sz="2700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  <a:t></a:t>
            </a:r>
            <a:r>
              <a:rPr lang="zh-TW" altLang="en-US" sz="2700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zh-TW" altLang="en-US" sz="2700" dirty="0" smtClean="0">
                <a:latin typeface="+mn-lt"/>
                <a:ea typeface="+mn-ea"/>
                <a:cs typeface="+mn-cs"/>
                <a:sym typeface="Wingdings" panose="05000000000000000000" pitchFamily="2" charset="2"/>
              </a:rPr>
              <a:t>幼兒</a:t>
            </a:r>
            <a:r>
              <a:rPr lang="zh-TW" altLang="en-US" sz="2700" dirty="0" smtClean="0">
                <a:latin typeface="+mn-lt"/>
                <a:ea typeface="+mn-ea"/>
                <a:cs typeface="+mn-cs"/>
              </a:rPr>
              <a:t>可以</a:t>
            </a:r>
            <a:r>
              <a:rPr lang="zh-TW" altLang="en-US" sz="2700" dirty="0">
                <a:latin typeface="+mn-lt"/>
                <a:ea typeface="+mn-ea"/>
                <a:cs typeface="+mn-cs"/>
              </a:rPr>
              <a:t>跟著片中卡通人物，一起進行鬆弛肌肉的</a:t>
            </a:r>
            <a:r>
              <a:rPr lang="zh-TW" altLang="en-US" sz="2700" dirty="0" smtClean="0">
                <a:latin typeface="+mn-lt"/>
                <a:ea typeface="+mn-ea"/>
                <a:cs typeface="+mn-cs"/>
              </a:rPr>
              <a:t>練習</a:t>
            </a:r>
            <a:r>
              <a:rPr lang="en-US" altLang="zh-TW" sz="2700" dirty="0" smtClean="0">
                <a:latin typeface="+mn-lt"/>
                <a:ea typeface="+mn-ea"/>
                <a:cs typeface="+mn-cs"/>
              </a:rPr>
              <a:t/>
            </a:r>
            <a:br>
              <a:rPr lang="en-US" altLang="zh-TW" sz="2700" dirty="0" smtClean="0">
                <a:latin typeface="+mn-lt"/>
                <a:ea typeface="+mn-ea"/>
                <a:cs typeface="+mn-cs"/>
              </a:rPr>
            </a:br>
            <a:r>
              <a:rPr lang="en-US" altLang="zh-TW" sz="2700" dirty="0">
                <a:latin typeface="+mn-lt"/>
                <a:ea typeface="+mn-ea"/>
                <a:cs typeface="+mn-cs"/>
              </a:rPr>
              <a:t> </a:t>
            </a:r>
            <a:r>
              <a:rPr lang="en-US" altLang="zh-TW" sz="2700" dirty="0" smtClean="0">
                <a:latin typeface="+mn-lt"/>
                <a:ea typeface="+mn-ea"/>
                <a:cs typeface="+mn-cs"/>
              </a:rPr>
              <a:t>    </a:t>
            </a:r>
            <a:r>
              <a:rPr lang="zh-TW" altLang="en-US" sz="2700" dirty="0" smtClean="0">
                <a:latin typeface="+mn-lt"/>
                <a:ea typeface="+mn-ea"/>
                <a:cs typeface="+mn-cs"/>
              </a:rPr>
              <a:t>來消除緊張</a:t>
            </a:r>
            <a:r>
              <a:rPr lang="en-US" altLang="zh-TW" sz="2700" dirty="0" smtClean="0">
                <a:latin typeface="+mn-lt"/>
                <a:ea typeface="+mn-ea"/>
                <a:cs typeface="+mn-cs"/>
              </a:rPr>
              <a:t> </a:t>
            </a:r>
            <a:r>
              <a:rPr lang="zh-TW" altLang="en-US" sz="2700" dirty="0" smtClean="0">
                <a:latin typeface="+mn-lt"/>
                <a:ea typeface="+mn-ea"/>
                <a:cs typeface="+mn-cs"/>
              </a:rPr>
              <a:t> </a:t>
            </a:r>
            <a:endParaRPr lang="en-US" altLang="zh-HK" sz="27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4340BF-30E0-4170-9A1F-1F3C9D9C0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9538" y="4773960"/>
            <a:ext cx="3338581" cy="3717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A8AA509-012A-4771-8896-BCEED3E1A4B2}"/>
              </a:ext>
            </a:extLst>
          </p:cNvPr>
          <p:cNvSpPr txBox="1"/>
          <p:nvPr/>
        </p:nvSpPr>
        <p:spPr>
          <a:xfrm>
            <a:off x="527050" y="5586726"/>
            <a:ext cx="837871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HK" altLang="zh-HK" sz="2600" b="1" dirty="0">
                <a:latin typeface="+mn-ea"/>
              </a:rPr>
              <a:t>網</a:t>
            </a:r>
            <a:r>
              <a:rPr lang="zh-TW" altLang="en-US" sz="2600" b="1" dirty="0">
                <a:latin typeface="+mn-ea"/>
              </a:rPr>
              <a:t>址</a:t>
            </a:r>
            <a:r>
              <a:rPr lang="en-US" altLang="zh-HK" sz="2600" b="1" dirty="0">
                <a:latin typeface="+mn-ea"/>
              </a:rPr>
              <a:t>:</a:t>
            </a:r>
          </a:p>
          <a:p>
            <a:r>
              <a:rPr lang="en-US" altLang="zh-HK" sz="2200" dirty="0">
                <a:solidFill>
                  <a:srgbClr val="0070C0"/>
                </a:solidFill>
                <a:hlinkClick r:id="rId3"/>
              </a:rPr>
              <a:t>https://www.youtube.com/watch?v=c5XYTGu5OKA&amp;feature=youtu.be</a:t>
            </a:r>
            <a:r>
              <a:rPr lang="en-US" altLang="zh-HK" sz="22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6" name="c5XYTGu5OKA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29298" y="2403834"/>
            <a:ext cx="5614184" cy="3157979"/>
          </a:xfrm>
          <a:prstGeom prst="rect">
            <a:avLst/>
          </a:prstGeom>
        </p:spPr>
      </p:pic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4A40A11A-EB1F-446E-A479-B6439544745C}"/>
              </a:ext>
            </a:extLst>
          </p:cNvPr>
          <p:cNvSpPr txBox="1">
            <a:spLocks/>
          </p:cNvSpPr>
          <p:nvPr/>
        </p:nvSpPr>
        <p:spPr>
          <a:xfrm>
            <a:off x="8515350" y="6268173"/>
            <a:ext cx="43873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22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9180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652016" y="432626"/>
            <a:ext cx="8065264" cy="1977216"/>
          </a:xfrm>
        </p:spPr>
        <p:txBody>
          <a:bodyPr>
            <a:noAutofit/>
          </a:bodyPr>
          <a:lstStyle/>
          <a:p>
            <a:pPr marL="541338" indent="-541338">
              <a:lnSpc>
                <a:spcPct val="100000"/>
              </a:lnSpc>
              <a:spcBef>
                <a:spcPts val="750"/>
              </a:spcBef>
              <a:buFont typeface="Wingdings"/>
              <a:buChar char="²"/>
            </a:pPr>
            <a:r>
              <a:rPr lang="zh-TW" altLang="en-US" sz="2800" dirty="0" smtClean="0">
                <a:latin typeface="+mn-ea"/>
                <a:ea typeface="+mn-ea"/>
              </a:rPr>
              <a:t>在</a:t>
            </a:r>
            <a:r>
              <a:rPr lang="zh-TW" altLang="en-US" sz="2800" dirty="0">
                <a:latin typeface="+mn-ea"/>
                <a:ea typeface="+mn-ea"/>
              </a:rPr>
              <a:t>停課期間，幼兒使用電子屏</a:t>
            </a:r>
            <a:r>
              <a:rPr lang="zh-TW" altLang="en-US" sz="2800" dirty="0" smtClean="0">
                <a:latin typeface="+mn-ea"/>
                <a:ea typeface="+mn-ea"/>
              </a:rPr>
              <a:t>幕產品</a:t>
            </a:r>
            <a:r>
              <a:rPr lang="zh-TW" altLang="en-US" sz="2800" dirty="0">
                <a:latin typeface="+mn-ea"/>
                <a:ea typeface="+mn-ea"/>
              </a:rPr>
              <a:t>的機會增加，以下由教育局與</a:t>
            </a:r>
            <a:r>
              <a:rPr lang="zh-HK" altLang="en-US" sz="2800" dirty="0">
                <a:latin typeface="+mn-ea"/>
              </a:rPr>
              <a:t>衞</a:t>
            </a:r>
            <a:r>
              <a:rPr lang="zh-TW" altLang="en-US" sz="2800" dirty="0">
                <a:latin typeface="+mn-ea"/>
                <a:ea typeface="+mn-ea"/>
              </a:rPr>
              <a:t>生署聯合製作的</a:t>
            </a:r>
            <a:r>
              <a:rPr lang="zh-TW" altLang="zh-HK" sz="2800" b="1" dirty="0">
                <a:latin typeface="+mn-ea"/>
              </a:rPr>
              <a:t>『 </a:t>
            </a:r>
            <a:r>
              <a:rPr lang="zh-TW" altLang="en-US" sz="2800" dirty="0">
                <a:latin typeface="+mn-ea"/>
                <a:ea typeface="+mn-ea"/>
              </a:rPr>
              <a:t>「健康網絡由你創」短片系列 </a:t>
            </a:r>
            <a:r>
              <a:rPr lang="en-US" altLang="zh-TW" sz="2800" dirty="0">
                <a:latin typeface="+mn-ea"/>
                <a:ea typeface="+mn-ea"/>
              </a:rPr>
              <a:t>(</a:t>
            </a:r>
            <a:r>
              <a:rPr lang="zh-TW" altLang="en-US" sz="2800" dirty="0">
                <a:latin typeface="+mn-ea"/>
                <a:ea typeface="+mn-ea"/>
              </a:rPr>
              <a:t>家長篇</a:t>
            </a:r>
            <a:r>
              <a:rPr lang="en-US" altLang="zh-TW" sz="2800" dirty="0">
                <a:latin typeface="+mn-ea"/>
                <a:ea typeface="+mn-ea"/>
              </a:rPr>
              <a:t>) </a:t>
            </a:r>
            <a:r>
              <a:rPr lang="zh-TW" altLang="en-US" sz="2800" dirty="0">
                <a:latin typeface="+mn-ea"/>
                <a:ea typeface="+mn-ea"/>
              </a:rPr>
              <a:t>第四</a:t>
            </a:r>
            <a:r>
              <a:rPr lang="zh-TW" altLang="en-US" sz="2800" dirty="0" smtClean="0">
                <a:latin typeface="+mn-ea"/>
                <a:ea typeface="+mn-ea"/>
              </a:rPr>
              <a:t>集 </a:t>
            </a:r>
            <a:r>
              <a:rPr lang="en-US" altLang="zh-TW" sz="2800" dirty="0" smtClean="0">
                <a:latin typeface="+mn-ea"/>
                <a:ea typeface="+mn-ea"/>
              </a:rPr>
              <a:t>- </a:t>
            </a:r>
            <a:r>
              <a:rPr lang="zh-TW" altLang="en-US" sz="2800" dirty="0" smtClean="0">
                <a:latin typeface="+mn-ea"/>
                <a:ea typeface="+mn-ea"/>
              </a:rPr>
              <a:t>身體健康</a:t>
            </a:r>
            <a:r>
              <a:rPr lang="zh-TW" altLang="zh-HK" sz="2800" b="1" dirty="0">
                <a:latin typeface="+mn-ea"/>
              </a:rPr>
              <a:t>』</a:t>
            </a:r>
            <a:r>
              <a:rPr lang="zh-TW" altLang="en-US" sz="2800" dirty="0">
                <a:latin typeface="+mn-ea"/>
                <a:ea typeface="+mn-ea"/>
              </a:rPr>
              <a:t>短</a:t>
            </a:r>
            <a:r>
              <a:rPr lang="zh-TW" altLang="en-US" sz="2800" dirty="0" smtClean="0">
                <a:latin typeface="+mn-ea"/>
                <a:ea typeface="+mn-ea"/>
              </a:rPr>
              <a:t>片，透過醫生的分享，讓家長認識子女使用電子產品的健康小貼士</a:t>
            </a:r>
            <a:r>
              <a:rPr lang="en-US" altLang="zh-TW" sz="2800" dirty="0">
                <a:latin typeface="+mn-ea"/>
                <a:ea typeface="+mn-ea"/>
              </a:rPr>
              <a:t/>
            </a:r>
            <a:br>
              <a:rPr lang="en-US" altLang="zh-TW" sz="2800" dirty="0">
                <a:latin typeface="+mn-ea"/>
                <a:ea typeface="+mn-ea"/>
              </a:rPr>
            </a:br>
            <a:endParaRPr lang="zh-HK" altLang="en-US" sz="2800" dirty="0">
              <a:latin typeface="+mn-ea"/>
              <a:ea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86000" y="312122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HK" altLang="en-US" sz="16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內容版面配置區 2">
            <a:hlinkClick r:id="rId3"/>
            <a:extLst>
              <a:ext uri="{FF2B5EF4-FFF2-40B4-BE49-F238E27FC236}">
                <a16:creationId xmlns:a16="http://schemas.microsoft.com/office/drawing/2014/main" id="{AA49ABD6-78CE-49AC-9115-BB5D03B85929}"/>
              </a:ext>
            </a:extLst>
          </p:cNvPr>
          <p:cNvSpPr txBox="1">
            <a:spLocks/>
          </p:cNvSpPr>
          <p:nvPr/>
        </p:nvSpPr>
        <p:spPr>
          <a:xfrm>
            <a:off x="527903" y="5599891"/>
            <a:ext cx="8154185" cy="13255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200" b="1" dirty="0">
                <a:solidFill>
                  <a:schemeClr val="tx1"/>
                </a:solidFill>
                <a:latin typeface="+mn-ea"/>
              </a:rPr>
              <a:t>網址：</a:t>
            </a:r>
            <a:endParaRPr lang="en-US" altLang="zh-TW" sz="2200" b="1" dirty="0">
              <a:solidFill>
                <a:schemeClr val="tx1"/>
              </a:solidFill>
              <a:latin typeface="+mn-ea"/>
            </a:endParaRPr>
          </a:p>
          <a:p>
            <a:pPr marL="0" indent="0">
              <a:buNone/>
            </a:pPr>
            <a:r>
              <a:rPr lang="en-US" altLang="zh-HK" sz="2200" dirty="0">
                <a:solidFill>
                  <a:schemeClr val="tx1"/>
                </a:solidFill>
                <a:hlinkClick r:id="rId4"/>
              </a:rPr>
              <a:t>https://youtu.be/TmiIx9QG_7M?list=PLy8zN7Ql_1rbMMWkq21afTWyrwWDpwbW1</a:t>
            </a:r>
            <a:r>
              <a:rPr lang="en-US" altLang="zh-HK" sz="2200" dirty="0">
                <a:solidFill>
                  <a:schemeClr val="tx1"/>
                </a:solidFill>
              </a:rPr>
              <a:t> </a:t>
            </a:r>
            <a:endParaRPr lang="zh-HK" altLang="en-US" sz="2200" dirty="0">
              <a:solidFill>
                <a:schemeClr val="tx1"/>
              </a:solidFill>
            </a:endParaRPr>
          </a:p>
        </p:txBody>
      </p:sp>
      <p:pic>
        <p:nvPicPr>
          <p:cNvPr id="6" name="Online Media 5" title="￣ﾀﾌ￥ﾁﾥ￥ﾺﾷ￧ﾶﾲ￧ﾵﾡ￧ﾔﾱ￤ﾽﾠ￥ﾉﾵ￣ﾀﾍ￧ﾟﾭ￧ﾉﾇ￧ﾳﾻ￥ﾈﾗ(￥ﾮﾶ￩ﾕﾷ￧ﾯﾇ)  ￧ﾬﾬ￥ﾛﾛ￩ﾛﾆ ￨ﾺﾫ￩ﾫﾔ￥ﾁﾥ￥ﾺﾷ">
            <a:hlinkClick r:id="" action="ppaction://media"/>
            <a:extLst>
              <a:ext uri="{FF2B5EF4-FFF2-40B4-BE49-F238E27FC236}">
                <a16:creationId xmlns:a16="http://schemas.microsoft.com/office/drawing/2014/main" id="{3008069D-2756-4E6E-A19E-730D9F139D0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27697" y="2360868"/>
            <a:ext cx="5707335" cy="3210376"/>
          </a:xfrm>
          <a:prstGeom prst="rect">
            <a:avLst/>
          </a:prstGeom>
        </p:spPr>
      </p:pic>
      <p:sp>
        <p:nvSpPr>
          <p:cNvPr id="11" name="投影片編號版面配置區 3">
            <a:extLst>
              <a:ext uri="{FF2B5EF4-FFF2-40B4-BE49-F238E27FC236}">
                <a16:creationId xmlns:a16="http://schemas.microsoft.com/office/drawing/2014/main" id="{110FE704-53BA-45AE-8097-8F0BA902E95B}"/>
              </a:ext>
            </a:extLst>
          </p:cNvPr>
          <p:cNvSpPr txBox="1">
            <a:spLocks/>
          </p:cNvSpPr>
          <p:nvPr/>
        </p:nvSpPr>
        <p:spPr>
          <a:xfrm>
            <a:off x="8515350" y="6268173"/>
            <a:ext cx="43873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23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6783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17550" y="2235199"/>
            <a:ext cx="6858000" cy="1508980"/>
          </a:xfrm>
          <a:noFill/>
        </p:spPr>
        <p:txBody>
          <a:bodyPr/>
          <a:lstStyle/>
          <a:p>
            <a:r>
              <a:rPr lang="zh-TW" altLang="en-US" b="1" dirty="0">
                <a:solidFill>
                  <a:srgbClr val="00B0F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祝身心安康！</a:t>
            </a:r>
            <a:endParaRPr lang="zh-HK" altLang="en-US" b="1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16" descr="https://www.edb.gov.hk/attachment/tc/curriculum-development/4-key-tasks/moral-civic/mpd2019/Take_Car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8958">
            <a:off x="418523" y="3912178"/>
            <a:ext cx="245110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www.edb.gov.hk/attachment/tc/curriculum-development/4-key-tasks/moral-civic/mpd2019/Thanks%20medical%20staff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1779">
            <a:off x="6576695" y="682712"/>
            <a:ext cx="2143743" cy="192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18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E54948-823A-4EFF-83ED-9ABF525F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821" y="461155"/>
            <a:ext cx="7115329" cy="74562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zh-HK" altLang="en-US" sz="3100" b="1" dirty="0">
                <a:latin typeface="+mn-ea"/>
                <a:ea typeface="+mn-ea"/>
              </a:rPr>
              <a:t>衞生署</a:t>
            </a:r>
            <a:r>
              <a:rPr lang="zh-TW" altLang="en-US" sz="3100" b="1" dirty="0">
                <a:latin typeface="+mn-ea"/>
                <a:ea typeface="+mn-ea"/>
              </a:rPr>
              <a:t>兒童體能智力測驗服務</a:t>
            </a:r>
            <a:r>
              <a:rPr lang="en-US" altLang="zh-HK" sz="3100" b="1" dirty="0">
                <a:latin typeface="+mn-ea"/>
                <a:ea typeface="+mn-ea"/>
              </a:rPr>
              <a:t/>
            </a:r>
            <a:br>
              <a:rPr lang="en-US" altLang="zh-HK" sz="3100" b="1" dirty="0">
                <a:latin typeface="+mn-ea"/>
                <a:ea typeface="+mn-ea"/>
              </a:rPr>
            </a:br>
            <a:r>
              <a:rPr lang="en-US" altLang="zh-TW" sz="3100" dirty="0">
                <a:solidFill>
                  <a:srgbClr val="0070C0"/>
                </a:solidFill>
                <a:latin typeface="+mn-ea"/>
                <a:ea typeface="+mn-ea"/>
              </a:rPr>
              <a:t>《</a:t>
            </a:r>
            <a:r>
              <a:rPr lang="zh-TW" altLang="en-US" sz="3100" dirty="0">
                <a:solidFill>
                  <a:srgbClr val="0070C0"/>
                </a:solidFill>
                <a:latin typeface="+mn-ea"/>
                <a:ea typeface="+mn-ea"/>
              </a:rPr>
              <a:t>身心抗疫小勇士</a:t>
            </a:r>
            <a:r>
              <a:rPr lang="en-US" altLang="zh-TW" sz="3100" dirty="0">
                <a:solidFill>
                  <a:srgbClr val="0070C0"/>
                </a:solidFill>
                <a:latin typeface="+mn-ea"/>
                <a:ea typeface="+mn-ea"/>
              </a:rPr>
              <a:t> – </a:t>
            </a:r>
            <a:r>
              <a:rPr lang="zh-TW" altLang="en-US" sz="3100" dirty="0">
                <a:solidFill>
                  <a:srgbClr val="0070C0"/>
                </a:solidFill>
                <a:latin typeface="+mn-ea"/>
                <a:ea typeface="+mn-ea"/>
              </a:rPr>
              <a:t>親子活動篇</a:t>
            </a:r>
            <a:r>
              <a:rPr lang="en-US" altLang="zh-TW" sz="3100" dirty="0">
                <a:solidFill>
                  <a:srgbClr val="0070C0"/>
                </a:solidFill>
                <a:latin typeface="+mn-ea"/>
                <a:ea typeface="+mn-ea"/>
              </a:rPr>
              <a:t>》</a:t>
            </a:r>
            <a:r>
              <a:rPr lang="zh-TW" altLang="en-US" sz="3100" dirty="0">
                <a:solidFill>
                  <a:srgbClr val="0070C0"/>
                </a:solidFill>
                <a:latin typeface="+mn-ea"/>
                <a:ea typeface="+mn-ea"/>
              </a:rPr>
              <a:t>小冊子</a:t>
            </a:r>
            <a:endParaRPr lang="zh-HK" altLang="en-US" sz="3100" b="1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4340BF-30E0-4170-9A1F-1F3C9D9C0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9538" y="4773960"/>
            <a:ext cx="3338581" cy="3717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A8AA509-012A-4771-8896-BCEED3E1A4B2}"/>
              </a:ext>
            </a:extLst>
          </p:cNvPr>
          <p:cNvSpPr txBox="1"/>
          <p:nvPr/>
        </p:nvSpPr>
        <p:spPr>
          <a:xfrm>
            <a:off x="598124" y="5513693"/>
            <a:ext cx="8355960" cy="1143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HK" altLang="zh-HK" sz="2800" b="1" dirty="0">
                <a:latin typeface="+mn-ea"/>
              </a:rPr>
              <a:t>網</a:t>
            </a:r>
            <a:r>
              <a:rPr lang="zh-TW" altLang="en-US" sz="2800" b="1" dirty="0">
                <a:latin typeface="+mn-ea"/>
              </a:rPr>
              <a:t>址</a:t>
            </a:r>
            <a:r>
              <a:rPr lang="en-US" altLang="zh-HK" sz="2800" b="1" dirty="0">
                <a:latin typeface="+mn-ea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HK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https://www.chp.gov.hk/files/pdf/psycho-educational_booklet_child.pdf</a:t>
            </a:r>
            <a:r>
              <a:rPr lang="en-US" altLang="zh-HK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9D13E-5059-45A7-8F78-9552A4038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44" t="13752" r="20113" b="4865"/>
          <a:stretch/>
        </p:blipFill>
        <p:spPr>
          <a:xfrm>
            <a:off x="339484" y="2035280"/>
            <a:ext cx="4017735" cy="3042928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762568C4-6DEA-44FC-A489-0C60AEAAD3C6}"/>
              </a:ext>
            </a:extLst>
          </p:cNvPr>
          <p:cNvSpPr txBox="1">
            <a:spLocks/>
          </p:cNvSpPr>
          <p:nvPr/>
        </p:nvSpPr>
        <p:spPr>
          <a:xfrm>
            <a:off x="4776104" y="1961264"/>
            <a:ext cx="4152140" cy="4050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TW" altLang="en-US" sz="2800" dirty="0">
                <a:latin typeface="+mn-ea"/>
                <a:sym typeface="Wingdings" panose="05000000000000000000" pitchFamily="2" charset="2"/>
              </a:rPr>
              <a:t>內容簡介： </a:t>
            </a:r>
            <a:endParaRPr lang="en-US" altLang="zh-TW" sz="2800" dirty="0">
              <a:latin typeface="+mn-ea"/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²"/>
            </a:pPr>
            <a:r>
              <a:rPr lang="zh-TW" altLang="en-US" sz="2800" dirty="0">
                <a:latin typeface="+mn-ea"/>
                <a:sym typeface="Wingdings" panose="05000000000000000000" pitchFamily="2" charset="2"/>
              </a:rPr>
              <a:t>新型冠狀病毒病對小朋友情緒的影響</a:t>
            </a:r>
            <a:endParaRPr lang="en-US" altLang="zh-TW" sz="2800" dirty="0">
              <a:latin typeface="+mn-ea"/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²"/>
            </a:pPr>
            <a:r>
              <a:rPr lang="zh-TW" altLang="en-US" sz="2800" dirty="0">
                <a:latin typeface="+mn-ea"/>
                <a:sym typeface="Wingdings" panose="05000000000000000000" pitchFamily="2" charset="2"/>
              </a:rPr>
              <a:t>積極面對疫情的方法</a:t>
            </a:r>
            <a:endParaRPr lang="en-US" altLang="zh-TW" sz="2800" dirty="0">
              <a:latin typeface="+mn-ea"/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²"/>
            </a:pPr>
            <a:r>
              <a:rPr lang="zh-TW" altLang="en-US" sz="2800" dirty="0">
                <a:latin typeface="+mn-ea"/>
                <a:sym typeface="Wingdings" panose="05000000000000000000" pitchFamily="2" charset="2"/>
              </a:rPr>
              <a:t>處理情緒的方法</a:t>
            </a:r>
            <a:endParaRPr lang="en-US" altLang="zh-TW" sz="2800" dirty="0">
              <a:latin typeface="+mn-ea"/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²"/>
            </a:pPr>
            <a:r>
              <a:rPr lang="zh-TW" altLang="en-US" sz="2800" dirty="0">
                <a:latin typeface="+mn-ea"/>
                <a:sym typeface="Wingdings" panose="05000000000000000000" pitchFamily="2" charset="2"/>
              </a:rPr>
              <a:t>家居活動</a:t>
            </a:r>
            <a:endParaRPr lang="en-US" altLang="zh-TW" sz="2800" dirty="0">
              <a:latin typeface="+mn-ea"/>
              <a:sym typeface="Wingdings" panose="05000000000000000000" pitchFamily="2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700" dirty="0">
              <a:sym typeface="Wingdings" panose="05000000000000000000" pitchFamily="2" charset="2"/>
            </a:endParaRPr>
          </a:p>
        </p:txBody>
      </p:sp>
      <p:sp>
        <p:nvSpPr>
          <p:cNvPr id="10" name="投影片編號版面配置區 3">
            <a:extLst>
              <a:ext uri="{FF2B5EF4-FFF2-40B4-BE49-F238E27FC236}">
                <a16:creationId xmlns:a16="http://schemas.microsoft.com/office/drawing/2014/main" id="{EF0E0E72-A761-4F17-B112-101E16026159}"/>
              </a:ext>
            </a:extLst>
          </p:cNvPr>
          <p:cNvSpPr txBox="1">
            <a:spLocks/>
          </p:cNvSpPr>
          <p:nvPr/>
        </p:nvSpPr>
        <p:spPr>
          <a:xfrm>
            <a:off x="8515350" y="6268173"/>
            <a:ext cx="43873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3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9838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5231876" y="197963"/>
            <a:ext cx="3808428" cy="1951349"/>
            <a:chOff x="5099900" y="216816"/>
            <a:chExt cx="5710047" cy="317683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2"/>
            <a:srcRect l="6008" t="6095" r="5795" b="12901"/>
            <a:stretch/>
          </p:blipFill>
          <p:spPr>
            <a:xfrm>
              <a:off x="5099900" y="216816"/>
              <a:ext cx="5674937" cy="2931737"/>
            </a:xfrm>
            <a:prstGeom prst="rect">
              <a:avLst/>
            </a:prstGeom>
          </p:spPr>
        </p:pic>
        <p:sp>
          <p:nvSpPr>
            <p:cNvPr id="8" name="橢圓 7"/>
            <p:cNvSpPr/>
            <p:nvPr/>
          </p:nvSpPr>
          <p:spPr>
            <a:xfrm>
              <a:off x="5505254" y="2875175"/>
              <a:ext cx="2026762" cy="518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0" name="圓角矩形 9"/>
            <p:cNvSpPr/>
            <p:nvPr/>
          </p:nvSpPr>
          <p:spPr>
            <a:xfrm rot="505615">
              <a:off x="9169683" y="377072"/>
              <a:ext cx="1640264" cy="4713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5" name="投影片編號版面配置區 3"/>
          <p:cNvSpPr txBox="1">
            <a:spLocks/>
          </p:cNvSpPr>
          <p:nvPr/>
        </p:nvSpPr>
        <p:spPr>
          <a:xfrm>
            <a:off x="8535433" y="6411309"/>
            <a:ext cx="438734" cy="20788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4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15619" t="843" r="8394" b="9621"/>
          <a:stretch/>
        </p:blipFill>
        <p:spPr>
          <a:xfrm>
            <a:off x="119739" y="4402317"/>
            <a:ext cx="3555723" cy="2356701"/>
          </a:xfrm>
          <a:prstGeom prst="rect">
            <a:avLst/>
          </a:prstGeom>
        </p:spPr>
      </p:pic>
      <p:pic>
        <p:nvPicPr>
          <p:cNvPr id="9" name="圖片 8"/>
          <p:cNvPicPr/>
          <p:nvPr/>
        </p:nvPicPr>
        <p:blipFill rotWithShape="1">
          <a:blip r:embed="rId4"/>
          <a:srcRect l="25685" t="42022" r="63746" b="46227"/>
          <a:stretch/>
        </p:blipFill>
        <p:spPr bwMode="auto">
          <a:xfrm>
            <a:off x="1971358" y="2905673"/>
            <a:ext cx="1294201" cy="7729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圖片 11"/>
          <p:cNvPicPr/>
          <p:nvPr/>
        </p:nvPicPr>
        <p:blipFill rotWithShape="1">
          <a:blip r:embed="rId4"/>
          <a:srcRect l="36255" t="43730" r="53187" b="43267"/>
          <a:stretch/>
        </p:blipFill>
        <p:spPr bwMode="auto">
          <a:xfrm>
            <a:off x="3236247" y="2522483"/>
            <a:ext cx="1428111" cy="833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圖片 12"/>
          <p:cNvPicPr/>
          <p:nvPr/>
        </p:nvPicPr>
        <p:blipFill rotWithShape="1">
          <a:blip r:embed="rId4"/>
          <a:srcRect l="47064" t="46298" r="48348" b="46186"/>
          <a:stretch/>
        </p:blipFill>
        <p:spPr bwMode="auto">
          <a:xfrm>
            <a:off x="4664359" y="3138203"/>
            <a:ext cx="403860" cy="434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圖片 13"/>
          <p:cNvPicPr/>
          <p:nvPr/>
        </p:nvPicPr>
        <p:blipFill rotWithShape="1">
          <a:blip r:embed="rId4"/>
          <a:srcRect l="51509" t="43729" r="37937" b="43267"/>
          <a:stretch/>
        </p:blipFill>
        <p:spPr bwMode="auto">
          <a:xfrm>
            <a:off x="5019331" y="2792151"/>
            <a:ext cx="1398800" cy="8333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圖片 14"/>
          <p:cNvPicPr/>
          <p:nvPr/>
        </p:nvPicPr>
        <p:blipFill rotWithShape="1">
          <a:blip r:embed="rId4"/>
          <a:srcRect l="62199" t="41379" r="26056" b="46867"/>
          <a:stretch/>
        </p:blipFill>
        <p:spPr bwMode="auto">
          <a:xfrm>
            <a:off x="6408397" y="2990789"/>
            <a:ext cx="1522591" cy="791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83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1587" y="1260334"/>
            <a:ext cx="8260826" cy="2738758"/>
          </a:xfrm>
        </p:spPr>
        <p:txBody>
          <a:bodyPr>
            <a:normAutofit/>
          </a:bodyPr>
          <a:lstStyle/>
          <a:p>
            <a:pPr marL="357188" indent="-357188">
              <a:lnSpc>
                <a:spcPct val="100000"/>
              </a:lnSpc>
              <a:buFont typeface="Wingdings" panose="05000000000000000000" pitchFamily="2" charset="2"/>
              <a:buChar char="²"/>
            </a:pPr>
            <a:r>
              <a:rPr lang="zh-TW" altLang="en-US" sz="2800" dirty="0" smtClean="0">
                <a:latin typeface="+mn-ea"/>
                <a:cs typeface="+mj-cs"/>
              </a:rPr>
              <a:t>在</a:t>
            </a:r>
            <a:r>
              <a:rPr lang="zh-TW" altLang="en-US" sz="2800" dirty="0">
                <a:latin typeface="+mn-ea"/>
                <a:cs typeface="+mj-cs"/>
              </a:rPr>
              <a:t>抗疫期間，幼兒可以擔當「關愛小勇士」，主動關懷身邊的人，並傳遞正</a:t>
            </a:r>
            <a:r>
              <a:rPr lang="zh-TW" altLang="en-US" sz="2800" dirty="0" smtClean="0">
                <a:latin typeface="+mn-ea"/>
                <a:cs typeface="+mj-cs"/>
              </a:rPr>
              <a:t>能量。</a:t>
            </a:r>
            <a:endParaRPr lang="en-US" altLang="zh-TW" sz="2800" dirty="0">
              <a:latin typeface="+mn-ea"/>
              <a:cs typeface="+mj-cs"/>
            </a:endParaRPr>
          </a:p>
          <a:p>
            <a:pPr marL="0" indent="0">
              <a:buNone/>
            </a:pPr>
            <a:endParaRPr lang="en-US" altLang="zh-TW" sz="800" dirty="0">
              <a:latin typeface="+mn-ea"/>
              <a:cs typeface="+mj-cs"/>
            </a:endParaRPr>
          </a:p>
          <a:p>
            <a:pPr marL="357188" indent="-357188">
              <a:lnSpc>
                <a:spcPct val="100000"/>
              </a:lnSpc>
              <a:buFont typeface="Wingdings" panose="05000000000000000000" pitchFamily="2" charset="2"/>
              <a:buChar char="²"/>
            </a:pPr>
            <a:r>
              <a:rPr lang="zh-TW" altLang="en-US" sz="2800" dirty="0" smtClean="0">
                <a:latin typeface="+mn-ea"/>
                <a:cs typeface="+mj-cs"/>
              </a:rPr>
              <a:t>教師</a:t>
            </a:r>
            <a:r>
              <a:rPr lang="zh-TW" altLang="en-US" sz="2800" dirty="0">
                <a:latin typeface="+mn-ea"/>
                <a:cs typeface="+mj-cs"/>
              </a:rPr>
              <a:t>及家長可以鼓勵幼兒於日常生活中，實踐以下的關愛好行為：</a:t>
            </a:r>
            <a:endParaRPr lang="en-US" altLang="zh-TW" sz="2800" dirty="0">
              <a:latin typeface="+mn-ea"/>
              <a:cs typeface="+mj-cs"/>
            </a:endParaRPr>
          </a:p>
          <a:p>
            <a:pPr marL="0" indent="0">
              <a:buNone/>
            </a:pPr>
            <a:endParaRPr lang="en-US" altLang="zh-TW" sz="3600" dirty="0">
              <a:latin typeface="+mn-ea"/>
              <a:cs typeface="+mj-cs"/>
            </a:endParaRPr>
          </a:p>
          <a:p>
            <a:pPr>
              <a:buFont typeface="Wingdings" panose="05000000000000000000" pitchFamily="2" charset="2"/>
              <a:buChar char="²"/>
            </a:pP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0" indent="0">
              <a:buNone/>
            </a:pPr>
            <a:endParaRPr lang="zh-HK" altLang="en-US" sz="2500" dirty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-3080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dirty="0">
                <a:solidFill>
                  <a:srgbClr val="FF99CC"/>
                </a:solidFill>
                <a:latin typeface="+mn-ea"/>
                <a:ea typeface="+mn-ea"/>
              </a:rPr>
              <a:t>關愛小勇士</a:t>
            </a:r>
            <a:endParaRPr lang="zh-HK" altLang="en-US" sz="4000" b="1" dirty="0">
              <a:solidFill>
                <a:srgbClr val="FF99CC"/>
              </a:solidFill>
              <a:latin typeface="+mn-ea"/>
              <a:ea typeface="+mn-ea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5A42E11-257B-42C9-8750-8BBEEF507CEB}"/>
              </a:ext>
            </a:extLst>
          </p:cNvPr>
          <p:cNvSpPr txBox="1">
            <a:spLocks/>
          </p:cNvSpPr>
          <p:nvPr/>
        </p:nvSpPr>
        <p:spPr>
          <a:xfrm>
            <a:off x="883174" y="3112688"/>
            <a:ext cx="7819239" cy="5043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lnSpc>
                <a:spcPct val="100000"/>
              </a:lnSpc>
              <a:buFont typeface="Wingdings" panose="05000000000000000000" pitchFamily="2" charset="2"/>
              <a:buChar char="²"/>
            </a:pPr>
            <a:endParaRPr lang="en-US" altLang="zh-TW" sz="2800" dirty="0">
              <a:latin typeface="+mn-ea"/>
              <a:cs typeface="+mj-cs"/>
            </a:endParaRPr>
          </a:p>
          <a:p>
            <a:r>
              <a:rPr lang="zh-TW" altLang="en-US" sz="2600" dirty="0" smtClean="0">
                <a:latin typeface="+mn-ea"/>
                <a:cs typeface="+mj-cs"/>
              </a:rPr>
              <a:t>打電話</a:t>
            </a:r>
            <a:r>
              <a:rPr lang="zh-TW" altLang="en-US" sz="2600" dirty="0">
                <a:latin typeface="+mn-ea"/>
                <a:cs typeface="+mj-cs"/>
              </a:rPr>
              <a:t>給祖父母、外祖父母及親友，表達慰問</a:t>
            </a:r>
            <a:endParaRPr lang="en-US" altLang="zh-TW" sz="2600" dirty="0">
              <a:latin typeface="+mn-ea"/>
              <a:cs typeface="+mj-cs"/>
            </a:endParaRPr>
          </a:p>
          <a:p>
            <a:pPr marL="0" indent="0">
              <a:buNone/>
            </a:pPr>
            <a:endParaRPr lang="en-US" altLang="zh-TW" sz="800" dirty="0">
              <a:latin typeface="+mn-ea"/>
              <a:cs typeface="+mj-cs"/>
            </a:endParaRPr>
          </a:p>
          <a:p>
            <a:r>
              <a:rPr lang="zh-TW" altLang="en-US" sz="2600" dirty="0">
                <a:latin typeface="+mn-ea"/>
                <a:cs typeface="+mj-cs"/>
              </a:rPr>
              <a:t>製作心意卡，年紀較大的</a:t>
            </a:r>
            <a:r>
              <a:rPr lang="zh-TW" altLang="en-US" sz="2600" dirty="0" smtClean="0">
                <a:latin typeface="+mn-ea"/>
                <a:cs typeface="+mj-cs"/>
              </a:rPr>
              <a:t>幼兒可繪畫圖畫或書寫</a:t>
            </a:r>
            <a:r>
              <a:rPr lang="zh-TW" altLang="en-US" sz="2600" dirty="0" smtClean="0">
                <a:latin typeface="+mn-ea"/>
                <a:cs typeface="+mj-cs"/>
              </a:rPr>
              <a:t>簡單</a:t>
            </a:r>
            <a:r>
              <a:rPr lang="zh-TW" altLang="en-US" sz="2600" dirty="0" smtClean="0">
                <a:latin typeface="+mn-ea"/>
                <a:cs typeface="+mj-cs"/>
              </a:rPr>
              <a:t>的問</a:t>
            </a:r>
            <a:r>
              <a:rPr lang="zh-TW" altLang="en-US" sz="2600" dirty="0" smtClean="0">
                <a:latin typeface="+mn-ea"/>
                <a:cs typeface="+mj-cs"/>
              </a:rPr>
              <a:t>侯說話、祝福語句等，鼓勵</a:t>
            </a:r>
            <a:r>
              <a:rPr lang="zh-TW" altLang="en-US" sz="2600" dirty="0">
                <a:latin typeface="+mn-ea"/>
                <a:cs typeface="+mj-cs"/>
              </a:rPr>
              <a:t>及</a:t>
            </a:r>
            <a:r>
              <a:rPr lang="zh-TW" altLang="en-US" sz="2600" dirty="0" smtClean="0">
                <a:latin typeface="+mn-ea"/>
                <a:cs typeface="+mj-cs"/>
              </a:rPr>
              <a:t>支持教師</a:t>
            </a:r>
            <a:r>
              <a:rPr lang="zh-TW" altLang="en-US" sz="2600" dirty="0">
                <a:latin typeface="+mn-ea"/>
                <a:cs typeface="+mj-cs"/>
              </a:rPr>
              <a:t>和</a:t>
            </a:r>
            <a:r>
              <a:rPr lang="zh-TW" altLang="en-US" sz="2600" dirty="0" smtClean="0">
                <a:latin typeface="+mn-ea"/>
                <a:cs typeface="+mj-cs"/>
              </a:rPr>
              <a:t>同學</a:t>
            </a:r>
            <a:endParaRPr lang="en-US" altLang="zh-TW" sz="2600" dirty="0" smtClean="0">
              <a:latin typeface="+mn-ea"/>
              <a:cs typeface="+mj-cs"/>
            </a:endParaRPr>
          </a:p>
          <a:p>
            <a:endParaRPr lang="en-US" altLang="zh-TW" sz="800" dirty="0">
              <a:latin typeface="+mn-ea"/>
              <a:cs typeface="+mj-cs"/>
            </a:endParaRPr>
          </a:p>
          <a:p>
            <a:r>
              <a:rPr lang="zh-TW" altLang="en-US" sz="2600" dirty="0">
                <a:latin typeface="+mn-ea"/>
                <a:cs typeface="+mj-cs"/>
              </a:rPr>
              <a:t>協助保持</a:t>
            </a:r>
            <a:r>
              <a:rPr lang="zh-TW" altLang="en-US" sz="2600" dirty="0" smtClean="0">
                <a:latin typeface="+mn-ea"/>
                <a:cs typeface="+mj-cs"/>
              </a:rPr>
              <a:t>家居清潔及社區環境衞生</a:t>
            </a:r>
            <a:r>
              <a:rPr lang="zh-TW" altLang="en-US" sz="2600" dirty="0">
                <a:latin typeface="+mn-ea"/>
                <a:cs typeface="+mj-cs"/>
              </a:rPr>
              <a:t>，</a:t>
            </a:r>
            <a:r>
              <a:rPr lang="zh-TW" altLang="en-US" sz="2600" dirty="0" smtClean="0">
                <a:latin typeface="+mn-ea"/>
                <a:cs typeface="+mj-cs"/>
              </a:rPr>
              <a:t>主</a:t>
            </a:r>
            <a:r>
              <a:rPr lang="zh-TW" altLang="en-US" sz="2600" dirty="0">
                <a:latin typeface="+mn-ea"/>
                <a:cs typeface="+mj-cs"/>
              </a:rPr>
              <a:t>動</a:t>
            </a:r>
            <a:r>
              <a:rPr lang="zh-TW" altLang="en-US" sz="2600" dirty="0" smtClean="0">
                <a:latin typeface="+mn-ea"/>
                <a:cs typeface="+mj-cs"/>
              </a:rPr>
              <a:t>分擔一些簡單</a:t>
            </a:r>
            <a:r>
              <a:rPr lang="zh-TW" altLang="en-US" sz="2600" dirty="0">
                <a:latin typeface="+mn-ea"/>
                <a:cs typeface="+mj-cs"/>
              </a:rPr>
              <a:t>的</a:t>
            </a:r>
            <a:r>
              <a:rPr lang="zh-TW" altLang="en-US" sz="2600" dirty="0" smtClean="0">
                <a:latin typeface="+mn-ea"/>
                <a:cs typeface="+mj-cs"/>
              </a:rPr>
              <a:t>家務</a:t>
            </a:r>
            <a:endParaRPr lang="en-US" altLang="zh-TW" sz="2600" dirty="0">
              <a:latin typeface="+mn-ea"/>
              <a:cs typeface="+mj-cs"/>
            </a:endParaRPr>
          </a:p>
          <a:p>
            <a:pPr>
              <a:buFont typeface="Wingdings" panose="05000000000000000000" pitchFamily="2" charset="2"/>
              <a:buChar char="²"/>
            </a:pP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HK" altLang="en-US" sz="2500" dirty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6" name="投影片編號版面配置區 3">
            <a:extLst>
              <a:ext uri="{FF2B5EF4-FFF2-40B4-BE49-F238E27FC236}">
                <a16:creationId xmlns:a16="http://schemas.microsoft.com/office/drawing/2014/main" id="{434F5D9F-626E-4501-ACEA-35792CF5F17A}"/>
              </a:ext>
            </a:extLst>
          </p:cNvPr>
          <p:cNvSpPr txBox="1">
            <a:spLocks/>
          </p:cNvSpPr>
          <p:nvPr/>
        </p:nvSpPr>
        <p:spPr>
          <a:xfrm>
            <a:off x="8535433" y="6411309"/>
            <a:ext cx="438734" cy="20788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5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  <p:grpSp>
        <p:nvGrpSpPr>
          <p:cNvPr id="8" name="群組 7"/>
          <p:cNvGrpSpPr/>
          <p:nvPr/>
        </p:nvGrpSpPr>
        <p:grpSpPr>
          <a:xfrm rot="20602723">
            <a:off x="8429270" y="4785033"/>
            <a:ext cx="1127803" cy="1033525"/>
            <a:chOff x="7993930" y="4958500"/>
            <a:chExt cx="999241" cy="904973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/>
            <a:srcRect l="73664" t="68831" r="18076" b="18276"/>
            <a:stretch/>
          </p:blipFill>
          <p:spPr>
            <a:xfrm>
              <a:off x="7993930" y="5231877"/>
              <a:ext cx="719318" cy="631596"/>
            </a:xfrm>
            <a:prstGeom prst="rect">
              <a:avLst/>
            </a:prstGeom>
          </p:spPr>
        </p:pic>
        <p:sp>
          <p:nvSpPr>
            <p:cNvPr id="2" name="橢圓 1"/>
            <p:cNvSpPr/>
            <p:nvPr/>
          </p:nvSpPr>
          <p:spPr>
            <a:xfrm>
              <a:off x="8191893" y="4958500"/>
              <a:ext cx="801278" cy="4053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403">
            <a:off x="600681" y="252837"/>
            <a:ext cx="853208" cy="85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1587" y="1513004"/>
            <a:ext cx="8260826" cy="2746871"/>
          </a:xfrm>
        </p:spPr>
        <p:txBody>
          <a:bodyPr>
            <a:normAutofit/>
          </a:bodyPr>
          <a:lstStyle/>
          <a:p>
            <a:pPr marL="357188" indent="-357188">
              <a:lnSpc>
                <a:spcPct val="100000"/>
              </a:lnSpc>
              <a:buFont typeface="Wingdings" panose="05000000000000000000" pitchFamily="2" charset="2"/>
              <a:buChar char="²"/>
            </a:pPr>
            <a:r>
              <a:rPr lang="zh-TW" altLang="en-US" sz="2800" dirty="0" smtClean="0">
                <a:latin typeface="+mn-ea"/>
                <a:cs typeface="+mj-cs"/>
              </a:rPr>
              <a:t>疫</a:t>
            </a:r>
            <a:r>
              <a:rPr lang="zh-TW" altLang="en-US" sz="2800" dirty="0">
                <a:latin typeface="+mn-ea"/>
                <a:cs typeface="+mj-cs"/>
              </a:rPr>
              <a:t>症爆發以來，無論是</a:t>
            </a:r>
            <a:r>
              <a:rPr lang="zh-TW" altLang="en-US" sz="2800" dirty="0" smtClean="0">
                <a:latin typeface="+mn-ea"/>
                <a:cs typeface="+mj-cs"/>
              </a:rPr>
              <a:t>醫護人員、清潔工人，</a:t>
            </a:r>
            <a:r>
              <a:rPr lang="zh-TW" altLang="en-US" sz="2800" dirty="0">
                <a:latin typeface="+mn-ea"/>
                <a:cs typeface="+mj-cs"/>
              </a:rPr>
              <a:t>甚至每一位市民，也一起同心抗疫，保護香港</a:t>
            </a:r>
            <a:r>
              <a:rPr lang="zh-TW" altLang="en-US" sz="2800" dirty="0" smtClean="0">
                <a:latin typeface="+mn-ea"/>
                <a:cs typeface="+mj-cs"/>
              </a:rPr>
              <a:t>。幼兒可擔當</a:t>
            </a:r>
            <a:r>
              <a:rPr lang="zh-TW" altLang="en-US" sz="2800" dirty="0">
                <a:latin typeface="+mn-ea"/>
                <a:cs typeface="+mj-cs"/>
              </a:rPr>
              <a:t>「感恩小天使」</a:t>
            </a:r>
            <a:r>
              <a:rPr lang="zh-TW" altLang="en-US" sz="2800" dirty="0" smtClean="0">
                <a:latin typeface="+mn-ea"/>
                <a:cs typeface="+mj-cs"/>
              </a:rPr>
              <a:t>，向</a:t>
            </a:r>
            <a:r>
              <a:rPr lang="zh-TW" altLang="en-US" sz="2800" dirty="0">
                <a:latin typeface="+mn-ea"/>
                <a:cs typeface="+mj-cs"/>
              </a:rPr>
              <a:t>身邊的人表達謝意。</a:t>
            </a:r>
            <a:endParaRPr lang="en-US" altLang="zh-TW" sz="2800" dirty="0">
              <a:latin typeface="+mn-ea"/>
              <a:cs typeface="+mj-cs"/>
            </a:endParaRPr>
          </a:p>
          <a:p>
            <a:pPr marL="0" indent="0">
              <a:buNone/>
            </a:pPr>
            <a:endParaRPr lang="en-US" altLang="zh-TW" sz="800" dirty="0">
              <a:latin typeface="+mn-ea"/>
              <a:cs typeface="+mj-cs"/>
            </a:endParaRPr>
          </a:p>
          <a:p>
            <a:pPr marL="357188" indent="-357188">
              <a:buFont typeface="Wingdings" panose="05000000000000000000" pitchFamily="2" charset="2"/>
              <a:buChar char="²"/>
            </a:pPr>
            <a:r>
              <a:rPr lang="zh-TW" altLang="en-US" sz="2800" dirty="0" smtClean="0">
                <a:latin typeface="+mn-ea"/>
                <a:cs typeface="+mj-cs"/>
              </a:rPr>
              <a:t>教師</a:t>
            </a:r>
            <a:r>
              <a:rPr lang="zh-TW" altLang="en-US" sz="2800" dirty="0">
                <a:latin typeface="+mn-ea"/>
                <a:cs typeface="+mj-cs"/>
              </a:rPr>
              <a:t>及家長可以鼓勵幼兒於日常生活中，實踐以下的感恩行動：</a:t>
            </a:r>
            <a:endParaRPr lang="en-US" altLang="zh-TW" sz="2800" dirty="0">
              <a:latin typeface="+mn-ea"/>
              <a:cs typeface="+mj-cs"/>
            </a:endParaRPr>
          </a:p>
          <a:p>
            <a:pPr marL="0" indent="0">
              <a:buNone/>
            </a:pP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0" indent="0">
              <a:buNone/>
            </a:pPr>
            <a:endParaRPr lang="zh-HK" altLang="en-US" sz="2500" dirty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16716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dirty="0">
                <a:solidFill>
                  <a:srgbClr val="FF99CC"/>
                </a:solidFill>
                <a:latin typeface="+mn-ea"/>
                <a:ea typeface="+mn-ea"/>
              </a:rPr>
              <a:t>感恩小天使</a:t>
            </a:r>
            <a:endParaRPr lang="zh-HK" altLang="en-US" sz="4000" b="1" dirty="0">
              <a:solidFill>
                <a:srgbClr val="FF99CC"/>
              </a:solidFill>
              <a:latin typeface="+mn-ea"/>
              <a:ea typeface="+mn-ea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5A42E11-257B-42C9-8750-8BBEEF507CEB}"/>
              </a:ext>
            </a:extLst>
          </p:cNvPr>
          <p:cNvSpPr txBox="1">
            <a:spLocks/>
          </p:cNvSpPr>
          <p:nvPr/>
        </p:nvSpPr>
        <p:spPr>
          <a:xfrm>
            <a:off x="883174" y="4237310"/>
            <a:ext cx="7819239" cy="17938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 dirty="0">
                <a:latin typeface="+mn-ea"/>
                <a:cs typeface="+mj-cs"/>
              </a:rPr>
              <a:t>每星期與家人</a:t>
            </a:r>
            <a:r>
              <a:rPr lang="zh-TW" altLang="en-US" sz="2600" dirty="0" smtClean="0">
                <a:latin typeface="+mn-ea"/>
                <a:cs typeface="+mj-cs"/>
              </a:rPr>
              <a:t>分享一至兩件覺得</a:t>
            </a:r>
            <a:r>
              <a:rPr lang="zh-TW" altLang="en-US" sz="2600" dirty="0">
                <a:latin typeface="+mn-ea"/>
                <a:cs typeface="+mj-cs"/>
              </a:rPr>
              <a:t>感恩的</a:t>
            </a:r>
            <a:r>
              <a:rPr lang="zh-TW" altLang="en-US" sz="2600" dirty="0" smtClean="0">
                <a:latin typeface="+mn-ea"/>
                <a:cs typeface="+mj-cs"/>
              </a:rPr>
              <a:t>事，亦可將事件繪製成「親子日記」</a:t>
            </a:r>
            <a:endParaRPr lang="en-US" altLang="zh-TW" sz="2600" dirty="0" smtClean="0">
              <a:latin typeface="+mn-ea"/>
              <a:cs typeface="+mj-cs"/>
            </a:endParaRPr>
          </a:p>
          <a:p>
            <a:endParaRPr lang="en-US" altLang="zh-TW" sz="800" dirty="0">
              <a:latin typeface="+mn-ea"/>
              <a:cs typeface="+mj-cs"/>
            </a:endParaRPr>
          </a:p>
          <a:p>
            <a:r>
              <a:rPr lang="zh-TW" altLang="en-US" sz="2600" dirty="0">
                <a:latin typeface="+mn-ea"/>
                <a:cs typeface="+mj-cs"/>
              </a:rPr>
              <a:t>自製心意卡或小禮物，送給曾</a:t>
            </a:r>
            <a:r>
              <a:rPr lang="zh-TW" altLang="en-US" sz="2600" dirty="0" smtClean="0">
                <a:latin typeface="+mn-ea"/>
                <a:cs typeface="+mj-cs"/>
              </a:rPr>
              <a:t>幫助我們的</a:t>
            </a:r>
            <a:r>
              <a:rPr lang="zh-TW" altLang="en-US" sz="2600" dirty="0">
                <a:latin typeface="+mn-ea"/>
                <a:cs typeface="+mj-cs"/>
              </a:rPr>
              <a:t>人，以表達謝意</a:t>
            </a:r>
            <a:endParaRPr lang="en-US" altLang="zh-TW" sz="2600" dirty="0">
              <a:latin typeface="+mn-ea"/>
              <a:cs typeface="+mj-cs"/>
            </a:endParaRPr>
          </a:p>
          <a:p>
            <a:pPr marL="0" indent="0">
              <a:buNone/>
            </a:pPr>
            <a:endParaRPr lang="en-US" altLang="zh-TW" sz="2600" dirty="0">
              <a:latin typeface="+mn-ea"/>
              <a:cs typeface="+mj-cs"/>
            </a:endParaRPr>
          </a:p>
        </p:txBody>
      </p:sp>
      <p:sp>
        <p:nvSpPr>
          <p:cNvPr id="6" name="投影片編號版面配置區 3">
            <a:extLst>
              <a:ext uri="{FF2B5EF4-FFF2-40B4-BE49-F238E27FC236}">
                <a16:creationId xmlns:a16="http://schemas.microsoft.com/office/drawing/2014/main" id="{0A9EA91B-7A84-46BF-B5E1-E6C46BD796AE}"/>
              </a:ext>
            </a:extLst>
          </p:cNvPr>
          <p:cNvSpPr txBox="1">
            <a:spLocks/>
          </p:cNvSpPr>
          <p:nvPr/>
        </p:nvSpPr>
        <p:spPr>
          <a:xfrm>
            <a:off x="8535433" y="6411309"/>
            <a:ext cx="438734" cy="20788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6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35418" t="6018" r="3122" b="13361"/>
          <a:stretch/>
        </p:blipFill>
        <p:spPr>
          <a:xfrm>
            <a:off x="0" y="0"/>
            <a:ext cx="1998483" cy="14746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3529" t="5502" r="63760" b="29131"/>
          <a:stretch/>
        </p:blipFill>
        <p:spPr>
          <a:xfrm>
            <a:off x="7795967" y="0"/>
            <a:ext cx="1348033" cy="151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7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6847" y="536073"/>
            <a:ext cx="8387759" cy="784727"/>
          </a:xfrm>
        </p:spPr>
        <p:txBody>
          <a:bodyPr>
            <a:normAutofit lnSpcReduction="10000"/>
          </a:bodyPr>
          <a:lstStyle/>
          <a:p>
            <a:pPr marL="355600" indent="-355600">
              <a:buFont typeface="Wingdings"/>
              <a:buChar char="²"/>
            </a:pPr>
            <a:r>
              <a:rPr lang="zh-TW" altLang="en-US" sz="2700" dirty="0" smtClean="0"/>
              <a:t>教師及家長可以</a:t>
            </a:r>
            <a:r>
              <a:rPr lang="zh-TW" altLang="en-US" sz="2700" dirty="0"/>
              <a:t>和幼兒</a:t>
            </a:r>
            <a:r>
              <a:rPr lang="zh-TW" altLang="en-US" sz="2700" dirty="0" smtClean="0"/>
              <a:t>一起</a:t>
            </a:r>
            <a:r>
              <a:rPr lang="zh-TW" altLang="en-US" sz="2700" dirty="0" smtClean="0"/>
              <a:t>誦讀</a:t>
            </a:r>
            <a:r>
              <a:rPr lang="zh-TW" altLang="en-US" sz="2700" dirty="0" smtClean="0"/>
              <a:t>兒歌</a:t>
            </a:r>
            <a:r>
              <a:rPr lang="zh-TW" altLang="en-US" sz="2700" dirty="0"/>
              <a:t>，並創作配合的動作</a:t>
            </a:r>
            <a:endParaRPr lang="en-US" altLang="zh-TW" sz="2700" dirty="0"/>
          </a:p>
          <a:p>
            <a:pPr marL="0" indent="0">
              <a:buFont typeface="Wingdings"/>
              <a:buChar char="²"/>
            </a:pPr>
            <a:endParaRPr lang="en-US" altLang="zh-TW" sz="2700" dirty="0"/>
          </a:p>
          <a:p>
            <a:pPr marL="0" indent="0">
              <a:lnSpc>
                <a:spcPct val="100000"/>
              </a:lnSpc>
              <a:buNone/>
            </a:pPr>
            <a:endParaRPr lang="en-US" altLang="zh-TW" sz="27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zh-TW" altLang="zh-HK" sz="2700" u="sng" dirty="0"/>
          </a:p>
          <a:p>
            <a:endParaRPr lang="zh-HK" altLang="en-US" sz="2400" u="sng" dirty="0">
              <a:hlinkClick r:id="rId2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1572348" y="1588029"/>
            <a:ext cx="6047652" cy="47665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zh-TW" altLang="en-US" sz="4800" dirty="0">
                <a:solidFill>
                  <a:prstClr val="black"/>
                </a:solidFill>
                <a:sym typeface="Wingdings" panose="05000000000000000000" pitchFamily="2" charset="2"/>
              </a:rPr>
              <a:t>兒歌</a:t>
            </a:r>
            <a:r>
              <a:rPr lang="en-US" altLang="zh-TW" sz="4800" dirty="0">
                <a:solidFill>
                  <a:prstClr val="black"/>
                </a:solidFill>
                <a:sym typeface="Wingdings" panose="05000000000000000000" pitchFamily="2" charset="2"/>
              </a:rPr>
              <a:t>(</a:t>
            </a:r>
            <a:r>
              <a:rPr lang="zh-TW" altLang="en-US" sz="4800" dirty="0">
                <a:solidFill>
                  <a:prstClr val="black"/>
                </a:solidFill>
                <a:sym typeface="Wingdings" panose="05000000000000000000" pitchFamily="2" charset="2"/>
              </a:rPr>
              <a:t>一</a:t>
            </a:r>
            <a:r>
              <a:rPr lang="en-US" altLang="zh-TW" sz="4800" dirty="0">
                <a:solidFill>
                  <a:prstClr val="black"/>
                </a:solidFill>
                <a:sym typeface="Wingdings" panose="05000000000000000000" pitchFamily="2" charset="2"/>
              </a:rPr>
              <a:t>) </a:t>
            </a:r>
            <a:r>
              <a:rPr lang="en-US" altLang="zh-TW" sz="4800" dirty="0" smtClean="0">
                <a:solidFill>
                  <a:prstClr val="black"/>
                </a:solidFill>
                <a:sym typeface="Wingdings" panose="05000000000000000000" pitchFamily="2" charset="2"/>
              </a:rPr>
              <a:t>:</a:t>
            </a:r>
            <a:endParaRPr lang="zh-TW" altLang="zh-HK" sz="800" dirty="0">
              <a:solidFill>
                <a:prstClr val="black"/>
              </a:solidFill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zh-TW" altLang="en-US" sz="4400" dirty="0">
                <a:solidFill>
                  <a:prstClr val="black"/>
                </a:solidFill>
              </a:rPr>
              <a:t>我是關愛好寶寶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zh-TW" altLang="en-US" sz="4400" dirty="0">
                <a:solidFill>
                  <a:prstClr val="black"/>
                </a:solidFill>
              </a:rPr>
              <a:t>家居清潔一起做</a:t>
            </a:r>
            <a:endParaRPr lang="en-US" altLang="zh-TW" sz="4400" dirty="0">
              <a:solidFill>
                <a:prstClr val="black"/>
              </a:solidFill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zh-TW" altLang="en-US" sz="4400" dirty="0" smtClean="0">
                <a:solidFill>
                  <a:prstClr val="black"/>
                </a:solidFill>
              </a:rPr>
              <a:t>致電</a:t>
            </a:r>
            <a:r>
              <a:rPr lang="zh-TW" altLang="en-US" sz="4400" dirty="0">
                <a:solidFill>
                  <a:prstClr val="black"/>
                </a:solidFill>
              </a:rPr>
              <a:t>親友問句</a:t>
            </a:r>
            <a:r>
              <a:rPr lang="zh-TW" altLang="en-US" sz="4400" dirty="0" smtClean="0">
                <a:solidFill>
                  <a:prstClr val="black"/>
                </a:solidFill>
              </a:rPr>
              <a:t>好</a:t>
            </a:r>
            <a:endParaRPr lang="zh-TW" altLang="en-US" sz="4400" dirty="0">
              <a:solidFill>
                <a:prstClr val="black"/>
              </a:solidFill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zh-TW" altLang="en-US" sz="4400" dirty="0" smtClean="0">
                <a:solidFill>
                  <a:prstClr val="black"/>
                </a:solidFill>
              </a:rPr>
              <a:t>互相關懷做得到</a:t>
            </a:r>
            <a:endParaRPr lang="zh-TW" altLang="en-US" sz="4400" dirty="0">
              <a:solidFill>
                <a:prstClr val="black"/>
              </a:solidFill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  <a:sym typeface="Wingdings" panose="05000000000000000000" pitchFamily="2" charset="2"/>
            </a:endParaRPr>
          </a:p>
          <a:p>
            <a:pPr marL="514350" marR="0" lvl="0" indent="-5143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zh-HK" sz="27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HK" alt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  <a:hlinkClick r:id="rId2"/>
            </a:endParaRPr>
          </a:p>
        </p:txBody>
      </p:sp>
      <p:sp>
        <p:nvSpPr>
          <p:cNvPr id="7" name="投影片編號版面配置區 3"/>
          <p:cNvSpPr txBox="1">
            <a:spLocks/>
          </p:cNvSpPr>
          <p:nvPr/>
        </p:nvSpPr>
        <p:spPr>
          <a:xfrm>
            <a:off x="8535433" y="6411309"/>
            <a:ext cx="438734" cy="20788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7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8209" t="11724" r="50170" b="19991"/>
          <a:stretch/>
        </p:blipFill>
        <p:spPr>
          <a:xfrm>
            <a:off x="169684" y="2441542"/>
            <a:ext cx="2300140" cy="212275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51166" t="10158" r="6360" b="20097"/>
          <a:stretch/>
        </p:blipFill>
        <p:spPr>
          <a:xfrm>
            <a:off x="6721311" y="4053526"/>
            <a:ext cx="2347274" cy="21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2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2"/>
          <p:cNvSpPr txBox="1">
            <a:spLocks/>
          </p:cNvSpPr>
          <p:nvPr/>
        </p:nvSpPr>
        <p:spPr>
          <a:xfrm>
            <a:off x="1839516" y="240844"/>
            <a:ext cx="5456830" cy="4284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  兒歌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(</a:t>
            </a:r>
            <a:r>
              <a:rPr lang="zh-TW" altLang="en-US" sz="44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sym typeface="Wingdings" panose="05000000000000000000" pitchFamily="2" charset="2"/>
              </a:rPr>
              <a:t>二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Wingdings" panose="05000000000000000000" pitchFamily="2" charset="2"/>
              </a:rPr>
              <a:t>) : </a:t>
            </a:r>
            <a:endParaRPr kumimoji="0" lang="zh-TW" altLang="zh-HK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  <a:sym typeface="Wingdings" panose="05000000000000000000" pitchFamily="2" charset="2"/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zh-TW" altLang="en-US" sz="4000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sym typeface="Wingdings" panose="05000000000000000000" pitchFamily="2" charset="2"/>
              </a:rPr>
              <a:t>醫生護士謝謝</a:t>
            </a:r>
            <a:r>
              <a:rPr lang="zh-TW" altLang="en-US" sz="40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sym typeface="Wingdings" panose="05000000000000000000" pitchFamily="2" charset="2"/>
              </a:rPr>
              <a:t>你</a:t>
            </a:r>
            <a:endParaRPr lang="en-US" altLang="zh-TW" sz="40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  <a:sym typeface="Wingdings" panose="05000000000000000000" pitchFamily="2" charset="2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4000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工作辛勞沒</a:t>
            </a:r>
            <a:r>
              <a:rPr lang="zh-TW" altLang="en-US" sz="40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退避</a:t>
            </a:r>
            <a:endParaRPr lang="en-US" altLang="zh-TW" sz="40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4000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人人健康</a:t>
            </a:r>
            <a:r>
              <a:rPr lang="zh-TW" altLang="en-US" sz="40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真歡喜</a:t>
            </a:r>
            <a:endParaRPr lang="en-US" altLang="zh-TW" sz="40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sz="40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sz="40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  <a:sym typeface="Wingdings" panose="05000000000000000000" pitchFamily="2" charset="2"/>
            </a:endParaRPr>
          </a:p>
          <a:p>
            <a:pPr marL="514350" marR="0" lvl="0" indent="-5143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zh-HK" sz="27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HK" alt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  <a:hlinkClick r:id="rId2"/>
            </a:endParaRPr>
          </a:p>
        </p:txBody>
      </p:sp>
      <p:sp>
        <p:nvSpPr>
          <p:cNvPr id="4" name="投影片編號版面配置區 3"/>
          <p:cNvSpPr txBox="1">
            <a:spLocks/>
          </p:cNvSpPr>
          <p:nvPr/>
        </p:nvSpPr>
        <p:spPr>
          <a:xfrm>
            <a:off x="8535433" y="6411309"/>
            <a:ext cx="438734" cy="20788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8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  <p:pic>
        <p:nvPicPr>
          <p:cNvPr id="7" name="圖片 6"/>
          <p:cNvPicPr/>
          <p:nvPr/>
        </p:nvPicPr>
        <p:blipFill rotWithShape="1">
          <a:blip r:embed="rId3"/>
          <a:srcRect l="2807" t="7127" r="2682" b="16611"/>
          <a:stretch/>
        </p:blipFill>
        <p:spPr bwMode="auto">
          <a:xfrm>
            <a:off x="1821058" y="4317477"/>
            <a:ext cx="5392132" cy="2540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521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672336" y="491664"/>
            <a:ext cx="7943344" cy="1977216"/>
          </a:xfrm>
        </p:spPr>
        <p:txBody>
          <a:bodyPr>
            <a:noAutofit/>
          </a:bodyPr>
          <a:lstStyle/>
          <a:p>
            <a:pPr marL="449263" indent="-449263">
              <a:lnSpc>
                <a:spcPct val="100000"/>
              </a:lnSpc>
              <a:spcBef>
                <a:spcPts val="750"/>
              </a:spcBef>
              <a:buFont typeface="Wingdings"/>
              <a:buChar char="²"/>
            </a:pPr>
            <a:r>
              <a:rPr lang="zh-TW" altLang="en-US" sz="2800" dirty="0" smtClean="0">
                <a:latin typeface="+mn-ea"/>
                <a:ea typeface="+mn-ea"/>
              </a:rPr>
              <a:t>在</a:t>
            </a:r>
            <a:r>
              <a:rPr lang="zh-TW" altLang="en-US" sz="2800" dirty="0">
                <a:latin typeface="+mn-ea"/>
                <a:ea typeface="+mn-ea"/>
              </a:rPr>
              <a:t>疫情期間，教師及家長亦需注意自己的</a:t>
            </a:r>
            <a:r>
              <a:rPr lang="zh-TW" altLang="en-US" sz="2800" dirty="0" smtClean="0">
                <a:latin typeface="+mn-ea"/>
                <a:ea typeface="+mn-ea"/>
              </a:rPr>
              <a:t>情緒健康，</a:t>
            </a:r>
            <a:r>
              <a:rPr lang="zh-TW" altLang="en-US" sz="2800" dirty="0">
                <a:latin typeface="+mn-ea"/>
                <a:ea typeface="+mn-ea"/>
              </a:rPr>
              <a:t>適時放鬆，並</a:t>
            </a:r>
            <a:r>
              <a:rPr lang="zh-TW" altLang="en-US" sz="2800" dirty="0" smtClean="0">
                <a:latin typeface="+mn-ea"/>
                <a:ea typeface="+mn-ea"/>
              </a:rPr>
              <a:t>以積極態度</a:t>
            </a:r>
            <a:r>
              <a:rPr lang="zh-TW" altLang="en-US" sz="2800" dirty="0">
                <a:latin typeface="+mn-ea"/>
                <a:ea typeface="+mn-ea"/>
              </a:rPr>
              <a:t>面對負面的</a:t>
            </a:r>
            <a:r>
              <a:rPr lang="zh-TW" altLang="en-US" sz="2800" dirty="0" smtClean="0">
                <a:latin typeface="+mn-ea"/>
                <a:ea typeface="+mn-ea"/>
              </a:rPr>
              <a:t>情緒，為自己及幼兒增加正能量。</a:t>
            </a:r>
            <a:r>
              <a:rPr lang="en-US" altLang="zh-TW" sz="2800" dirty="0">
                <a:latin typeface="+mn-ea"/>
                <a:ea typeface="+mn-ea"/>
              </a:rPr>
              <a:t/>
            </a:r>
            <a:br>
              <a:rPr lang="en-US" altLang="zh-TW" sz="2800" dirty="0">
                <a:latin typeface="+mn-ea"/>
                <a:ea typeface="+mn-ea"/>
              </a:rPr>
            </a:br>
            <a:r>
              <a:rPr lang="en-US" altLang="zh-TW" sz="1800" dirty="0">
                <a:latin typeface="+mn-ea"/>
                <a:ea typeface="+mn-ea"/>
              </a:rPr>
              <a:t/>
            </a:r>
            <a:br>
              <a:rPr lang="en-US" altLang="zh-TW" sz="1800" dirty="0">
                <a:latin typeface="+mn-ea"/>
                <a:ea typeface="+mn-ea"/>
              </a:rPr>
            </a:br>
            <a:r>
              <a:rPr lang="zh-TW" altLang="en-US" sz="2800" dirty="0">
                <a:latin typeface="+mn-ea"/>
                <a:ea typeface="+mn-ea"/>
              </a:rPr>
              <a:t>教育局製作了共十輯</a:t>
            </a:r>
            <a:r>
              <a:rPr lang="zh-TW" altLang="zh-HK" sz="2800" b="1" dirty="0">
                <a:latin typeface="+mn-ea"/>
                <a:ea typeface="+mn-ea"/>
              </a:rPr>
              <a:t>『疫流停課</a:t>
            </a:r>
            <a:r>
              <a:rPr lang="en-US" altLang="zh-HK" sz="2800" b="1" dirty="0">
                <a:latin typeface="+mn-ea"/>
                <a:ea typeface="+mn-ea"/>
              </a:rPr>
              <a:t>‧</a:t>
            </a:r>
            <a:r>
              <a:rPr lang="zh-TW" altLang="zh-HK" sz="2800" b="1" dirty="0">
                <a:latin typeface="+mn-ea"/>
                <a:ea typeface="+mn-ea"/>
              </a:rPr>
              <a:t>不停「愛」』</a:t>
            </a:r>
            <a:r>
              <a:rPr lang="zh-TW" altLang="en-US" sz="2800" dirty="0">
                <a:latin typeface="+mn-ea"/>
                <a:ea typeface="+mn-ea"/>
              </a:rPr>
              <a:t>心理教育短片，供教師及家長參考：</a:t>
            </a:r>
            <a:endParaRPr lang="zh-HK" altLang="en-US" sz="2800" dirty="0">
              <a:latin typeface="+mn-ea"/>
              <a:ea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33812" y="6534833"/>
            <a:ext cx="2995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700" b="1" dirty="0">
                <a:solidFill>
                  <a:prstClr val="black"/>
                </a:solidFill>
                <a:ea typeface="新細明體" panose="02020500000000000000" pitchFamily="18" charset="-120"/>
              </a:rPr>
              <a:t>       </a:t>
            </a:r>
            <a:r>
              <a:rPr lang="zh-HK" altLang="en-US" b="1" dirty="0"/>
              <a:t>「教育局</a:t>
            </a:r>
            <a:r>
              <a:rPr lang="en-US" altLang="zh-HK" b="1" dirty="0"/>
              <a:t>YouTube </a:t>
            </a:r>
            <a:r>
              <a:rPr lang="zh-HK" altLang="en-US" b="1" dirty="0"/>
              <a:t>頻道」</a:t>
            </a:r>
            <a:endParaRPr kumimoji="0" lang="en-US" altLang="zh-TW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Arial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86000" y="312122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HK" altLang="en-US" sz="16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/>
          <p:nvPr/>
        </p:nvPicPr>
        <p:blipFill rotWithShape="1">
          <a:blip r:embed="rId2"/>
          <a:srcRect t="14073" r="25018" b="8628"/>
          <a:stretch/>
        </p:blipFill>
        <p:spPr bwMode="auto">
          <a:xfrm>
            <a:off x="1391808" y="2898228"/>
            <a:ext cx="6360383" cy="3636605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896CC658-E0AD-4DCA-8881-1FB9ABA12F21}"/>
              </a:ext>
            </a:extLst>
          </p:cNvPr>
          <p:cNvSpPr txBox="1">
            <a:spLocks/>
          </p:cNvSpPr>
          <p:nvPr/>
        </p:nvSpPr>
        <p:spPr>
          <a:xfrm>
            <a:off x="8535433" y="6411309"/>
            <a:ext cx="438734" cy="20788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37D5FE-740C-46F5-801A-FA5477D9711F}" type="slidenum">
              <a:rPr lang="en-US" sz="1500">
                <a:solidFill>
                  <a:srgbClr val="DE7E18">
                    <a:lumMod val="50000"/>
                  </a:srgbClr>
                </a:solidFill>
                <a:latin typeface="Century Gothic" panose="020B0502020202020204"/>
              </a:rPr>
              <a:pPr>
                <a:defRPr/>
              </a:pPr>
              <a:t>9</a:t>
            </a:fld>
            <a:endParaRPr lang="en-US" sz="1500" dirty="0">
              <a:solidFill>
                <a:srgbClr val="DE7E18">
                  <a:lumMod val="5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169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2995</TotalTime>
  <Words>1007</Words>
  <Application>Microsoft Office PowerPoint</Application>
  <PresentationFormat>如螢幕大小 (4:3)</PresentationFormat>
  <Paragraphs>172</Paragraphs>
  <Slides>24</Slides>
  <Notes>1</Notes>
  <HiddenSlides>0</HiddenSlides>
  <MMClips>4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3" baseType="lpstr">
      <vt:lpstr>新細明體</vt:lpstr>
      <vt:lpstr>標楷體</vt:lpstr>
      <vt:lpstr>Arial</vt:lpstr>
      <vt:lpstr>Calibri</vt:lpstr>
      <vt:lpstr>Calibri Light</vt:lpstr>
      <vt:lpstr>Century Gothic</vt:lpstr>
      <vt:lpstr>Wingdings</vt:lpstr>
      <vt:lpstr>Office 佈景主題</vt:lpstr>
      <vt:lpstr>Acrobat Document</vt:lpstr>
      <vt:lpstr>我是關愛小寶寶</vt:lpstr>
      <vt:lpstr>PowerPoint 簡報</vt:lpstr>
      <vt:lpstr>衞生署兒童體能智力測驗服務 《身心抗疫小勇士 – 親子活動篇》小冊子</vt:lpstr>
      <vt:lpstr>PowerPoint 簡報</vt:lpstr>
      <vt:lpstr>關愛小勇士</vt:lpstr>
      <vt:lpstr>感恩小天使</vt:lpstr>
      <vt:lpstr>PowerPoint 簡報</vt:lpstr>
      <vt:lpstr>PowerPoint 簡報</vt:lpstr>
      <vt:lpstr>在疫情期間，教師及家長亦需注意自己的情緒健康，適時放鬆，並以積極態度面對負面的情緒，為自己及幼兒增加正能量。  教育局製作了共十輯『疫流停課‧不停「愛」』心理教育短片，供教師及家長參考：</vt:lpstr>
      <vt:lpstr>【疫流停課．不停「愛」】教師篇（二） 關愛學生之輔導基本功</vt:lpstr>
      <vt:lpstr>【疫流停課．不停「愛」】家長篇（二） 關愛子女之輔導基本功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</vt:lpstr>
      <vt:lpstr> </vt:lpstr>
      <vt:lpstr> </vt:lpstr>
      <vt:lpstr> </vt:lpstr>
      <vt:lpstr>《漸進式肌肉鬆弛練習》動畫   幼兒可以跟著片中卡通人物，一起進行鬆弛肌肉的練習      來消除緊張  </vt:lpstr>
      <vt:lpstr>在停課期間，幼兒使用電子屏幕產品的機會增加，以下由教育局與衞生署聯合製作的『 「健康網絡由你創」短片系列 (家長篇) 第四集 - 身體健康』短片，透過醫生的分享，讓家長認識子女使用電子產品的健康小貼士 </vt:lpstr>
      <vt:lpstr>祝身心安康！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幼稚園家長資訊 及親子活動建議</dc:title>
  <dc:creator>WONG, Wun-foon</dc:creator>
  <cp:lastModifiedBy>K&amp;P</cp:lastModifiedBy>
  <cp:revision>244</cp:revision>
  <cp:lastPrinted>2020-03-09T03:46:47Z</cp:lastPrinted>
  <dcterms:created xsi:type="dcterms:W3CDTF">2020-02-10T09:55:02Z</dcterms:created>
  <dcterms:modified xsi:type="dcterms:W3CDTF">2020-09-11T03:11:06Z</dcterms:modified>
</cp:coreProperties>
</file>