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85" r:id="rId4"/>
    <p:sldId id="262" r:id="rId5"/>
    <p:sldId id="264" r:id="rId6"/>
    <p:sldId id="292" r:id="rId7"/>
    <p:sldId id="286" r:id="rId8"/>
    <p:sldId id="280" r:id="rId9"/>
    <p:sldId id="263" r:id="rId10"/>
    <p:sldId id="287" r:id="rId11"/>
    <p:sldId id="289" r:id="rId12"/>
    <p:sldId id="297" r:id="rId13"/>
    <p:sldId id="288" r:id="rId14"/>
    <p:sldId id="290" r:id="rId15"/>
    <p:sldId id="268" r:id="rId16"/>
    <p:sldId id="302" r:id="rId17"/>
    <p:sldId id="296" r:id="rId18"/>
    <p:sldId id="294" r:id="rId19"/>
    <p:sldId id="295" r:id="rId20"/>
    <p:sldId id="298" r:id="rId21"/>
    <p:sldId id="299" r:id="rId22"/>
    <p:sldId id="301" r:id="rId2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, Chun-yue" initials="LC" lastIdx="6" clrIdx="0">
    <p:extLst>
      <p:ext uri="{19B8F6BF-5375-455C-9EA6-DF929625EA0E}">
        <p15:presenceInfo xmlns:p15="http://schemas.microsoft.com/office/powerpoint/2012/main" userId="S-1-5-21-2637006528-1015924553-1750768987-278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FF"/>
    <a:srgbClr val="FF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8" autoAdjust="0"/>
    <p:restoredTop sz="92574" autoAdjust="0"/>
  </p:normalViewPr>
  <p:slideViewPr>
    <p:cSldViewPr snapToGrid="0">
      <p:cViewPr varScale="1">
        <p:scale>
          <a:sx n="66" d="100"/>
          <a:sy n="66" d="100"/>
        </p:scale>
        <p:origin x="14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DI\STEM\COVID-19\Number%20of%20affected%20cases%20estimates%20-%20COVID19%20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DI\STEM\COVID-19\Number%20of%20affected%20cases%20estimates%20-%20COVID19%20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00" b="1" i="0" u="none" strike="noStrike" kern="1200" cap="all" spc="12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400" b="0" i="0" u="none" strike="noStrike" kern="1200" cap="none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Total Number of Infected Persons without Social Distancing</a:t>
            </a:r>
            <a:endParaRPr lang="zh-TW" altLang="en-US" sz="1400" b="0" i="0" u="none" strike="noStrike" kern="1200" cap="none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16438813950063319"/>
          <c:y val="2.50391195167778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00" b="1" i="0" u="none" strike="noStrike" kern="1200" cap="all" spc="120" normalizeH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zh-HK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工作表1!$B$3:$B$9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</c:numCache>
            </c:numRef>
          </c:xVal>
          <c:yVal>
            <c:numRef>
              <c:f>工作表1!$D$3:$D$9</c:f>
              <c:numCache>
                <c:formatCode>General</c:formatCode>
                <c:ptCount val="7"/>
                <c:pt idx="0">
                  <c:v>1</c:v>
                </c:pt>
                <c:pt idx="1">
                  <c:v>2.8</c:v>
                </c:pt>
                <c:pt idx="2">
                  <c:v>6.04</c:v>
                </c:pt>
                <c:pt idx="3">
                  <c:v>11.872</c:v>
                </c:pt>
                <c:pt idx="4">
                  <c:v>22.369600000000002</c:v>
                </c:pt>
                <c:pt idx="5">
                  <c:v>41.265280000000004</c:v>
                </c:pt>
                <c:pt idx="6">
                  <c:v>75.277504000000022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6DD-480D-BB9B-37E2FF6EF6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4078080"/>
        <c:axId val="1234083488"/>
      </c:scatterChart>
      <c:valAx>
        <c:axId val="1234078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TW"/>
                  <a:t>Number of Days</a:t>
                </a:r>
                <a:endParaRPr lang="zh-TW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H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HK"/>
          </a:p>
        </c:txPr>
        <c:crossAx val="1234083488"/>
        <c:crosses val="autoZero"/>
        <c:crossBetween val="midCat"/>
      </c:valAx>
      <c:valAx>
        <c:axId val="123408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TW"/>
                  <a:t>Total Number of Infected Persons</a:t>
                </a:r>
                <a:endParaRPr lang="zh-TW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H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HK"/>
          </a:p>
        </c:txPr>
        <c:crossAx val="12340780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H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/>
              <a:t>Comparison of total number of Infected Persons</a:t>
            </a:r>
            <a:endParaRPr lang="zh-TW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HK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工作表1!$R$23</c:f>
              <c:strCache>
                <c:ptCount val="1"/>
                <c:pt idx="0">
                  <c:v>Without Social Distancing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工作表1!$Q$24:$Q$30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</c:numCache>
            </c:numRef>
          </c:xVal>
          <c:yVal>
            <c:numRef>
              <c:f>工作表1!$R$24:$R$30</c:f>
              <c:numCache>
                <c:formatCode>General</c:formatCode>
                <c:ptCount val="7"/>
                <c:pt idx="0">
                  <c:v>1</c:v>
                </c:pt>
                <c:pt idx="1">
                  <c:v>2.8</c:v>
                </c:pt>
                <c:pt idx="2">
                  <c:v>6.04</c:v>
                </c:pt>
                <c:pt idx="3">
                  <c:v>11.872</c:v>
                </c:pt>
                <c:pt idx="4">
                  <c:v>22.369600000000002</c:v>
                </c:pt>
                <c:pt idx="5">
                  <c:v>41.265280000000004</c:v>
                </c:pt>
                <c:pt idx="6">
                  <c:v>75.277504000000022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B1C-432C-BA99-4723B82866F0}"/>
            </c:ext>
          </c:extLst>
        </c:ser>
        <c:ser>
          <c:idx val="1"/>
          <c:order val="1"/>
          <c:tx>
            <c:strRef>
              <c:f>工作表1!$S$23</c:f>
              <c:strCache>
                <c:ptCount val="1"/>
                <c:pt idx="0">
                  <c:v>With Social Distancing</c:v>
                </c:pt>
              </c:strCache>
            </c:strRef>
          </c:tx>
          <c:spPr>
            <a:ln w="19050" cap="rnd">
              <a:solidFill>
                <a:srgbClr val="FF99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9900"/>
              </a:solidFill>
              <a:ln w="9525">
                <a:solidFill>
                  <a:srgbClr val="FF9900"/>
                </a:solidFill>
              </a:ln>
              <a:effectLst/>
            </c:spPr>
          </c:marker>
          <c:xVal>
            <c:numRef>
              <c:f>工作表1!$Q$24:$Q$30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</c:numCache>
            </c:numRef>
          </c:xVal>
          <c:yVal>
            <c:numRef>
              <c:f>工作表1!$S$24:$S$30</c:f>
              <c:numCache>
                <c:formatCode>General</c:formatCode>
                <c:ptCount val="7"/>
                <c:pt idx="0">
                  <c:v>1</c:v>
                </c:pt>
                <c:pt idx="1">
                  <c:v>1.9</c:v>
                </c:pt>
                <c:pt idx="2">
                  <c:v>2.71</c:v>
                </c:pt>
                <c:pt idx="3">
                  <c:v>3.4390000000000001</c:v>
                </c:pt>
                <c:pt idx="4">
                  <c:v>4.0951000000000004</c:v>
                </c:pt>
                <c:pt idx="5">
                  <c:v>4.6855900000000004</c:v>
                </c:pt>
                <c:pt idx="6">
                  <c:v>5.2170310000000004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B1C-432C-BA99-4723B8286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9551840"/>
        <c:axId val="1279543104"/>
      </c:scatterChart>
      <c:valAx>
        <c:axId val="1279551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TW"/>
                  <a:t>Number of Days</a:t>
                </a:r>
                <a:endParaRPr lang="zh-TW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H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HK"/>
          </a:p>
        </c:txPr>
        <c:crossAx val="1279543104"/>
        <c:crosses val="autoZero"/>
        <c:crossBetween val="midCat"/>
      </c:valAx>
      <c:valAx>
        <c:axId val="1279543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TW"/>
                  <a:t>Total Number of Infected Persons</a:t>
                </a:r>
                <a:endParaRPr lang="zh-TW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H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HK"/>
          </a:p>
        </c:txPr>
        <c:crossAx val="12795518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H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H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BC7F4-61D7-4FF8-993D-0FFF45F32A0D}" type="datetimeFigureOut">
              <a:rPr lang="zh-HK" altLang="en-US" smtClean="0"/>
              <a:t>17/8/2020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A8F9A-90A3-4B56-9D72-FE941988011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097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A8F9A-90A3-4B56-9D72-FE941988011E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1272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A8F9A-90A3-4B56-9D72-FE941988011E}" type="slidenum">
              <a:rPr lang="zh-HK" altLang="en-US" smtClean="0"/>
              <a:t>18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26267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600" spc="-12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3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0584-149E-4772-9D73-01033DE24FCF}" type="datetimeFigureOut">
              <a:rPr lang="zh-HK" altLang="en-US" smtClean="0"/>
              <a:t>17/8/2020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8487-1478-4FAE-ACE4-BFD592CB31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3358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0584-149E-4772-9D73-01033DE24FCF}" type="datetimeFigureOut">
              <a:rPr lang="zh-HK" altLang="en-US" smtClean="0"/>
              <a:t>17/8/2020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8487-1478-4FAE-ACE4-BFD592CB31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2747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0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22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32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0584-149E-4772-9D73-01033DE24FCF}" type="datetimeFigureOut">
              <a:rPr lang="zh-HK" altLang="en-US" smtClean="0"/>
              <a:t>17/8/2020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8487-1478-4FAE-ACE4-BFD592CB31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4361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0584-149E-4772-9D73-01033DE24FCF}" type="datetimeFigureOut">
              <a:rPr lang="zh-HK" altLang="en-US" smtClean="0"/>
              <a:t>17/8/2020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8487-1478-4FAE-ACE4-BFD592CB31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17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0584-149E-4772-9D73-01033DE24FCF}" type="datetimeFigureOut">
              <a:rPr lang="zh-HK" altLang="en-US" smtClean="0"/>
              <a:t>17/8/2020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8487-1478-4FAE-ACE4-BFD592CB31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3970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0584-149E-4772-9D73-01033DE24FCF}" type="datetimeFigureOut">
              <a:rPr lang="zh-HK" altLang="en-US" smtClean="0"/>
              <a:t>17/8/2020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3658487-1478-4FAE-ACE4-BFD592CB31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06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B6150584-149E-4772-9D73-01033DE24FCF}" type="datetimeFigureOut">
              <a:rPr lang="zh-HK" altLang="en-US" smtClean="0"/>
              <a:t>17/8/2020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3658487-1478-4FAE-ACE4-BFD592CB31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00774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388023"/>
            <a:ext cx="8079581" cy="1184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714573"/>
            <a:ext cx="8065294" cy="4444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B6150584-149E-4772-9D73-01033DE24FCF}" type="datetimeFigureOut">
              <a:rPr lang="zh-HK" altLang="en-US" smtClean="0"/>
              <a:t>17/8/2020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3658487-1478-4FAE-ACE4-BFD592CB31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1888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120" baseline="0">
          <a:solidFill>
            <a:schemeClr val="accent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100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100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100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100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ronavirus.gov.hk/eng/social_distancing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p.gov.hk/files/pdf/local_situation_covid19_en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vid19.sph.hku.h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p.gov.hk/en/features/102624.html#FAQ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HK" sz="6000" b="1" dirty="0"/>
              <a:t>Social Distancing and the Spread of COVID-19</a:t>
            </a:r>
            <a:endParaRPr lang="zh-HK" altLang="en-US" sz="60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00634" y="4198408"/>
            <a:ext cx="8137528" cy="2075931"/>
          </a:xfrm>
        </p:spPr>
        <p:txBody>
          <a:bodyPr>
            <a:normAutofit/>
          </a:bodyPr>
          <a:lstStyle/>
          <a:p>
            <a:r>
              <a:rPr lang="en-US" altLang="zh-HK" dirty="0"/>
              <a:t>Junior Secondary Mathematics</a:t>
            </a:r>
          </a:p>
          <a:p>
            <a:endParaRPr lang="en-US" altLang="zh-HK" dirty="0"/>
          </a:p>
          <a:p>
            <a:endParaRPr lang="en-US" altLang="zh-HK" dirty="0"/>
          </a:p>
          <a:p>
            <a:pPr algn="r"/>
            <a:r>
              <a:rPr lang="en-US" altLang="zh-HK" sz="1600" dirty="0"/>
              <a:t>Curriculum Development Institute, Education Bureau</a:t>
            </a:r>
            <a:endParaRPr lang="zh-HK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066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Building the Model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HK" dirty="0"/>
              <a:t>By assumptions, while the original infected person would be quarantined, each of the 1.8 newly infected persons will infect another 1.8 persons within a period of infection.  Hence, in 10 days (2 periods of infection), the total number of infected persons </a:t>
            </a:r>
            <a:r>
              <a:rPr lang="en-US" altLang="zh-H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HK" dirty="0"/>
              <a:t> is</a:t>
            </a:r>
          </a:p>
          <a:p>
            <a:pPr algn="just"/>
            <a:endParaRPr lang="zh-HK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856067"/>
              </p:ext>
            </p:extLst>
          </p:nvPr>
        </p:nvGraphicFramePr>
        <p:xfrm>
          <a:off x="539750" y="4038600"/>
          <a:ext cx="798671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3" imgW="2590560" imgH="253800" progId="Equation.DSMT4">
                  <p:embed/>
                </p:oleObj>
              </mc:Choice>
              <mc:Fallback>
                <p:oleObj name="Equation" r:id="rId3" imgW="2590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750" y="4038600"/>
                        <a:ext cx="7986713" cy="782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984247" y="5088702"/>
            <a:ext cx="1174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dirty="0"/>
              <a:t>Newly infected</a:t>
            </a:r>
            <a:endParaRPr lang="zh-HK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293958" y="5085093"/>
            <a:ext cx="1174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dirty="0"/>
              <a:t>Already infected</a:t>
            </a:r>
            <a:endParaRPr lang="zh-HK" altLang="en-US" dirty="0"/>
          </a:p>
        </p:txBody>
      </p:sp>
      <p:sp>
        <p:nvSpPr>
          <p:cNvPr id="8" name="右大括弧 7"/>
          <p:cNvSpPr/>
          <p:nvPr/>
        </p:nvSpPr>
        <p:spPr>
          <a:xfrm rot="5400000">
            <a:off x="3443480" y="4242431"/>
            <a:ext cx="255639" cy="1325696"/>
          </a:xfrm>
          <a:prstGeom prst="rightBrace">
            <a:avLst>
              <a:gd name="adj1" fmla="val 3419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右大括弧 8"/>
          <p:cNvSpPr/>
          <p:nvPr/>
        </p:nvSpPr>
        <p:spPr>
          <a:xfrm rot="5400000">
            <a:off x="1753191" y="4448080"/>
            <a:ext cx="255639" cy="914400"/>
          </a:xfrm>
          <a:prstGeom prst="rightBrace">
            <a:avLst>
              <a:gd name="adj1" fmla="val 3419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0549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Building the Model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541338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Q3) By observing the above calculations, try to calculate the total number of infected persons, </a:t>
            </a:r>
            <a:r>
              <a:rPr lang="en-US" altLang="zh-HK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HK" dirty="0">
                <a:solidFill>
                  <a:srgbClr val="0070C0"/>
                </a:solidFill>
              </a:rPr>
              <a:t> , after 15, 20, 25 and 30 days using a spreadsheet.</a:t>
            </a:r>
          </a:p>
          <a:p>
            <a:endParaRPr lang="en-US" altLang="zh-HK" dirty="0"/>
          </a:p>
          <a:p>
            <a:endParaRPr lang="zh-HK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782428" y="6250280"/>
            <a:ext cx="7882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1600" b="1" dirty="0"/>
              <a:t>Remarks: </a:t>
            </a:r>
            <a:r>
              <a:rPr lang="en-US" altLang="zh-HK" sz="1600" dirty="0"/>
              <a:t>Non-integral numbers of persons are derived from statistical data.</a:t>
            </a:r>
            <a:endParaRPr lang="zh-HK" altLang="en-US" sz="16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589832"/>
              </p:ext>
            </p:extLst>
          </p:nvPr>
        </p:nvGraphicFramePr>
        <p:xfrm>
          <a:off x="1091953" y="2973139"/>
          <a:ext cx="7191624" cy="3197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1954">
                  <a:extLst>
                    <a:ext uri="{9D8B030D-6E8A-4147-A177-3AD203B41FA5}">
                      <a16:colId xmlns:a16="http://schemas.microsoft.com/office/drawing/2014/main" val="3203065395"/>
                    </a:ext>
                  </a:extLst>
                </a:gridCol>
                <a:gridCol w="1091954">
                  <a:extLst>
                    <a:ext uri="{9D8B030D-6E8A-4147-A177-3AD203B41FA5}">
                      <a16:colId xmlns:a16="http://schemas.microsoft.com/office/drawing/2014/main" val="3533238482"/>
                    </a:ext>
                  </a:extLst>
                </a:gridCol>
                <a:gridCol w="5007716">
                  <a:extLst>
                    <a:ext uri="{9D8B030D-6E8A-4147-A177-3AD203B41FA5}">
                      <a16:colId xmlns:a16="http://schemas.microsoft.com/office/drawing/2014/main" val="2239768329"/>
                    </a:ext>
                  </a:extLst>
                </a:gridCol>
              </a:tblGrid>
              <a:tr h="67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no. of periods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no. of days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Total no. of infected persons </a:t>
                      </a:r>
                    </a:p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(without social distancing, cor. to 1 </a:t>
                      </a:r>
                      <a:r>
                        <a:rPr lang="en-US" altLang="zh-HK" sz="2000" u="none" strike="noStrike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d.p.</a:t>
                      </a:r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0430561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6750959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2.8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776577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6.0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3259229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HK" sz="2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7895087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HK" sz="2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8793574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HK" sz="2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006180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HK" sz="2200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7852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57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Building the Model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541338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Q3) By observing the above calculations, try to calculate the total number of infected persons, </a:t>
            </a:r>
            <a:r>
              <a:rPr lang="en-US" altLang="zh-HK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HK" dirty="0">
                <a:solidFill>
                  <a:srgbClr val="0070C0"/>
                </a:solidFill>
              </a:rPr>
              <a:t> , after 15, 20, 25 and 30 days using a spreadsheet.</a:t>
            </a:r>
          </a:p>
          <a:p>
            <a:endParaRPr lang="en-US" altLang="zh-HK" dirty="0"/>
          </a:p>
          <a:p>
            <a:endParaRPr lang="zh-HK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287557"/>
              </p:ext>
            </p:extLst>
          </p:nvPr>
        </p:nvGraphicFramePr>
        <p:xfrm>
          <a:off x="1091953" y="2973139"/>
          <a:ext cx="7191624" cy="3197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1954">
                  <a:extLst>
                    <a:ext uri="{9D8B030D-6E8A-4147-A177-3AD203B41FA5}">
                      <a16:colId xmlns:a16="http://schemas.microsoft.com/office/drawing/2014/main" val="3203065395"/>
                    </a:ext>
                  </a:extLst>
                </a:gridCol>
                <a:gridCol w="1091954">
                  <a:extLst>
                    <a:ext uri="{9D8B030D-6E8A-4147-A177-3AD203B41FA5}">
                      <a16:colId xmlns:a16="http://schemas.microsoft.com/office/drawing/2014/main" val="3533238482"/>
                    </a:ext>
                  </a:extLst>
                </a:gridCol>
                <a:gridCol w="5007716">
                  <a:extLst>
                    <a:ext uri="{9D8B030D-6E8A-4147-A177-3AD203B41FA5}">
                      <a16:colId xmlns:a16="http://schemas.microsoft.com/office/drawing/2014/main" val="2239768329"/>
                    </a:ext>
                  </a:extLst>
                </a:gridCol>
              </a:tblGrid>
              <a:tr h="67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no. of periods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no. of days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Total no. of infected persons </a:t>
                      </a:r>
                    </a:p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(without social distancing, cor. to 1 </a:t>
                      </a:r>
                      <a:r>
                        <a:rPr lang="en-US" altLang="zh-HK" sz="2000" u="none" strike="noStrike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d.p.</a:t>
                      </a:r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0430561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6750959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2.8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776577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6.0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3259229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2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7895087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2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8793574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2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006180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en-US" altLang="zh-HK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220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7852520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782428" y="6250280"/>
            <a:ext cx="7882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1600" b="1" dirty="0"/>
              <a:t>Remarks: </a:t>
            </a:r>
            <a:r>
              <a:rPr lang="en-US" altLang="zh-HK" sz="1600" dirty="0"/>
              <a:t>Non-integral numbers of persons are derived from statistical data.</a:t>
            </a:r>
            <a:endParaRPr lang="zh-HK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5060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Building the Model (Extension)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9138" indent="-719138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Q3*) From the formula used in the spreadsheet for the calculation of total number of infected persons, can you write down a formula in mathematics?</a:t>
            </a:r>
          </a:p>
          <a:p>
            <a:pPr marL="719138" indent="-719138" algn="just">
              <a:buNone/>
            </a:pPr>
            <a:endParaRPr lang="en-US" altLang="zh-HK" dirty="0">
              <a:solidFill>
                <a:srgbClr val="0070C0"/>
              </a:solidFill>
            </a:endParaRPr>
          </a:p>
          <a:p>
            <a:pPr marL="719138" indent="-719138" algn="just">
              <a:buNone/>
            </a:pPr>
            <a:endParaRPr lang="en-US" altLang="zh-HK" dirty="0">
              <a:solidFill>
                <a:srgbClr val="0070C0"/>
              </a:solidFill>
            </a:endParaRPr>
          </a:p>
          <a:p>
            <a:pPr marL="756000" indent="-756000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	After </a:t>
            </a:r>
            <a:r>
              <a:rPr lang="en-US" altLang="zh-HK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HK" dirty="0">
                <a:solidFill>
                  <a:srgbClr val="0070C0"/>
                </a:solidFill>
              </a:rPr>
              <a:t> periods of infection, the total number of infected persons is</a:t>
            </a:r>
          </a:p>
          <a:p>
            <a:pPr algn="just"/>
            <a:endParaRPr lang="zh-HK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282585" y="3434166"/>
            <a:ext cx="117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Answer:</a:t>
            </a:r>
            <a:endParaRPr lang="zh-HK" altLang="en-US" sz="2400" dirty="0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46493"/>
              </p:ext>
            </p:extLst>
          </p:nvPr>
        </p:nvGraphicFramePr>
        <p:xfrm>
          <a:off x="1657350" y="4918075"/>
          <a:ext cx="62642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3" imgW="2031840" imgH="253800" progId="Equation.DSMT4">
                  <p:embed/>
                </p:oleObj>
              </mc:Choice>
              <mc:Fallback>
                <p:oleObj name="Equation" r:id="rId3" imgW="2031840" imgH="253800" progId="Equation.DSMT4">
                  <p:embed/>
                  <p:pic>
                    <p:nvPicPr>
                      <p:cNvPr id="4" name="物件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7350" y="4918075"/>
                        <a:ext cx="6264275" cy="782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328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Building the Model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541338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Q4) Using the spreadsheet in Q3, present the total number of infected persons by a suitable statistical graph.</a:t>
            </a:r>
            <a:endParaRPr lang="zh-HK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5" name="圖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0029665"/>
              </p:ext>
            </p:extLst>
          </p:nvPr>
        </p:nvGraphicFramePr>
        <p:xfrm>
          <a:off x="1220073" y="2727230"/>
          <a:ext cx="6639559" cy="3983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528977" y="2584979"/>
            <a:ext cx="117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Answer: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1445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b="1" dirty="0"/>
              <a:t>Effect of social distancing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altLang="zh-HK" dirty="0"/>
              <a:t>Suppose the measures that could enhance social distancing reduce our amount of social gatherings by half, let's see what will happen</a:t>
            </a:r>
            <a:r>
              <a:rPr lang="en-US" altLang="zh-TW" dirty="0"/>
              <a:t>.</a:t>
            </a:r>
            <a:endParaRPr lang="en-US" altLang="zh-HK" dirty="0"/>
          </a:p>
          <a:p>
            <a:pPr algn="just">
              <a:lnSpc>
                <a:spcPct val="100000"/>
              </a:lnSpc>
            </a:pPr>
            <a:endParaRPr lang="en-US" altLang="zh-HK" dirty="0"/>
          </a:p>
          <a:p>
            <a:pPr algn="just">
              <a:lnSpc>
                <a:spcPct val="100000"/>
              </a:lnSpc>
            </a:pPr>
            <a:r>
              <a:rPr lang="en-US" altLang="zh-HK" dirty="0"/>
              <a:t>By Assumption 2, the </a:t>
            </a:r>
            <a:r>
              <a:rPr lang="en-US" altLang="zh-HK" b="1" dirty="0">
                <a:solidFill>
                  <a:srgbClr val="7030A0"/>
                </a:solidFill>
              </a:rPr>
              <a:t>reproduction number </a:t>
            </a:r>
            <a:r>
              <a:rPr lang="en-US" altLang="zh-HK" dirty="0"/>
              <a:t>is also reduced by half, that is, </a:t>
            </a:r>
            <a:r>
              <a:rPr lang="en-US" altLang="zh-HK" sz="3200" dirty="0"/>
              <a:t>1.8 is now reduced to 0.9</a:t>
            </a:r>
            <a:endParaRPr lang="zh-HK" altLang="en-US" sz="3200" dirty="0"/>
          </a:p>
        </p:txBody>
      </p:sp>
      <p:sp>
        <p:nvSpPr>
          <p:cNvPr id="5" name="向下箭號 4"/>
          <p:cNvSpPr/>
          <p:nvPr/>
        </p:nvSpPr>
        <p:spPr>
          <a:xfrm>
            <a:off x="6693408" y="4620768"/>
            <a:ext cx="1341120" cy="1389888"/>
          </a:xfrm>
          <a:prstGeom prst="downArrow">
            <a:avLst/>
          </a:prstGeom>
          <a:scene3d>
            <a:camera prst="isometricOffAxis2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9056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Effect of social distancing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7206" y="1439501"/>
            <a:ext cx="8065294" cy="4719252"/>
          </a:xfrm>
        </p:spPr>
        <p:txBody>
          <a:bodyPr/>
          <a:lstStyle/>
          <a:p>
            <a:pPr marL="541338" indent="-541338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Q5) By modifying the formula used in the spreadsheet for Q3, find the total number of infected persons </a:t>
            </a:r>
            <a:r>
              <a:rPr lang="en-US" altLang="zh-HK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HK" dirty="0">
                <a:solidFill>
                  <a:srgbClr val="0070C0"/>
                </a:solidFill>
              </a:rPr>
              <a:t> in 5 , 10 , 15, 20 , 25 and 30 days time with measures that could enhance social distancing. </a:t>
            </a:r>
          </a:p>
          <a:p>
            <a:pPr marL="541338" indent="-541338" algn="just">
              <a:buNone/>
            </a:pPr>
            <a:endParaRPr lang="en-US" altLang="zh-HK" dirty="0">
              <a:solidFill>
                <a:srgbClr val="0070C0"/>
              </a:solidFill>
            </a:endParaRPr>
          </a:p>
          <a:p>
            <a:pPr algn="just"/>
            <a:endParaRPr lang="zh-HK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11755"/>
              </p:ext>
            </p:extLst>
          </p:nvPr>
        </p:nvGraphicFramePr>
        <p:xfrm>
          <a:off x="1074198" y="2984536"/>
          <a:ext cx="7299186" cy="3401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8024">
                  <a:extLst>
                    <a:ext uri="{9D8B030D-6E8A-4147-A177-3AD203B41FA5}">
                      <a16:colId xmlns:a16="http://schemas.microsoft.com/office/drawing/2014/main" val="2767241737"/>
                    </a:ext>
                  </a:extLst>
                </a:gridCol>
                <a:gridCol w="1158024">
                  <a:extLst>
                    <a:ext uri="{9D8B030D-6E8A-4147-A177-3AD203B41FA5}">
                      <a16:colId xmlns:a16="http://schemas.microsoft.com/office/drawing/2014/main" val="3533238482"/>
                    </a:ext>
                  </a:extLst>
                </a:gridCol>
                <a:gridCol w="2491569">
                  <a:extLst>
                    <a:ext uri="{9D8B030D-6E8A-4147-A177-3AD203B41FA5}">
                      <a16:colId xmlns:a16="http://schemas.microsoft.com/office/drawing/2014/main" val="2239768329"/>
                    </a:ext>
                  </a:extLst>
                </a:gridCol>
                <a:gridCol w="2491569">
                  <a:extLst>
                    <a:ext uri="{9D8B030D-6E8A-4147-A177-3AD203B41FA5}">
                      <a16:colId xmlns:a16="http://schemas.microsoft.com/office/drawing/2014/main" val="843343526"/>
                    </a:ext>
                  </a:extLst>
                </a:gridCol>
              </a:tblGrid>
              <a:tr h="465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no. of periods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no. of days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Total no. of infected persons (cor. to 1</a:t>
                      </a: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d.p.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239774"/>
                  </a:ext>
                </a:extLst>
              </a:tr>
              <a:tr h="413883"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without social distancing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with social distancing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0430561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1800" u="none" strike="noStrike" dirty="0">
                          <a:effectLst/>
                        </a:rPr>
                        <a:t>1</a:t>
                      </a:r>
                      <a:endParaRPr lang="en-US" altLang="zh-HK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6750959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zh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2.8</a:t>
                      </a:r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HK" sz="1800" u="none" strike="noStrike" kern="12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776577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zh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6.0</a:t>
                      </a:r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HK" sz="1800" u="none" strike="noStrike" kern="12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3259229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HK" sz="1800" u="none" strike="noStrike" kern="12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7895087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HK" sz="1800" u="none" strike="noStrike" kern="12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8793574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HK" sz="1800" u="none" strike="noStrike" kern="12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006180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HK" sz="1800" u="none" strike="noStrike" kern="12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7852520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782490" y="6385969"/>
            <a:ext cx="7882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1600" b="1" dirty="0"/>
              <a:t>Remarks: </a:t>
            </a:r>
            <a:r>
              <a:rPr lang="en-US" altLang="zh-HK" sz="1600" dirty="0"/>
              <a:t>Non-integral numbers of persons are derived from statistical data.</a:t>
            </a:r>
            <a:endParaRPr lang="zh-HK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9032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Effect of social distancing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7206" y="1439501"/>
            <a:ext cx="8065294" cy="4719252"/>
          </a:xfrm>
        </p:spPr>
        <p:txBody>
          <a:bodyPr/>
          <a:lstStyle/>
          <a:p>
            <a:pPr marL="541338" indent="-541338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Q5) By modifying the formula used in the spreadsheet for Q3, find the total number of infected persons </a:t>
            </a:r>
            <a:r>
              <a:rPr lang="en-US" altLang="zh-HK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HK" dirty="0">
                <a:solidFill>
                  <a:srgbClr val="0070C0"/>
                </a:solidFill>
              </a:rPr>
              <a:t> in 5 , 10 , 15, 20 , 25 and 30 days time with measures that could enhance social distancing. </a:t>
            </a:r>
          </a:p>
          <a:p>
            <a:pPr marL="541338" indent="-541338" algn="just">
              <a:buNone/>
            </a:pPr>
            <a:endParaRPr lang="en-US" altLang="zh-HK" dirty="0">
              <a:solidFill>
                <a:srgbClr val="0070C0"/>
              </a:solidFill>
            </a:endParaRPr>
          </a:p>
          <a:p>
            <a:pPr algn="just"/>
            <a:endParaRPr lang="zh-HK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59087"/>
              </p:ext>
            </p:extLst>
          </p:nvPr>
        </p:nvGraphicFramePr>
        <p:xfrm>
          <a:off x="1074198" y="2984536"/>
          <a:ext cx="7299186" cy="3401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8024">
                  <a:extLst>
                    <a:ext uri="{9D8B030D-6E8A-4147-A177-3AD203B41FA5}">
                      <a16:colId xmlns:a16="http://schemas.microsoft.com/office/drawing/2014/main" val="2767241737"/>
                    </a:ext>
                  </a:extLst>
                </a:gridCol>
                <a:gridCol w="1158024">
                  <a:extLst>
                    <a:ext uri="{9D8B030D-6E8A-4147-A177-3AD203B41FA5}">
                      <a16:colId xmlns:a16="http://schemas.microsoft.com/office/drawing/2014/main" val="3533238482"/>
                    </a:ext>
                  </a:extLst>
                </a:gridCol>
                <a:gridCol w="2491569">
                  <a:extLst>
                    <a:ext uri="{9D8B030D-6E8A-4147-A177-3AD203B41FA5}">
                      <a16:colId xmlns:a16="http://schemas.microsoft.com/office/drawing/2014/main" val="2239768329"/>
                    </a:ext>
                  </a:extLst>
                </a:gridCol>
                <a:gridCol w="2491569">
                  <a:extLst>
                    <a:ext uri="{9D8B030D-6E8A-4147-A177-3AD203B41FA5}">
                      <a16:colId xmlns:a16="http://schemas.microsoft.com/office/drawing/2014/main" val="843343526"/>
                    </a:ext>
                  </a:extLst>
                </a:gridCol>
              </a:tblGrid>
              <a:tr h="465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no. of periods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no. of days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Total no. of infected persons (cor. to 1</a:t>
                      </a: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d.p.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239774"/>
                  </a:ext>
                </a:extLst>
              </a:tr>
              <a:tr h="413883"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without social distancing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with social distancing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0430561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1800" u="none" strike="noStrike" dirty="0">
                          <a:effectLst/>
                        </a:rPr>
                        <a:t>1</a:t>
                      </a:r>
                      <a:endParaRPr lang="en-US" altLang="zh-HK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6750959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zh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2.8</a:t>
                      </a:r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776577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zh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6.0</a:t>
                      </a:r>
                      <a:endParaRPr lang="en-US" altLang="zh-HK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3259229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7895087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8793574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25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006180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</a:t>
                      </a:r>
                    </a:p>
                  </a:txBody>
                  <a:tcPr marL="17155" marR="17155" marT="171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HK" sz="1800" u="none" strike="noStrike" kern="12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7852520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782490" y="6385969"/>
            <a:ext cx="7882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1600" b="1" dirty="0"/>
              <a:t>Remarks: </a:t>
            </a:r>
            <a:r>
              <a:rPr lang="en-US" altLang="zh-HK" sz="1600" dirty="0"/>
              <a:t>Non-integral numbers of persons are derived from statistical data.</a:t>
            </a:r>
            <a:endParaRPr lang="zh-HK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195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Effect of social distancing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0238" indent="-630238" algn="just">
              <a:buNone/>
            </a:pPr>
            <a:r>
              <a:rPr lang="en-US" altLang="zh-TW" dirty="0">
                <a:solidFill>
                  <a:srgbClr val="0070C0"/>
                </a:solidFill>
              </a:rPr>
              <a:t>Q6)  Construct a graph presenting the numbers of infections for the two cases in Q5, and compare the two cases.</a:t>
            </a:r>
          </a:p>
        </p:txBody>
      </p:sp>
      <p:graphicFrame>
        <p:nvGraphicFramePr>
          <p:cNvPr id="6" name="圖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6613409"/>
              </p:ext>
            </p:extLst>
          </p:nvPr>
        </p:nvGraphicFramePr>
        <p:xfrm>
          <a:off x="1586028" y="2878515"/>
          <a:ext cx="6350608" cy="3810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534145" y="2548161"/>
            <a:ext cx="117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Answer: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7283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Effect of social distancing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541338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Q7) Briefly describe the effect of social distancing </a:t>
            </a:r>
            <a:r>
              <a:rPr lang="en-US" altLang="zh-TW" dirty="0">
                <a:solidFill>
                  <a:srgbClr val="0070C0"/>
                </a:solidFill>
              </a:rPr>
              <a:t>(assuming reducing social contact by half) </a:t>
            </a:r>
            <a:r>
              <a:rPr lang="en-US" altLang="zh-HK" dirty="0">
                <a:solidFill>
                  <a:srgbClr val="0070C0"/>
                </a:solidFill>
              </a:rPr>
              <a:t>as observed from the graph for Q6.</a:t>
            </a:r>
            <a:endParaRPr lang="zh-HK" altLang="en-US" dirty="0">
              <a:solidFill>
                <a:srgbClr val="0070C0"/>
              </a:solidFill>
            </a:endParaRPr>
          </a:p>
          <a:p>
            <a:pPr algn="just"/>
            <a:endParaRPr lang="zh-HK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083076" y="3172338"/>
            <a:ext cx="7489424" cy="2986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3429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zh-TW" dirty="0"/>
              <a:t>As observed from the graph, w</a:t>
            </a:r>
            <a:r>
              <a:rPr lang="en-US" altLang="zh-HK" dirty="0"/>
              <a:t>ithout social distancing, </a:t>
            </a:r>
            <a:r>
              <a:rPr lang="en-US" altLang="zh-TW" dirty="0"/>
              <a:t>the total number of infected persons increases at a greater rate. A</a:t>
            </a:r>
            <a:r>
              <a:rPr lang="en-US" altLang="zh-HK" dirty="0"/>
              <a:t>n infected person will result in a total of around 75 infected persons in 30 days.</a:t>
            </a:r>
          </a:p>
          <a:p>
            <a:pPr marL="0" indent="0" algn="just">
              <a:buNone/>
            </a:pPr>
            <a:r>
              <a:rPr lang="en-US" altLang="zh-HK" dirty="0"/>
              <a:t>With measures that could reduce social contact by half, the total number of infected persons will be around 5 in 30 days. </a:t>
            </a:r>
            <a:r>
              <a:rPr lang="en-US" altLang="zh-TW" dirty="0"/>
              <a:t>There is a great difference in the rate of increase.</a:t>
            </a:r>
            <a:endParaRPr lang="zh-HK" altLang="en-US" dirty="0"/>
          </a:p>
          <a:p>
            <a:pPr algn="just"/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2582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/>
              <a:t>Background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altLang="zh-HK" sz="2400" dirty="0"/>
              <a:t>To minimise the risk of COVID-19 spreading in the community, we all need to work together on social distancing</a:t>
            </a:r>
            <a:r>
              <a:rPr lang="en-US" altLang="zh-HK" dirty="0"/>
              <a:t>. </a:t>
            </a:r>
            <a:r>
              <a:rPr lang="en-US" altLang="zh-TW" dirty="0"/>
              <a:t>While t</a:t>
            </a:r>
            <a:r>
              <a:rPr lang="en-US" altLang="zh-HK" dirty="0"/>
              <a:t>he Government will adopt the “Suppress and Lift” approach (</a:t>
            </a:r>
            <a:r>
              <a:rPr lang="zh-HK" altLang="en-US" dirty="0"/>
              <a:t>張弛有度、能收能放</a:t>
            </a:r>
            <a:r>
              <a:rPr lang="en-US" altLang="zh-HK" dirty="0"/>
              <a:t>), m</a:t>
            </a:r>
            <a:r>
              <a:rPr lang="en-US" altLang="zh-HK" sz="2400" dirty="0"/>
              <a:t>embers of the public are advised strongly to </a:t>
            </a:r>
            <a:r>
              <a:rPr lang="en-US" altLang="zh-HK" dirty="0"/>
              <a:t>observe the announced measures that could help enhance </a:t>
            </a:r>
            <a:r>
              <a:rPr lang="en-US" altLang="zh-HK" b="1" dirty="0">
                <a:solidFill>
                  <a:srgbClr val="0070C0"/>
                </a:solidFill>
              </a:rPr>
              <a:t>social distancing</a:t>
            </a:r>
            <a:r>
              <a:rPr lang="en-US" altLang="zh-HK" dirty="0"/>
              <a:t>.</a:t>
            </a:r>
            <a:endParaRPr lang="en-US" altLang="zh-HK" sz="24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HK" sz="2400" b="1" dirty="0">
                <a:solidFill>
                  <a:srgbClr val="00B0F0"/>
                </a:solidFill>
              </a:rPr>
              <a:t>Why is </a:t>
            </a:r>
            <a:r>
              <a:rPr lang="en-US" altLang="zh-HK" b="1" dirty="0">
                <a:solidFill>
                  <a:srgbClr val="00B0F0"/>
                </a:solidFill>
              </a:rPr>
              <a:t>social distancing</a:t>
            </a:r>
            <a:r>
              <a:rPr lang="en-US" altLang="zh-HK" sz="2400" b="1" dirty="0">
                <a:solidFill>
                  <a:srgbClr val="00B0F0"/>
                </a:solidFill>
              </a:rPr>
              <a:t> so important?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HK" sz="2400" dirty="0"/>
              <a:t>In this activity, we are going to use </a:t>
            </a:r>
            <a:r>
              <a:rPr lang="en-US" altLang="zh-HK" sz="2400" b="1" dirty="0">
                <a:solidFill>
                  <a:srgbClr val="0070C0"/>
                </a:solidFill>
              </a:rPr>
              <a:t>a simple mathematical model </a:t>
            </a:r>
            <a:r>
              <a:rPr lang="en-US" altLang="zh-HK" sz="2400" dirty="0"/>
              <a:t>to study the spread of virus with/without social distancing.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474" y="5553017"/>
            <a:ext cx="1152000" cy="115200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558834" y="6142014"/>
            <a:ext cx="6822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Government website on social distancing:</a:t>
            </a:r>
            <a:endParaRPr lang="en-US" altLang="zh-HK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en-US" altLang="zh-HK" sz="1400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https://www.coronavirus.gov.hk/eng/social_distancing.html</a:t>
            </a:r>
            <a:r>
              <a:rPr lang="en-US" altLang="zh-H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endParaRPr lang="zh-HK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Prohibition on group gathering</a:t>
            </a:r>
            <a:endParaRPr lang="zh-HK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t="6321"/>
          <a:stretch/>
        </p:blipFill>
        <p:spPr>
          <a:xfrm>
            <a:off x="1106416" y="1568224"/>
            <a:ext cx="6931169" cy="3792194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06416" y="5360418"/>
            <a:ext cx="663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1400" dirty="0">
                <a:solidFill>
                  <a:schemeClr val="bg1">
                    <a:lumMod val="65000"/>
                  </a:schemeClr>
                </a:solidFill>
              </a:rPr>
              <a:t>Retrieved from </a:t>
            </a:r>
            <a:r>
              <a:rPr lang="en-US" altLang="zh-HK" sz="1400" dirty="0">
                <a:solidFill>
                  <a:schemeClr val="bg1">
                    <a:lumMod val="65000"/>
                  </a:schemeClr>
                </a:solidFill>
                <a:hlinkClick r:id="rId3"/>
              </a:rPr>
              <a:t>https://www.chp.gov.hk/files/pdf/local_situation_covid19_en.pdf</a:t>
            </a:r>
            <a:r>
              <a:rPr lang="en-US" altLang="zh-HK" sz="1400" dirty="0">
                <a:solidFill>
                  <a:schemeClr val="bg1">
                    <a:lumMod val="65000"/>
                  </a:schemeClr>
                </a:solidFill>
              </a:rPr>
              <a:t>  </a:t>
            </a:r>
            <a:endParaRPr lang="zh-HK" alt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64672" y="5853187"/>
            <a:ext cx="8414657" cy="797686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3429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HK" sz="2200" dirty="0"/>
              <a:t>Figure above shows the cumulative number of confirmed</a:t>
            </a:r>
            <a:r>
              <a:rPr lang="en-US" altLang="zh-TW" sz="2200" dirty="0"/>
              <a:t>/probable</a:t>
            </a:r>
            <a:r>
              <a:rPr lang="en-US" altLang="zh-HK" sz="2200" dirty="0"/>
              <a:t> cases in Hong Kong (up and until 11/6/2020).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/>
          <a:srcRect l="14636" t="21698" r="54309" b="65596"/>
          <a:stretch/>
        </p:blipFill>
        <p:spPr>
          <a:xfrm>
            <a:off x="1807524" y="2101175"/>
            <a:ext cx="2529841" cy="6045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0640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Prohibition on group gathering</a:t>
            </a:r>
            <a:endParaRPr lang="zh-HK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t="6321"/>
          <a:stretch/>
        </p:blipFill>
        <p:spPr>
          <a:xfrm>
            <a:off x="1106416" y="1568224"/>
            <a:ext cx="6931169" cy="379219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l="14636" t="21698" r="54309" b="65596"/>
          <a:stretch/>
        </p:blipFill>
        <p:spPr>
          <a:xfrm>
            <a:off x="1807524" y="2101175"/>
            <a:ext cx="2529841" cy="6045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cxnSp>
        <p:nvCxnSpPr>
          <p:cNvPr id="7" name="直線接點 6"/>
          <p:cNvCxnSpPr/>
          <p:nvPr/>
        </p:nvCxnSpPr>
        <p:spPr>
          <a:xfrm flipV="1">
            <a:off x="4644114" y="2014780"/>
            <a:ext cx="0" cy="22412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4171467" y="4283084"/>
            <a:ext cx="945294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600" dirty="0"/>
              <a:t>29/3/2020</a:t>
            </a:r>
            <a:endParaRPr lang="zh-HK" altLang="en-US" sz="16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39353" y="5105400"/>
            <a:ext cx="8065294" cy="1534948"/>
          </a:xfrm>
          <a:prstGeom prst="rect">
            <a:avLst/>
          </a:prstGeom>
          <a:solidFill>
            <a:srgbClr val="FFCCFF"/>
          </a:solidFill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3429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zh-HK" dirty="0"/>
              <a:t>With all our concerted effort to follow the regulations put in place to reduce group gatherings from 29/3/2020 onwards, the total number of confirmed/probable cases  began to flatten out in around 10 days!</a:t>
            </a:r>
          </a:p>
        </p:txBody>
      </p:sp>
      <p:sp>
        <p:nvSpPr>
          <p:cNvPr id="4" name="向下箭號 3"/>
          <p:cNvSpPr/>
          <p:nvPr/>
        </p:nvSpPr>
        <p:spPr>
          <a:xfrm rot="20336772">
            <a:off x="4912265" y="2065330"/>
            <a:ext cx="202901" cy="29391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0112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Together, we fight the virus!</a:t>
            </a:r>
            <a:endParaRPr lang="zh-HK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HK" dirty="0"/>
              <a:t>To conclude, let’s be responsible citizens helping oneself and the others, keeping all of us away from the spread of COVID-19 by continuously following the regulations on reducing social gatherings.</a:t>
            </a:r>
          </a:p>
          <a:p>
            <a:pPr marL="0" indent="0" algn="just">
              <a:buNone/>
            </a:pPr>
            <a:endParaRPr lang="zh-HK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08750" y="4095003"/>
            <a:ext cx="2063750" cy="206375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6370193" y="5512422"/>
            <a:ext cx="2340864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HK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</a:rPr>
              <a:t>Join Hands!</a:t>
            </a:r>
          </a:p>
          <a:p>
            <a:pPr algn="ctr"/>
            <a:r>
              <a:rPr lang="en-US" altLang="zh-HK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</a:rPr>
              <a:t>Fight the Virus!</a:t>
            </a:r>
            <a:endParaRPr lang="zh-HK" altLang="en-US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35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/>
              <a:t>Data and Assumptions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7206" y="1714572"/>
            <a:ext cx="8065294" cy="43943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HK" dirty="0"/>
              <a:t>Before interpreting the effect of social distancing, we need to collect related data and make appropriate assumptions.  Data below are needed for modelling the spread of COVID-19: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altLang="zh-HK" b="1" dirty="0">
                <a:solidFill>
                  <a:srgbClr val="7030A0"/>
                </a:solidFill>
              </a:rPr>
              <a:t>The average number </a:t>
            </a:r>
            <a:r>
              <a:rPr lang="en-US" altLang="zh-HK" b="1" dirty="0">
                <a:solidFill>
                  <a:srgbClr val="7030A0"/>
                </a:solidFill>
              </a:rPr>
              <a:t>of infections from an infected person</a:t>
            </a:r>
            <a:endParaRPr lang="en-GB" altLang="zh-HK" b="1" dirty="0">
              <a:solidFill>
                <a:srgbClr val="7030A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altLang="zh-HK" b="1" dirty="0">
                <a:solidFill>
                  <a:srgbClr val="7030A0"/>
                </a:solidFill>
              </a:rPr>
              <a:t>The average effective period of infection by an infected person</a:t>
            </a:r>
          </a:p>
          <a:p>
            <a:pPr marL="514350" indent="-514350" algn="just">
              <a:buFont typeface="+mj-lt"/>
              <a:buAutoNum type="arabicPeriod"/>
            </a:pPr>
            <a:endParaRPr lang="en-US" altLang="zh-HK" dirty="0"/>
          </a:p>
        </p:txBody>
      </p:sp>
      <p:sp>
        <p:nvSpPr>
          <p:cNvPr id="6" name="流程圖: 替代程序 5"/>
          <p:cNvSpPr/>
          <p:nvPr/>
        </p:nvSpPr>
        <p:spPr>
          <a:xfrm>
            <a:off x="3929742" y="4332514"/>
            <a:ext cx="4642757" cy="2177756"/>
          </a:xfrm>
          <a:prstGeom prst="flowChartAlternateProcess">
            <a:avLst/>
          </a:prstGeom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HK" sz="2200" dirty="0"/>
              <a:t>It is important to collect information and data only from </a:t>
            </a:r>
            <a:r>
              <a:rPr lang="en-US" altLang="zh-HK" sz="2200" b="1" dirty="0">
                <a:solidFill>
                  <a:srgbClr val="FFFF00"/>
                </a:solidFill>
              </a:rPr>
              <a:t>reliable sources</a:t>
            </a:r>
            <a:r>
              <a:rPr lang="en-US" altLang="zh-HK" sz="2200" dirty="0"/>
              <a:t>, such as websites of government departments concerned or well-established academic institutions.</a:t>
            </a:r>
            <a:endParaRPr lang="zh-HK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00899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/>
              <a:t>Data and Assumptions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7206" y="1714572"/>
            <a:ext cx="8065294" cy="4394397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altLang="zh-HK" b="1" dirty="0">
                <a:solidFill>
                  <a:srgbClr val="7030A0"/>
                </a:solidFill>
              </a:rPr>
              <a:t>The average </a:t>
            </a:r>
            <a:r>
              <a:rPr lang="en-US" altLang="zh-HK" b="1" u="sng" dirty="0">
                <a:solidFill>
                  <a:srgbClr val="7030A0"/>
                </a:solidFill>
              </a:rPr>
              <a:t>number of infections</a:t>
            </a:r>
            <a:r>
              <a:rPr lang="en-US" altLang="zh-HK" b="1" dirty="0">
                <a:solidFill>
                  <a:srgbClr val="7030A0"/>
                </a:solidFill>
              </a:rPr>
              <a:t> from an infected person</a:t>
            </a:r>
          </a:p>
          <a:p>
            <a:pPr marL="0" indent="0" algn="just">
              <a:buNone/>
            </a:pPr>
            <a:r>
              <a:rPr lang="en-GB" altLang="zh-HK" dirty="0"/>
              <a:t>We may consider the “</a:t>
            </a:r>
            <a:r>
              <a:rPr lang="en-GB" altLang="zh-HK" b="1" dirty="0"/>
              <a:t>real time effective </a:t>
            </a:r>
            <a:r>
              <a:rPr lang="en-GB" altLang="zh-HK" b="1" dirty="0">
                <a:solidFill>
                  <a:srgbClr val="FF0000"/>
                </a:solidFill>
              </a:rPr>
              <a:t>reproduction number</a:t>
            </a:r>
            <a:r>
              <a:rPr lang="en-GB" altLang="zh-HK" b="1" dirty="0"/>
              <a:t> for local cases</a:t>
            </a:r>
            <a:r>
              <a:rPr lang="en-GB" altLang="zh-HK" dirty="0"/>
              <a:t>” announced by </a:t>
            </a:r>
            <a:r>
              <a:rPr lang="en-US" altLang="zh-HK" dirty="0"/>
              <a:t>the LKS Faculty of Medicine, HKU (i.e. the current average number of persons who will be infected by an infected person).</a:t>
            </a:r>
          </a:p>
          <a:p>
            <a:pPr marL="0" indent="0" algn="just">
              <a:buNone/>
            </a:pPr>
            <a:r>
              <a:rPr lang="en-US" altLang="zh-HK" dirty="0"/>
              <a:t>To simulate the scenario at the beginning of the local outbreak of the disease, we adopt the first peak value on 27 Jan 2020 in this activity, which is roughly </a:t>
            </a:r>
            <a:r>
              <a:rPr lang="en-US" altLang="zh-HK" b="1" dirty="0">
                <a:solidFill>
                  <a:srgbClr val="7030A0"/>
                </a:solidFill>
              </a:rPr>
              <a:t>1.8</a:t>
            </a:r>
            <a:r>
              <a:rPr lang="en-US" altLang="zh-HK" dirty="0"/>
              <a:t>.</a:t>
            </a:r>
          </a:p>
          <a:p>
            <a:pPr marL="0" indent="0" algn="just">
              <a:buNone/>
            </a:pPr>
            <a:endParaRPr lang="en-US" altLang="zh-HK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248" y="5454697"/>
            <a:ext cx="1152000" cy="115200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536854" y="6021922"/>
            <a:ext cx="6822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Real-time Dashboard by School of Public Health, The University of Hong Kong:</a:t>
            </a:r>
            <a:endParaRPr lang="en-US" altLang="zh-HK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en-US" altLang="zh-HK" sz="14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https://covid19.sph.hku.hk</a:t>
            </a:r>
            <a:r>
              <a:rPr lang="en-US" altLang="zh-H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zh-HK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41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/>
              <a:t>Data and Assumptions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7206" y="1714572"/>
            <a:ext cx="8065294" cy="4793231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n-US" altLang="zh-HK" b="1" dirty="0">
                <a:solidFill>
                  <a:srgbClr val="7030A0"/>
                </a:solidFill>
              </a:rPr>
              <a:t>The average effective </a:t>
            </a:r>
            <a:r>
              <a:rPr lang="en-US" altLang="zh-HK" b="1" u="sng" dirty="0">
                <a:solidFill>
                  <a:srgbClr val="7030A0"/>
                </a:solidFill>
              </a:rPr>
              <a:t>period of infection</a:t>
            </a:r>
            <a:r>
              <a:rPr lang="en-US" altLang="zh-HK" b="1" dirty="0">
                <a:solidFill>
                  <a:srgbClr val="7030A0"/>
                </a:solidFill>
              </a:rPr>
              <a:t> by an infected person</a:t>
            </a:r>
          </a:p>
          <a:p>
            <a:pPr marL="0" indent="0" algn="just">
              <a:buNone/>
            </a:pPr>
            <a:r>
              <a:rPr lang="en-US" altLang="zh-HK" b="1" dirty="0"/>
              <a:t>Assumption 1</a:t>
            </a:r>
            <a:r>
              <a:rPr lang="en-US" altLang="zh-HK" dirty="0"/>
              <a:t>: We may assume that the </a:t>
            </a:r>
            <a:r>
              <a:rPr lang="en-US" altLang="zh-HK" dirty="0">
                <a:solidFill>
                  <a:srgbClr val="FF0000"/>
                </a:solidFill>
              </a:rPr>
              <a:t>incubation period</a:t>
            </a:r>
            <a:r>
              <a:rPr lang="en-US" altLang="zh-HK" dirty="0"/>
              <a:t> equals to the </a:t>
            </a:r>
            <a:r>
              <a:rPr lang="en-US" altLang="zh-HK" b="1" dirty="0">
                <a:solidFill>
                  <a:srgbClr val="7030A0"/>
                </a:solidFill>
              </a:rPr>
              <a:t>period of infection</a:t>
            </a:r>
            <a:r>
              <a:rPr lang="en-US" altLang="zh-HK" dirty="0"/>
              <a:t>. </a:t>
            </a:r>
          </a:p>
          <a:p>
            <a:pPr lvl="1" indent="-273600"/>
            <a:r>
              <a:rPr lang="en-US" altLang="zh-H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lang="en-US" altLang="zh-HK" dirty="0">
                <a:solidFill>
                  <a:srgbClr val="FF0000"/>
                </a:solidFill>
              </a:rPr>
              <a:t>Incubation period</a:t>
            </a:r>
            <a:r>
              <a:rPr lang="en-US" altLang="zh-HK" dirty="0"/>
              <a:t> </a:t>
            </a:r>
            <a:r>
              <a:rPr lang="en-US" altLang="zh-H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means the time between catching the virus and beginning to have symptoms of the disease]</a:t>
            </a:r>
            <a:endParaRPr lang="en-US" altLang="zh-HK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en-US" altLang="zh-HK" dirty="0"/>
          </a:p>
          <a:p>
            <a:pPr marL="0" indent="0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Q1) Please give a reason to support the above assumption.</a:t>
            </a:r>
          </a:p>
          <a:p>
            <a:pPr marL="0" indent="0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Q2) How long is the incubation period for COVID-19?</a:t>
            </a:r>
          </a:p>
        </p:txBody>
      </p:sp>
    </p:spTree>
    <p:extLst>
      <p:ext uri="{BB962C8B-B14F-4D97-AF65-F5344CB8AC3E}">
        <p14:creationId xmlns:p14="http://schemas.microsoft.com/office/powerpoint/2010/main" val="74528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/>
              <a:t>Data and Assumptions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7206" y="1714572"/>
            <a:ext cx="8065294" cy="514342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n-US" altLang="zh-HK" b="1" dirty="0">
                <a:solidFill>
                  <a:srgbClr val="7030A0"/>
                </a:solidFill>
              </a:rPr>
              <a:t>The average effective </a:t>
            </a:r>
            <a:r>
              <a:rPr lang="en-US" altLang="zh-HK" b="1" u="sng" dirty="0">
                <a:solidFill>
                  <a:srgbClr val="7030A0"/>
                </a:solidFill>
              </a:rPr>
              <a:t>period of infection</a:t>
            </a:r>
            <a:r>
              <a:rPr lang="en-US" altLang="zh-HK" b="1" dirty="0">
                <a:solidFill>
                  <a:srgbClr val="7030A0"/>
                </a:solidFill>
              </a:rPr>
              <a:t> by an infected person</a:t>
            </a:r>
          </a:p>
          <a:p>
            <a:pPr marL="0" indent="0" algn="just">
              <a:buNone/>
            </a:pPr>
            <a:r>
              <a:rPr lang="en-US" altLang="zh-HK" b="1" dirty="0"/>
              <a:t>Assumption 1</a:t>
            </a:r>
            <a:r>
              <a:rPr lang="en-US" altLang="zh-HK" dirty="0"/>
              <a:t>: We may assume that the </a:t>
            </a:r>
            <a:r>
              <a:rPr lang="en-US" altLang="zh-HK" dirty="0">
                <a:solidFill>
                  <a:schemeClr val="tx1"/>
                </a:solidFill>
              </a:rPr>
              <a:t>incubation period equals to the </a:t>
            </a:r>
            <a:r>
              <a:rPr lang="en-US" altLang="zh-HK" b="1" dirty="0">
                <a:solidFill>
                  <a:srgbClr val="7030A0"/>
                </a:solidFill>
              </a:rPr>
              <a:t>period of infection</a:t>
            </a:r>
            <a:r>
              <a:rPr lang="en-US" altLang="zh-HK" dirty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endParaRPr lang="en-US" altLang="zh-HK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Q1) Please give a reason to support the above assumption.</a:t>
            </a:r>
          </a:p>
          <a:p>
            <a:pPr marL="0" indent="0" algn="just">
              <a:buNone/>
            </a:pPr>
            <a:r>
              <a:rPr lang="en-US" altLang="zh-HK" sz="2000" dirty="0"/>
              <a:t>During the incubation period, the infected person may not notice his/her infection and would go on contacting other persons. After the symptoms developed, the person would be consequently quarantined, and become no longer infective to the society.</a:t>
            </a:r>
          </a:p>
        </p:txBody>
      </p:sp>
      <p:sp>
        <p:nvSpPr>
          <p:cNvPr id="4" name="矩形 3"/>
          <p:cNvSpPr/>
          <p:nvPr/>
        </p:nvSpPr>
        <p:spPr>
          <a:xfrm>
            <a:off x="507206" y="4046898"/>
            <a:ext cx="8079581" cy="18615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4856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/>
              <a:t>Data and Assumptions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n-US" altLang="zh-HK" b="1" dirty="0">
                <a:solidFill>
                  <a:srgbClr val="7030A0"/>
                </a:solidFill>
              </a:rPr>
              <a:t>The average effective </a:t>
            </a:r>
            <a:r>
              <a:rPr lang="en-US" altLang="zh-HK" b="1" u="sng" dirty="0">
                <a:solidFill>
                  <a:srgbClr val="7030A0"/>
                </a:solidFill>
              </a:rPr>
              <a:t>period of infection</a:t>
            </a:r>
            <a:r>
              <a:rPr lang="en-US" altLang="zh-HK" b="1" dirty="0">
                <a:solidFill>
                  <a:srgbClr val="7030A0"/>
                </a:solidFill>
              </a:rPr>
              <a:t> by an infected person</a:t>
            </a:r>
          </a:p>
          <a:p>
            <a:pPr marL="0" indent="0" algn="just">
              <a:buNone/>
            </a:pPr>
            <a:r>
              <a:rPr lang="en-US" altLang="zh-HK" b="1" dirty="0"/>
              <a:t>Assumption 1</a:t>
            </a:r>
            <a:r>
              <a:rPr lang="en-US" altLang="zh-HK" dirty="0"/>
              <a:t>: We may assume that </a:t>
            </a:r>
            <a:r>
              <a:rPr lang="en-US" altLang="zh-HK" dirty="0">
                <a:solidFill>
                  <a:schemeClr val="tx1"/>
                </a:solidFill>
              </a:rPr>
              <a:t>the incubation period equals to the </a:t>
            </a:r>
            <a:r>
              <a:rPr lang="en-US" altLang="zh-HK" b="1" dirty="0">
                <a:solidFill>
                  <a:srgbClr val="7030A0"/>
                </a:solidFill>
              </a:rPr>
              <a:t>period of infection</a:t>
            </a:r>
            <a:r>
              <a:rPr lang="en-US" altLang="zh-HK" dirty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n-US" altLang="zh-HK" dirty="0">
                <a:solidFill>
                  <a:srgbClr val="0070C0"/>
                </a:solidFill>
              </a:rPr>
              <a:t>Q2) How long is the incubation period for COVID-19?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HK" dirty="0"/>
              <a:t>From the website of Centre for Health Protection, most estimates of the incubation period for COVID-19 range from 1 to 14 days, most commonly around </a:t>
            </a:r>
            <a:r>
              <a:rPr lang="en-US" altLang="zh-HK" b="1" dirty="0">
                <a:solidFill>
                  <a:srgbClr val="7030A0"/>
                </a:solidFill>
              </a:rPr>
              <a:t>5 days</a:t>
            </a:r>
            <a:r>
              <a:rPr lang="en-US" altLang="zh-HK" dirty="0"/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altLang="zh-HK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498" y="5474153"/>
            <a:ext cx="1152000" cy="1152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16066" y="6050153"/>
            <a:ext cx="6822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400" dirty="0"/>
              <a:t>FAQ 6, Frequently Asked Questions on COVID-19, Centre for Health Protection:</a:t>
            </a:r>
            <a:endParaRPr lang="en-US" altLang="zh-HK" sz="1400" dirty="0"/>
          </a:p>
          <a:p>
            <a:pPr algn="r"/>
            <a:r>
              <a:rPr lang="en-US" altLang="zh-HK" sz="1400" dirty="0">
                <a:hlinkClick r:id="rId3"/>
              </a:rPr>
              <a:t>https://www.chp.gov.hk/en/features/102624.html#FAQ6</a:t>
            </a:r>
            <a:endParaRPr lang="zh-HK" altLang="en-US" sz="1400" dirty="0"/>
          </a:p>
        </p:txBody>
      </p:sp>
      <p:sp>
        <p:nvSpPr>
          <p:cNvPr id="7" name="矩形 6"/>
          <p:cNvSpPr/>
          <p:nvPr/>
        </p:nvSpPr>
        <p:spPr>
          <a:xfrm>
            <a:off x="492919" y="3450336"/>
            <a:ext cx="8079581" cy="17735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1508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/>
              <a:t>Data and Assumptions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altLang="zh-TW" dirty="0"/>
              <a:t>Lastly, we make an assumption on effect of social contact to the reproduction number:</a:t>
            </a:r>
            <a:endParaRPr lang="en-US" altLang="zh-HK" dirty="0"/>
          </a:p>
          <a:p>
            <a:pPr lvl="1" indent="-273600" algn="just"/>
            <a:r>
              <a:rPr lang="en-US" altLang="zh-TW" b="1" dirty="0">
                <a:solidFill>
                  <a:schemeClr val="tx1"/>
                </a:solidFill>
              </a:rPr>
              <a:t>Assumption 2</a:t>
            </a:r>
            <a:r>
              <a:rPr lang="en-US" altLang="zh-TW" dirty="0"/>
              <a:t>: </a:t>
            </a:r>
            <a:r>
              <a:rPr lang="en-US" altLang="zh-HK" dirty="0"/>
              <a:t>It is assumed that the </a:t>
            </a:r>
            <a:r>
              <a:rPr lang="en-US" altLang="zh-HK" b="1" dirty="0">
                <a:solidFill>
                  <a:srgbClr val="7030A0"/>
                </a:solidFill>
              </a:rPr>
              <a:t>reproduction number </a:t>
            </a:r>
            <a:r>
              <a:rPr lang="en-US" altLang="zh-HK" dirty="0"/>
              <a:t>will be </a:t>
            </a:r>
            <a:r>
              <a:rPr lang="en-US" altLang="zh-HK" b="1" i="1" dirty="0"/>
              <a:t>directly proportional </a:t>
            </a:r>
            <a:r>
              <a:rPr lang="en-US" altLang="zh-HK" dirty="0"/>
              <a:t>to</a:t>
            </a:r>
            <a:r>
              <a:rPr lang="en-US" altLang="zh-HK" b="1" dirty="0"/>
              <a:t> </a:t>
            </a:r>
            <a:r>
              <a:rPr lang="en-US" altLang="zh-HK" dirty="0"/>
              <a:t>the number of persons closely contacted during the</a:t>
            </a:r>
            <a:r>
              <a:rPr lang="en-US" altLang="zh-HK" i="1" dirty="0"/>
              <a:t> </a:t>
            </a:r>
            <a:r>
              <a:rPr lang="en-US" altLang="zh-HK" b="1" dirty="0">
                <a:solidFill>
                  <a:srgbClr val="7030A0"/>
                </a:solidFill>
              </a:rPr>
              <a:t>period of infection</a:t>
            </a:r>
            <a:r>
              <a:rPr lang="en-US" altLang="zh-HK" dirty="0"/>
              <a:t>.</a:t>
            </a:r>
          </a:p>
          <a:p>
            <a:pPr lvl="1" indent="-273600" algn="just"/>
            <a:r>
              <a:rPr lang="en-US" altLang="zh-HK" dirty="0"/>
              <a:t>For example, if the number of persons closely contacted by an infected person is reduced by half, the </a:t>
            </a:r>
            <a:r>
              <a:rPr lang="en-US" altLang="zh-HK" b="1" dirty="0">
                <a:solidFill>
                  <a:srgbClr val="7030A0"/>
                </a:solidFill>
              </a:rPr>
              <a:t>reproduction number </a:t>
            </a:r>
            <a:r>
              <a:rPr lang="en-US" altLang="zh-HK" dirty="0"/>
              <a:t>will also be reduced by half.</a:t>
            </a:r>
            <a:endParaRPr lang="en-US" altLang="zh-HK" i="1" dirty="0"/>
          </a:p>
          <a:p>
            <a:pPr marL="0" indent="0" algn="just">
              <a:lnSpc>
                <a:spcPct val="100000"/>
              </a:lnSpc>
              <a:buNone/>
            </a:pPr>
            <a:endParaRPr lang="en-US" altLang="zh-HK" dirty="0"/>
          </a:p>
        </p:txBody>
      </p:sp>
    </p:spTree>
    <p:extLst>
      <p:ext uri="{BB962C8B-B14F-4D97-AF65-F5344CB8AC3E}">
        <p14:creationId xmlns:p14="http://schemas.microsoft.com/office/powerpoint/2010/main" val="158493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b="1" dirty="0"/>
              <a:t>Building the Model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HK" dirty="0"/>
              <a:t>To start with, assume that there is one infected person at day 0.</a:t>
            </a:r>
          </a:p>
          <a:p>
            <a:pPr marL="0" indent="0">
              <a:buNone/>
            </a:pPr>
            <a:r>
              <a:rPr lang="en-US" altLang="zh-HK" dirty="0"/>
              <a:t>Let </a:t>
            </a:r>
            <a:r>
              <a:rPr lang="en-US" altLang="zh-H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HK" dirty="0"/>
              <a:t> be the total number of infected person.</a:t>
            </a:r>
          </a:p>
          <a:p>
            <a:pPr marL="0" indent="0">
              <a:buNone/>
            </a:pPr>
            <a:r>
              <a:rPr lang="en-US" altLang="zh-HK" dirty="0"/>
              <a:t>In 5 days (i.e. after 1 </a:t>
            </a:r>
            <a:r>
              <a:rPr lang="en-US" altLang="zh-HK" b="1" dirty="0">
                <a:solidFill>
                  <a:srgbClr val="7030A0"/>
                </a:solidFill>
              </a:rPr>
              <a:t>period of infection</a:t>
            </a:r>
            <a:r>
              <a:rPr lang="en-US" altLang="zh-HK" dirty="0"/>
              <a:t>), 			      </a:t>
            </a:r>
            <a:r>
              <a:rPr lang="zh-TW" altLang="en-US" dirty="0"/>
              <a:t> </a:t>
            </a:r>
            <a:endParaRPr lang="en-US" altLang="zh-HK" dirty="0"/>
          </a:p>
          <a:p>
            <a:pPr marL="0" indent="0">
              <a:lnSpc>
                <a:spcPct val="100000"/>
              </a:lnSpc>
              <a:buNone/>
            </a:pPr>
            <a:endParaRPr lang="en-US" altLang="zh-HK" dirty="0"/>
          </a:p>
          <a:p>
            <a:pPr marL="0" indent="0">
              <a:lnSpc>
                <a:spcPct val="100000"/>
              </a:lnSpc>
              <a:buNone/>
            </a:pPr>
            <a:endParaRPr lang="en-US" altLang="zh-HK" dirty="0"/>
          </a:p>
          <a:p>
            <a:pPr marL="0" indent="0">
              <a:lnSpc>
                <a:spcPct val="100000"/>
              </a:lnSpc>
              <a:buNone/>
            </a:pPr>
            <a:endParaRPr lang="en-US" altLang="zh-HK" dirty="0"/>
          </a:p>
          <a:p>
            <a:pPr marL="0" indent="0">
              <a:lnSpc>
                <a:spcPct val="100000"/>
              </a:lnSpc>
              <a:buNone/>
            </a:pPr>
            <a:endParaRPr lang="en-US" altLang="zh-HK" dirty="0"/>
          </a:p>
          <a:p>
            <a:pPr marL="0" indent="0">
              <a:lnSpc>
                <a:spcPct val="110000"/>
              </a:lnSpc>
              <a:buNone/>
            </a:pPr>
            <a:r>
              <a:rPr lang="en-US" altLang="zh-HK" b="1" dirty="0"/>
              <a:t>Question:</a:t>
            </a:r>
            <a:r>
              <a:rPr lang="en-US" altLang="zh-HK" dirty="0"/>
              <a:t> </a:t>
            </a:r>
            <a:r>
              <a:rPr lang="en-US" altLang="zh-HK" i="1" dirty="0"/>
              <a:t>How about 5 more days later?</a:t>
            </a:r>
            <a:endParaRPr lang="zh-HK" altLang="en-US" i="1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867600"/>
              </p:ext>
            </p:extLst>
          </p:nvPr>
        </p:nvGraphicFramePr>
        <p:xfrm>
          <a:off x="1854200" y="3894138"/>
          <a:ext cx="357663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3" imgW="1244520" imgH="203040" progId="Equation.DSMT4">
                  <p:embed/>
                </p:oleObj>
              </mc:Choice>
              <mc:Fallback>
                <p:oleObj name="Equation" r:id="rId3" imgW="1244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54200" y="3894138"/>
                        <a:ext cx="3576638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3305167" y="4297423"/>
            <a:ext cx="1174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dirty="0"/>
              <a:t>Newly infected</a:t>
            </a:r>
            <a:endParaRPr lang="zh-HK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2255350" y="4297422"/>
            <a:ext cx="1174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dirty="0"/>
              <a:t>Already infected</a:t>
            </a:r>
            <a:endParaRPr lang="zh-HK" altLang="en-US" dirty="0"/>
          </a:p>
        </p:txBody>
      </p:sp>
      <p:sp>
        <p:nvSpPr>
          <p:cNvPr id="5" name="圓角矩形圖說文字 4"/>
          <p:cNvSpPr/>
          <p:nvPr/>
        </p:nvSpPr>
        <p:spPr>
          <a:xfrm>
            <a:off x="6071867" y="4620588"/>
            <a:ext cx="2724001" cy="1311289"/>
          </a:xfrm>
          <a:prstGeom prst="wedgeRoundRectCallout">
            <a:avLst>
              <a:gd name="adj1" fmla="val -68208"/>
              <a:gd name="adj2" fmla="val -771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zh-HK" dirty="0"/>
              <a:t>The number is derived from statistical data. It does not imply fractional infection.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5389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" grpId="0" animBg="1"/>
    </p:bldLst>
  </p:timing>
</p:sld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都會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TM03457491[[fn=都會]]</Template>
  <TotalTime>2354</TotalTime>
  <Words>1633</Words>
  <Application>Microsoft Office PowerPoint</Application>
  <PresentationFormat>如螢幕大小 (4:3)</PresentationFormat>
  <Paragraphs>218</Paragraphs>
  <Slides>22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0" baseType="lpstr">
      <vt:lpstr>微軟正黑體</vt:lpstr>
      <vt:lpstr>Arial</vt:lpstr>
      <vt:lpstr>Arial Black</vt:lpstr>
      <vt:lpstr>Calibri</vt:lpstr>
      <vt:lpstr>Calibri Light</vt:lpstr>
      <vt:lpstr>Times New Roman</vt:lpstr>
      <vt:lpstr>都會</vt:lpstr>
      <vt:lpstr>Equation</vt:lpstr>
      <vt:lpstr>Social Distancing and the Spread of COVID-19</vt:lpstr>
      <vt:lpstr>Background</vt:lpstr>
      <vt:lpstr>Data and Assumptions</vt:lpstr>
      <vt:lpstr>Data and Assumptions</vt:lpstr>
      <vt:lpstr>Data and Assumptions</vt:lpstr>
      <vt:lpstr>Data and Assumptions</vt:lpstr>
      <vt:lpstr>Data and Assumptions</vt:lpstr>
      <vt:lpstr>Data and Assumptions</vt:lpstr>
      <vt:lpstr>Building the Model</vt:lpstr>
      <vt:lpstr>Building the Model</vt:lpstr>
      <vt:lpstr>Building the Model</vt:lpstr>
      <vt:lpstr>Building the Model</vt:lpstr>
      <vt:lpstr>Building the Model (Extension)</vt:lpstr>
      <vt:lpstr>Building the Model</vt:lpstr>
      <vt:lpstr>Effect of social distancing</vt:lpstr>
      <vt:lpstr>Effect of social distancing</vt:lpstr>
      <vt:lpstr>Effect of social distancing</vt:lpstr>
      <vt:lpstr>Effect of social distancing</vt:lpstr>
      <vt:lpstr>Effect of social distancing</vt:lpstr>
      <vt:lpstr>Prohibition on group gathering</vt:lpstr>
      <vt:lpstr>Prohibition on group gathering</vt:lpstr>
      <vt:lpstr>Together, we fight the virus!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Social Distancing</dc:title>
  <dc:creator>CHENG, Sze-man Robert</dc:creator>
  <cp:lastModifiedBy>Ken Ng</cp:lastModifiedBy>
  <cp:revision>163</cp:revision>
  <cp:lastPrinted>2020-06-24T00:58:57Z</cp:lastPrinted>
  <dcterms:created xsi:type="dcterms:W3CDTF">2020-06-09T04:22:21Z</dcterms:created>
  <dcterms:modified xsi:type="dcterms:W3CDTF">2020-08-17T10:21:53Z</dcterms:modified>
</cp:coreProperties>
</file>