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2"/>
  </p:notesMasterIdLst>
  <p:sldIdLst>
    <p:sldId id="258" r:id="rId3"/>
    <p:sldId id="266" r:id="rId4"/>
    <p:sldId id="318" r:id="rId5"/>
    <p:sldId id="347" r:id="rId6"/>
    <p:sldId id="316" r:id="rId7"/>
    <p:sldId id="356" r:id="rId8"/>
    <p:sldId id="327" r:id="rId9"/>
    <p:sldId id="320" r:id="rId10"/>
    <p:sldId id="357" r:id="rId11"/>
    <p:sldId id="323" r:id="rId12"/>
    <p:sldId id="321" r:id="rId13"/>
    <p:sldId id="324" r:id="rId14"/>
    <p:sldId id="325" r:id="rId15"/>
    <p:sldId id="355" r:id="rId16"/>
    <p:sldId id="334" r:id="rId17"/>
    <p:sldId id="337" r:id="rId18"/>
    <p:sldId id="335" r:id="rId19"/>
    <p:sldId id="336" r:id="rId20"/>
    <p:sldId id="338" r:id="rId21"/>
    <p:sldId id="343" r:id="rId22"/>
    <p:sldId id="344" r:id="rId23"/>
    <p:sldId id="345" r:id="rId24"/>
    <p:sldId id="346" r:id="rId25"/>
    <p:sldId id="353" r:id="rId26"/>
    <p:sldId id="352" r:id="rId27"/>
    <p:sldId id="351" r:id="rId28"/>
    <p:sldId id="354" r:id="rId29"/>
    <p:sldId id="341" r:id="rId30"/>
    <p:sldId id="342" r:id="rId31"/>
  </p:sldIdLst>
  <p:sldSz cx="9144000" cy="6858000" type="screen4x3"/>
  <p:notesSz cx="6802438" cy="99345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480E6"/>
    <a:srgbClr val="F4F9FA"/>
    <a:srgbClr val="EDF6F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5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7926" cy="497731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2992" y="1"/>
            <a:ext cx="2947926" cy="497731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r">
              <a:defRPr sz="1200"/>
            </a:lvl1pPr>
          </a:lstStyle>
          <a:p>
            <a:fld id="{C81F9BEB-D669-49CE-8A70-960C30882C88}" type="datetimeFigureOut">
              <a:rPr lang="zh-HK" altLang="en-US" smtClean="0"/>
              <a:pPr/>
              <a:t>17/8/2020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71988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58" tIns="44129" rIns="88258" bIns="44129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941" y="4781603"/>
            <a:ext cx="5442559" cy="3910959"/>
          </a:xfrm>
          <a:prstGeom prst="rect">
            <a:avLst/>
          </a:prstGeom>
        </p:spPr>
        <p:txBody>
          <a:bodyPr vert="horz" lIns="88258" tIns="44129" rIns="88258" bIns="44129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36846"/>
            <a:ext cx="2947926" cy="497731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2992" y="9436846"/>
            <a:ext cx="2947926" cy="497731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r">
              <a:defRPr sz="1200"/>
            </a:lvl1pPr>
          </a:lstStyle>
          <a:p>
            <a:fld id="{E9112A25-6772-4C9E-A025-36E466F96508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36778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12A25-6772-4C9E-A025-36E466F96508}" type="slidenum">
              <a:rPr lang="zh-HK" altLang="en-US" smtClean="0"/>
              <a:pPr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32663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115DE8-46E2-44F6-A6AF-9E6F6E0764CE}" type="datetime1">
              <a:rPr lang="zh-TW" altLang="en-US" smtClean="0"/>
              <a:pPr/>
              <a:t>2020/8/17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64F3C-F52F-446A-BE42-FC0724A2BD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22B5CF-DE63-4852-B7E5-F0DB2B0B0CCD}" type="datetime1">
              <a:rPr lang="zh-TW" altLang="en-US" smtClean="0"/>
              <a:pPr/>
              <a:t>2020/8/17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64F3C-F52F-446A-BE42-FC0724A2BD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9A2C72-4DE6-43CE-8BF9-98E62B593EAF}" type="datetime1">
              <a:rPr lang="zh-TW" altLang="en-US" smtClean="0"/>
              <a:pPr/>
              <a:t>2020/8/17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64F3C-F52F-446A-BE42-FC0724A2BD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5A86-AF61-4B26-9517-FFA54F0313E4}" type="datetime1">
              <a:rPr lang="zh-TW" altLang="en-US" smtClean="0"/>
              <a:pPr/>
              <a:t>2020/8/17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4F3C-F52F-446A-BE42-FC0724A2BD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D6C2-6D78-46EE-9618-B3CCB96E8E1C}" type="datetime1">
              <a:rPr lang="zh-TW" altLang="en-US" smtClean="0"/>
              <a:pPr/>
              <a:t>2020/8/17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4F3C-F52F-446A-BE42-FC0724A2BD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1DD3-26F6-4CF1-BA3E-77BD085ACD8A}" type="datetime1">
              <a:rPr lang="zh-TW" altLang="en-US" smtClean="0"/>
              <a:pPr/>
              <a:t>2020/8/17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4F3C-F52F-446A-BE42-FC0724A2BD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5F42-5E6D-4966-ABBC-89EA08D93748}" type="datetime1">
              <a:rPr lang="zh-TW" altLang="en-US" smtClean="0"/>
              <a:pPr/>
              <a:t>2020/8/17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4F3C-F52F-446A-BE42-FC0724A2BD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B7B0-C01E-4106-8168-D989955A6B9E}" type="datetime1">
              <a:rPr lang="zh-TW" altLang="en-US" smtClean="0"/>
              <a:pPr/>
              <a:t>2020/8/17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4F3C-F52F-446A-BE42-FC0724A2BD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9359-3D77-4E9F-BE30-A7A90119C012}" type="datetime1">
              <a:rPr lang="zh-TW" altLang="en-US" smtClean="0"/>
              <a:pPr/>
              <a:t>2020/8/17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4F3C-F52F-446A-BE42-FC0724A2BD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2C3F-346B-4E50-8ED9-DE965AD2FF9A}" type="datetime1">
              <a:rPr lang="zh-TW" altLang="en-US" smtClean="0"/>
              <a:pPr/>
              <a:t>2020/8/17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4F3C-F52F-446A-BE42-FC0724A2BD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A2022-0214-4CAE-9785-19B6A669C582}" type="datetime1">
              <a:rPr lang="zh-TW" altLang="en-US" smtClean="0"/>
              <a:pPr/>
              <a:t>2020/8/17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4F3C-F52F-446A-BE42-FC0724A2BD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14051-6684-4E54-BDDF-AB52CCBC7D2C}" type="datetime1">
              <a:rPr lang="zh-TW" altLang="en-US" smtClean="0"/>
              <a:pPr/>
              <a:t>2020/8/17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64F3C-F52F-446A-BE42-FC0724A2BD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9455-B78D-4160-8630-743B40221B9D}" type="datetime1">
              <a:rPr lang="zh-TW" altLang="en-US" smtClean="0"/>
              <a:pPr/>
              <a:t>2020/8/17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4F3C-F52F-446A-BE42-FC0724A2BD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0445-4874-41A7-9B15-7B8831A2732F}" type="datetime1">
              <a:rPr lang="zh-TW" altLang="en-US" smtClean="0"/>
              <a:pPr/>
              <a:t>2020/8/17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4F3C-F52F-446A-BE42-FC0724A2BD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198E-602A-4F74-A518-55E50AAD5425}" type="datetime1">
              <a:rPr lang="zh-TW" altLang="en-US" smtClean="0"/>
              <a:pPr/>
              <a:t>2020/8/17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4F3C-F52F-446A-BE42-FC0724A2BD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7B2E5D-5229-41C6-8A1A-9B23120E5CB1}" type="datetime1">
              <a:rPr lang="zh-TW" altLang="en-US" smtClean="0"/>
              <a:pPr/>
              <a:t>2020/8/17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64F3C-F52F-446A-BE42-FC0724A2BD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784E1D-511B-41CF-A377-BB67594F24CE}" type="datetime1">
              <a:rPr lang="zh-TW" altLang="en-US" smtClean="0"/>
              <a:pPr/>
              <a:t>2020/8/17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64F3C-F52F-446A-BE42-FC0724A2BD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4C5124-C182-44FB-BD17-4305EF879F44}" type="datetime1">
              <a:rPr lang="zh-TW" altLang="en-US" smtClean="0"/>
              <a:pPr/>
              <a:t>2020/8/17</a:t>
            </a:fld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64F3C-F52F-446A-BE42-FC0724A2BD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54C86C-5791-44A3-826C-DF21E2423D8F}" type="datetime1">
              <a:rPr lang="zh-TW" altLang="en-US" smtClean="0"/>
              <a:pPr/>
              <a:t>2020/8/17</a:t>
            </a:fld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64F3C-F52F-446A-BE42-FC0724A2BD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64F3D-548D-446B-8E6C-E6AF7A9AD3D0}" type="datetime1">
              <a:rPr lang="zh-TW" altLang="en-US" smtClean="0"/>
              <a:pPr/>
              <a:t>2020/8/17</a:t>
            </a:fld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64F3C-F52F-446A-BE42-FC0724A2BD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B400F5-7879-47B6-A930-A82F1E561724}" type="datetime1">
              <a:rPr lang="zh-TW" altLang="en-US" smtClean="0"/>
              <a:pPr/>
              <a:t>2020/8/17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64F3C-F52F-446A-BE42-FC0724A2BD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011E8-CD4F-4D2C-83F9-4C282879FA7D}" type="datetime1">
              <a:rPr lang="zh-TW" altLang="en-US" smtClean="0"/>
              <a:pPr/>
              <a:t>2020/8/17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64F3C-F52F-446A-BE42-FC0724A2BD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zh-TW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zh-TW"/>
              <a:t>Haga clic para modificar el estilo de texto del patrón</a:t>
            </a:r>
          </a:p>
          <a:p>
            <a:pPr lvl="1"/>
            <a:r>
              <a:rPr lang="es-ES" altLang="zh-TW"/>
              <a:t>Segundo nivel</a:t>
            </a:r>
          </a:p>
          <a:p>
            <a:pPr lvl="2"/>
            <a:r>
              <a:rPr lang="es-ES" altLang="zh-TW"/>
              <a:t>Tercer nivel</a:t>
            </a:r>
          </a:p>
          <a:p>
            <a:pPr lvl="3"/>
            <a:r>
              <a:rPr lang="es-ES" altLang="zh-TW"/>
              <a:t>Cuarto nivel</a:t>
            </a:r>
          </a:p>
          <a:p>
            <a:pPr lvl="4"/>
            <a:r>
              <a:rPr lang="es-ES" altLang="zh-TW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3B0B4C2-F98E-4BCF-8C51-A10D8CF885AA}" type="datetime1">
              <a:rPr lang="zh-TW" altLang="en-US" smtClean="0"/>
              <a:pPr/>
              <a:t>2020/8/17</a:t>
            </a:fld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fld id="{EC964F3C-F52F-446A-BE42-FC0724A2BD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22540-D7BA-4D97-8823-A4FD070A252D}" type="datetime1">
              <a:rPr lang="zh-TW" altLang="en-US" smtClean="0"/>
              <a:pPr/>
              <a:t>2020/8/17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4F3C-F52F-446A-BE42-FC0724A2BD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chp.gov.hk/files/pdf/statistics_on_covid_19_testing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p.gov.hk/files/pdf/local_situation_covid19_tc.pdf" TargetMode="External"/><Relationship Id="rId2" Type="http://schemas.openxmlformats.org/officeDocument/2006/relationships/hyperlink" Target="https://www.coronavirus.gov.hk/chi/index.html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chp.gov.hk/files/pdf/statistics_on_covid_19_testing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chp.gov.hk/files/pdf/local_situation_covid19_tc.pdf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468877"/>
            <a:ext cx="7772400" cy="2131573"/>
          </a:xfrm>
        </p:spPr>
        <p:txBody>
          <a:bodyPr/>
          <a:lstStyle/>
          <a:p>
            <a:r>
              <a:rPr lang="zh-TW" altLang="en-US" sz="5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從數據認識</a:t>
            </a:r>
            <a:br>
              <a:rPr lang="en-US" altLang="zh-TW" sz="5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5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2019</a:t>
            </a:r>
            <a:r>
              <a:rPr lang="zh-TW" altLang="en-US" sz="5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冠狀病毒病疫情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91056" y="3443592"/>
            <a:ext cx="6361889" cy="885218"/>
          </a:xfrm>
        </p:spPr>
        <p:txBody>
          <a:bodyPr/>
          <a:lstStyle/>
          <a:p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小學數學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6669360"/>
            <a:ext cx="683568" cy="188640"/>
          </a:xfrm>
          <a:prstGeom prst="rect">
            <a:avLst/>
          </a:prstGeom>
          <a:solidFill>
            <a:srgbClr val="F4F9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副標題 2"/>
          <p:cNvSpPr txBox="1">
            <a:spLocks/>
          </p:cNvSpPr>
          <p:nvPr/>
        </p:nvSpPr>
        <p:spPr bwMode="auto">
          <a:xfrm>
            <a:off x="278296" y="5901446"/>
            <a:ext cx="1951970" cy="34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/>
            <a:r>
              <a:rPr lang="zh-TW" altLang="en-US" sz="1800" kern="0" dirty="0">
                <a:latin typeface="微軟正黑體" pitchFamily="34" charset="-120"/>
                <a:ea typeface="微軟正黑體" pitchFamily="34" charset="-120"/>
              </a:rPr>
              <a:t>教育局課程發展處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FB0F71B4-504D-4E0F-A465-16F8118BBC7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899" y="148134"/>
            <a:ext cx="9000053" cy="5719266"/>
          </a:xfrm>
          <a:prstGeom prst="rect">
            <a:avLst/>
          </a:prstGeom>
        </p:spPr>
      </p:pic>
      <p:sp>
        <p:nvSpPr>
          <p:cNvPr id="12" name="向右箭號 11"/>
          <p:cNvSpPr/>
          <p:nvPr/>
        </p:nvSpPr>
        <p:spPr>
          <a:xfrm rot="16200000">
            <a:off x="3349625" y="4888384"/>
            <a:ext cx="406400" cy="330200"/>
          </a:xfrm>
          <a:prstGeom prst="rightArrow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" name="矩形 9"/>
          <p:cNvSpPr/>
          <p:nvPr/>
        </p:nvSpPr>
        <p:spPr>
          <a:xfrm>
            <a:off x="6929952" y="151329"/>
            <a:ext cx="19579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HK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HK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截至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HK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HK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HK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endParaRPr lang="zh-HK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向右箭號 10"/>
          <p:cNvSpPr/>
          <p:nvPr/>
        </p:nvSpPr>
        <p:spPr>
          <a:xfrm rot="16200000">
            <a:off x="5435600" y="4888384"/>
            <a:ext cx="406400" cy="330200"/>
          </a:xfrm>
          <a:prstGeom prst="rightArrow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77" y="5350483"/>
            <a:ext cx="1111254" cy="1330137"/>
          </a:xfrm>
          <a:prstGeom prst="rect">
            <a:avLst/>
          </a:prstGeom>
        </p:spPr>
      </p:pic>
      <p:sp>
        <p:nvSpPr>
          <p:cNvPr id="5" name="圓角矩形圖說文字 4"/>
          <p:cNvSpPr/>
          <p:nvPr/>
        </p:nvSpPr>
        <p:spPr>
          <a:xfrm>
            <a:off x="1617492" y="5583245"/>
            <a:ext cx="5706685" cy="1101477"/>
          </a:xfrm>
          <a:prstGeom prst="wedgeRoundRectCallout">
            <a:avLst>
              <a:gd name="adj1" fmla="val -53845"/>
              <a:gd name="adj2" fmla="val 2324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試估算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30-39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歲的年齡組別的個案數目，約是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60-69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歲的年齡組別的多少倍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?</a:t>
            </a:r>
            <a:b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（整數答案）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7517327" y="5603402"/>
            <a:ext cx="1370549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prstDash val="lg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答案：</a:t>
            </a:r>
            <a:endParaRPr lang="en-US" altLang="zh-TW" sz="32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約</a:t>
            </a:r>
            <a:r>
              <a:rPr lang="en-US" altLang="zh-TW" sz="3200" dirty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倍</a:t>
            </a:r>
          </a:p>
        </p:txBody>
      </p:sp>
    </p:spTree>
    <p:extLst>
      <p:ext uri="{BB962C8B-B14F-4D97-AF65-F5344CB8AC3E}">
        <p14:creationId xmlns:p14="http://schemas.microsoft.com/office/powerpoint/2010/main" val="410761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70242"/>
            <a:ext cx="5791200" cy="669250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329" y="608753"/>
            <a:ext cx="1239421" cy="1013281"/>
          </a:xfrm>
          <a:prstGeom prst="rect">
            <a:avLst/>
          </a:prstGeom>
        </p:spPr>
      </p:pic>
      <p:sp>
        <p:nvSpPr>
          <p:cNvPr id="6" name="圓角矩形圖說文字 5"/>
          <p:cNvSpPr/>
          <p:nvPr/>
        </p:nvSpPr>
        <p:spPr>
          <a:xfrm>
            <a:off x="5838824" y="2114549"/>
            <a:ext cx="2925797" cy="1748631"/>
          </a:xfrm>
          <a:prstGeom prst="wedgeRoundRectCallout">
            <a:avLst>
              <a:gd name="adj1" fmla="val 30391"/>
              <a:gd name="adj2" fmla="val -7761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這資料列出新型冠狀病毒檢測每月數目（截至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2020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6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日）。</a:t>
            </a:r>
          </a:p>
        </p:txBody>
      </p:sp>
      <p:sp>
        <p:nvSpPr>
          <p:cNvPr id="9" name="矩形 8"/>
          <p:cNvSpPr/>
          <p:nvPr/>
        </p:nvSpPr>
        <p:spPr>
          <a:xfrm>
            <a:off x="4800600" y="5813336"/>
            <a:ext cx="4216399" cy="6001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1100" dirty="0"/>
              <a:t>資料來源：</a:t>
            </a:r>
            <a:r>
              <a:rPr lang="en-US" altLang="zh-TW" sz="1100" dirty="0"/>
              <a:t>2019</a:t>
            </a:r>
            <a:r>
              <a:rPr lang="zh-TW" altLang="en-US" sz="1100" dirty="0"/>
              <a:t>冠狀病毒病專題網站</a:t>
            </a:r>
            <a:r>
              <a:rPr lang="en-US" altLang="zh-TW" sz="1100" dirty="0"/>
              <a:t>—</a:t>
            </a:r>
            <a:r>
              <a:rPr lang="zh-TW" altLang="en-US" sz="1100" dirty="0"/>
              <a:t>同心抗疫：香港的新型冠狀病毒檢測數據（截至</a:t>
            </a:r>
            <a:r>
              <a:rPr lang="en-US" altLang="zh-TW" sz="1100" dirty="0"/>
              <a:t>2020</a:t>
            </a:r>
            <a:r>
              <a:rPr lang="zh-TW" altLang="en-US" sz="1100" dirty="0"/>
              <a:t>年</a:t>
            </a:r>
            <a:r>
              <a:rPr lang="en-US" altLang="zh-TW" sz="1100" dirty="0"/>
              <a:t>6</a:t>
            </a:r>
            <a:r>
              <a:rPr lang="zh-TW" altLang="en-US" sz="1100" dirty="0"/>
              <a:t>月</a:t>
            </a:r>
            <a:r>
              <a:rPr lang="en-US" altLang="zh-TW" sz="1100" dirty="0"/>
              <a:t>1</a:t>
            </a:r>
            <a:r>
              <a:rPr lang="zh-TW" altLang="en-US" sz="1100" dirty="0"/>
              <a:t>日）</a:t>
            </a:r>
            <a:br>
              <a:rPr lang="zh-TW" altLang="en-US" sz="1100" dirty="0"/>
            </a:br>
            <a:r>
              <a:rPr lang="en-GB" altLang="zh-TW" sz="1100" dirty="0">
                <a:hlinkClick r:id="rId4"/>
              </a:rPr>
              <a:t>https://www.chp.gov.hk/files/pdf/statistics_on_covid_19_testing.pdf</a:t>
            </a:r>
            <a:endParaRPr lang="zh-HK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44868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70242"/>
            <a:ext cx="5791200" cy="6692508"/>
          </a:xfrm>
          <a:prstGeom prst="rect">
            <a:avLst/>
          </a:prstGeom>
        </p:spPr>
      </p:pic>
      <p:sp>
        <p:nvSpPr>
          <p:cNvPr id="6" name="圓角矩形圖說文字 5"/>
          <p:cNvSpPr/>
          <p:nvPr/>
        </p:nvSpPr>
        <p:spPr>
          <a:xfrm>
            <a:off x="5619750" y="1973859"/>
            <a:ext cx="3048000" cy="1266826"/>
          </a:xfrm>
          <a:prstGeom prst="wedgeRoundRectCallout">
            <a:avLst>
              <a:gd name="adj1" fmla="val 28539"/>
              <a:gd name="adj2" fmla="val -7108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在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2020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月，共進行了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3610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個檢測。</a:t>
            </a:r>
          </a:p>
        </p:txBody>
      </p:sp>
      <p:sp>
        <p:nvSpPr>
          <p:cNvPr id="8" name="向右箭號 7"/>
          <p:cNvSpPr/>
          <p:nvPr/>
        </p:nvSpPr>
        <p:spPr>
          <a:xfrm>
            <a:off x="3597275" y="1212850"/>
            <a:ext cx="406400" cy="330200"/>
          </a:xfrm>
          <a:prstGeom prst="rightArrow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329" y="608753"/>
            <a:ext cx="1239421" cy="1013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74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70242"/>
            <a:ext cx="5791200" cy="6692508"/>
          </a:xfrm>
          <a:prstGeom prst="rect">
            <a:avLst/>
          </a:prstGeom>
        </p:spPr>
      </p:pic>
      <p:sp>
        <p:nvSpPr>
          <p:cNvPr id="6" name="圓角矩形圖說文字 5"/>
          <p:cNvSpPr/>
          <p:nvPr/>
        </p:nvSpPr>
        <p:spPr>
          <a:xfrm>
            <a:off x="6069252" y="1854797"/>
            <a:ext cx="2686050" cy="1346201"/>
          </a:xfrm>
          <a:prstGeom prst="wedgeRoundRectCallout">
            <a:avLst>
              <a:gd name="adj1" fmla="val 22448"/>
              <a:gd name="adj2" fmla="val -6401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你知道在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2020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月，進行了多少個檢測？</a:t>
            </a:r>
          </a:p>
        </p:txBody>
      </p:sp>
      <p:sp>
        <p:nvSpPr>
          <p:cNvPr id="7" name="向右箭號 6"/>
          <p:cNvSpPr/>
          <p:nvPr/>
        </p:nvSpPr>
        <p:spPr>
          <a:xfrm>
            <a:off x="3597275" y="1949449"/>
            <a:ext cx="406400" cy="330200"/>
          </a:xfrm>
          <a:prstGeom prst="rightArrow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329" y="608753"/>
            <a:ext cx="1239421" cy="1013281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6762750" y="5231507"/>
            <a:ext cx="1905000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prstDash val="lg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答案：</a:t>
            </a:r>
            <a:endParaRPr lang="en-US" altLang="zh-TW" sz="32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3200" dirty="0">
                <a:latin typeface="微軟正黑體" pitchFamily="34" charset="-120"/>
                <a:ea typeface="微軟正黑體" pitchFamily="34" charset="-120"/>
              </a:rPr>
              <a:t>66005</a:t>
            </a:r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個</a:t>
            </a:r>
          </a:p>
        </p:txBody>
      </p:sp>
    </p:spTree>
    <p:extLst>
      <p:ext uri="{BB962C8B-B14F-4D97-AF65-F5344CB8AC3E}">
        <p14:creationId xmlns:p14="http://schemas.microsoft.com/office/powerpoint/2010/main" val="406526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70242"/>
            <a:ext cx="5791200" cy="6692508"/>
          </a:xfrm>
          <a:prstGeom prst="rect">
            <a:avLst/>
          </a:prstGeom>
        </p:spPr>
      </p:pic>
      <p:sp>
        <p:nvSpPr>
          <p:cNvPr id="6" name="圓角矩形圖說文字 5"/>
          <p:cNvSpPr/>
          <p:nvPr/>
        </p:nvSpPr>
        <p:spPr>
          <a:xfrm>
            <a:off x="6069252" y="1854797"/>
            <a:ext cx="2686050" cy="1014863"/>
          </a:xfrm>
          <a:prstGeom prst="wedgeRoundRectCallout">
            <a:avLst>
              <a:gd name="adj1" fmla="val 22448"/>
              <a:gd name="adj2" fmla="val -6401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病毒檢測由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月起明顯加強了！</a:t>
            </a:r>
          </a:p>
        </p:txBody>
      </p:sp>
      <p:sp>
        <p:nvSpPr>
          <p:cNvPr id="7" name="向右箭號 6"/>
          <p:cNvSpPr/>
          <p:nvPr/>
        </p:nvSpPr>
        <p:spPr>
          <a:xfrm>
            <a:off x="3597275" y="1949449"/>
            <a:ext cx="406400" cy="330200"/>
          </a:xfrm>
          <a:prstGeom prst="rightArrow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329" y="608753"/>
            <a:ext cx="1239421" cy="1013281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6762750" y="5231507"/>
            <a:ext cx="1905000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prstDash val="lg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答案：</a:t>
            </a:r>
            <a:endParaRPr lang="en-US" altLang="zh-TW" sz="32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3200" dirty="0">
                <a:latin typeface="微軟正黑體" pitchFamily="34" charset="-120"/>
                <a:ea typeface="微軟正黑體" pitchFamily="34" charset="-120"/>
              </a:rPr>
              <a:t>66005</a:t>
            </a:r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個</a:t>
            </a:r>
          </a:p>
        </p:txBody>
      </p:sp>
    </p:spTree>
    <p:extLst>
      <p:ext uri="{BB962C8B-B14F-4D97-AF65-F5344CB8AC3E}">
        <p14:creationId xmlns:p14="http://schemas.microsoft.com/office/powerpoint/2010/main" val="17306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70242"/>
            <a:ext cx="5791200" cy="6692508"/>
          </a:xfrm>
          <a:prstGeom prst="rect">
            <a:avLst/>
          </a:prstGeom>
        </p:spPr>
      </p:pic>
      <p:sp>
        <p:nvSpPr>
          <p:cNvPr id="6" name="圓角矩形圖說文字 5"/>
          <p:cNvSpPr/>
          <p:nvPr/>
        </p:nvSpPr>
        <p:spPr>
          <a:xfrm>
            <a:off x="5353051" y="1916349"/>
            <a:ext cx="3314700" cy="1994169"/>
          </a:xfrm>
          <a:prstGeom prst="wedgeRoundRectCallout">
            <a:avLst>
              <a:gd name="adj1" fmla="val 28479"/>
              <a:gd name="adj2" fmla="val -6099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我們可以嘗試把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2020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月至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月的檢測數目，運用資訊科技製作統計圖來表達數據。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4165601" y="1244601"/>
            <a:ext cx="803274" cy="1778000"/>
          </a:xfrm>
          <a:prstGeom prst="roundRect">
            <a:avLst/>
          </a:prstGeom>
          <a:noFill/>
          <a:ln>
            <a:solidFill>
              <a:srgbClr val="0480E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329" y="608753"/>
            <a:ext cx="1239421" cy="1013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18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70242"/>
            <a:ext cx="5791200" cy="6692508"/>
          </a:xfrm>
          <a:prstGeom prst="rect">
            <a:avLst/>
          </a:prstGeom>
        </p:spPr>
      </p:pic>
      <p:sp>
        <p:nvSpPr>
          <p:cNvPr id="6" name="圓角矩形圖說文字 5"/>
          <p:cNvSpPr/>
          <p:nvPr/>
        </p:nvSpPr>
        <p:spPr>
          <a:xfrm>
            <a:off x="5581650" y="1994692"/>
            <a:ext cx="3086100" cy="1367631"/>
          </a:xfrm>
          <a:prstGeom prst="wedgeRoundRectCallout">
            <a:avLst>
              <a:gd name="adj1" fmla="val 29157"/>
              <a:gd name="adj2" fmla="val -6963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但這些數據很大，數字也零碎，我們該怎樣辦？</a:t>
            </a: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329" y="608753"/>
            <a:ext cx="1239421" cy="1013281"/>
          </a:xfrm>
          <a:prstGeom prst="rect">
            <a:avLst/>
          </a:prstGeom>
        </p:spPr>
      </p:pic>
      <p:sp>
        <p:nvSpPr>
          <p:cNvPr id="10" name="圓角矩形 9"/>
          <p:cNvSpPr/>
          <p:nvPr/>
        </p:nvSpPr>
        <p:spPr>
          <a:xfrm>
            <a:off x="4165601" y="1244601"/>
            <a:ext cx="803274" cy="1778000"/>
          </a:xfrm>
          <a:prstGeom prst="roundRect">
            <a:avLst/>
          </a:prstGeom>
          <a:noFill/>
          <a:ln>
            <a:solidFill>
              <a:srgbClr val="0480E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0319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70242"/>
            <a:ext cx="5791200" cy="6692508"/>
          </a:xfrm>
          <a:prstGeom prst="rect">
            <a:avLst/>
          </a:prstGeom>
        </p:spPr>
      </p:pic>
      <p:sp>
        <p:nvSpPr>
          <p:cNvPr id="6" name="圓角矩形圖說文字 5"/>
          <p:cNvSpPr/>
          <p:nvPr/>
        </p:nvSpPr>
        <p:spPr>
          <a:xfrm>
            <a:off x="5581650" y="1956149"/>
            <a:ext cx="3086100" cy="1472406"/>
          </a:xfrm>
          <a:prstGeom prst="wedgeRoundRectCallout">
            <a:avLst>
              <a:gd name="adj1" fmla="val 30391"/>
              <a:gd name="adj2" fmla="val -6684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我們可以先把數據湊整至千位，然後才製作統計圖。</a:t>
            </a: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329" y="608753"/>
            <a:ext cx="1239421" cy="1013281"/>
          </a:xfrm>
          <a:prstGeom prst="rect">
            <a:avLst/>
          </a:prstGeom>
        </p:spPr>
      </p:pic>
      <p:sp>
        <p:nvSpPr>
          <p:cNvPr id="9" name="圓角矩形 8"/>
          <p:cNvSpPr/>
          <p:nvPr/>
        </p:nvSpPr>
        <p:spPr>
          <a:xfrm>
            <a:off x="4165601" y="1244601"/>
            <a:ext cx="803274" cy="1778000"/>
          </a:xfrm>
          <a:prstGeom prst="roundRect">
            <a:avLst/>
          </a:prstGeom>
          <a:noFill/>
          <a:ln>
            <a:solidFill>
              <a:srgbClr val="0480E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696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329" y="4488031"/>
            <a:ext cx="1239421" cy="1013281"/>
          </a:xfrm>
          <a:prstGeom prst="rect">
            <a:avLst/>
          </a:prstGeom>
        </p:spPr>
      </p:pic>
      <p:sp>
        <p:nvSpPr>
          <p:cNvPr id="6" name="圓角矩形圖說文字 5"/>
          <p:cNvSpPr/>
          <p:nvPr/>
        </p:nvSpPr>
        <p:spPr>
          <a:xfrm>
            <a:off x="5438775" y="3446144"/>
            <a:ext cx="3476625" cy="736203"/>
          </a:xfrm>
          <a:prstGeom prst="wedgeRoundRectCallout">
            <a:avLst>
              <a:gd name="adj1" fmla="val 29774"/>
              <a:gd name="adj2" fmla="val 7871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先把數據湊整至千位</a:t>
            </a:r>
          </a:p>
        </p:txBody>
      </p:sp>
      <p:graphicFrame>
        <p:nvGraphicFramePr>
          <p:cNvPr id="7" name="內容版面配置區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4777834"/>
              </p:ext>
            </p:extLst>
          </p:nvPr>
        </p:nvGraphicFramePr>
        <p:xfrm>
          <a:off x="457201" y="323850"/>
          <a:ext cx="5505450" cy="2494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35150">
                  <a:extLst>
                    <a:ext uri="{9D8B030D-6E8A-4147-A177-3AD203B41FA5}">
                      <a16:colId xmlns:a16="http://schemas.microsoft.com/office/drawing/2014/main" val="1460050055"/>
                    </a:ext>
                  </a:extLst>
                </a:gridCol>
                <a:gridCol w="1835150">
                  <a:extLst>
                    <a:ext uri="{9D8B030D-6E8A-4147-A177-3AD203B41FA5}">
                      <a16:colId xmlns:a16="http://schemas.microsoft.com/office/drawing/2014/main" val="2367240765"/>
                    </a:ext>
                  </a:extLst>
                </a:gridCol>
                <a:gridCol w="1835150">
                  <a:extLst>
                    <a:ext uri="{9D8B030D-6E8A-4147-A177-3AD203B41FA5}">
                      <a16:colId xmlns:a16="http://schemas.microsoft.com/office/drawing/2014/main" val="16410297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月份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檢測數目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檢測數目</a:t>
                      </a:r>
                      <a:endParaRPr lang="zh-HK" altLang="en-US" dirty="0"/>
                    </a:p>
                    <a:p>
                      <a:pPr algn="ctr"/>
                      <a:r>
                        <a:rPr lang="zh-TW" altLang="en-US" dirty="0"/>
                        <a:t>（湊整至千位）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02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1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3610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071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2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26983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47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3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66005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680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4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66337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07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5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75099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942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16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329" y="4488031"/>
            <a:ext cx="1239421" cy="1013281"/>
          </a:xfrm>
          <a:prstGeom prst="rect">
            <a:avLst/>
          </a:prstGeom>
        </p:spPr>
      </p:pic>
      <p:sp>
        <p:nvSpPr>
          <p:cNvPr id="6" name="圓角矩形圖說文字 5"/>
          <p:cNvSpPr/>
          <p:nvPr/>
        </p:nvSpPr>
        <p:spPr>
          <a:xfrm>
            <a:off x="5438775" y="3446144"/>
            <a:ext cx="3476625" cy="736203"/>
          </a:xfrm>
          <a:prstGeom prst="wedgeRoundRectCallout">
            <a:avLst>
              <a:gd name="adj1" fmla="val 29774"/>
              <a:gd name="adj2" fmla="val 7871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先把數據湊整至千位</a:t>
            </a:r>
          </a:p>
        </p:txBody>
      </p:sp>
      <p:graphicFrame>
        <p:nvGraphicFramePr>
          <p:cNvPr id="7" name="內容版面配置區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701740"/>
              </p:ext>
            </p:extLst>
          </p:nvPr>
        </p:nvGraphicFramePr>
        <p:xfrm>
          <a:off x="457201" y="323850"/>
          <a:ext cx="5505450" cy="2494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35150">
                  <a:extLst>
                    <a:ext uri="{9D8B030D-6E8A-4147-A177-3AD203B41FA5}">
                      <a16:colId xmlns:a16="http://schemas.microsoft.com/office/drawing/2014/main" val="1460050055"/>
                    </a:ext>
                  </a:extLst>
                </a:gridCol>
                <a:gridCol w="1835150">
                  <a:extLst>
                    <a:ext uri="{9D8B030D-6E8A-4147-A177-3AD203B41FA5}">
                      <a16:colId xmlns:a16="http://schemas.microsoft.com/office/drawing/2014/main" val="2367240765"/>
                    </a:ext>
                  </a:extLst>
                </a:gridCol>
                <a:gridCol w="1835150">
                  <a:extLst>
                    <a:ext uri="{9D8B030D-6E8A-4147-A177-3AD203B41FA5}">
                      <a16:colId xmlns:a16="http://schemas.microsoft.com/office/drawing/2014/main" val="16410297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月份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檢測數目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檢測數目</a:t>
                      </a:r>
                      <a:endParaRPr lang="zh-HK" altLang="en-US" dirty="0"/>
                    </a:p>
                    <a:p>
                      <a:pPr algn="ctr"/>
                      <a:r>
                        <a:rPr lang="zh-TW" altLang="en-US" dirty="0"/>
                        <a:t>（湊整至千位）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02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1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3610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3333FF"/>
                          </a:solidFill>
                        </a:rPr>
                        <a:t>400</a:t>
                      </a:r>
                      <a:r>
                        <a:rPr lang="en-US" altLang="zh-HK" dirty="0">
                          <a:solidFill>
                            <a:srgbClr val="3333FF"/>
                          </a:solidFill>
                        </a:rPr>
                        <a:t>0</a:t>
                      </a:r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071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2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26983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>
                          <a:solidFill>
                            <a:srgbClr val="3333FF"/>
                          </a:solidFill>
                        </a:rPr>
                        <a:t>2</a:t>
                      </a:r>
                      <a:r>
                        <a:rPr lang="en-US" altLang="zh-TW" dirty="0">
                          <a:solidFill>
                            <a:srgbClr val="3333FF"/>
                          </a:solidFill>
                        </a:rPr>
                        <a:t>7000</a:t>
                      </a:r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47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3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66005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>
                          <a:solidFill>
                            <a:srgbClr val="3333FF"/>
                          </a:solidFill>
                        </a:rPr>
                        <a:t>6600</a:t>
                      </a:r>
                      <a:r>
                        <a:rPr lang="en-US" altLang="zh-TW" dirty="0">
                          <a:solidFill>
                            <a:srgbClr val="3333FF"/>
                          </a:solidFill>
                        </a:rPr>
                        <a:t>0</a:t>
                      </a:r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680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4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66337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>
                          <a:solidFill>
                            <a:srgbClr val="3333FF"/>
                          </a:solidFill>
                        </a:rPr>
                        <a:t>66</a:t>
                      </a:r>
                      <a:r>
                        <a:rPr lang="en-US" altLang="zh-TW" dirty="0">
                          <a:solidFill>
                            <a:srgbClr val="3333FF"/>
                          </a:solidFill>
                        </a:rPr>
                        <a:t>000</a:t>
                      </a:r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07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5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75099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>
                          <a:solidFill>
                            <a:srgbClr val="3333FF"/>
                          </a:solidFill>
                        </a:rPr>
                        <a:t>750</a:t>
                      </a:r>
                      <a:r>
                        <a:rPr lang="en-US" altLang="zh-TW" dirty="0">
                          <a:solidFill>
                            <a:srgbClr val="3333FF"/>
                          </a:solidFill>
                        </a:rPr>
                        <a:t>00</a:t>
                      </a:r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942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05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3200" spc="200" dirty="0">
                <a:latin typeface="微軟正黑體" pitchFamily="34" charset="-120"/>
                <a:ea typeface="微軟正黑體" pitchFamily="34" charset="-120"/>
              </a:rPr>
              <a:t>相關小學數學學習單位及學習重點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583913"/>
              </p:ext>
            </p:extLst>
          </p:nvPr>
        </p:nvGraphicFramePr>
        <p:xfrm>
          <a:off x="457200" y="1600200"/>
          <a:ext cx="8229600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8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1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1800" spc="200" dirty="0">
                          <a:latin typeface="微軟正黑體" pitchFamily="34" charset="-120"/>
                          <a:ea typeface="微軟正黑體" pitchFamily="34" charset="-120"/>
                        </a:rPr>
                        <a:t>學習單位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spc="200" dirty="0">
                          <a:latin typeface="微軟正黑體" pitchFamily="34" charset="-120"/>
                          <a:ea typeface="微軟正黑體" pitchFamily="34" charset="-120"/>
                        </a:rPr>
                        <a:t>學習重點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 panose="02020603050405020304" pitchFamily="18" charset="0"/>
                        </a:rPr>
                        <a:t>4D1 </a:t>
                      </a:r>
                      <a:r>
                        <a:rPr lang="zh-HK" altLang="en-US" sz="1800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 panose="02020603050405020304" pitchFamily="18" charset="0"/>
                        </a:rPr>
                        <a:t>棒形圖 </a:t>
                      </a:r>
                      <a:r>
                        <a:rPr lang="en-US" altLang="zh-HK" sz="1800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HK" altLang="en-US" sz="1800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 panose="02020603050405020304" pitchFamily="18" charset="0"/>
                        </a:rPr>
                        <a:t>二 </a:t>
                      </a:r>
                      <a:r>
                        <a:rPr lang="en-US" altLang="zh-HK" sz="1800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 panose="02020603050405020304" pitchFamily="18" charset="0"/>
                        </a:rPr>
                        <a:t>闡釋數據較大的棒形圖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 panose="02020603050405020304" pitchFamily="18" charset="0"/>
                        </a:rPr>
                        <a:t>5D1 </a:t>
                      </a:r>
                      <a:r>
                        <a:rPr lang="zh-HK" altLang="en-US" sz="1800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 panose="02020603050405020304" pitchFamily="18" charset="0"/>
                        </a:rPr>
                        <a:t>棒形圖 </a:t>
                      </a:r>
                      <a:r>
                        <a:rPr lang="en-US" altLang="zh-HK" sz="1800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 panose="02020603050405020304" pitchFamily="18" charset="0"/>
                        </a:rPr>
                        <a:t>三</a:t>
                      </a:r>
                      <a:r>
                        <a:rPr lang="zh-HK" altLang="en-US" sz="1800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HK" sz="1800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 panose="02020603050405020304" pitchFamily="18" charset="0"/>
                        </a:rPr>
                        <a:t>闡釋複合棒形圖</a:t>
                      </a:r>
                      <a:endParaRPr lang="en-US" altLang="zh-TW" sz="1800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itchFamily="34" charset="-120"/>
                          <a:ea typeface="微軟正黑體" pitchFamily="34" charset="-120"/>
                          <a:cs typeface="Times New Roman" panose="02020603050405020304" pitchFamily="18" charset="0"/>
                        </a:rPr>
                        <a:t>6D1 </a:t>
                      </a:r>
                      <a:r>
                        <a:rPr lang="zh-TW" altLang="en-US" dirty="0">
                          <a:latin typeface="微軟正黑體" pitchFamily="34" charset="-120"/>
                          <a:ea typeface="微軟正黑體" pitchFamily="34" charset="-120"/>
                          <a:cs typeface="Times New Roman" panose="02020603050405020304" pitchFamily="18" charset="0"/>
                        </a:rPr>
                        <a:t>平均數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 panose="02020603050405020304" pitchFamily="18" charset="0"/>
                        </a:rPr>
                        <a:t>解應用題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571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 panose="02020603050405020304" pitchFamily="18" charset="0"/>
                        </a:rPr>
                        <a:t>6D2 </a:t>
                      </a:r>
                      <a:r>
                        <a:rPr lang="zh-HK" altLang="en-US" sz="1800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 panose="02020603050405020304" pitchFamily="18" charset="0"/>
                        </a:rPr>
                        <a:t>折線圖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 panose="02020603050405020304" pitchFamily="18" charset="0"/>
                        </a:rPr>
                        <a:t>製作</a:t>
                      </a:r>
                      <a:r>
                        <a:rPr lang="zh-HK" altLang="en-US" sz="1800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 panose="02020603050405020304" pitchFamily="18" charset="0"/>
                        </a:rPr>
                        <a:t>折線圖</a:t>
                      </a:r>
                      <a:endParaRPr lang="zh-TW" altLang="en-US" sz="1800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itchFamily="34" charset="-120"/>
                          <a:ea typeface="微軟正黑體" pitchFamily="34" charset="-120"/>
                          <a:cs typeface="Times New Roman" panose="02020603050405020304" pitchFamily="18" charset="0"/>
                        </a:rPr>
                        <a:t>6D4 </a:t>
                      </a:r>
                      <a:r>
                        <a:rPr lang="zh-TW" altLang="en-US" dirty="0">
                          <a:latin typeface="微軟正黑體" pitchFamily="34" charset="-120"/>
                          <a:ea typeface="微軟正黑體" pitchFamily="34" charset="-120"/>
                          <a:cs typeface="Times New Roman" panose="02020603050405020304" pitchFamily="18" charset="0"/>
                        </a:rPr>
                        <a:t>統計的應用及誤用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 panose="02020603050405020304" pitchFamily="18" charset="0"/>
                        </a:rPr>
                        <a:t>選用適當的統計圖表達數據</a:t>
                      </a:r>
                      <a:endParaRPr lang="en-US" altLang="zh-TW" sz="1800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182563" indent="-182563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 panose="02020603050405020304" pitchFamily="18" charset="0"/>
                        </a:rPr>
                        <a:t>討論及認識日常生活中統計圖的應用及誤用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861692"/>
                  </a:ext>
                </a:extLst>
              </a:tr>
            </a:tbl>
          </a:graphicData>
        </a:graphic>
      </p:graphicFrame>
      <p:grpSp>
        <p:nvGrpSpPr>
          <p:cNvPr id="7" name="群組 6"/>
          <p:cNvGrpSpPr/>
          <p:nvPr/>
        </p:nvGrpSpPr>
        <p:grpSpPr>
          <a:xfrm>
            <a:off x="1983408" y="4925376"/>
            <a:ext cx="6670044" cy="1650894"/>
            <a:chOff x="1907704" y="4817162"/>
            <a:chExt cx="6800673" cy="1683226"/>
          </a:xfrm>
        </p:grpSpPr>
        <p:pic>
          <p:nvPicPr>
            <p:cNvPr id="23553" name="Picture 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9" y="4817162"/>
              <a:ext cx="1184048" cy="1683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矩形 5"/>
            <p:cNvSpPr/>
            <p:nvPr/>
          </p:nvSpPr>
          <p:spPr>
            <a:xfrm>
              <a:off x="1907704" y="6093298"/>
              <a:ext cx="611966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1400" dirty="0">
                  <a:latin typeface="微軟正黑體" pitchFamily="34" charset="-120"/>
                  <a:ea typeface="微軟正黑體" pitchFamily="34" charset="-120"/>
                </a:rPr>
                <a:t>數學教育學習領域課程指引補充文件：小學數學科學習內容 </a:t>
              </a:r>
              <a:r>
                <a:rPr lang="en-US" altLang="zh-TW" sz="1400" dirty="0">
                  <a:latin typeface="微軟正黑體" pitchFamily="34" charset="-120"/>
                  <a:ea typeface="微軟正黑體" pitchFamily="34" charset="-120"/>
                </a:rPr>
                <a:t>(2017) </a:t>
              </a:r>
              <a:endParaRPr lang="zh-TW" altLang="en-US" sz="14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8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0400" y="6465846"/>
            <a:ext cx="2133600" cy="365125"/>
          </a:xfrm>
        </p:spPr>
        <p:txBody>
          <a:bodyPr/>
          <a:lstStyle/>
          <a:p>
            <a:fld id="{EC964F3C-F52F-446A-BE42-FC0724A2BD1E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329" y="4488031"/>
            <a:ext cx="1239421" cy="1013281"/>
          </a:xfrm>
          <a:prstGeom prst="rect">
            <a:avLst/>
          </a:prstGeom>
        </p:spPr>
      </p:pic>
      <p:sp>
        <p:nvSpPr>
          <p:cNvPr id="6" name="圓角矩形圖說文字 5"/>
          <p:cNvSpPr/>
          <p:nvPr/>
        </p:nvSpPr>
        <p:spPr>
          <a:xfrm>
            <a:off x="5629276" y="3446144"/>
            <a:ext cx="2876550" cy="736203"/>
          </a:xfrm>
          <a:prstGeom prst="wedgeRoundRectCallout">
            <a:avLst>
              <a:gd name="adj1" fmla="val 29774"/>
              <a:gd name="adj2" fmla="val 7871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把數據填在試算表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510540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63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7946" y="3873960"/>
            <a:ext cx="7324725" cy="1414464"/>
          </a:xfrm>
          <a:prstGeom prst="rect">
            <a:avLst/>
          </a:prstGeom>
        </p:spPr>
      </p:pic>
      <p:sp>
        <p:nvSpPr>
          <p:cNvPr id="7" name="向右箭號 6"/>
          <p:cNvSpPr/>
          <p:nvPr/>
        </p:nvSpPr>
        <p:spPr>
          <a:xfrm rot="19208958">
            <a:off x="1579588" y="4274227"/>
            <a:ext cx="406400" cy="330200"/>
          </a:xfrm>
          <a:prstGeom prst="rightArrow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向右箭號 7"/>
          <p:cNvSpPr/>
          <p:nvPr/>
        </p:nvSpPr>
        <p:spPr>
          <a:xfrm rot="19800000">
            <a:off x="6289846" y="5070144"/>
            <a:ext cx="406400" cy="330200"/>
          </a:xfrm>
          <a:prstGeom prst="rightArrow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5105400" cy="272415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0" y="135106"/>
            <a:ext cx="1239421" cy="1013281"/>
          </a:xfrm>
          <a:prstGeom prst="rect">
            <a:avLst/>
          </a:prstGeom>
        </p:spPr>
      </p:pic>
      <p:sp>
        <p:nvSpPr>
          <p:cNvPr id="12" name="圓角矩形圖說文字 11"/>
          <p:cNvSpPr/>
          <p:nvPr/>
        </p:nvSpPr>
        <p:spPr>
          <a:xfrm>
            <a:off x="5823774" y="1314451"/>
            <a:ext cx="2863026" cy="1913171"/>
          </a:xfrm>
          <a:prstGeom prst="wedgeRoundRectCallout">
            <a:avLst>
              <a:gd name="adj1" fmla="val 13031"/>
              <a:gd name="adj2" fmla="val -5668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把數據框選，選擇「插入」，然後選擇適當的統計圖（例如折線圖）表達數據。</a:t>
            </a:r>
          </a:p>
        </p:txBody>
      </p:sp>
    </p:spTree>
    <p:extLst>
      <p:ext uri="{BB962C8B-B14F-4D97-AF65-F5344CB8AC3E}">
        <p14:creationId xmlns:p14="http://schemas.microsoft.com/office/powerpoint/2010/main" val="127726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向右箭號 5"/>
          <p:cNvSpPr/>
          <p:nvPr/>
        </p:nvSpPr>
        <p:spPr>
          <a:xfrm rot="1800000" flipH="1">
            <a:off x="5862523" y="604838"/>
            <a:ext cx="406400" cy="330200"/>
          </a:xfrm>
          <a:prstGeom prst="rightArrow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629" y="2813070"/>
            <a:ext cx="1239421" cy="1013281"/>
          </a:xfrm>
          <a:prstGeom prst="rect">
            <a:avLst/>
          </a:prstGeom>
        </p:spPr>
      </p:pic>
      <p:sp>
        <p:nvSpPr>
          <p:cNvPr id="8" name="圓角矩形圖說文字 7"/>
          <p:cNvSpPr/>
          <p:nvPr/>
        </p:nvSpPr>
        <p:spPr>
          <a:xfrm>
            <a:off x="6169027" y="1014519"/>
            <a:ext cx="2600324" cy="1292667"/>
          </a:xfrm>
          <a:prstGeom prst="wedgeRoundRectCallout">
            <a:avLst>
              <a:gd name="adj1" fmla="val 17465"/>
              <a:gd name="adj2" fmla="val 8206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按「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+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」選擇合適的項目，使圖表更清楚。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91" y="403332"/>
            <a:ext cx="5655036" cy="598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78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矩形圖說文字 7"/>
          <p:cNvSpPr/>
          <p:nvPr/>
        </p:nvSpPr>
        <p:spPr>
          <a:xfrm>
            <a:off x="5572125" y="953866"/>
            <a:ext cx="3211952" cy="1292667"/>
          </a:xfrm>
          <a:prstGeom prst="wedgeRoundRectCallout">
            <a:avLst>
              <a:gd name="adj1" fmla="val 34071"/>
              <a:gd name="adj2" fmla="val 7519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除了使用折線圖，還有其他統計圖可適當地表達數據嗎？</a:t>
            </a: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991" y="403332"/>
            <a:ext cx="5150209" cy="5983181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629" y="2813070"/>
            <a:ext cx="1239421" cy="1013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82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0" y="135106"/>
            <a:ext cx="1239421" cy="1013281"/>
          </a:xfrm>
          <a:prstGeom prst="rect">
            <a:avLst/>
          </a:prstGeom>
        </p:spPr>
      </p:pic>
      <p:graphicFrame>
        <p:nvGraphicFramePr>
          <p:cNvPr id="11" name="內容版面配置區 8"/>
          <p:cNvGraphicFramePr>
            <a:graphicFrameLocks/>
          </p:cNvGraphicFramePr>
          <p:nvPr/>
        </p:nvGraphicFramePr>
        <p:xfrm>
          <a:off x="457201" y="323850"/>
          <a:ext cx="5505450" cy="2494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35150">
                  <a:extLst>
                    <a:ext uri="{9D8B030D-6E8A-4147-A177-3AD203B41FA5}">
                      <a16:colId xmlns:a16="http://schemas.microsoft.com/office/drawing/2014/main" val="1460050055"/>
                    </a:ext>
                  </a:extLst>
                </a:gridCol>
                <a:gridCol w="1835150">
                  <a:extLst>
                    <a:ext uri="{9D8B030D-6E8A-4147-A177-3AD203B41FA5}">
                      <a16:colId xmlns:a16="http://schemas.microsoft.com/office/drawing/2014/main" val="2367240765"/>
                    </a:ext>
                  </a:extLst>
                </a:gridCol>
                <a:gridCol w="1835150">
                  <a:extLst>
                    <a:ext uri="{9D8B030D-6E8A-4147-A177-3AD203B41FA5}">
                      <a16:colId xmlns:a16="http://schemas.microsoft.com/office/drawing/2014/main" val="16410297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月份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檢測數目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檢測數目</a:t>
                      </a:r>
                      <a:endParaRPr lang="zh-HK" altLang="en-US" dirty="0"/>
                    </a:p>
                    <a:p>
                      <a:pPr algn="ctr"/>
                      <a:r>
                        <a:rPr lang="zh-TW" altLang="en-US" dirty="0"/>
                        <a:t>（湊整至千位）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02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1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3610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3333FF"/>
                          </a:solidFill>
                        </a:rPr>
                        <a:t>400</a:t>
                      </a:r>
                      <a:r>
                        <a:rPr lang="en-US" altLang="zh-HK" dirty="0">
                          <a:solidFill>
                            <a:srgbClr val="3333FF"/>
                          </a:solidFill>
                        </a:rPr>
                        <a:t>0</a:t>
                      </a:r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071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2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26983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>
                          <a:solidFill>
                            <a:srgbClr val="3333FF"/>
                          </a:solidFill>
                        </a:rPr>
                        <a:t>2</a:t>
                      </a:r>
                      <a:r>
                        <a:rPr lang="en-US" altLang="zh-TW" dirty="0">
                          <a:solidFill>
                            <a:srgbClr val="3333FF"/>
                          </a:solidFill>
                        </a:rPr>
                        <a:t>7000</a:t>
                      </a:r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47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3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66005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>
                          <a:solidFill>
                            <a:srgbClr val="3333FF"/>
                          </a:solidFill>
                        </a:rPr>
                        <a:t>6600</a:t>
                      </a:r>
                      <a:r>
                        <a:rPr lang="en-US" altLang="zh-TW" dirty="0">
                          <a:solidFill>
                            <a:srgbClr val="3333FF"/>
                          </a:solidFill>
                        </a:rPr>
                        <a:t>0</a:t>
                      </a:r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680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4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66337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>
                          <a:solidFill>
                            <a:srgbClr val="3333FF"/>
                          </a:solidFill>
                        </a:rPr>
                        <a:t>66</a:t>
                      </a:r>
                      <a:r>
                        <a:rPr lang="en-US" altLang="zh-TW" dirty="0">
                          <a:solidFill>
                            <a:srgbClr val="3333FF"/>
                          </a:solidFill>
                        </a:rPr>
                        <a:t>000</a:t>
                      </a:r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07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5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75099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>
                          <a:solidFill>
                            <a:srgbClr val="3333FF"/>
                          </a:solidFill>
                        </a:rPr>
                        <a:t>750</a:t>
                      </a:r>
                      <a:r>
                        <a:rPr lang="en-US" altLang="zh-TW" dirty="0">
                          <a:solidFill>
                            <a:srgbClr val="3333FF"/>
                          </a:solidFill>
                        </a:rPr>
                        <a:t>00</a:t>
                      </a:r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942241"/>
                  </a:ext>
                </a:extLst>
              </a:tr>
            </a:tbl>
          </a:graphicData>
        </a:graphic>
      </p:graphicFrame>
      <p:sp>
        <p:nvSpPr>
          <p:cNvPr id="14" name="圓角矩形圖說文字 13"/>
          <p:cNvSpPr/>
          <p:nvPr/>
        </p:nvSpPr>
        <p:spPr>
          <a:xfrm>
            <a:off x="6134100" y="1314451"/>
            <a:ext cx="2867025" cy="1503679"/>
          </a:xfrm>
          <a:prstGeom prst="wedgeRoundRectCallout">
            <a:avLst>
              <a:gd name="adj1" fmla="val 13031"/>
              <a:gd name="adj2" fmla="val -5668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試估算在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月至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月，平均每月大約進行了多少個檢測？</a:t>
            </a:r>
          </a:p>
        </p:txBody>
      </p:sp>
    </p:spTree>
    <p:extLst>
      <p:ext uri="{BB962C8B-B14F-4D97-AF65-F5344CB8AC3E}">
        <p14:creationId xmlns:p14="http://schemas.microsoft.com/office/powerpoint/2010/main" val="198987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0" y="135106"/>
            <a:ext cx="1239421" cy="1013281"/>
          </a:xfrm>
          <a:prstGeom prst="rect">
            <a:avLst/>
          </a:prstGeom>
        </p:spPr>
      </p:pic>
      <p:graphicFrame>
        <p:nvGraphicFramePr>
          <p:cNvPr id="11" name="內容版面配置區 8"/>
          <p:cNvGraphicFramePr>
            <a:graphicFrameLocks/>
          </p:cNvGraphicFramePr>
          <p:nvPr/>
        </p:nvGraphicFramePr>
        <p:xfrm>
          <a:off x="457201" y="323850"/>
          <a:ext cx="5505450" cy="2494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35150">
                  <a:extLst>
                    <a:ext uri="{9D8B030D-6E8A-4147-A177-3AD203B41FA5}">
                      <a16:colId xmlns:a16="http://schemas.microsoft.com/office/drawing/2014/main" val="1460050055"/>
                    </a:ext>
                  </a:extLst>
                </a:gridCol>
                <a:gridCol w="1835150">
                  <a:extLst>
                    <a:ext uri="{9D8B030D-6E8A-4147-A177-3AD203B41FA5}">
                      <a16:colId xmlns:a16="http://schemas.microsoft.com/office/drawing/2014/main" val="2367240765"/>
                    </a:ext>
                  </a:extLst>
                </a:gridCol>
                <a:gridCol w="1835150">
                  <a:extLst>
                    <a:ext uri="{9D8B030D-6E8A-4147-A177-3AD203B41FA5}">
                      <a16:colId xmlns:a16="http://schemas.microsoft.com/office/drawing/2014/main" val="16410297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月份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檢測數目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檢測數目</a:t>
                      </a:r>
                      <a:endParaRPr lang="zh-HK" altLang="en-US" dirty="0"/>
                    </a:p>
                    <a:p>
                      <a:pPr algn="ctr"/>
                      <a:r>
                        <a:rPr lang="zh-TW" altLang="en-US" dirty="0"/>
                        <a:t>（湊整至千位）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02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1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3610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3333FF"/>
                          </a:solidFill>
                        </a:rPr>
                        <a:t>400</a:t>
                      </a:r>
                      <a:r>
                        <a:rPr lang="en-US" altLang="zh-HK" dirty="0">
                          <a:solidFill>
                            <a:srgbClr val="3333FF"/>
                          </a:solidFill>
                        </a:rPr>
                        <a:t>0</a:t>
                      </a:r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071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2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26983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>
                          <a:solidFill>
                            <a:srgbClr val="3333FF"/>
                          </a:solidFill>
                        </a:rPr>
                        <a:t>2</a:t>
                      </a:r>
                      <a:r>
                        <a:rPr lang="en-US" altLang="zh-TW" dirty="0">
                          <a:solidFill>
                            <a:srgbClr val="3333FF"/>
                          </a:solidFill>
                        </a:rPr>
                        <a:t>7000</a:t>
                      </a:r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47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3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66005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>
                          <a:solidFill>
                            <a:srgbClr val="3333FF"/>
                          </a:solidFill>
                        </a:rPr>
                        <a:t>6600</a:t>
                      </a:r>
                      <a:r>
                        <a:rPr lang="en-US" altLang="zh-TW" dirty="0">
                          <a:solidFill>
                            <a:srgbClr val="3333FF"/>
                          </a:solidFill>
                        </a:rPr>
                        <a:t>0</a:t>
                      </a:r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680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4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66337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>
                          <a:solidFill>
                            <a:srgbClr val="3333FF"/>
                          </a:solidFill>
                        </a:rPr>
                        <a:t>66</a:t>
                      </a:r>
                      <a:r>
                        <a:rPr lang="en-US" altLang="zh-TW" dirty="0">
                          <a:solidFill>
                            <a:srgbClr val="3333FF"/>
                          </a:solidFill>
                        </a:rPr>
                        <a:t>000</a:t>
                      </a:r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07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5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75099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>
                          <a:solidFill>
                            <a:srgbClr val="3333FF"/>
                          </a:solidFill>
                        </a:rPr>
                        <a:t>750</a:t>
                      </a:r>
                      <a:r>
                        <a:rPr lang="en-US" altLang="zh-TW" dirty="0">
                          <a:solidFill>
                            <a:srgbClr val="3333FF"/>
                          </a:solidFill>
                        </a:rPr>
                        <a:t>00</a:t>
                      </a:r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942241"/>
                  </a:ext>
                </a:extLst>
              </a:tr>
            </a:tbl>
          </a:graphicData>
        </a:graphic>
      </p:graphicFrame>
      <p:sp>
        <p:nvSpPr>
          <p:cNvPr id="14" name="圓角矩形圖說文字 13"/>
          <p:cNvSpPr/>
          <p:nvPr/>
        </p:nvSpPr>
        <p:spPr>
          <a:xfrm>
            <a:off x="6134100" y="1314451"/>
            <a:ext cx="2867025" cy="1503679"/>
          </a:xfrm>
          <a:prstGeom prst="wedgeRoundRectCallout">
            <a:avLst>
              <a:gd name="adj1" fmla="val 13031"/>
              <a:gd name="adj2" fmla="val -5668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試估算在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月至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月，平均每月大約進行了多少個檢測？</a:t>
            </a: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77" y="3946955"/>
            <a:ext cx="1111254" cy="1330137"/>
          </a:xfrm>
          <a:prstGeom prst="rect">
            <a:avLst/>
          </a:prstGeom>
        </p:spPr>
      </p:pic>
      <p:sp>
        <p:nvSpPr>
          <p:cNvPr id="16" name="圓角矩形圖說文字 15"/>
          <p:cNvSpPr/>
          <p:nvPr/>
        </p:nvSpPr>
        <p:spPr>
          <a:xfrm>
            <a:off x="1702478" y="2984194"/>
            <a:ext cx="6822397" cy="3406878"/>
          </a:xfrm>
          <a:prstGeom prst="wedgeRoundRectCallout">
            <a:avLst>
              <a:gd name="adj1" fmla="val -55544"/>
              <a:gd name="adj2" fmla="val 682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我嘗試這樣估算</a:t>
            </a:r>
            <a:endParaRPr lang="en-US" altLang="zh-TW" sz="2400" spc="1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    總數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︰</a:t>
            </a:r>
          </a:p>
          <a:p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  <a:sym typeface="Symbol" panose="05050102010706020507" pitchFamily="18" charset="2"/>
              </a:rPr>
              <a:t>    66000+ 66000 + 75000</a:t>
            </a:r>
          </a:p>
          <a:p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  <a:sym typeface="Symbol" panose="05050102010706020507" pitchFamily="18" charset="2"/>
              </a:rPr>
              <a:t>= 207000 (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  <a:sym typeface="Symbol" panose="05050102010706020507" pitchFamily="18" charset="2"/>
              </a:rPr>
              <a:t>個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  <a:sym typeface="Symbol" panose="05050102010706020507" pitchFamily="18" charset="2"/>
              </a:rPr>
              <a:t>)</a:t>
            </a:r>
          </a:p>
          <a:p>
            <a:endParaRPr lang="en-US" altLang="zh-TW" sz="2400" spc="100" dirty="0">
              <a:latin typeface="微軟正黑體" pitchFamily="34" charset="-120"/>
              <a:ea typeface="微軟正黑體" pitchFamily="34" charset="-120"/>
              <a:sym typeface="Symbol" panose="05050102010706020507" pitchFamily="18" charset="2"/>
            </a:endParaRPr>
          </a:p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    平均每月檢測數目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︰ </a:t>
            </a:r>
          </a:p>
          <a:p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  <a:sym typeface="Symbol" panose="05050102010706020507" pitchFamily="18" charset="2"/>
              </a:rPr>
              <a:t>    207000 ÷ 3</a:t>
            </a:r>
          </a:p>
          <a:p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  <a:sym typeface="Symbol" panose="05050102010706020507" pitchFamily="18" charset="2"/>
              </a:rPr>
              <a:t>= 69000 (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  <a:sym typeface="Symbol" panose="05050102010706020507" pitchFamily="18" charset="2"/>
              </a:rPr>
              <a:t>個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  <a:sym typeface="Symbol" panose="05050102010706020507" pitchFamily="18" charset="2"/>
              </a:rPr>
              <a:t>)</a:t>
            </a:r>
            <a:endParaRPr lang="zh-TW" altLang="en-US" sz="2400" spc="1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781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0" y="135106"/>
            <a:ext cx="1239421" cy="1013281"/>
          </a:xfrm>
          <a:prstGeom prst="rect">
            <a:avLst/>
          </a:prstGeom>
        </p:spPr>
      </p:pic>
      <p:graphicFrame>
        <p:nvGraphicFramePr>
          <p:cNvPr id="11" name="內容版面配置區 8"/>
          <p:cNvGraphicFramePr>
            <a:graphicFrameLocks/>
          </p:cNvGraphicFramePr>
          <p:nvPr/>
        </p:nvGraphicFramePr>
        <p:xfrm>
          <a:off x="457201" y="323850"/>
          <a:ext cx="5505450" cy="2494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35150">
                  <a:extLst>
                    <a:ext uri="{9D8B030D-6E8A-4147-A177-3AD203B41FA5}">
                      <a16:colId xmlns:a16="http://schemas.microsoft.com/office/drawing/2014/main" val="1460050055"/>
                    </a:ext>
                  </a:extLst>
                </a:gridCol>
                <a:gridCol w="1835150">
                  <a:extLst>
                    <a:ext uri="{9D8B030D-6E8A-4147-A177-3AD203B41FA5}">
                      <a16:colId xmlns:a16="http://schemas.microsoft.com/office/drawing/2014/main" val="2367240765"/>
                    </a:ext>
                  </a:extLst>
                </a:gridCol>
                <a:gridCol w="1835150">
                  <a:extLst>
                    <a:ext uri="{9D8B030D-6E8A-4147-A177-3AD203B41FA5}">
                      <a16:colId xmlns:a16="http://schemas.microsoft.com/office/drawing/2014/main" val="16410297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月份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檢測數目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檢測數目</a:t>
                      </a:r>
                      <a:endParaRPr lang="zh-HK" altLang="en-US" dirty="0"/>
                    </a:p>
                    <a:p>
                      <a:pPr algn="ctr"/>
                      <a:r>
                        <a:rPr lang="zh-TW" altLang="en-US" dirty="0"/>
                        <a:t>（湊整至千位）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02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1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3610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3333FF"/>
                          </a:solidFill>
                        </a:rPr>
                        <a:t>400</a:t>
                      </a:r>
                      <a:r>
                        <a:rPr lang="en-US" altLang="zh-HK" dirty="0">
                          <a:solidFill>
                            <a:srgbClr val="3333FF"/>
                          </a:solidFill>
                        </a:rPr>
                        <a:t>0</a:t>
                      </a:r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071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2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26983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>
                          <a:solidFill>
                            <a:srgbClr val="3333FF"/>
                          </a:solidFill>
                        </a:rPr>
                        <a:t>2</a:t>
                      </a:r>
                      <a:r>
                        <a:rPr lang="en-US" altLang="zh-TW" dirty="0">
                          <a:solidFill>
                            <a:srgbClr val="3333FF"/>
                          </a:solidFill>
                        </a:rPr>
                        <a:t>7000</a:t>
                      </a:r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47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3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66005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>
                          <a:solidFill>
                            <a:srgbClr val="3333FF"/>
                          </a:solidFill>
                        </a:rPr>
                        <a:t>6600</a:t>
                      </a:r>
                      <a:r>
                        <a:rPr lang="en-US" altLang="zh-TW" dirty="0">
                          <a:solidFill>
                            <a:srgbClr val="3333FF"/>
                          </a:solidFill>
                        </a:rPr>
                        <a:t>0</a:t>
                      </a:r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680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4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66337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>
                          <a:solidFill>
                            <a:srgbClr val="3333FF"/>
                          </a:solidFill>
                        </a:rPr>
                        <a:t>66</a:t>
                      </a:r>
                      <a:r>
                        <a:rPr lang="en-US" altLang="zh-TW" dirty="0">
                          <a:solidFill>
                            <a:srgbClr val="3333FF"/>
                          </a:solidFill>
                        </a:rPr>
                        <a:t>000</a:t>
                      </a:r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07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5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75099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>
                          <a:solidFill>
                            <a:srgbClr val="3333FF"/>
                          </a:solidFill>
                        </a:rPr>
                        <a:t>750</a:t>
                      </a:r>
                      <a:r>
                        <a:rPr lang="en-US" altLang="zh-TW" dirty="0">
                          <a:solidFill>
                            <a:srgbClr val="3333FF"/>
                          </a:solidFill>
                        </a:rPr>
                        <a:t>00</a:t>
                      </a:r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942241"/>
                  </a:ext>
                </a:extLst>
              </a:tr>
            </a:tbl>
          </a:graphicData>
        </a:graphic>
      </p:graphicFrame>
      <p:pic>
        <p:nvPicPr>
          <p:cNvPr id="14" name="圖片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77" y="3946955"/>
            <a:ext cx="1111254" cy="1330137"/>
          </a:xfrm>
          <a:prstGeom prst="rect">
            <a:avLst/>
          </a:prstGeom>
        </p:spPr>
      </p:pic>
      <p:sp>
        <p:nvSpPr>
          <p:cNvPr id="16" name="圓角矩形圖說文字 15"/>
          <p:cNvSpPr/>
          <p:nvPr/>
        </p:nvSpPr>
        <p:spPr>
          <a:xfrm>
            <a:off x="1702478" y="2984194"/>
            <a:ext cx="6822397" cy="3406878"/>
          </a:xfrm>
          <a:prstGeom prst="wedgeRoundRectCallout">
            <a:avLst>
              <a:gd name="adj1" fmla="val -55544"/>
              <a:gd name="adj2" fmla="val 682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我嘗試這樣估算</a:t>
            </a:r>
            <a:endParaRPr lang="en-US" altLang="zh-TW" sz="2400" spc="1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    總數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︰</a:t>
            </a:r>
          </a:p>
          <a:p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  <a:sym typeface="Symbol" panose="05050102010706020507" pitchFamily="18" charset="2"/>
              </a:rPr>
              <a:t>    66000+ 66000 + 75000</a:t>
            </a:r>
          </a:p>
          <a:p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  <a:sym typeface="Symbol" panose="05050102010706020507" pitchFamily="18" charset="2"/>
              </a:rPr>
              <a:t>= 207000 (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  <a:sym typeface="Symbol" panose="05050102010706020507" pitchFamily="18" charset="2"/>
              </a:rPr>
              <a:t>個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  <a:sym typeface="Symbol" panose="05050102010706020507" pitchFamily="18" charset="2"/>
              </a:rPr>
              <a:t>)</a:t>
            </a:r>
          </a:p>
          <a:p>
            <a:endParaRPr lang="en-US" altLang="zh-TW" sz="2400" spc="100" dirty="0">
              <a:latin typeface="微軟正黑體" pitchFamily="34" charset="-120"/>
              <a:ea typeface="微軟正黑體" pitchFamily="34" charset="-120"/>
              <a:sym typeface="Symbol" panose="05050102010706020507" pitchFamily="18" charset="2"/>
            </a:endParaRPr>
          </a:p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    平均每月檢測數目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︰ </a:t>
            </a:r>
          </a:p>
          <a:p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  <a:sym typeface="Symbol" panose="05050102010706020507" pitchFamily="18" charset="2"/>
              </a:rPr>
              <a:t>    207000 ÷ 3</a:t>
            </a:r>
          </a:p>
          <a:p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  <a:sym typeface="Symbol" panose="05050102010706020507" pitchFamily="18" charset="2"/>
              </a:rPr>
              <a:t>= 69000 (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  <a:sym typeface="Symbol" panose="05050102010706020507" pitchFamily="18" charset="2"/>
              </a:rPr>
              <a:t>個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  <a:sym typeface="Symbol" panose="05050102010706020507" pitchFamily="18" charset="2"/>
              </a:rPr>
              <a:t>)</a:t>
            </a:r>
            <a:endParaRPr lang="zh-TW" altLang="en-US" sz="2400" spc="1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圓角矩形圖說文字 8"/>
          <p:cNvSpPr/>
          <p:nvPr/>
        </p:nvSpPr>
        <p:spPr>
          <a:xfrm>
            <a:off x="6262272" y="1492721"/>
            <a:ext cx="1930399" cy="1147139"/>
          </a:xfrm>
          <a:prstGeom prst="wedgeRoundRectCallout">
            <a:avLst>
              <a:gd name="adj1" fmla="val 19548"/>
              <a:gd name="adj2" fmla="val -7327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你們也可以作其他合理的估算呀！</a:t>
            </a:r>
          </a:p>
        </p:txBody>
      </p:sp>
    </p:spTree>
    <p:extLst>
      <p:ext uri="{BB962C8B-B14F-4D97-AF65-F5344CB8AC3E}">
        <p14:creationId xmlns:p14="http://schemas.microsoft.com/office/powerpoint/2010/main" val="210597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77" y="3946955"/>
            <a:ext cx="1111254" cy="1330137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0" y="135106"/>
            <a:ext cx="1239421" cy="1013281"/>
          </a:xfrm>
          <a:prstGeom prst="rect">
            <a:avLst/>
          </a:prstGeom>
        </p:spPr>
      </p:pic>
      <p:graphicFrame>
        <p:nvGraphicFramePr>
          <p:cNvPr id="11" name="內容版面配置區 8"/>
          <p:cNvGraphicFramePr>
            <a:graphicFrameLocks/>
          </p:cNvGraphicFramePr>
          <p:nvPr/>
        </p:nvGraphicFramePr>
        <p:xfrm>
          <a:off x="457201" y="323850"/>
          <a:ext cx="5505450" cy="2494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35150">
                  <a:extLst>
                    <a:ext uri="{9D8B030D-6E8A-4147-A177-3AD203B41FA5}">
                      <a16:colId xmlns:a16="http://schemas.microsoft.com/office/drawing/2014/main" val="1460050055"/>
                    </a:ext>
                  </a:extLst>
                </a:gridCol>
                <a:gridCol w="1835150">
                  <a:extLst>
                    <a:ext uri="{9D8B030D-6E8A-4147-A177-3AD203B41FA5}">
                      <a16:colId xmlns:a16="http://schemas.microsoft.com/office/drawing/2014/main" val="2367240765"/>
                    </a:ext>
                  </a:extLst>
                </a:gridCol>
                <a:gridCol w="1835150">
                  <a:extLst>
                    <a:ext uri="{9D8B030D-6E8A-4147-A177-3AD203B41FA5}">
                      <a16:colId xmlns:a16="http://schemas.microsoft.com/office/drawing/2014/main" val="16410297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月份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檢測數目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檢測數目</a:t>
                      </a:r>
                      <a:endParaRPr lang="zh-HK" altLang="en-US" dirty="0"/>
                    </a:p>
                    <a:p>
                      <a:pPr algn="ctr"/>
                      <a:r>
                        <a:rPr lang="zh-TW" altLang="en-US" dirty="0"/>
                        <a:t>（湊整至千位）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02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1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3610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3333FF"/>
                          </a:solidFill>
                        </a:rPr>
                        <a:t>400</a:t>
                      </a:r>
                      <a:r>
                        <a:rPr lang="en-US" altLang="zh-HK" dirty="0">
                          <a:solidFill>
                            <a:srgbClr val="3333FF"/>
                          </a:solidFill>
                        </a:rPr>
                        <a:t>0</a:t>
                      </a:r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071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2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26983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>
                          <a:solidFill>
                            <a:srgbClr val="3333FF"/>
                          </a:solidFill>
                        </a:rPr>
                        <a:t>2</a:t>
                      </a:r>
                      <a:r>
                        <a:rPr lang="en-US" altLang="zh-TW" dirty="0">
                          <a:solidFill>
                            <a:srgbClr val="3333FF"/>
                          </a:solidFill>
                        </a:rPr>
                        <a:t>7000</a:t>
                      </a:r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47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3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66005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>
                          <a:solidFill>
                            <a:srgbClr val="3333FF"/>
                          </a:solidFill>
                        </a:rPr>
                        <a:t>6600</a:t>
                      </a:r>
                      <a:r>
                        <a:rPr lang="en-US" altLang="zh-TW" dirty="0">
                          <a:solidFill>
                            <a:srgbClr val="3333FF"/>
                          </a:solidFill>
                        </a:rPr>
                        <a:t>0</a:t>
                      </a:r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680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4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66337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>
                          <a:solidFill>
                            <a:srgbClr val="3333FF"/>
                          </a:solidFill>
                        </a:rPr>
                        <a:t>66</a:t>
                      </a:r>
                      <a:r>
                        <a:rPr lang="en-US" altLang="zh-TW" dirty="0">
                          <a:solidFill>
                            <a:srgbClr val="3333FF"/>
                          </a:solidFill>
                        </a:rPr>
                        <a:t>000</a:t>
                      </a:r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07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2020</a:t>
                      </a:r>
                      <a:r>
                        <a:rPr lang="zh-TW" altLang="en-US" dirty="0"/>
                        <a:t>年</a:t>
                      </a:r>
                      <a:r>
                        <a:rPr lang="en-US" altLang="zh-TW" dirty="0"/>
                        <a:t>5</a:t>
                      </a:r>
                      <a:r>
                        <a:rPr lang="zh-TW" altLang="en-US" dirty="0"/>
                        <a:t>月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/>
                        <a:t>75099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>
                          <a:solidFill>
                            <a:srgbClr val="3333FF"/>
                          </a:solidFill>
                        </a:rPr>
                        <a:t>750</a:t>
                      </a:r>
                      <a:r>
                        <a:rPr lang="en-US" altLang="zh-TW" dirty="0">
                          <a:solidFill>
                            <a:srgbClr val="3333FF"/>
                          </a:solidFill>
                        </a:rPr>
                        <a:t>00</a:t>
                      </a:r>
                      <a:endParaRPr lang="zh-HK" altLang="en-US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942241"/>
                  </a:ext>
                </a:extLst>
              </a:tr>
            </a:tbl>
          </a:graphicData>
        </a:graphic>
      </p:graphicFrame>
      <p:sp>
        <p:nvSpPr>
          <p:cNvPr id="14" name="圓角矩形圖說文字 13"/>
          <p:cNvSpPr/>
          <p:nvPr/>
        </p:nvSpPr>
        <p:spPr>
          <a:xfrm>
            <a:off x="1702478" y="2984194"/>
            <a:ext cx="6822397" cy="3406878"/>
          </a:xfrm>
          <a:prstGeom prst="wedgeRoundRectCallout">
            <a:avLst>
              <a:gd name="adj1" fmla="val -55544"/>
              <a:gd name="adj2" fmla="val 682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我嘗試這樣估算</a:t>
            </a:r>
            <a:endParaRPr lang="en-US" altLang="zh-TW" sz="2400" spc="1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    總數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︰</a:t>
            </a:r>
          </a:p>
          <a:p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  <a:sym typeface="Symbol" panose="05050102010706020507" pitchFamily="18" charset="2"/>
              </a:rPr>
              <a:t>    66000+ 66000 + 75000</a:t>
            </a:r>
          </a:p>
          <a:p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  <a:sym typeface="Symbol" panose="05050102010706020507" pitchFamily="18" charset="2"/>
              </a:rPr>
              <a:t>= 207000 (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  <a:sym typeface="Symbol" panose="05050102010706020507" pitchFamily="18" charset="2"/>
              </a:rPr>
              <a:t>個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  <a:sym typeface="Symbol" panose="05050102010706020507" pitchFamily="18" charset="2"/>
              </a:rPr>
              <a:t>)</a:t>
            </a:r>
          </a:p>
          <a:p>
            <a:endParaRPr lang="en-US" altLang="zh-TW" sz="2400" spc="100" dirty="0">
              <a:latin typeface="微軟正黑體" pitchFamily="34" charset="-120"/>
              <a:ea typeface="微軟正黑體" pitchFamily="34" charset="-120"/>
              <a:sym typeface="Symbol" panose="05050102010706020507" pitchFamily="18" charset="2"/>
            </a:endParaRPr>
          </a:p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    平均每月檢測數目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︰</a:t>
            </a:r>
          </a:p>
          <a:p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  <a:sym typeface="Symbol" panose="05050102010706020507" pitchFamily="18" charset="2"/>
              </a:rPr>
              <a:t>    207000 ÷ 3</a:t>
            </a:r>
          </a:p>
          <a:p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  <a:sym typeface="Symbol" panose="05050102010706020507" pitchFamily="18" charset="2"/>
              </a:rPr>
              <a:t>= 69000 (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  <a:sym typeface="Symbol" panose="05050102010706020507" pitchFamily="18" charset="2"/>
              </a:rPr>
              <a:t>個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  <a:sym typeface="Symbol" panose="05050102010706020507" pitchFamily="18" charset="2"/>
              </a:rPr>
              <a:t>)</a:t>
            </a:r>
            <a:endParaRPr lang="zh-TW" altLang="en-US" sz="2400" spc="1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圓角矩形圖說文字 8"/>
          <p:cNvSpPr/>
          <p:nvPr/>
        </p:nvSpPr>
        <p:spPr>
          <a:xfrm>
            <a:off x="5534026" y="1570990"/>
            <a:ext cx="3298690" cy="1716959"/>
          </a:xfrm>
          <a:prstGeom prst="wedgeRoundRectCallout">
            <a:avLst>
              <a:gd name="adj1" fmla="val 9827"/>
              <a:gd name="adj2" fmla="val -6901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同學們可討論一下，我們如何估算在這三月，平均</a:t>
            </a:r>
            <a:r>
              <a:rPr lang="zh-TW" altLang="en-US" sz="2400" b="1" spc="100" dirty="0">
                <a:latin typeface="微軟正黑體" pitchFamily="34" charset="-120"/>
                <a:ea typeface="微軟正黑體" pitchFamily="34" charset="-120"/>
              </a:rPr>
              <a:t>每日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大約進行了多少個檢測？</a:t>
            </a:r>
          </a:p>
        </p:txBody>
      </p:sp>
    </p:spTree>
    <p:extLst>
      <p:ext uri="{BB962C8B-B14F-4D97-AF65-F5344CB8AC3E}">
        <p14:creationId xmlns:p14="http://schemas.microsoft.com/office/powerpoint/2010/main" val="416333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70242"/>
            <a:ext cx="5791200" cy="669250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329" y="608753"/>
            <a:ext cx="1239421" cy="1013281"/>
          </a:xfrm>
          <a:prstGeom prst="rect">
            <a:avLst/>
          </a:prstGeom>
        </p:spPr>
      </p:pic>
      <p:sp>
        <p:nvSpPr>
          <p:cNvPr id="6" name="圓角矩形圖說文字 5"/>
          <p:cNvSpPr/>
          <p:nvPr/>
        </p:nvSpPr>
        <p:spPr>
          <a:xfrm>
            <a:off x="4953000" y="1892446"/>
            <a:ext cx="3911084" cy="2479779"/>
          </a:xfrm>
          <a:prstGeom prst="wedgeRoundRectCallout">
            <a:avLst>
              <a:gd name="adj1" fmla="val 27898"/>
              <a:gd name="adj2" fmla="val -5894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hangingPunct="0"/>
            <a:r>
              <a:rPr lang="zh-TW" altLang="en-US" sz="2400" spc="1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衛生署和醫管局人員在</a:t>
            </a:r>
            <a:r>
              <a:rPr lang="en-US" altLang="zh-TW" sz="2400" spc="1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2020</a:t>
            </a:r>
            <a:r>
              <a:rPr lang="zh-TW" altLang="en-US" sz="2400" spc="1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2400" spc="1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2400" spc="1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月至</a:t>
            </a:r>
            <a:r>
              <a:rPr lang="en-US" altLang="zh-TW" sz="2400" spc="1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2400" spc="1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月，平均每月進行了</a:t>
            </a:r>
            <a:r>
              <a:rPr lang="en-US" altLang="zh-TW" sz="2400" spc="1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69000</a:t>
            </a:r>
            <a:r>
              <a:rPr lang="zh-TW" altLang="en-US" sz="2400" spc="1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個檢測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。他們默默地為我們辛勞的工作，我們要感謝他們！</a:t>
            </a:r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630" y="4429817"/>
            <a:ext cx="2149567" cy="2149567"/>
          </a:xfrm>
        </p:spPr>
      </p:pic>
    </p:spTree>
    <p:extLst>
      <p:ext uri="{BB962C8B-B14F-4D97-AF65-F5344CB8AC3E}">
        <p14:creationId xmlns:p14="http://schemas.microsoft.com/office/powerpoint/2010/main" val="96728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參考資料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/>
              <a:t>2019</a:t>
            </a:r>
            <a:r>
              <a:rPr lang="zh-TW" altLang="en-US" dirty="0"/>
              <a:t>冠狀病毒病專題網站 </a:t>
            </a:r>
            <a:r>
              <a:rPr lang="en-US" altLang="zh-TW" dirty="0"/>
              <a:t>- </a:t>
            </a:r>
            <a:r>
              <a:rPr lang="zh-TW" altLang="en-US" dirty="0"/>
              <a:t>同心抗疫</a:t>
            </a:r>
            <a:br>
              <a:rPr lang="en-US" altLang="zh-TW" dirty="0">
                <a:hlinkClick r:id="rId2"/>
              </a:rPr>
            </a:br>
            <a:r>
              <a:rPr lang="en-GB" altLang="zh-HK" dirty="0">
                <a:hlinkClick r:id="rId2"/>
              </a:rPr>
              <a:t>https://www.coronavirus.gov.hk/chi/index.html</a:t>
            </a:r>
            <a:endParaRPr lang="en-GB" altLang="zh-HK" dirty="0"/>
          </a:p>
          <a:p>
            <a:endParaRPr lang="en-GB" altLang="zh-HK" dirty="0"/>
          </a:p>
          <a:p>
            <a:r>
              <a:rPr lang="en-US" altLang="zh-TW" dirty="0"/>
              <a:t>2019</a:t>
            </a:r>
            <a:r>
              <a:rPr lang="zh-TW" altLang="en-US" dirty="0"/>
              <a:t>冠狀病毒病的本地最新情況</a:t>
            </a:r>
            <a:br>
              <a:rPr lang="en-US" altLang="zh-TW" dirty="0">
                <a:hlinkClick r:id="rId3"/>
              </a:rPr>
            </a:br>
            <a:r>
              <a:rPr lang="en-GB" altLang="zh-HK" dirty="0">
                <a:hlinkClick r:id="rId3"/>
              </a:rPr>
              <a:t>https://www.chp.gov.hk/files/pdf/local_situation_covid19_tc.pdf</a:t>
            </a:r>
            <a:endParaRPr lang="en-GB" altLang="zh-HK" dirty="0"/>
          </a:p>
          <a:p>
            <a:endParaRPr lang="en-GB" altLang="zh-HK" dirty="0"/>
          </a:p>
          <a:p>
            <a:r>
              <a:rPr lang="zh-TW" altLang="en-US" dirty="0"/>
              <a:t>香港的新型冠狀病毒檢測數據</a:t>
            </a:r>
            <a:br>
              <a:rPr lang="en-US" altLang="zh-TW" dirty="0">
                <a:hlinkClick r:id="rId4"/>
              </a:rPr>
            </a:br>
            <a:r>
              <a:rPr lang="en-GB" altLang="zh-HK" dirty="0">
                <a:hlinkClick r:id="rId4"/>
              </a:rPr>
              <a:t>https://www.chp.gov.hk/files/pdf/statistics_on_covid_19_testing.pdf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0021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圖說文字 5"/>
          <p:cNvSpPr/>
          <p:nvPr/>
        </p:nvSpPr>
        <p:spPr>
          <a:xfrm>
            <a:off x="1043607" y="1035050"/>
            <a:ext cx="7024067" cy="2697212"/>
          </a:xfrm>
          <a:prstGeom prst="wedgeRoundRectCallout">
            <a:avLst>
              <a:gd name="adj1" fmla="val 29222"/>
              <a:gd name="adj2" fmla="val 6386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3600" spc="200" dirty="0">
                <a:latin typeface="微軟正黑體" pitchFamily="34" charset="-120"/>
                <a:ea typeface="微軟正黑體" pitchFamily="34" charset="-120"/>
              </a:rPr>
              <a:t>小朋友，</a:t>
            </a:r>
            <a:r>
              <a:rPr lang="en-US" altLang="zh-TW" sz="3600" spc="200" dirty="0">
                <a:latin typeface="微軟正黑體" pitchFamily="34" charset="-120"/>
                <a:ea typeface="微軟正黑體" pitchFamily="34" charset="-120"/>
              </a:rPr>
              <a:t>2019</a:t>
            </a:r>
            <a:r>
              <a:rPr lang="zh-TW" altLang="en-US" sz="3600" spc="200" dirty="0">
                <a:latin typeface="微軟正黑體" pitchFamily="34" charset="-120"/>
                <a:ea typeface="微軟正黑體" pitchFamily="34" charset="-120"/>
              </a:rPr>
              <a:t>冠狀病毒</a:t>
            </a:r>
            <a:r>
              <a:rPr lang="zh-TW" altLang="en-US" sz="3600" spc="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病</a:t>
            </a:r>
            <a:r>
              <a:rPr lang="zh-TW" altLang="en-US" sz="3600" spc="200" dirty="0">
                <a:latin typeface="微軟正黑體" pitchFamily="34" charset="-120"/>
                <a:ea typeface="微軟正黑體" pitchFamily="34" charset="-120"/>
              </a:rPr>
              <a:t>在全球多國引發疫情，在香港已錄得逾千宗確診個案，你知道香港的疫情具體是怎樣嗎？</a:t>
            </a:r>
          </a:p>
        </p:txBody>
      </p:sp>
      <p:sp>
        <p:nvSpPr>
          <p:cNvPr id="7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0400" y="6465846"/>
            <a:ext cx="2133600" cy="365125"/>
          </a:xfrm>
        </p:spPr>
        <p:txBody>
          <a:bodyPr/>
          <a:lstStyle/>
          <a:p>
            <a:fld id="{EC964F3C-F52F-446A-BE42-FC0724A2BD1E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432" y="4276173"/>
            <a:ext cx="1239421" cy="1013281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138" y="3970203"/>
            <a:ext cx="1111254" cy="1330137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516" y="5705938"/>
            <a:ext cx="2119361" cy="94247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97" y="5289454"/>
            <a:ext cx="1647819" cy="153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63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圖說文字 5"/>
          <p:cNvSpPr/>
          <p:nvPr/>
        </p:nvSpPr>
        <p:spPr>
          <a:xfrm>
            <a:off x="971467" y="692639"/>
            <a:ext cx="7201066" cy="3069322"/>
          </a:xfrm>
          <a:prstGeom prst="wedgeRoundRectCallout">
            <a:avLst>
              <a:gd name="adj1" fmla="val 29222"/>
              <a:gd name="adj2" fmla="val 6386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atinLnBrk="1" hangingPunct="0"/>
            <a:r>
              <a:rPr lang="zh-TW" altLang="en-US" sz="3600" spc="200" dirty="0">
                <a:latin typeface="微軟正黑體" pitchFamily="34" charset="-120"/>
                <a:ea typeface="微軟正黑體" pitchFamily="34" charset="-120"/>
              </a:rPr>
              <a:t>我們</a:t>
            </a:r>
            <a:r>
              <a:rPr lang="zh-TW" altLang="en-US" sz="3600" spc="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應參考由相關政府部門網頁和政府專頁（</a:t>
            </a:r>
            <a:r>
              <a:rPr lang="en-US" altLang="zh-TW" sz="3600" spc="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www.coronavirus.gov.hk</a:t>
            </a:r>
            <a:r>
              <a:rPr lang="zh-TW" altLang="en-US" sz="3600" spc="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）所提供具體可靠的資訊，以</a:t>
            </a:r>
            <a:r>
              <a:rPr lang="zh-TW" altLang="en-US" sz="3600" spc="200" dirty="0">
                <a:latin typeface="微軟正黑體" pitchFamily="34" charset="-120"/>
                <a:ea typeface="微軟正黑體" pitchFamily="34" charset="-120"/>
              </a:rPr>
              <a:t>了解香港的疫情。</a:t>
            </a:r>
          </a:p>
        </p:txBody>
      </p:sp>
      <p:sp>
        <p:nvSpPr>
          <p:cNvPr id="7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0400" y="6465846"/>
            <a:ext cx="2133600" cy="365125"/>
          </a:xfrm>
        </p:spPr>
        <p:txBody>
          <a:bodyPr/>
          <a:lstStyle/>
          <a:p>
            <a:fld id="{EC964F3C-F52F-446A-BE42-FC0724A2BD1E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432" y="4276173"/>
            <a:ext cx="1239421" cy="1013281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138" y="3970203"/>
            <a:ext cx="1111254" cy="1330137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516" y="5705938"/>
            <a:ext cx="2119361" cy="94247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97" y="5289454"/>
            <a:ext cx="1647819" cy="153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98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FB0F71B4-504D-4E0F-A465-16F8118BBC7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899" y="148134"/>
            <a:ext cx="9000053" cy="5719266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6929952" y="151329"/>
            <a:ext cx="19579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HK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HK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截至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HK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HK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HK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endParaRPr lang="zh-HK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622" y="5350483"/>
            <a:ext cx="1111254" cy="1330137"/>
          </a:xfrm>
          <a:prstGeom prst="rect">
            <a:avLst/>
          </a:prstGeom>
        </p:spPr>
      </p:pic>
      <p:sp>
        <p:nvSpPr>
          <p:cNvPr id="5" name="圓角矩形圖說文字 4"/>
          <p:cNvSpPr/>
          <p:nvPr/>
        </p:nvSpPr>
        <p:spPr>
          <a:xfrm>
            <a:off x="1511300" y="5990708"/>
            <a:ext cx="5949950" cy="753671"/>
          </a:xfrm>
          <a:prstGeom prst="wedgeRoundRectCallout">
            <a:avLst>
              <a:gd name="adj1" fmla="val 55665"/>
              <a:gd name="adj2" fmla="val 908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上面的棒形圖顯示香港的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2019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冠狀病毒病個案的年齡分佈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截至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2020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6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8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日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。</a:t>
            </a:r>
          </a:p>
        </p:txBody>
      </p:sp>
      <p:sp>
        <p:nvSpPr>
          <p:cNvPr id="4" name="矩形 3"/>
          <p:cNvSpPr/>
          <p:nvPr/>
        </p:nvSpPr>
        <p:spPr>
          <a:xfrm>
            <a:off x="88899" y="5267236"/>
            <a:ext cx="3949700" cy="6001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1100" dirty="0"/>
              <a:t>資料來源：</a:t>
            </a:r>
            <a:r>
              <a:rPr lang="en-US" altLang="zh-TW" sz="1100" dirty="0"/>
              <a:t>2019</a:t>
            </a:r>
            <a:r>
              <a:rPr lang="zh-TW" altLang="en-US" sz="1100" dirty="0"/>
              <a:t>冠狀病毒病專題網站</a:t>
            </a:r>
            <a:r>
              <a:rPr lang="en-US" altLang="zh-TW" sz="1100" dirty="0"/>
              <a:t>—</a:t>
            </a:r>
            <a:r>
              <a:rPr lang="zh-TW" altLang="en-US" sz="1100" dirty="0"/>
              <a:t>同心抗疫：</a:t>
            </a:r>
            <a:br>
              <a:rPr lang="en-US" altLang="zh-TW" sz="1100" dirty="0"/>
            </a:br>
            <a:r>
              <a:rPr lang="en-US" altLang="zh-TW" sz="1100" dirty="0"/>
              <a:t>2019</a:t>
            </a:r>
            <a:r>
              <a:rPr lang="zh-TW" altLang="en-US" sz="1100" dirty="0"/>
              <a:t>冠狀病毒病的本地最新情況</a:t>
            </a:r>
            <a:r>
              <a:rPr lang="en-US" altLang="zh-TW" sz="1100" dirty="0"/>
              <a:t>(</a:t>
            </a:r>
            <a:r>
              <a:rPr lang="zh-TW" altLang="en-US" sz="1100" dirty="0"/>
              <a:t>截至</a:t>
            </a:r>
            <a:r>
              <a:rPr lang="en-US" altLang="zh-TW" sz="1100" dirty="0"/>
              <a:t>2020</a:t>
            </a:r>
            <a:r>
              <a:rPr lang="zh-TW" altLang="en-US" sz="1100" dirty="0"/>
              <a:t>年</a:t>
            </a:r>
            <a:r>
              <a:rPr lang="en-US" altLang="zh-TW" sz="1100" dirty="0"/>
              <a:t>6</a:t>
            </a:r>
            <a:r>
              <a:rPr lang="zh-TW" altLang="en-US" sz="1100" dirty="0"/>
              <a:t>月</a:t>
            </a:r>
            <a:r>
              <a:rPr lang="en-US" altLang="zh-TW" sz="1100" dirty="0"/>
              <a:t>8</a:t>
            </a:r>
            <a:r>
              <a:rPr lang="zh-TW" altLang="en-US" sz="1100" dirty="0"/>
              <a:t>日</a:t>
            </a:r>
            <a:r>
              <a:rPr lang="en-US" altLang="zh-TW" sz="1100" dirty="0"/>
              <a:t>) </a:t>
            </a:r>
            <a:r>
              <a:rPr lang="zh-TW" altLang="en-US" sz="1100" dirty="0"/>
              <a:t>　</a:t>
            </a:r>
            <a:r>
              <a:rPr lang="en-GB" altLang="zh-HK" sz="1100" dirty="0">
                <a:hlinkClick r:id="rId5"/>
              </a:rPr>
              <a:t>https://www.chp.gov.hk/files/pdf/local_situation_covid19_tc.pdf</a:t>
            </a:r>
            <a:endParaRPr lang="zh-HK" altLang="en-US" sz="1100" dirty="0"/>
          </a:p>
        </p:txBody>
      </p:sp>
    </p:spTree>
    <p:extLst>
      <p:ext uri="{BB962C8B-B14F-4D97-AF65-F5344CB8AC3E}">
        <p14:creationId xmlns:p14="http://schemas.microsoft.com/office/powerpoint/2010/main" val="8774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FB0F71B4-504D-4E0F-A465-16F8118BBC7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899" y="148134"/>
            <a:ext cx="9000053" cy="5719266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6929952" y="151329"/>
            <a:ext cx="19579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HK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HK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截至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HK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HK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HK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endParaRPr lang="zh-HK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77" y="5350483"/>
            <a:ext cx="1111254" cy="1330137"/>
          </a:xfrm>
          <a:prstGeom prst="rect">
            <a:avLst/>
          </a:prstGeom>
        </p:spPr>
      </p:pic>
      <p:sp>
        <p:nvSpPr>
          <p:cNvPr id="5" name="圓角矩形圖說文字 4"/>
          <p:cNvSpPr/>
          <p:nvPr/>
        </p:nvSpPr>
        <p:spPr>
          <a:xfrm>
            <a:off x="1781909" y="5670798"/>
            <a:ext cx="4495800" cy="964704"/>
          </a:xfrm>
          <a:prstGeom prst="wedgeRoundRectCallout">
            <a:avLst>
              <a:gd name="adj1" fmla="val -56374"/>
              <a:gd name="adj2" fmla="val 941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2400" spc="100">
                <a:latin typeface="微軟正黑體" pitchFamily="34" charset="-120"/>
                <a:ea typeface="微軟正黑體" pitchFamily="34" charset="-120"/>
              </a:rPr>
              <a:t>50-59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歲的年齡組別的個案約有多少個？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6781800" y="5452100"/>
            <a:ext cx="1905000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prstDash val="lg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答案：</a:t>
            </a:r>
            <a:endParaRPr lang="en-US" altLang="zh-TW" sz="32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約</a:t>
            </a:r>
            <a:r>
              <a:rPr lang="en-US" altLang="zh-TW" sz="3200" dirty="0">
                <a:latin typeface="微軟正黑體" pitchFamily="34" charset="-120"/>
                <a:ea typeface="微軟正黑體" pitchFamily="34" charset="-120"/>
              </a:rPr>
              <a:t>150</a:t>
            </a:r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個</a:t>
            </a:r>
          </a:p>
        </p:txBody>
      </p:sp>
      <p:sp>
        <p:nvSpPr>
          <p:cNvPr id="9" name="向右箭號 8"/>
          <p:cNvSpPr/>
          <p:nvPr/>
        </p:nvSpPr>
        <p:spPr>
          <a:xfrm rot="5400000">
            <a:off x="4730750" y="2256209"/>
            <a:ext cx="406400" cy="330200"/>
          </a:xfrm>
          <a:prstGeom prst="rightArrow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2545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FB0F71B4-504D-4E0F-A465-16F8118BBC7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899" y="148134"/>
            <a:ext cx="9000053" cy="5719266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6929952" y="151329"/>
            <a:ext cx="19579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HK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HK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截至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HK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HK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HK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endParaRPr lang="zh-HK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77" y="5350483"/>
            <a:ext cx="1111254" cy="1330137"/>
          </a:xfrm>
          <a:prstGeom prst="rect">
            <a:avLst/>
          </a:prstGeom>
        </p:spPr>
      </p:pic>
      <p:sp>
        <p:nvSpPr>
          <p:cNvPr id="5" name="圓角矩形圖說文字 4"/>
          <p:cNvSpPr/>
          <p:nvPr/>
        </p:nvSpPr>
        <p:spPr>
          <a:xfrm>
            <a:off x="1781909" y="5670798"/>
            <a:ext cx="4495800" cy="964704"/>
          </a:xfrm>
          <a:prstGeom prst="wedgeRoundRectCallout">
            <a:avLst>
              <a:gd name="adj1" fmla="val -56374"/>
              <a:gd name="adj2" fmla="val 941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哪個年齡組別的個案多於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250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個？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6696075" y="5482877"/>
            <a:ext cx="1990725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prstDash val="lg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答案：</a:t>
            </a:r>
            <a:endParaRPr lang="en-US" altLang="zh-TW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20-29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歲的年齡組別</a:t>
            </a:r>
          </a:p>
        </p:txBody>
      </p:sp>
    </p:spTree>
    <p:extLst>
      <p:ext uri="{BB962C8B-B14F-4D97-AF65-F5344CB8AC3E}">
        <p14:creationId xmlns:p14="http://schemas.microsoft.com/office/powerpoint/2010/main" val="136647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FB0F71B4-504D-4E0F-A465-16F8118BBC7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899" y="148134"/>
            <a:ext cx="9000053" cy="5719266"/>
          </a:xfrm>
          <a:prstGeom prst="rect">
            <a:avLst/>
          </a:prstGeom>
        </p:spPr>
      </p:pic>
      <p:sp>
        <p:nvSpPr>
          <p:cNvPr id="12" name="向右箭號 11"/>
          <p:cNvSpPr/>
          <p:nvPr/>
        </p:nvSpPr>
        <p:spPr>
          <a:xfrm rot="16200000">
            <a:off x="4025900" y="4888384"/>
            <a:ext cx="406400" cy="330200"/>
          </a:xfrm>
          <a:prstGeom prst="rightArrow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" name="矩形 9"/>
          <p:cNvSpPr/>
          <p:nvPr/>
        </p:nvSpPr>
        <p:spPr>
          <a:xfrm>
            <a:off x="6929952" y="151329"/>
            <a:ext cx="19579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HK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HK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截至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HK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HK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HK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endParaRPr lang="zh-HK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77" y="5350483"/>
            <a:ext cx="1111254" cy="1330137"/>
          </a:xfrm>
          <a:prstGeom prst="rect">
            <a:avLst/>
          </a:prstGeom>
        </p:spPr>
      </p:pic>
      <p:sp>
        <p:nvSpPr>
          <p:cNvPr id="5" name="圓角矩形圖說文字 4"/>
          <p:cNvSpPr/>
          <p:nvPr/>
        </p:nvSpPr>
        <p:spPr>
          <a:xfrm>
            <a:off x="1702479" y="5670798"/>
            <a:ext cx="4850721" cy="964704"/>
          </a:xfrm>
          <a:prstGeom prst="wedgeRoundRectCallout">
            <a:avLst>
              <a:gd name="adj1" fmla="val -55341"/>
              <a:gd name="adj2" fmla="val 2817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在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40-49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歲的年齡組別的個案中，男性個案和女性個案哪個較多？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6929952" y="5452100"/>
            <a:ext cx="1957924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prstDash val="lg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答案：</a:t>
            </a:r>
            <a:endParaRPr lang="en-US" altLang="zh-TW" sz="32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男性</a:t>
            </a:r>
            <a:r>
              <a:rPr lang="zh-TW" altLang="en-US" sz="3200" spc="100" dirty="0">
                <a:latin typeface="微軟正黑體" pitchFamily="34" charset="-120"/>
                <a:ea typeface="微軟正黑體" pitchFamily="34" charset="-120"/>
              </a:rPr>
              <a:t>個案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105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FB0F71B4-504D-4E0F-A465-16F8118BBC7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899" y="148134"/>
            <a:ext cx="9000053" cy="5719266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6929952" y="151329"/>
            <a:ext cx="19579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HK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HK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截至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HK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HK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HK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H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endParaRPr lang="zh-HK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77" y="5350483"/>
            <a:ext cx="1111254" cy="1330137"/>
          </a:xfrm>
          <a:prstGeom prst="rect">
            <a:avLst/>
          </a:prstGeom>
        </p:spPr>
      </p:pic>
      <p:sp>
        <p:nvSpPr>
          <p:cNvPr id="5" name="圓角矩形圖說文字 4"/>
          <p:cNvSpPr/>
          <p:nvPr/>
        </p:nvSpPr>
        <p:spPr>
          <a:xfrm>
            <a:off x="1781909" y="5670798"/>
            <a:ext cx="4495800" cy="964704"/>
          </a:xfrm>
          <a:prstGeom prst="wedgeRoundRectCallout">
            <a:avLst>
              <a:gd name="adj1" fmla="val -56374"/>
              <a:gd name="adj2" fmla="val 941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哪些年齡組別的男性個案多於</a:t>
            </a:r>
            <a:r>
              <a:rPr lang="en-US" altLang="zh-TW" sz="2400" spc="100" dirty="0">
                <a:latin typeface="微軟正黑體" pitchFamily="34" charset="-120"/>
                <a:ea typeface="微軟正黑體" pitchFamily="34" charset="-120"/>
              </a:rPr>
              <a:t>100</a:t>
            </a:r>
            <a:r>
              <a:rPr lang="zh-TW" altLang="en-US" sz="2400" spc="100" dirty="0">
                <a:latin typeface="微軟正黑體" pitchFamily="34" charset="-120"/>
                <a:ea typeface="微軟正黑體" pitchFamily="34" charset="-120"/>
              </a:rPr>
              <a:t>個？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6496050" y="5619839"/>
            <a:ext cx="23918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prstDash val="lg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答案：</a:t>
            </a:r>
            <a:endParaRPr lang="en-US" altLang="zh-TW" sz="20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20-29</a:t>
            </a:r>
            <a:r>
              <a:rPr lang="zh-HK" altLang="en-US" sz="2000" dirty="0">
                <a:latin typeface="微軟正黑體" pitchFamily="34" charset="-120"/>
                <a:ea typeface="微軟正黑體" pitchFamily="34" charset="-120"/>
              </a:rPr>
              <a:t>歲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和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30-39</a:t>
            </a:r>
            <a:r>
              <a:rPr lang="zh-HK" altLang="en-US" sz="2000" dirty="0">
                <a:latin typeface="微軟正黑體" pitchFamily="34" charset="-120"/>
                <a:ea typeface="微軟正黑體" pitchFamily="34" charset="-120"/>
              </a:rPr>
              <a:t>歲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的兩個年齡組別</a:t>
            </a:r>
          </a:p>
        </p:txBody>
      </p:sp>
    </p:spTree>
    <p:extLst>
      <p:ext uri="{BB962C8B-B14F-4D97-AF65-F5344CB8AC3E}">
        <p14:creationId xmlns:p14="http://schemas.microsoft.com/office/powerpoint/2010/main" val="267510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佈景主題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2862</TotalTime>
  <Words>1223</Words>
  <Application>Microsoft Office PowerPoint</Application>
  <PresentationFormat>如螢幕大小 (4:3)</PresentationFormat>
  <Paragraphs>215</Paragraphs>
  <Slides>29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29</vt:i4>
      </vt:variant>
    </vt:vector>
  </HeadingPairs>
  <TitlesOfParts>
    <vt:vector size="35" baseType="lpstr">
      <vt:lpstr>微軟正黑體</vt:lpstr>
      <vt:lpstr>標楷體</vt:lpstr>
      <vt:lpstr>Arial</vt:lpstr>
      <vt:lpstr>Calibri</vt:lpstr>
      <vt:lpstr>佈景主題1</vt:lpstr>
      <vt:lpstr>Office 佈景主題</vt:lpstr>
      <vt:lpstr>從數據認識 2019冠狀病毒病疫情</vt:lpstr>
      <vt:lpstr>相關小學數學學習單位及學習重點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參考資料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ME</dc:creator>
  <cp:lastModifiedBy>Ken Ng</cp:lastModifiedBy>
  <cp:revision>283</cp:revision>
  <cp:lastPrinted>2020-06-24T02:31:24Z</cp:lastPrinted>
  <dcterms:created xsi:type="dcterms:W3CDTF">2020-03-06T03:55:23Z</dcterms:created>
  <dcterms:modified xsi:type="dcterms:W3CDTF">2020-08-17T09:30:21Z</dcterms:modified>
</cp:coreProperties>
</file>