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68"/>
  </p:notesMasterIdLst>
  <p:handoutMasterIdLst>
    <p:handoutMasterId r:id="rId69"/>
  </p:handoutMasterIdLst>
  <p:sldIdLst>
    <p:sldId id="256" r:id="rId2"/>
    <p:sldId id="260" r:id="rId3"/>
    <p:sldId id="270" r:id="rId4"/>
    <p:sldId id="267" r:id="rId5"/>
    <p:sldId id="376" r:id="rId6"/>
    <p:sldId id="265" r:id="rId7"/>
    <p:sldId id="268" r:id="rId8"/>
    <p:sldId id="271" r:id="rId9"/>
    <p:sldId id="272" r:id="rId10"/>
    <p:sldId id="342" r:id="rId11"/>
    <p:sldId id="386" r:id="rId12"/>
    <p:sldId id="378" r:id="rId13"/>
    <p:sldId id="381" r:id="rId14"/>
    <p:sldId id="383" r:id="rId15"/>
    <p:sldId id="385" r:id="rId16"/>
    <p:sldId id="380" r:id="rId17"/>
    <p:sldId id="409" r:id="rId18"/>
    <p:sldId id="410" r:id="rId19"/>
    <p:sldId id="411" r:id="rId20"/>
    <p:sldId id="431" r:id="rId21"/>
    <p:sldId id="412" r:id="rId22"/>
    <p:sldId id="413" r:id="rId23"/>
    <p:sldId id="414" r:id="rId24"/>
    <p:sldId id="416" r:id="rId25"/>
    <p:sldId id="418" r:id="rId26"/>
    <p:sldId id="419" r:id="rId27"/>
    <p:sldId id="420" r:id="rId28"/>
    <p:sldId id="421" r:id="rId29"/>
    <p:sldId id="257" r:id="rId30"/>
    <p:sldId id="390" r:id="rId31"/>
    <p:sldId id="344" r:id="rId32"/>
    <p:sldId id="258" r:id="rId33"/>
    <p:sldId id="273" r:id="rId34"/>
    <p:sldId id="425" r:id="rId35"/>
    <p:sldId id="389" r:id="rId36"/>
    <p:sldId id="278" r:id="rId37"/>
    <p:sldId id="345" r:id="rId38"/>
    <p:sldId id="346" r:id="rId39"/>
    <p:sldId id="422" r:id="rId40"/>
    <p:sldId id="279" r:id="rId41"/>
    <p:sldId id="347" r:id="rId42"/>
    <p:sldId id="294" r:id="rId43"/>
    <p:sldId id="280" r:id="rId44"/>
    <p:sldId id="281" r:id="rId45"/>
    <p:sldId id="282" r:id="rId46"/>
    <p:sldId id="361" r:id="rId47"/>
    <p:sldId id="355" r:id="rId48"/>
    <p:sldId id="430" r:id="rId49"/>
    <p:sldId id="356" r:id="rId50"/>
    <p:sldId id="357" r:id="rId51"/>
    <p:sldId id="364" r:id="rId52"/>
    <p:sldId id="365" r:id="rId53"/>
    <p:sldId id="433" r:id="rId54"/>
    <p:sldId id="358" r:id="rId55"/>
    <p:sldId id="424" r:id="rId56"/>
    <p:sldId id="289" r:id="rId57"/>
    <p:sldId id="423" r:id="rId58"/>
    <p:sldId id="396" r:id="rId59"/>
    <p:sldId id="341" r:id="rId60"/>
    <p:sldId id="371" r:id="rId61"/>
    <p:sldId id="374" r:id="rId62"/>
    <p:sldId id="370" r:id="rId63"/>
    <p:sldId id="367" r:id="rId64"/>
    <p:sldId id="372" r:id="rId65"/>
    <p:sldId id="368" r:id="rId66"/>
    <p:sldId id="373" r:id="rId67"/>
  </p:sldIdLst>
  <p:sldSz cx="9144000" cy="6858000" type="screen4x3"/>
  <p:notesSz cx="6858000" cy="9979025"/>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00FF"/>
    <a:srgbClr val="0033CC"/>
    <a:srgbClr val="FF7C80"/>
    <a:srgbClr val="800000"/>
    <a:srgbClr val="663300"/>
    <a:srgbClr val="99FF66"/>
    <a:srgbClr val="990000"/>
    <a:srgbClr val="00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p:cViewPr>
        <p:scale>
          <a:sx n="66" d="100"/>
          <a:sy n="66" d="100"/>
        </p:scale>
        <p:origin x="-2934" y="-1146"/>
      </p:cViewPr>
      <p:guideLst>
        <p:guide orient="horz" pos="2160"/>
        <p:guide pos="2880"/>
      </p:guideLst>
    </p:cSldViewPr>
  </p:slideViewPr>
  <p:notesTextViewPr>
    <p:cViewPr>
      <p:scale>
        <a:sx n="1" d="1"/>
        <a:sy n="1" d="1"/>
      </p:scale>
      <p:origin x="0" y="0"/>
    </p:cViewPr>
  </p:notesTextViewPr>
  <p:sorterViewPr>
    <p:cViewPr>
      <p:scale>
        <a:sx n="66" d="100"/>
        <a:sy n="66" d="100"/>
      </p:scale>
      <p:origin x="0" y="273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6FAB58-6DBB-4083-AD37-B4436D44C777}" type="doc">
      <dgm:prSet loTypeId="urn:microsoft.com/office/officeart/2011/layout/RadialPictureList" loCatId="picture" qsTypeId="urn:microsoft.com/office/officeart/2005/8/quickstyle/3d3" qsCatId="3D" csTypeId="urn:microsoft.com/office/officeart/2005/8/colors/accent2_2" csCatId="accent2" phldr="1"/>
      <dgm:spPr/>
      <dgm:t>
        <a:bodyPr/>
        <a:lstStyle/>
        <a:p>
          <a:endParaRPr lang="zh-HK" altLang="en-US"/>
        </a:p>
      </dgm:t>
    </dgm:pt>
    <dgm:pt modelId="{C9BDBD02-C430-4724-AD76-4BBFF54B3F63}">
      <dgm:prSet phldrT="[文字]"/>
      <dgm:spPr/>
      <dgm:t>
        <a:bodyPr/>
        <a:lstStyle/>
        <a:p>
          <a:r>
            <a:rPr lang="zh-TW" altLang="zh-HK" dirty="0" smtClean="0">
              <a:latin typeface="標楷體" pitchFamily="65" charset="-120"/>
              <a:ea typeface="標楷體" pitchFamily="65" charset="-120"/>
            </a:rPr>
            <a:t>通函第</a:t>
          </a:r>
          <a:r>
            <a:rPr lang="en-US" altLang="zh-HK" dirty="0" smtClean="0">
              <a:latin typeface="標楷體" pitchFamily="65" charset="-120"/>
              <a:ea typeface="標楷體" pitchFamily="65" charset="-120"/>
            </a:rPr>
            <a:t>32/2017</a:t>
          </a:r>
          <a:r>
            <a:rPr lang="zh-TW" altLang="zh-HK" dirty="0" smtClean="0">
              <a:latin typeface="標楷體" pitchFamily="65" charset="-120"/>
              <a:ea typeface="標楷體" pitchFamily="65" charset="-120"/>
            </a:rPr>
            <a:t>號</a:t>
          </a: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zh-TW" altLang="zh-HK" dirty="0" smtClean="0">
              <a:latin typeface="標楷體" pitchFamily="65" charset="-120"/>
              <a:ea typeface="標楷體" pitchFamily="65" charset="-120"/>
            </a:rPr>
            <a:t>第</a:t>
          </a:r>
          <a:r>
            <a:rPr lang="en-US" altLang="zh-HK" dirty="0" smtClean="0">
              <a:latin typeface="標楷體" pitchFamily="65" charset="-120"/>
              <a:ea typeface="標楷體" pitchFamily="65" charset="-120"/>
            </a:rPr>
            <a:t>3</a:t>
          </a:r>
          <a:r>
            <a:rPr lang="zh-TW" altLang="zh-HK" dirty="0" smtClean="0">
              <a:latin typeface="標楷體" pitchFamily="65" charset="-120"/>
              <a:ea typeface="標楷體" pitchFamily="65" charset="-120"/>
            </a:rPr>
            <a:t>段</a:t>
          </a:r>
          <a:endParaRPr lang="zh-HK" altLang="zh-HK" dirty="0" smtClean="0">
            <a:latin typeface="標楷體" pitchFamily="65" charset="-120"/>
            <a:ea typeface="標楷體" pitchFamily="65" charset="-120"/>
          </a:endParaRPr>
        </a:p>
        <a:p>
          <a:r>
            <a:rPr lang="zh-HK" altLang="zh-HK" dirty="0" smtClean="0">
              <a:latin typeface="標楷體" pitchFamily="65" charset="-120"/>
              <a:ea typeface="標楷體" pitchFamily="65" charset="-120"/>
            </a:rPr>
            <a:t>程序指引第</a:t>
          </a:r>
          <a:r>
            <a:rPr lang="en-US" altLang="zh-HK" dirty="0" smtClean="0">
              <a:latin typeface="標楷體" pitchFamily="65" charset="-120"/>
              <a:ea typeface="標楷體" pitchFamily="65" charset="-120"/>
            </a:rPr>
            <a:t>7.1</a:t>
          </a:r>
          <a:r>
            <a:rPr lang="zh-HK" altLang="zh-HK" dirty="0" smtClean="0">
              <a:latin typeface="標楷體" pitchFamily="65" charset="-120"/>
              <a:ea typeface="標楷體" pitchFamily="65" charset="-120"/>
            </a:rPr>
            <a:t>段</a:t>
          </a:r>
          <a:endParaRPr lang="zh-HK" altLang="en-US" dirty="0">
            <a:latin typeface="標楷體" pitchFamily="65" charset="-120"/>
            <a:ea typeface="標楷體" pitchFamily="65" charset="-120"/>
          </a:endParaRPr>
        </a:p>
      </dgm:t>
    </dgm:pt>
    <dgm:pt modelId="{B41FE0CD-8045-4EAC-AABC-7433FB52D2AD}" type="parTrans" cxnId="{64332455-DE7A-45E7-B8FE-1AE2B7E5B059}">
      <dgm:prSet/>
      <dgm:spPr/>
      <dgm:t>
        <a:bodyPr/>
        <a:lstStyle/>
        <a:p>
          <a:endParaRPr lang="zh-HK" altLang="en-US"/>
        </a:p>
      </dgm:t>
    </dgm:pt>
    <dgm:pt modelId="{74C212CF-7445-4FB1-B86C-E782D938C804}" type="sibTrans" cxnId="{64332455-DE7A-45E7-B8FE-1AE2B7E5B059}">
      <dgm:prSet/>
      <dgm:spPr/>
      <dgm:t>
        <a:bodyPr/>
        <a:lstStyle/>
        <a:p>
          <a:endParaRPr lang="zh-HK" altLang="en-US"/>
        </a:p>
      </dgm:t>
    </dgm:pt>
    <dgm:pt modelId="{84DFF9BE-E925-4972-948E-02A6C269FE6E}">
      <dgm:prSet phldrT="[文字]" custT="1"/>
      <dgm:spPr/>
      <dgm:t>
        <a:bodyPr/>
        <a:lstStyle/>
        <a:p>
          <a:pPr algn="l"/>
          <a:r>
            <a:rPr lang="zh-TW" altLang="en-US" sz="2400" dirty="0" smtClean="0">
              <a:latin typeface="標楷體" pitchFamily="65" charset="-120"/>
              <a:ea typeface="標楷體" pitchFamily="65" charset="-120"/>
            </a:rPr>
            <a:t>只限於獲批准參加「計劃」</a:t>
          </a:r>
          <a:endParaRPr lang="en-US" altLang="zh-TW" sz="2400" dirty="0" smtClean="0">
            <a:latin typeface="標楷體" pitchFamily="65" charset="-120"/>
            <a:ea typeface="標楷體" pitchFamily="65" charset="-120"/>
          </a:endParaRPr>
        </a:p>
        <a:p>
          <a:pPr algn="l"/>
          <a:r>
            <a:rPr lang="zh-TW" altLang="en-US" sz="2400" dirty="0" smtClean="0">
              <a:latin typeface="標楷體" pitchFamily="65" charset="-120"/>
              <a:ea typeface="標楷體" pitchFamily="65" charset="-120"/>
            </a:rPr>
            <a:t>的幼稚園</a:t>
          </a:r>
          <a:endParaRPr lang="zh-HK" altLang="en-US" sz="2400" dirty="0">
            <a:latin typeface="標楷體" pitchFamily="65" charset="-120"/>
            <a:ea typeface="標楷體" pitchFamily="65" charset="-120"/>
          </a:endParaRPr>
        </a:p>
      </dgm:t>
    </dgm:pt>
    <dgm:pt modelId="{64F34690-636C-4026-9ADE-6EA68966AF33}" type="parTrans" cxnId="{6D308418-165B-4E2C-9A27-AA2B5E4A3EDD}">
      <dgm:prSet/>
      <dgm:spPr/>
      <dgm:t>
        <a:bodyPr/>
        <a:lstStyle/>
        <a:p>
          <a:endParaRPr lang="zh-HK" altLang="en-US"/>
        </a:p>
      </dgm:t>
    </dgm:pt>
    <dgm:pt modelId="{EADE0C60-6432-4766-ABD3-0401AE025FCD}" type="sibTrans" cxnId="{6D308418-165B-4E2C-9A27-AA2B5E4A3EDD}">
      <dgm:prSet/>
      <dgm:spPr/>
      <dgm:t>
        <a:bodyPr/>
        <a:lstStyle/>
        <a:p>
          <a:endParaRPr lang="zh-HK" altLang="en-US"/>
        </a:p>
      </dgm:t>
    </dgm:pt>
    <dgm:pt modelId="{953E0C00-0DE9-4581-B117-4212B002E67E}">
      <dgm:prSet phldrT="[文字]" custT="1"/>
      <dgm:spPr/>
      <dgm:t>
        <a:bodyPr/>
        <a:lstStyle/>
        <a:p>
          <a:pPr algn="l"/>
          <a:r>
            <a:rPr lang="zh-TW" altLang="en-US" sz="2400" dirty="0" smtClean="0">
              <a:latin typeface="標楷體" pitchFamily="65" charset="-120"/>
              <a:ea typeface="標楷體" pitchFamily="65" charset="-120"/>
            </a:rPr>
            <a:t>根據租約</a:t>
          </a:r>
          <a:r>
            <a:rPr lang="zh-HK" altLang="en-US"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在租用校舍營辦的幼稚園</a:t>
          </a:r>
          <a:endParaRPr lang="zh-HK" altLang="en-US" sz="2400" dirty="0">
            <a:latin typeface="標楷體" pitchFamily="65" charset="-120"/>
            <a:ea typeface="標楷體" pitchFamily="65" charset="-120"/>
          </a:endParaRPr>
        </a:p>
      </dgm:t>
    </dgm:pt>
    <dgm:pt modelId="{1D35180F-B5F3-4A8A-8366-22D3B5317910}" type="parTrans" cxnId="{8F52C077-AF30-451A-8DF6-8D7312F2914D}">
      <dgm:prSet/>
      <dgm:spPr/>
      <dgm:t>
        <a:bodyPr/>
        <a:lstStyle/>
        <a:p>
          <a:endParaRPr lang="zh-HK" altLang="en-US"/>
        </a:p>
      </dgm:t>
    </dgm:pt>
    <dgm:pt modelId="{E549BCCB-1529-4319-BD4F-D5AB294C37B6}" type="sibTrans" cxnId="{8F52C077-AF30-451A-8DF6-8D7312F2914D}">
      <dgm:prSet/>
      <dgm:spPr/>
      <dgm:t>
        <a:bodyPr/>
        <a:lstStyle/>
        <a:p>
          <a:endParaRPr lang="zh-HK" altLang="en-US"/>
        </a:p>
      </dgm:t>
    </dgm:pt>
    <dgm:pt modelId="{A7BAAF6D-E882-4887-B748-38359CC5376C}">
      <dgm:prSet phldrT="[文字]" custT="1"/>
      <dgm:spPr/>
      <dgm:t>
        <a:bodyPr/>
        <a:lstStyle/>
        <a:p>
          <a:pPr algn="l"/>
          <a:r>
            <a:rPr lang="zh-TW" altLang="en-US" sz="2400" dirty="0" smtClean="0">
              <a:latin typeface="標楷體" pitchFamily="65" charset="-120"/>
              <a:ea typeface="標楷體" pitchFamily="65" charset="-120"/>
            </a:rPr>
            <a:t>只限於校舍範圍內幼稚園部分的</a:t>
          </a:r>
          <a:r>
            <a:rPr lang="zh-HK" altLang="en-US" sz="2400" dirty="0" smtClean="0">
              <a:latin typeface="標楷體" pitchFamily="65" charset="-120"/>
              <a:ea typeface="標楷體" pitchFamily="65" charset="-120"/>
            </a:rPr>
            <a:t>租金</a:t>
          </a:r>
          <a:endParaRPr lang="zh-HK" altLang="en-US" sz="2400" dirty="0">
            <a:latin typeface="標楷體" pitchFamily="65" charset="-120"/>
            <a:ea typeface="標楷體" pitchFamily="65" charset="-120"/>
          </a:endParaRPr>
        </a:p>
      </dgm:t>
    </dgm:pt>
    <dgm:pt modelId="{3750F425-FBDC-4E41-AF76-AA116B7217D5}" type="parTrans" cxnId="{83138F90-42F8-4FB5-A91C-26D04D6323D6}">
      <dgm:prSet/>
      <dgm:spPr/>
      <dgm:t>
        <a:bodyPr/>
        <a:lstStyle/>
        <a:p>
          <a:endParaRPr lang="zh-HK" altLang="en-US"/>
        </a:p>
      </dgm:t>
    </dgm:pt>
    <dgm:pt modelId="{3A0DFE38-4FF1-418F-8BF9-0A94422DB30B}" type="sibTrans" cxnId="{83138F90-42F8-4FB5-A91C-26D04D6323D6}">
      <dgm:prSet/>
      <dgm:spPr/>
      <dgm:t>
        <a:bodyPr/>
        <a:lstStyle/>
        <a:p>
          <a:endParaRPr lang="zh-HK" altLang="en-US"/>
        </a:p>
      </dgm:t>
    </dgm:pt>
    <dgm:pt modelId="{08CDD0B8-E4B6-4AEA-BD3B-E25DA2AD1B84}" type="pres">
      <dgm:prSet presAssocID="{5D6FAB58-6DBB-4083-AD37-B4436D44C777}" presName="Name0" presStyleCnt="0">
        <dgm:presLayoutVars>
          <dgm:chMax val="1"/>
          <dgm:chPref val="1"/>
          <dgm:dir/>
          <dgm:resizeHandles/>
        </dgm:presLayoutVars>
      </dgm:prSet>
      <dgm:spPr/>
      <dgm:t>
        <a:bodyPr/>
        <a:lstStyle/>
        <a:p>
          <a:endParaRPr lang="zh-TW" altLang="en-US"/>
        </a:p>
      </dgm:t>
    </dgm:pt>
    <dgm:pt modelId="{CC49C60F-B462-4EB2-8CDA-C123CA977538}" type="pres">
      <dgm:prSet presAssocID="{C9BDBD02-C430-4724-AD76-4BBFF54B3F63}" presName="Parent" presStyleLbl="node1" presStyleIdx="0" presStyleCnt="2" custLinFactNeighborX="-31812" custLinFactNeighborY="-6479">
        <dgm:presLayoutVars>
          <dgm:chMax val="4"/>
          <dgm:chPref val="3"/>
        </dgm:presLayoutVars>
      </dgm:prSet>
      <dgm:spPr/>
      <dgm:t>
        <a:bodyPr/>
        <a:lstStyle/>
        <a:p>
          <a:endParaRPr lang="zh-HK" altLang="en-US"/>
        </a:p>
      </dgm:t>
    </dgm:pt>
    <dgm:pt modelId="{93E9BE50-A600-4720-BD44-192318FAECAC}" type="pres">
      <dgm:prSet presAssocID="{84DFF9BE-E925-4972-948E-02A6C269FE6E}" presName="Accent" presStyleLbl="node1" presStyleIdx="1" presStyleCnt="2"/>
      <dgm:spPr/>
    </dgm:pt>
    <dgm:pt modelId="{51BBC997-13A2-4C7E-928F-7EB92E3334C4}" type="pres">
      <dgm:prSet presAssocID="{84DFF9BE-E925-4972-948E-02A6C269FE6E}" presName="Image1" presStyleLbl="fgImgPlace1" presStyleIdx="0" presStyleCnt="3"/>
      <dgm:spPr/>
    </dgm:pt>
    <dgm:pt modelId="{ED39DC6E-F562-4B22-97E7-1AA06100225D}" type="pres">
      <dgm:prSet presAssocID="{84DFF9BE-E925-4972-948E-02A6C269FE6E}" presName="Child1" presStyleLbl="revTx" presStyleIdx="0" presStyleCnt="3">
        <dgm:presLayoutVars>
          <dgm:chMax val="0"/>
          <dgm:chPref val="0"/>
          <dgm:bulletEnabled val="1"/>
        </dgm:presLayoutVars>
      </dgm:prSet>
      <dgm:spPr/>
      <dgm:t>
        <a:bodyPr/>
        <a:lstStyle/>
        <a:p>
          <a:endParaRPr lang="zh-HK" altLang="en-US"/>
        </a:p>
      </dgm:t>
    </dgm:pt>
    <dgm:pt modelId="{C2AB6361-4616-4F46-A6A2-F056F2432C46}" type="pres">
      <dgm:prSet presAssocID="{953E0C00-0DE9-4581-B117-4212B002E67E}" presName="Image2" presStyleCnt="0"/>
      <dgm:spPr/>
    </dgm:pt>
    <dgm:pt modelId="{4C2FE131-6E3A-4CBE-9C03-46F3252B4659}" type="pres">
      <dgm:prSet presAssocID="{953E0C00-0DE9-4581-B117-4212B002E67E}" presName="Image" presStyleLbl="fgImgPlace1" presStyleIdx="1" presStyleCnt="3"/>
      <dgm:spPr/>
    </dgm:pt>
    <dgm:pt modelId="{862FDC8B-ABDB-4362-B62C-E8E2304F3342}" type="pres">
      <dgm:prSet presAssocID="{953E0C00-0DE9-4581-B117-4212B002E67E}" presName="Child2" presStyleLbl="revTx" presStyleIdx="1" presStyleCnt="3">
        <dgm:presLayoutVars>
          <dgm:chMax val="0"/>
          <dgm:chPref val="0"/>
          <dgm:bulletEnabled val="1"/>
        </dgm:presLayoutVars>
      </dgm:prSet>
      <dgm:spPr/>
      <dgm:t>
        <a:bodyPr/>
        <a:lstStyle/>
        <a:p>
          <a:endParaRPr lang="zh-HK" altLang="en-US"/>
        </a:p>
      </dgm:t>
    </dgm:pt>
    <dgm:pt modelId="{9B12D02F-EB1D-4B24-B3F7-634FE9F1430F}" type="pres">
      <dgm:prSet presAssocID="{A7BAAF6D-E882-4887-B748-38359CC5376C}" presName="Image3" presStyleCnt="0"/>
      <dgm:spPr/>
    </dgm:pt>
    <dgm:pt modelId="{E74D1ED6-5610-4A29-8F81-9FEAF4EF8C54}" type="pres">
      <dgm:prSet presAssocID="{A7BAAF6D-E882-4887-B748-38359CC5376C}" presName="Image" presStyleLbl="fgImgPlace1" presStyleIdx="2" presStyleCnt="3"/>
      <dgm:spPr/>
    </dgm:pt>
    <dgm:pt modelId="{ACCFA5E5-7530-43FC-9026-C81341A83598}" type="pres">
      <dgm:prSet presAssocID="{A7BAAF6D-E882-4887-B748-38359CC5376C}" presName="Child3" presStyleLbl="revTx" presStyleIdx="2" presStyleCnt="3" custScaleX="129507" custLinFactNeighborX="20793" custLinFactNeighborY="6031">
        <dgm:presLayoutVars>
          <dgm:chMax val="0"/>
          <dgm:chPref val="0"/>
          <dgm:bulletEnabled val="1"/>
        </dgm:presLayoutVars>
      </dgm:prSet>
      <dgm:spPr/>
      <dgm:t>
        <a:bodyPr/>
        <a:lstStyle/>
        <a:p>
          <a:endParaRPr lang="zh-HK" altLang="en-US"/>
        </a:p>
      </dgm:t>
    </dgm:pt>
  </dgm:ptLst>
  <dgm:cxnLst>
    <dgm:cxn modelId="{83138F90-42F8-4FB5-A91C-26D04D6323D6}" srcId="{C9BDBD02-C430-4724-AD76-4BBFF54B3F63}" destId="{A7BAAF6D-E882-4887-B748-38359CC5376C}" srcOrd="2" destOrd="0" parTransId="{3750F425-FBDC-4E41-AF76-AA116B7217D5}" sibTransId="{3A0DFE38-4FF1-418F-8BF9-0A94422DB30B}"/>
    <dgm:cxn modelId="{4A31D38A-C677-4FBB-8D20-5535B1639861}" type="presOf" srcId="{C9BDBD02-C430-4724-AD76-4BBFF54B3F63}" destId="{CC49C60F-B462-4EB2-8CDA-C123CA977538}" srcOrd="0" destOrd="0" presId="urn:microsoft.com/office/officeart/2011/layout/RadialPictureList"/>
    <dgm:cxn modelId="{64332455-DE7A-45E7-B8FE-1AE2B7E5B059}" srcId="{5D6FAB58-6DBB-4083-AD37-B4436D44C777}" destId="{C9BDBD02-C430-4724-AD76-4BBFF54B3F63}" srcOrd="0" destOrd="0" parTransId="{B41FE0CD-8045-4EAC-AABC-7433FB52D2AD}" sibTransId="{74C212CF-7445-4FB1-B86C-E782D938C804}"/>
    <dgm:cxn modelId="{91147AB7-573A-4E04-AAC0-17F6E40794B3}" type="presOf" srcId="{5D6FAB58-6DBB-4083-AD37-B4436D44C777}" destId="{08CDD0B8-E4B6-4AEA-BD3B-E25DA2AD1B84}" srcOrd="0" destOrd="0" presId="urn:microsoft.com/office/officeart/2011/layout/RadialPictureList"/>
    <dgm:cxn modelId="{0EBFEF3F-B7A7-4F68-BDEE-FDCA6BF56DFC}" type="presOf" srcId="{953E0C00-0DE9-4581-B117-4212B002E67E}" destId="{862FDC8B-ABDB-4362-B62C-E8E2304F3342}" srcOrd="0" destOrd="0" presId="urn:microsoft.com/office/officeart/2011/layout/RadialPictureList"/>
    <dgm:cxn modelId="{A4FD9B9F-C867-4EDA-84DD-5ED175F87B67}" type="presOf" srcId="{A7BAAF6D-E882-4887-B748-38359CC5376C}" destId="{ACCFA5E5-7530-43FC-9026-C81341A83598}" srcOrd="0" destOrd="0" presId="urn:microsoft.com/office/officeart/2011/layout/RadialPictureList"/>
    <dgm:cxn modelId="{6D308418-165B-4E2C-9A27-AA2B5E4A3EDD}" srcId="{C9BDBD02-C430-4724-AD76-4BBFF54B3F63}" destId="{84DFF9BE-E925-4972-948E-02A6C269FE6E}" srcOrd="0" destOrd="0" parTransId="{64F34690-636C-4026-9ADE-6EA68966AF33}" sibTransId="{EADE0C60-6432-4766-ABD3-0401AE025FCD}"/>
    <dgm:cxn modelId="{427AAD1E-B91B-4855-BB5A-845FB23BCA43}" type="presOf" srcId="{84DFF9BE-E925-4972-948E-02A6C269FE6E}" destId="{ED39DC6E-F562-4B22-97E7-1AA06100225D}" srcOrd="0" destOrd="0" presId="urn:microsoft.com/office/officeart/2011/layout/RadialPictureList"/>
    <dgm:cxn modelId="{8F52C077-AF30-451A-8DF6-8D7312F2914D}" srcId="{C9BDBD02-C430-4724-AD76-4BBFF54B3F63}" destId="{953E0C00-0DE9-4581-B117-4212B002E67E}" srcOrd="1" destOrd="0" parTransId="{1D35180F-B5F3-4A8A-8366-22D3B5317910}" sibTransId="{E549BCCB-1529-4319-BD4F-D5AB294C37B6}"/>
    <dgm:cxn modelId="{344BBCEA-96E3-4785-A926-EF50315D6C1A}" type="presParOf" srcId="{08CDD0B8-E4B6-4AEA-BD3B-E25DA2AD1B84}" destId="{CC49C60F-B462-4EB2-8CDA-C123CA977538}" srcOrd="0" destOrd="0" presId="urn:microsoft.com/office/officeart/2011/layout/RadialPictureList"/>
    <dgm:cxn modelId="{F6D32FFE-889A-4984-A9E9-1A40CDDD68E2}" type="presParOf" srcId="{08CDD0B8-E4B6-4AEA-BD3B-E25DA2AD1B84}" destId="{93E9BE50-A600-4720-BD44-192318FAECAC}" srcOrd="1" destOrd="0" presId="urn:microsoft.com/office/officeart/2011/layout/RadialPictureList"/>
    <dgm:cxn modelId="{0AB87198-844A-401D-8D4A-E3846DC6D19F}" type="presParOf" srcId="{08CDD0B8-E4B6-4AEA-BD3B-E25DA2AD1B84}" destId="{51BBC997-13A2-4C7E-928F-7EB92E3334C4}" srcOrd="2" destOrd="0" presId="urn:microsoft.com/office/officeart/2011/layout/RadialPictureList"/>
    <dgm:cxn modelId="{903558CD-E30C-4BBB-A740-0E33A50459A6}" type="presParOf" srcId="{08CDD0B8-E4B6-4AEA-BD3B-E25DA2AD1B84}" destId="{ED39DC6E-F562-4B22-97E7-1AA06100225D}" srcOrd="3" destOrd="0" presId="urn:microsoft.com/office/officeart/2011/layout/RadialPictureList"/>
    <dgm:cxn modelId="{8A06A3C7-0768-4834-9A76-F55C922F4252}" type="presParOf" srcId="{08CDD0B8-E4B6-4AEA-BD3B-E25DA2AD1B84}" destId="{C2AB6361-4616-4F46-A6A2-F056F2432C46}" srcOrd="4" destOrd="0" presId="urn:microsoft.com/office/officeart/2011/layout/RadialPictureList"/>
    <dgm:cxn modelId="{33F35437-6170-43A8-BD83-800666F82295}" type="presParOf" srcId="{C2AB6361-4616-4F46-A6A2-F056F2432C46}" destId="{4C2FE131-6E3A-4CBE-9C03-46F3252B4659}" srcOrd="0" destOrd="0" presId="urn:microsoft.com/office/officeart/2011/layout/RadialPictureList"/>
    <dgm:cxn modelId="{32CC1787-94E2-42FB-9E53-8AC1624F7F99}" type="presParOf" srcId="{08CDD0B8-E4B6-4AEA-BD3B-E25DA2AD1B84}" destId="{862FDC8B-ABDB-4362-B62C-E8E2304F3342}" srcOrd="5" destOrd="0" presId="urn:microsoft.com/office/officeart/2011/layout/RadialPictureList"/>
    <dgm:cxn modelId="{0D4440D3-7E67-4B0C-A763-C6C39F02C115}" type="presParOf" srcId="{08CDD0B8-E4B6-4AEA-BD3B-E25DA2AD1B84}" destId="{9B12D02F-EB1D-4B24-B3F7-634FE9F1430F}" srcOrd="6" destOrd="0" presId="urn:microsoft.com/office/officeart/2011/layout/RadialPictureList"/>
    <dgm:cxn modelId="{125EEB96-CEC0-4E2C-B1FC-1CDBE8A14A16}" type="presParOf" srcId="{9B12D02F-EB1D-4B24-B3F7-634FE9F1430F}" destId="{E74D1ED6-5610-4A29-8F81-9FEAF4EF8C54}" srcOrd="0" destOrd="0" presId="urn:microsoft.com/office/officeart/2011/layout/RadialPictureList"/>
    <dgm:cxn modelId="{7CA6CA3A-2BAA-4F81-8B58-4A37935CA1CE}" type="presParOf" srcId="{08CDD0B8-E4B6-4AEA-BD3B-E25DA2AD1B84}" destId="{ACCFA5E5-7530-43FC-9026-C81341A83598}" srcOrd="7" destOrd="0" presId="urn:microsoft.com/office/officeart/2011/layout/RadialPictur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C6ABC6-2C91-4E2C-B6D8-5A4F0124E192}" type="doc">
      <dgm:prSet loTypeId="urn:microsoft.com/office/officeart/2005/8/layout/arrow1" loCatId="process" qsTypeId="urn:microsoft.com/office/officeart/2005/8/quickstyle/3d3" qsCatId="3D" csTypeId="urn:microsoft.com/office/officeart/2005/8/colors/accent2_3" csCatId="accent2" phldr="1"/>
      <dgm:spPr/>
      <dgm:t>
        <a:bodyPr/>
        <a:lstStyle/>
        <a:p>
          <a:endParaRPr lang="zh-HK" altLang="en-US"/>
        </a:p>
      </dgm:t>
    </dgm:pt>
    <dgm:pt modelId="{64C15E50-2362-4CE6-8D70-A4AD0C098287}">
      <dgm:prSet phldrT="[文字]"/>
      <dgm:spPr/>
      <dgm:t>
        <a:bodyPr/>
        <a:lstStyle/>
        <a:p>
          <a:r>
            <a:rPr lang="zh-HK" altLang="zh-HK" dirty="0" smtClean="0"/>
            <a:t>租金資助</a:t>
          </a:r>
          <a:endParaRPr lang="zh-HK" altLang="en-US" dirty="0"/>
        </a:p>
      </dgm:t>
    </dgm:pt>
    <dgm:pt modelId="{BC3AF1A3-95D5-43EB-A68A-B3A60F7F2E20}" type="parTrans" cxnId="{3DBECFE3-5CD3-4A0B-86CE-5B31178BAB95}">
      <dgm:prSet/>
      <dgm:spPr/>
      <dgm:t>
        <a:bodyPr/>
        <a:lstStyle/>
        <a:p>
          <a:endParaRPr lang="zh-HK" altLang="en-US"/>
        </a:p>
      </dgm:t>
    </dgm:pt>
    <dgm:pt modelId="{4FDFF2AA-7A87-441B-AB6C-048D7066855D}" type="sibTrans" cxnId="{3DBECFE3-5CD3-4A0B-86CE-5B31178BAB95}">
      <dgm:prSet/>
      <dgm:spPr/>
      <dgm:t>
        <a:bodyPr/>
        <a:lstStyle/>
        <a:p>
          <a:endParaRPr lang="zh-HK" altLang="en-US"/>
        </a:p>
      </dgm:t>
    </dgm:pt>
    <dgm:pt modelId="{434440EE-D272-420B-85C4-0C26D78C15C5}">
      <dgm:prSet phldrT="[文字]"/>
      <dgm:spPr/>
      <dgm:t>
        <a:bodyPr/>
        <a:lstStyle/>
        <a:p>
          <a:r>
            <a:rPr lang="zh-TW" altLang="en-US" dirty="0" smtClean="0"/>
            <a:t>校舍維修資助</a:t>
          </a:r>
          <a:endParaRPr lang="zh-HK" altLang="en-US" dirty="0"/>
        </a:p>
      </dgm:t>
    </dgm:pt>
    <dgm:pt modelId="{A48B2FAA-CEFF-4816-9BA0-73038B1D24B2}" type="parTrans" cxnId="{87032F10-7872-4023-9933-5C98F0BD4FD8}">
      <dgm:prSet/>
      <dgm:spPr/>
      <dgm:t>
        <a:bodyPr/>
        <a:lstStyle/>
        <a:p>
          <a:endParaRPr lang="zh-HK" altLang="en-US"/>
        </a:p>
      </dgm:t>
    </dgm:pt>
    <dgm:pt modelId="{95614B92-2744-4659-A411-4D6F06DB1578}" type="sibTrans" cxnId="{87032F10-7872-4023-9933-5C98F0BD4FD8}">
      <dgm:prSet/>
      <dgm:spPr/>
      <dgm:t>
        <a:bodyPr/>
        <a:lstStyle/>
        <a:p>
          <a:endParaRPr lang="zh-HK" altLang="en-US"/>
        </a:p>
      </dgm:t>
    </dgm:pt>
    <dgm:pt modelId="{198F60FD-4242-46C0-9CEA-84021FFBDD5B}" type="pres">
      <dgm:prSet presAssocID="{BBC6ABC6-2C91-4E2C-B6D8-5A4F0124E192}" presName="cycle" presStyleCnt="0">
        <dgm:presLayoutVars>
          <dgm:dir/>
          <dgm:resizeHandles val="exact"/>
        </dgm:presLayoutVars>
      </dgm:prSet>
      <dgm:spPr/>
      <dgm:t>
        <a:bodyPr/>
        <a:lstStyle/>
        <a:p>
          <a:endParaRPr lang="zh-TW" altLang="en-US"/>
        </a:p>
      </dgm:t>
    </dgm:pt>
    <dgm:pt modelId="{793A1DA6-07BB-42BF-B28C-EDC1ADC91267}" type="pres">
      <dgm:prSet presAssocID="{64C15E50-2362-4CE6-8D70-A4AD0C098287}" presName="arrow" presStyleLbl="node1" presStyleIdx="0" presStyleCnt="2">
        <dgm:presLayoutVars>
          <dgm:bulletEnabled val="1"/>
        </dgm:presLayoutVars>
      </dgm:prSet>
      <dgm:spPr/>
      <dgm:t>
        <a:bodyPr/>
        <a:lstStyle/>
        <a:p>
          <a:endParaRPr lang="zh-HK" altLang="en-US"/>
        </a:p>
      </dgm:t>
    </dgm:pt>
    <dgm:pt modelId="{6AE4FCEC-A897-450D-AC0F-61AA4003752F}" type="pres">
      <dgm:prSet presAssocID="{434440EE-D272-420B-85C4-0C26D78C15C5}" presName="arrow" presStyleLbl="node1" presStyleIdx="1" presStyleCnt="2">
        <dgm:presLayoutVars>
          <dgm:bulletEnabled val="1"/>
        </dgm:presLayoutVars>
      </dgm:prSet>
      <dgm:spPr/>
      <dgm:t>
        <a:bodyPr/>
        <a:lstStyle/>
        <a:p>
          <a:endParaRPr lang="zh-HK" altLang="en-US"/>
        </a:p>
      </dgm:t>
    </dgm:pt>
  </dgm:ptLst>
  <dgm:cxnLst>
    <dgm:cxn modelId="{87032F10-7872-4023-9933-5C98F0BD4FD8}" srcId="{BBC6ABC6-2C91-4E2C-B6D8-5A4F0124E192}" destId="{434440EE-D272-420B-85C4-0C26D78C15C5}" srcOrd="1" destOrd="0" parTransId="{A48B2FAA-CEFF-4816-9BA0-73038B1D24B2}" sibTransId="{95614B92-2744-4659-A411-4D6F06DB1578}"/>
    <dgm:cxn modelId="{DEFF75BD-9FFD-4FF6-BE55-C105438DE513}" type="presOf" srcId="{64C15E50-2362-4CE6-8D70-A4AD0C098287}" destId="{793A1DA6-07BB-42BF-B28C-EDC1ADC91267}" srcOrd="0" destOrd="0" presId="urn:microsoft.com/office/officeart/2005/8/layout/arrow1"/>
    <dgm:cxn modelId="{2B4AF81F-EE5E-4AF0-8795-11CA7D49AEFF}" type="presOf" srcId="{BBC6ABC6-2C91-4E2C-B6D8-5A4F0124E192}" destId="{198F60FD-4242-46C0-9CEA-84021FFBDD5B}" srcOrd="0" destOrd="0" presId="urn:microsoft.com/office/officeart/2005/8/layout/arrow1"/>
    <dgm:cxn modelId="{355C6FCD-0C90-49F3-9023-BD245DE25B70}" type="presOf" srcId="{434440EE-D272-420B-85C4-0C26D78C15C5}" destId="{6AE4FCEC-A897-450D-AC0F-61AA4003752F}" srcOrd="0" destOrd="0" presId="urn:microsoft.com/office/officeart/2005/8/layout/arrow1"/>
    <dgm:cxn modelId="{3DBECFE3-5CD3-4A0B-86CE-5B31178BAB95}" srcId="{BBC6ABC6-2C91-4E2C-B6D8-5A4F0124E192}" destId="{64C15E50-2362-4CE6-8D70-A4AD0C098287}" srcOrd="0" destOrd="0" parTransId="{BC3AF1A3-95D5-43EB-A68A-B3A60F7F2E20}" sibTransId="{4FDFF2AA-7A87-441B-AB6C-048D7066855D}"/>
    <dgm:cxn modelId="{2FB7ABE2-7C43-4F69-95C9-82F0219FCCC8}" type="presParOf" srcId="{198F60FD-4242-46C0-9CEA-84021FFBDD5B}" destId="{793A1DA6-07BB-42BF-B28C-EDC1ADC91267}" srcOrd="0" destOrd="0" presId="urn:microsoft.com/office/officeart/2005/8/layout/arrow1"/>
    <dgm:cxn modelId="{0DA0144D-FE5D-4F0E-ACE9-4508DF433164}" type="presParOf" srcId="{198F60FD-4242-46C0-9CEA-84021FFBDD5B}" destId="{6AE4FCEC-A897-450D-AC0F-61AA4003752F}"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CCAF91DB-BD1D-4782-8087-B5CA705E0007}" type="doc">
      <dgm:prSet loTypeId="urn:microsoft.com/office/officeart/2005/8/layout/funnel1" loCatId="process" qsTypeId="urn:microsoft.com/office/officeart/2005/8/quickstyle/3d3" qsCatId="3D" csTypeId="urn:microsoft.com/office/officeart/2005/8/colors/colorful4" csCatId="colorful" phldr="1"/>
      <dgm:spPr/>
      <dgm:t>
        <a:bodyPr/>
        <a:lstStyle/>
        <a:p>
          <a:endParaRPr lang="zh-HK" altLang="en-US"/>
        </a:p>
      </dgm:t>
    </dgm:pt>
    <dgm:pt modelId="{CEED8ADB-18D3-4BB3-B514-B3CEF3DFA2A1}">
      <dgm:prSet phldrT="[文字]" custT="1"/>
      <dgm:spPr>
        <a:solidFill>
          <a:srgbClr val="FFFF99"/>
        </a:solidFill>
      </dgm:spPr>
      <dgm:t>
        <a:bodyPr/>
        <a:lstStyle/>
        <a:p>
          <a:r>
            <a:rPr lang="zh-TW" altLang="en-US" sz="2000" dirty="0" smtClean="0">
              <a:solidFill>
                <a:schemeClr val="tx1"/>
              </a:solidFill>
              <a:latin typeface="標楷體" pitchFamily="65" charset="-120"/>
              <a:ea typeface="標楷體" pitchFamily="65" charset="-120"/>
            </a:rPr>
            <a:t>獲提名屋邨幼稚園</a:t>
          </a:r>
          <a:endParaRPr lang="zh-HK" altLang="en-US" sz="2000" dirty="0">
            <a:solidFill>
              <a:schemeClr val="tx1"/>
            </a:solidFill>
            <a:latin typeface="標楷體" pitchFamily="65" charset="-120"/>
            <a:ea typeface="標楷體" pitchFamily="65" charset="-120"/>
          </a:endParaRPr>
        </a:p>
      </dgm:t>
    </dgm:pt>
    <dgm:pt modelId="{63000270-EE8A-4C86-999B-4D3830185370}" type="parTrans" cxnId="{DB3C302B-8BBB-4236-A325-1B53A9E47EF6}">
      <dgm:prSet/>
      <dgm:spPr/>
      <dgm:t>
        <a:bodyPr/>
        <a:lstStyle/>
        <a:p>
          <a:endParaRPr lang="zh-HK" altLang="en-US"/>
        </a:p>
      </dgm:t>
    </dgm:pt>
    <dgm:pt modelId="{A8F54724-4116-4983-A492-DD73BC17A141}" type="sibTrans" cxnId="{DB3C302B-8BBB-4236-A325-1B53A9E47EF6}">
      <dgm:prSet/>
      <dgm:spPr/>
      <dgm:t>
        <a:bodyPr/>
        <a:lstStyle/>
        <a:p>
          <a:endParaRPr lang="zh-HK" altLang="en-US"/>
        </a:p>
      </dgm:t>
    </dgm:pt>
    <dgm:pt modelId="{72560D61-990B-4B79-A653-FB07771E1B49}">
      <dgm:prSet phldrT="[文字]" custT="1"/>
      <dgm:spPr/>
      <dgm:t>
        <a:bodyPr/>
        <a:lstStyle/>
        <a:p>
          <a:r>
            <a:rPr lang="zh-TW" sz="2000" dirty="0" smtClean="0">
              <a:solidFill>
                <a:schemeClr val="tx1"/>
              </a:solidFill>
              <a:latin typeface="標楷體" pitchFamily="65" charset="-120"/>
              <a:ea typeface="標楷體" pitchFamily="65" charset="-120"/>
            </a:rPr>
            <a:t>處於寬限期的其他幼稚園</a:t>
          </a:r>
          <a:endParaRPr lang="zh-HK" altLang="en-US" sz="2000" dirty="0">
            <a:solidFill>
              <a:schemeClr val="tx1"/>
            </a:solidFill>
            <a:latin typeface="標楷體" pitchFamily="65" charset="-120"/>
            <a:ea typeface="標楷體" pitchFamily="65" charset="-120"/>
          </a:endParaRPr>
        </a:p>
      </dgm:t>
    </dgm:pt>
    <dgm:pt modelId="{AAD3F154-81C3-4E3B-929B-96323CB0E711}" type="parTrans" cxnId="{8FD3F06D-30EE-4385-BA12-8A4C855D498D}">
      <dgm:prSet/>
      <dgm:spPr/>
      <dgm:t>
        <a:bodyPr/>
        <a:lstStyle/>
        <a:p>
          <a:endParaRPr lang="zh-HK" altLang="en-US"/>
        </a:p>
      </dgm:t>
    </dgm:pt>
    <dgm:pt modelId="{01EE944E-49B2-45B2-B6EA-FA3B0BCCF12D}" type="sibTrans" cxnId="{8FD3F06D-30EE-4385-BA12-8A4C855D498D}">
      <dgm:prSet/>
      <dgm:spPr/>
      <dgm:t>
        <a:bodyPr/>
        <a:lstStyle/>
        <a:p>
          <a:endParaRPr lang="zh-HK" altLang="en-US"/>
        </a:p>
      </dgm:t>
    </dgm:pt>
    <dgm:pt modelId="{54209421-CD19-43CE-B37C-D06E15C250CE}">
      <dgm:prSet phldrT="[文字]" custT="1"/>
      <dgm:spPr>
        <a:solidFill>
          <a:srgbClr val="0000FF"/>
        </a:solidFill>
      </dgm:spPr>
      <dgm:t>
        <a:bodyPr/>
        <a:lstStyle/>
        <a:p>
          <a:r>
            <a:rPr lang="zh-TW" sz="1600" dirty="0" smtClean="0"/>
            <a:t>其他幼稚園</a:t>
          </a:r>
          <a:endParaRPr lang="zh-HK" altLang="en-US" sz="1600" dirty="0">
            <a:solidFill>
              <a:schemeClr val="bg1"/>
            </a:solidFill>
          </a:endParaRPr>
        </a:p>
      </dgm:t>
    </dgm:pt>
    <dgm:pt modelId="{291972E3-E597-4C6C-AA3B-577ED2AD824D}" type="sibTrans" cxnId="{D50AA439-E1C6-458F-9B56-E0DEF8EE2AC9}">
      <dgm:prSet/>
      <dgm:spPr/>
      <dgm:t>
        <a:bodyPr/>
        <a:lstStyle/>
        <a:p>
          <a:endParaRPr lang="zh-HK" altLang="en-US"/>
        </a:p>
      </dgm:t>
    </dgm:pt>
    <dgm:pt modelId="{82B7340C-2D1B-4E15-BA1B-A982D19E012D}" type="parTrans" cxnId="{D50AA439-E1C6-458F-9B56-E0DEF8EE2AC9}">
      <dgm:prSet/>
      <dgm:spPr/>
      <dgm:t>
        <a:bodyPr/>
        <a:lstStyle/>
        <a:p>
          <a:endParaRPr lang="zh-HK" altLang="en-US"/>
        </a:p>
      </dgm:t>
    </dgm:pt>
    <dgm:pt modelId="{537ACEDA-12A4-497C-A322-AF1683D4FA36}">
      <dgm:prSet phldrT="[文字]"/>
      <dgm:spPr/>
      <dgm:t>
        <a:bodyPr/>
        <a:lstStyle/>
        <a:p>
          <a:r>
            <a:rPr lang="zh-TW" altLang="en-US" dirty="0" smtClean="0">
              <a:latin typeface="標楷體" pitchFamily="65" charset="-120"/>
              <a:ea typeface="標楷體" pitchFamily="65" charset="-120"/>
            </a:rPr>
            <a:t>不同的租金資助額</a:t>
          </a:r>
          <a:endParaRPr lang="zh-HK" altLang="en-US" dirty="0">
            <a:latin typeface="標楷體" pitchFamily="65" charset="-120"/>
            <a:ea typeface="標楷體" pitchFamily="65" charset="-120"/>
          </a:endParaRPr>
        </a:p>
      </dgm:t>
    </dgm:pt>
    <dgm:pt modelId="{647BD587-763D-4535-BC4F-3EDBD52C49F2}" type="sibTrans" cxnId="{D9E0B763-8883-4236-A578-24C755D5F242}">
      <dgm:prSet/>
      <dgm:spPr/>
      <dgm:t>
        <a:bodyPr/>
        <a:lstStyle/>
        <a:p>
          <a:endParaRPr lang="zh-HK" altLang="en-US"/>
        </a:p>
      </dgm:t>
    </dgm:pt>
    <dgm:pt modelId="{C3412EC1-4A30-4117-9819-A6136D995B38}" type="parTrans" cxnId="{D9E0B763-8883-4236-A578-24C755D5F242}">
      <dgm:prSet/>
      <dgm:spPr/>
      <dgm:t>
        <a:bodyPr/>
        <a:lstStyle/>
        <a:p>
          <a:endParaRPr lang="zh-HK" altLang="en-US"/>
        </a:p>
      </dgm:t>
    </dgm:pt>
    <dgm:pt modelId="{FB38378F-6253-4EFF-AD7F-5F8E75DA537F}" type="pres">
      <dgm:prSet presAssocID="{CCAF91DB-BD1D-4782-8087-B5CA705E0007}" presName="Name0" presStyleCnt="0">
        <dgm:presLayoutVars>
          <dgm:chMax val="4"/>
          <dgm:resizeHandles val="exact"/>
        </dgm:presLayoutVars>
      </dgm:prSet>
      <dgm:spPr/>
      <dgm:t>
        <a:bodyPr/>
        <a:lstStyle/>
        <a:p>
          <a:endParaRPr lang="zh-TW" altLang="en-US"/>
        </a:p>
      </dgm:t>
    </dgm:pt>
    <dgm:pt modelId="{4CC35255-88F1-468C-8989-F25B7B85FEA2}" type="pres">
      <dgm:prSet presAssocID="{CCAF91DB-BD1D-4782-8087-B5CA705E0007}" presName="ellipse" presStyleLbl="trBgShp" presStyleIdx="0" presStyleCnt="1"/>
      <dgm:spPr/>
    </dgm:pt>
    <dgm:pt modelId="{5E286955-ED09-4C20-B045-CEA2BEA635A9}" type="pres">
      <dgm:prSet presAssocID="{CCAF91DB-BD1D-4782-8087-B5CA705E0007}" presName="arrow1" presStyleLbl="fgShp" presStyleIdx="0" presStyleCnt="1"/>
      <dgm:spPr/>
    </dgm:pt>
    <dgm:pt modelId="{338DB4F9-D821-4CCC-A1D4-FAA2A6E18FE0}" type="pres">
      <dgm:prSet presAssocID="{CCAF91DB-BD1D-4782-8087-B5CA705E0007}" presName="rectangle" presStyleLbl="revTx" presStyleIdx="0" presStyleCnt="1" custScaleX="86707">
        <dgm:presLayoutVars>
          <dgm:bulletEnabled val="1"/>
        </dgm:presLayoutVars>
      </dgm:prSet>
      <dgm:spPr/>
      <dgm:t>
        <a:bodyPr/>
        <a:lstStyle/>
        <a:p>
          <a:endParaRPr lang="zh-HK" altLang="en-US"/>
        </a:p>
      </dgm:t>
    </dgm:pt>
    <dgm:pt modelId="{1D3D13F4-FF56-4BB4-82F9-D329C3641883}" type="pres">
      <dgm:prSet presAssocID="{72560D61-990B-4B79-A653-FB07771E1B49}" presName="item1" presStyleLbl="node1" presStyleIdx="0" presStyleCnt="3">
        <dgm:presLayoutVars>
          <dgm:bulletEnabled val="1"/>
        </dgm:presLayoutVars>
      </dgm:prSet>
      <dgm:spPr/>
      <dgm:t>
        <a:bodyPr/>
        <a:lstStyle/>
        <a:p>
          <a:endParaRPr lang="zh-HK" altLang="en-US"/>
        </a:p>
      </dgm:t>
    </dgm:pt>
    <dgm:pt modelId="{9BAC5160-87E3-44D9-A6B9-B594C2A6F8E0}" type="pres">
      <dgm:prSet presAssocID="{54209421-CD19-43CE-B37C-D06E15C250CE}" presName="item2" presStyleLbl="node1" presStyleIdx="1" presStyleCnt="3">
        <dgm:presLayoutVars>
          <dgm:bulletEnabled val="1"/>
        </dgm:presLayoutVars>
      </dgm:prSet>
      <dgm:spPr/>
      <dgm:t>
        <a:bodyPr/>
        <a:lstStyle/>
        <a:p>
          <a:endParaRPr lang="zh-HK" altLang="en-US"/>
        </a:p>
      </dgm:t>
    </dgm:pt>
    <dgm:pt modelId="{8A47C265-18ED-4491-B51A-2A3FA78645AC}" type="pres">
      <dgm:prSet presAssocID="{537ACEDA-12A4-497C-A322-AF1683D4FA36}" presName="item3" presStyleLbl="node1" presStyleIdx="2" presStyleCnt="3">
        <dgm:presLayoutVars>
          <dgm:bulletEnabled val="1"/>
        </dgm:presLayoutVars>
      </dgm:prSet>
      <dgm:spPr/>
      <dgm:t>
        <a:bodyPr/>
        <a:lstStyle/>
        <a:p>
          <a:endParaRPr lang="zh-HK" altLang="en-US"/>
        </a:p>
      </dgm:t>
    </dgm:pt>
    <dgm:pt modelId="{08AE5550-DE60-43D0-A6A7-1235EF6790E8}" type="pres">
      <dgm:prSet presAssocID="{CCAF91DB-BD1D-4782-8087-B5CA705E0007}" presName="funnel" presStyleLbl="trAlignAcc1" presStyleIdx="0" presStyleCnt="1" custLinFactNeighborX="768" custLinFactNeighborY="-875"/>
      <dgm:spPr/>
    </dgm:pt>
  </dgm:ptLst>
  <dgm:cxnLst>
    <dgm:cxn modelId="{4048260C-E612-4FDA-AF91-0C408C717D3D}" type="presOf" srcId="{72560D61-990B-4B79-A653-FB07771E1B49}" destId="{9BAC5160-87E3-44D9-A6B9-B594C2A6F8E0}" srcOrd="0" destOrd="0" presId="urn:microsoft.com/office/officeart/2005/8/layout/funnel1"/>
    <dgm:cxn modelId="{D50AA439-E1C6-458F-9B56-E0DEF8EE2AC9}" srcId="{CCAF91DB-BD1D-4782-8087-B5CA705E0007}" destId="{54209421-CD19-43CE-B37C-D06E15C250CE}" srcOrd="2" destOrd="0" parTransId="{82B7340C-2D1B-4E15-BA1B-A982D19E012D}" sibTransId="{291972E3-E597-4C6C-AA3B-577ED2AD824D}"/>
    <dgm:cxn modelId="{5CCA27BE-366F-46E6-B4A4-5B4B2257C4E4}" type="presOf" srcId="{CCAF91DB-BD1D-4782-8087-B5CA705E0007}" destId="{FB38378F-6253-4EFF-AD7F-5F8E75DA537F}" srcOrd="0" destOrd="0" presId="urn:microsoft.com/office/officeart/2005/8/layout/funnel1"/>
    <dgm:cxn modelId="{6E86331A-8645-4E02-868C-D1AA67011CDE}" type="presOf" srcId="{CEED8ADB-18D3-4BB3-B514-B3CEF3DFA2A1}" destId="{8A47C265-18ED-4491-B51A-2A3FA78645AC}" srcOrd="0" destOrd="0" presId="urn:microsoft.com/office/officeart/2005/8/layout/funnel1"/>
    <dgm:cxn modelId="{D9E0B763-8883-4236-A578-24C755D5F242}" srcId="{CCAF91DB-BD1D-4782-8087-B5CA705E0007}" destId="{537ACEDA-12A4-497C-A322-AF1683D4FA36}" srcOrd="3" destOrd="0" parTransId="{C3412EC1-4A30-4117-9819-A6136D995B38}" sibTransId="{647BD587-763D-4535-BC4F-3EDBD52C49F2}"/>
    <dgm:cxn modelId="{36113092-480E-4D8B-9061-DB4A9F259D64}" type="presOf" srcId="{537ACEDA-12A4-497C-A322-AF1683D4FA36}" destId="{338DB4F9-D821-4CCC-A1D4-FAA2A6E18FE0}" srcOrd="0" destOrd="0" presId="urn:microsoft.com/office/officeart/2005/8/layout/funnel1"/>
    <dgm:cxn modelId="{0B1D1F49-4DF7-4679-BDAA-F6C9CE7434E7}" type="presOf" srcId="{54209421-CD19-43CE-B37C-D06E15C250CE}" destId="{1D3D13F4-FF56-4BB4-82F9-D329C3641883}" srcOrd="0" destOrd="0" presId="urn:microsoft.com/office/officeart/2005/8/layout/funnel1"/>
    <dgm:cxn modelId="{8FD3F06D-30EE-4385-BA12-8A4C855D498D}" srcId="{CCAF91DB-BD1D-4782-8087-B5CA705E0007}" destId="{72560D61-990B-4B79-A653-FB07771E1B49}" srcOrd="1" destOrd="0" parTransId="{AAD3F154-81C3-4E3B-929B-96323CB0E711}" sibTransId="{01EE944E-49B2-45B2-B6EA-FA3B0BCCF12D}"/>
    <dgm:cxn modelId="{DB3C302B-8BBB-4236-A325-1B53A9E47EF6}" srcId="{CCAF91DB-BD1D-4782-8087-B5CA705E0007}" destId="{CEED8ADB-18D3-4BB3-B514-B3CEF3DFA2A1}" srcOrd="0" destOrd="0" parTransId="{63000270-EE8A-4C86-999B-4D3830185370}" sibTransId="{A8F54724-4116-4983-A492-DD73BC17A141}"/>
    <dgm:cxn modelId="{A48CEF3D-82E4-49D0-B416-3F23FF6A714E}" type="presParOf" srcId="{FB38378F-6253-4EFF-AD7F-5F8E75DA537F}" destId="{4CC35255-88F1-468C-8989-F25B7B85FEA2}" srcOrd="0" destOrd="0" presId="urn:microsoft.com/office/officeart/2005/8/layout/funnel1"/>
    <dgm:cxn modelId="{57C0EDA4-F5D7-4842-B538-96CFFD4E133B}" type="presParOf" srcId="{FB38378F-6253-4EFF-AD7F-5F8E75DA537F}" destId="{5E286955-ED09-4C20-B045-CEA2BEA635A9}" srcOrd="1" destOrd="0" presId="urn:microsoft.com/office/officeart/2005/8/layout/funnel1"/>
    <dgm:cxn modelId="{86A45DC4-722E-48B3-B7CF-1E1323A5D765}" type="presParOf" srcId="{FB38378F-6253-4EFF-AD7F-5F8E75DA537F}" destId="{338DB4F9-D821-4CCC-A1D4-FAA2A6E18FE0}" srcOrd="2" destOrd="0" presId="urn:microsoft.com/office/officeart/2005/8/layout/funnel1"/>
    <dgm:cxn modelId="{2B743588-DF86-4FA0-8433-7C4A15EF9F35}" type="presParOf" srcId="{FB38378F-6253-4EFF-AD7F-5F8E75DA537F}" destId="{1D3D13F4-FF56-4BB4-82F9-D329C3641883}" srcOrd="3" destOrd="0" presId="urn:microsoft.com/office/officeart/2005/8/layout/funnel1"/>
    <dgm:cxn modelId="{C8675B5C-9765-475C-9FBF-BF6747B48CE3}" type="presParOf" srcId="{FB38378F-6253-4EFF-AD7F-5F8E75DA537F}" destId="{9BAC5160-87E3-44D9-A6B9-B594C2A6F8E0}" srcOrd="4" destOrd="0" presId="urn:microsoft.com/office/officeart/2005/8/layout/funnel1"/>
    <dgm:cxn modelId="{15A8C0F9-211A-47B5-ACD2-944E070EFE08}" type="presParOf" srcId="{FB38378F-6253-4EFF-AD7F-5F8E75DA537F}" destId="{8A47C265-18ED-4491-B51A-2A3FA78645AC}" srcOrd="5" destOrd="0" presId="urn:microsoft.com/office/officeart/2005/8/layout/funnel1"/>
    <dgm:cxn modelId="{9155ABBF-82D0-4D71-AA3F-6BCDC1570130}" type="presParOf" srcId="{FB38378F-6253-4EFF-AD7F-5F8E75DA537F}" destId="{08AE5550-DE60-43D0-A6A7-1235EF6790E8}"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2804E278-DB6A-4470-B127-AFF923116968}" type="doc">
      <dgm:prSet loTypeId="urn:microsoft.com/office/officeart/2005/8/layout/radial5" loCatId="cycle" qsTypeId="urn:microsoft.com/office/officeart/2005/8/quickstyle/3d3" qsCatId="3D" csTypeId="urn:microsoft.com/office/officeart/2005/8/colors/accent2_2" csCatId="accent2" phldr="1"/>
      <dgm:spPr/>
      <dgm:t>
        <a:bodyPr/>
        <a:lstStyle/>
        <a:p>
          <a:endParaRPr lang="zh-TW" altLang="en-US"/>
        </a:p>
      </dgm:t>
    </dgm:pt>
    <dgm:pt modelId="{29AC4D1C-F367-4930-91F5-8175F39030B3}">
      <dgm:prSet phldrT="[文字]"/>
      <dgm:spPr>
        <a:solidFill>
          <a:srgbClr val="0000FF"/>
        </a:solidFill>
      </dgm:spPr>
      <dgm:t>
        <a:bodyPr/>
        <a:lstStyle/>
        <a:p>
          <a:r>
            <a:rPr lang="en-US" altLang="zh-TW" dirty="0" smtClean="0"/>
            <a:t>(4) </a:t>
          </a:r>
          <a:br>
            <a:rPr lang="en-US" altLang="zh-TW" dirty="0" smtClean="0"/>
          </a:br>
          <a:r>
            <a:rPr lang="zh-TW" altLang="en-US" b="1" dirty="0" smtClean="0"/>
            <a:t>租金開支劃分</a:t>
          </a:r>
          <a:endParaRPr lang="zh-TW" altLang="en-US" b="1" dirty="0"/>
        </a:p>
      </dgm:t>
    </dgm:pt>
    <dgm:pt modelId="{AC9577D5-01B4-44B5-BE71-85FC83F5B30F}" type="parTrans" cxnId="{20743E13-0AAA-4584-B8A6-C9E41A8D1FCD}">
      <dgm:prSet/>
      <dgm:spPr/>
      <dgm:t>
        <a:bodyPr/>
        <a:lstStyle/>
        <a:p>
          <a:endParaRPr lang="zh-TW" altLang="en-US"/>
        </a:p>
      </dgm:t>
    </dgm:pt>
    <dgm:pt modelId="{31EFEBF7-765B-4CDA-9F8E-E99A1A95CA06}" type="sibTrans" cxnId="{20743E13-0AAA-4584-B8A6-C9E41A8D1FCD}">
      <dgm:prSet/>
      <dgm:spPr/>
      <dgm:t>
        <a:bodyPr/>
        <a:lstStyle/>
        <a:p>
          <a:endParaRPr lang="zh-TW" altLang="en-US"/>
        </a:p>
      </dgm:t>
    </dgm:pt>
    <dgm:pt modelId="{10E9F3E7-AACA-457D-8DE8-BF98D9F21E4B}">
      <dgm:prSet phldrT="[文字]"/>
      <dgm:spPr/>
      <dgm:t>
        <a:bodyPr/>
        <a:lstStyle/>
        <a:p>
          <a:r>
            <a:rPr lang="zh-TW" altLang="en-US" dirty="0" smtClean="0"/>
            <a:t>分部</a:t>
          </a:r>
          <a:r>
            <a:rPr lang="en-US" altLang="en-US" dirty="0" smtClean="0"/>
            <a:t>(</a:t>
          </a:r>
          <a:r>
            <a:rPr lang="zh-TW" altLang="en-US" dirty="0" smtClean="0"/>
            <a:t>幼稚園及幼兒中心班級</a:t>
          </a:r>
          <a:r>
            <a:rPr lang="en-US" altLang="en-US" dirty="0" smtClean="0"/>
            <a:t>)</a:t>
          </a:r>
          <a:endParaRPr lang="zh-TW" altLang="en-US" dirty="0"/>
        </a:p>
      </dgm:t>
    </dgm:pt>
    <dgm:pt modelId="{3C9940F3-4566-45A2-B78A-4EB8AD22CDA2}" type="parTrans" cxnId="{5CB4C47C-EF4A-47C1-90B5-5EC71BBEB3AF}">
      <dgm:prSet/>
      <dgm:spPr/>
      <dgm:t>
        <a:bodyPr/>
        <a:lstStyle/>
        <a:p>
          <a:endParaRPr lang="zh-TW" altLang="en-US"/>
        </a:p>
      </dgm:t>
    </dgm:pt>
    <dgm:pt modelId="{54442E7A-1AF8-4D81-A649-E1FF7A3E6AF5}" type="sibTrans" cxnId="{5CB4C47C-EF4A-47C1-90B5-5EC71BBEB3AF}">
      <dgm:prSet/>
      <dgm:spPr/>
      <dgm:t>
        <a:bodyPr/>
        <a:lstStyle/>
        <a:p>
          <a:endParaRPr lang="zh-TW" altLang="en-US"/>
        </a:p>
      </dgm:t>
    </dgm:pt>
    <dgm:pt modelId="{F9EEFB2F-9CB2-441A-8545-3DC566D8345A}">
      <dgm:prSet phldrT="[文字]"/>
      <dgm:spPr/>
      <dgm:t>
        <a:bodyPr/>
        <a:lstStyle/>
        <a:p>
          <a:r>
            <a:rPr lang="zh-TW" altLang="en-US" dirty="0" smtClean="0"/>
            <a:t>學校部分及非學校部分</a:t>
          </a:r>
          <a:endParaRPr lang="zh-TW" altLang="en-US" dirty="0"/>
        </a:p>
      </dgm:t>
    </dgm:pt>
    <dgm:pt modelId="{DFC7A1D4-B9BF-4CAA-BD99-709CFE9FBD3B}" type="parTrans" cxnId="{3D08256A-CB7B-4391-94BF-870DD53EC4BC}">
      <dgm:prSet/>
      <dgm:spPr/>
      <dgm:t>
        <a:bodyPr/>
        <a:lstStyle/>
        <a:p>
          <a:endParaRPr lang="zh-TW" altLang="en-US"/>
        </a:p>
      </dgm:t>
    </dgm:pt>
    <dgm:pt modelId="{10BCAE55-5DA4-4B6A-B84F-D73351CDDCBC}" type="sibTrans" cxnId="{3D08256A-CB7B-4391-94BF-870DD53EC4BC}">
      <dgm:prSet/>
      <dgm:spPr/>
      <dgm:t>
        <a:bodyPr/>
        <a:lstStyle/>
        <a:p>
          <a:endParaRPr lang="zh-TW" altLang="en-US"/>
        </a:p>
      </dgm:t>
    </dgm:pt>
    <dgm:pt modelId="{590D9F72-6C9A-4AF1-90FA-7C93611662AF}">
      <dgm:prSet phldrT="[文字]"/>
      <dgm:spPr/>
      <dgm:t>
        <a:bodyPr/>
        <a:lstStyle/>
        <a:p>
          <a:r>
            <a:rPr lang="zh-TW" altLang="en-US" smtClean="0"/>
            <a:t>課程</a:t>
          </a:r>
          <a:r>
            <a:rPr lang="en-US" altLang="en-US" dirty="0" smtClean="0"/>
            <a:t>(</a:t>
          </a:r>
          <a:r>
            <a:rPr lang="zh-TW" altLang="en-US" dirty="0" smtClean="0"/>
            <a:t>本地及非本地課程</a:t>
          </a:r>
          <a:r>
            <a:rPr lang="en-US" altLang="en-US" dirty="0" smtClean="0"/>
            <a:t>)</a:t>
          </a:r>
          <a:endParaRPr lang="zh-TW" altLang="en-US" dirty="0"/>
        </a:p>
      </dgm:t>
    </dgm:pt>
    <dgm:pt modelId="{0A676737-4291-43D8-B169-3080591C8B37}" type="parTrans" cxnId="{EEB93EF4-3CA3-4151-96D8-58FC932B4E5B}">
      <dgm:prSet/>
      <dgm:spPr/>
      <dgm:t>
        <a:bodyPr/>
        <a:lstStyle/>
        <a:p>
          <a:endParaRPr lang="zh-TW" altLang="en-US"/>
        </a:p>
      </dgm:t>
    </dgm:pt>
    <dgm:pt modelId="{6B9B30BB-6CBC-47C6-AABF-3DCA2C6DAB01}" type="sibTrans" cxnId="{EEB93EF4-3CA3-4151-96D8-58FC932B4E5B}">
      <dgm:prSet/>
      <dgm:spPr/>
      <dgm:t>
        <a:bodyPr/>
        <a:lstStyle/>
        <a:p>
          <a:endParaRPr lang="zh-TW" altLang="en-US"/>
        </a:p>
      </dgm:t>
    </dgm:pt>
    <dgm:pt modelId="{F74EF30C-6D09-4379-9239-949AE9F5F10B}">
      <dgm:prSet phldrT="[文字]"/>
      <dgm:spPr/>
      <dgm:t>
        <a:bodyPr/>
        <a:lstStyle/>
        <a:p>
          <a:r>
            <a:rPr lang="zh-TW" altLang="en-US" dirty="0" smtClean="0"/>
            <a:t>合資格學生及不合資格學生</a:t>
          </a:r>
          <a:endParaRPr lang="zh-TW" altLang="en-US" dirty="0"/>
        </a:p>
      </dgm:t>
    </dgm:pt>
    <dgm:pt modelId="{765628C1-56DF-4428-87F4-1DA043E4B0C0}" type="parTrans" cxnId="{42C7DD3D-4D48-45DD-BF9F-7B9AAB29ECFE}">
      <dgm:prSet/>
      <dgm:spPr/>
      <dgm:t>
        <a:bodyPr/>
        <a:lstStyle/>
        <a:p>
          <a:endParaRPr lang="zh-HK" altLang="en-US"/>
        </a:p>
      </dgm:t>
    </dgm:pt>
    <dgm:pt modelId="{D28E6AE6-6A1C-4EE9-B0F8-071EB3B78867}" type="sibTrans" cxnId="{42C7DD3D-4D48-45DD-BF9F-7B9AAB29ECFE}">
      <dgm:prSet/>
      <dgm:spPr/>
      <dgm:t>
        <a:bodyPr/>
        <a:lstStyle/>
        <a:p>
          <a:endParaRPr lang="zh-HK" altLang="en-US"/>
        </a:p>
      </dgm:t>
    </dgm:pt>
    <dgm:pt modelId="{00637985-A7F6-431A-BDD9-58C4538D9CD9}" type="pres">
      <dgm:prSet presAssocID="{2804E278-DB6A-4470-B127-AFF923116968}" presName="Name0" presStyleCnt="0">
        <dgm:presLayoutVars>
          <dgm:chMax val="1"/>
          <dgm:dir/>
          <dgm:animLvl val="ctr"/>
          <dgm:resizeHandles val="exact"/>
        </dgm:presLayoutVars>
      </dgm:prSet>
      <dgm:spPr/>
      <dgm:t>
        <a:bodyPr/>
        <a:lstStyle/>
        <a:p>
          <a:endParaRPr lang="zh-TW" altLang="en-US"/>
        </a:p>
      </dgm:t>
    </dgm:pt>
    <dgm:pt modelId="{97E9FC4E-293A-4A1D-B03D-A8651E830277}" type="pres">
      <dgm:prSet presAssocID="{29AC4D1C-F367-4930-91F5-8175F39030B3}" presName="centerShape" presStyleLbl="node0" presStyleIdx="0" presStyleCnt="1"/>
      <dgm:spPr/>
      <dgm:t>
        <a:bodyPr/>
        <a:lstStyle/>
        <a:p>
          <a:endParaRPr lang="zh-TW" altLang="en-US"/>
        </a:p>
      </dgm:t>
    </dgm:pt>
    <dgm:pt modelId="{91921337-E449-4480-A64B-B17F83F39FEF}" type="pres">
      <dgm:prSet presAssocID="{3C9940F3-4566-45A2-B78A-4EB8AD22CDA2}" presName="parTrans" presStyleLbl="sibTrans2D1" presStyleIdx="0" presStyleCnt="4"/>
      <dgm:spPr/>
      <dgm:t>
        <a:bodyPr/>
        <a:lstStyle/>
        <a:p>
          <a:endParaRPr lang="zh-TW" altLang="en-US"/>
        </a:p>
      </dgm:t>
    </dgm:pt>
    <dgm:pt modelId="{75A8E638-FAC2-49E3-8AEB-9AFD71DC6BE9}" type="pres">
      <dgm:prSet presAssocID="{3C9940F3-4566-45A2-B78A-4EB8AD22CDA2}" presName="connectorText" presStyleLbl="sibTrans2D1" presStyleIdx="0" presStyleCnt="4"/>
      <dgm:spPr/>
      <dgm:t>
        <a:bodyPr/>
        <a:lstStyle/>
        <a:p>
          <a:endParaRPr lang="zh-TW" altLang="en-US"/>
        </a:p>
      </dgm:t>
    </dgm:pt>
    <dgm:pt modelId="{EA02DE76-349D-43F7-9E71-FD7D213C13E1}" type="pres">
      <dgm:prSet presAssocID="{10E9F3E7-AACA-457D-8DE8-BF98D9F21E4B}" presName="node" presStyleLbl="node1" presStyleIdx="0" presStyleCnt="4">
        <dgm:presLayoutVars>
          <dgm:bulletEnabled val="1"/>
        </dgm:presLayoutVars>
      </dgm:prSet>
      <dgm:spPr/>
      <dgm:t>
        <a:bodyPr/>
        <a:lstStyle/>
        <a:p>
          <a:endParaRPr lang="zh-TW" altLang="en-US"/>
        </a:p>
      </dgm:t>
    </dgm:pt>
    <dgm:pt modelId="{F7AE00EB-918F-4835-91EF-A0829F532820}" type="pres">
      <dgm:prSet presAssocID="{DFC7A1D4-B9BF-4CAA-BD99-709CFE9FBD3B}" presName="parTrans" presStyleLbl="sibTrans2D1" presStyleIdx="1" presStyleCnt="4"/>
      <dgm:spPr/>
      <dgm:t>
        <a:bodyPr/>
        <a:lstStyle/>
        <a:p>
          <a:endParaRPr lang="zh-TW" altLang="en-US"/>
        </a:p>
      </dgm:t>
    </dgm:pt>
    <dgm:pt modelId="{CD385CE8-1B1B-4DE0-BFB5-22CFD9449663}" type="pres">
      <dgm:prSet presAssocID="{DFC7A1D4-B9BF-4CAA-BD99-709CFE9FBD3B}" presName="connectorText" presStyleLbl="sibTrans2D1" presStyleIdx="1" presStyleCnt="4"/>
      <dgm:spPr/>
      <dgm:t>
        <a:bodyPr/>
        <a:lstStyle/>
        <a:p>
          <a:endParaRPr lang="zh-TW" altLang="en-US"/>
        </a:p>
      </dgm:t>
    </dgm:pt>
    <dgm:pt modelId="{9ACE8E35-75B3-4FE5-9EA2-0D92D5E45B98}" type="pres">
      <dgm:prSet presAssocID="{F9EEFB2F-9CB2-441A-8545-3DC566D8345A}" presName="node" presStyleLbl="node1" presStyleIdx="1" presStyleCnt="4">
        <dgm:presLayoutVars>
          <dgm:bulletEnabled val="1"/>
        </dgm:presLayoutVars>
      </dgm:prSet>
      <dgm:spPr/>
      <dgm:t>
        <a:bodyPr/>
        <a:lstStyle/>
        <a:p>
          <a:endParaRPr lang="zh-TW" altLang="en-US"/>
        </a:p>
      </dgm:t>
    </dgm:pt>
    <dgm:pt modelId="{B000913B-F1CF-4703-A64B-FC895E218209}" type="pres">
      <dgm:prSet presAssocID="{0A676737-4291-43D8-B169-3080591C8B37}" presName="parTrans" presStyleLbl="sibTrans2D1" presStyleIdx="2" presStyleCnt="4"/>
      <dgm:spPr/>
      <dgm:t>
        <a:bodyPr/>
        <a:lstStyle/>
        <a:p>
          <a:endParaRPr lang="zh-TW" altLang="en-US"/>
        </a:p>
      </dgm:t>
    </dgm:pt>
    <dgm:pt modelId="{9AC33648-4BA9-4833-853B-AAFB2E297F78}" type="pres">
      <dgm:prSet presAssocID="{0A676737-4291-43D8-B169-3080591C8B37}" presName="connectorText" presStyleLbl="sibTrans2D1" presStyleIdx="2" presStyleCnt="4"/>
      <dgm:spPr/>
      <dgm:t>
        <a:bodyPr/>
        <a:lstStyle/>
        <a:p>
          <a:endParaRPr lang="zh-TW" altLang="en-US"/>
        </a:p>
      </dgm:t>
    </dgm:pt>
    <dgm:pt modelId="{C0C49480-46F7-4700-AEC8-F2A272F34667}" type="pres">
      <dgm:prSet presAssocID="{590D9F72-6C9A-4AF1-90FA-7C93611662AF}" presName="node" presStyleLbl="node1" presStyleIdx="2" presStyleCnt="4">
        <dgm:presLayoutVars>
          <dgm:bulletEnabled val="1"/>
        </dgm:presLayoutVars>
      </dgm:prSet>
      <dgm:spPr/>
      <dgm:t>
        <a:bodyPr/>
        <a:lstStyle/>
        <a:p>
          <a:endParaRPr lang="zh-TW" altLang="en-US"/>
        </a:p>
      </dgm:t>
    </dgm:pt>
    <dgm:pt modelId="{B4EAE842-B705-427A-B6CE-0C2857D6CFE8}" type="pres">
      <dgm:prSet presAssocID="{765628C1-56DF-4428-87F4-1DA043E4B0C0}" presName="parTrans" presStyleLbl="sibTrans2D1" presStyleIdx="3" presStyleCnt="4"/>
      <dgm:spPr/>
      <dgm:t>
        <a:bodyPr/>
        <a:lstStyle/>
        <a:p>
          <a:endParaRPr lang="zh-HK" altLang="en-US"/>
        </a:p>
      </dgm:t>
    </dgm:pt>
    <dgm:pt modelId="{2669DA88-2283-4712-9832-B8D23077C5B8}" type="pres">
      <dgm:prSet presAssocID="{765628C1-56DF-4428-87F4-1DA043E4B0C0}" presName="connectorText" presStyleLbl="sibTrans2D1" presStyleIdx="3" presStyleCnt="4"/>
      <dgm:spPr/>
      <dgm:t>
        <a:bodyPr/>
        <a:lstStyle/>
        <a:p>
          <a:endParaRPr lang="zh-HK" altLang="en-US"/>
        </a:p>
      </dgm:t>
    </dgm:pt>
    <dgm:pt modelId="{112E3E51-CF2F-4DE0-AE26-9783C7B5C6DA}" type="pres">
      <dgm:prSet presAssocID="{F74EF30C-6D09-4379-9239-949AE9F5F10B}" presName="node" presStyleLbl="node1" presStyleIdx="3" presStyleCnt="4">
        <dgm:presLayoutVars>
          <dgm:bulletEnabled val="1"/>
        </dgm:presLayoutVars>
      </dgm:prSet>
      <dgm:spPr/>
      <dgm:t>
        <a:bodyPr/>
        <a:lstStyle/>
        <a:p>
          <a:endParaRPr lang="zh-HK" altLang="en-US"/>
        </a:p>
      </dgm:t>
    </dgm:pt>
  </dgm:ptLst>
  <dgm:cxnLst>
    <dgm:cxn modelId="{6C32500C-57AC-4307-ABC2-50547522FF1A}" type="presOf" srcId="{3C9940F3-4566-45A2-B78A-4EB8AD22CDA2}" destId="{75A8E638-FAC2-49E3-8AEB-9AFD71DC6BE9}" srcOrd="1" destOrd="0" presId="urn:microsoft.com/office/officeart/2005/8/layout/radial5"/>
    <dgm:cxn modelId="{4904ACE6-4DF8-459E-A6BC-04BB77B9A769}" type="presOf" srcId="{DFC7A1D4-B9BF-4CAA-BD99-709CFE9FBD3B}" destId="{F7AE00EB-918F-4835-91EF-A0829F532820}" srcOrd="0" destOrd="0" presId="urn:microsoft.com/office/officeart/2005/8/layout/radial5"/>
    <dgm:cxn modelId="{3D08256A-CB7B-4391-94BF-870DD53EC4BC}" srcId="{29AC4D1C-F367-4930-91F5-8175F39030B3}" destId="{F9EEFB2F-9CB2-441A-8545-3DC566D8345A}" srcOrd="1" destOrd="0" parTransId="{DFC7A1D4-B9BF-4CAA-BD99-709CFE9FBD3B}" sibTransId="{10BCAE55-5DA4-4B6A-B84F-D73351CDDCBC}"/>
    <dgm:cxn modelId="{30393794-351B-4E64-907E-F6392E69FAD4}" type="presOf" srcId="{10E9F3E7-AACA-457D-8DE8-BF98D9F21E4B}" destId="{EA02DE76-349D-43F7-9E71-FD7D213C13E1}" srcOrd="0" destOrd="0" presId="urn:microsoft.com/office/officeart/2005/8/layout/radial5"/>
    <dgm:cxn modelId="{4189D89F-A84A-415B-BF3C-00D754822DF5}" type="presOf" srcId="{F74EF30C-6D09-4379-9239-949AE9F5F10B}" destId="{112E3E51-CF2F-4DE0-AE26-9783C7B5C6DA}" srcOrd="0" destOrd="0" presId="urn:microsoft.com/office/officeart/2005/8/layout/radial5"/>
    <dgm:cxn modelId="{B8F88AFF-0BF2-4D0C-8090-04EEBEA03914}" type="presOf" srcId="{0A676737-4291-43D8-B169-3080591C8B37}" destId="{B000913B-F1CF-4703-A64B-FC895E218209}" srcOrd="0" destOrd="0" presId="urn:microsoft.com/office/officeart/2005/8/layout/radial5"/>
    <dgm:cxn modelId="{B3E27EEC-246D-47FF-A8FF-C9366C04890B}" type="presOf" srcId="{DFC7A1D4-B9BF-4CAA-BD99-709CFE9FBD3B}" destId="{CD385CE8-1B1B-4DE0-BFB5-22CFD9449663}" srcOrd="1" destOrd="0" presId="urn:microsoft.com/office/officeart/2005/8/layout/radial5"/>
    <dgm:cxn modelId="{42C7DD3D-4D48-45DD-BF9F-7B9AAB29ECFE}" srcId="{29AC4D1C-F367-4930-91F5-8175F39030B3}" destId="{F74EF30C-6D09-4379-9239-949AE9F5F10B}" srcOrd="3" destOrd="0" parTransId="{765628C1-56DF-4428-87F4-1DA043E4B0C0}" sibTransId="{D28E6AE6-6A1C-4EE9-B0F8-071EB3B78867}"/>
    <dgm:cxn modelId="{20743E13-0AAA-4584-B8A6-C9E41A8D1FCD}" srcId="{2804E278-DB6A-4470-B127-AFF923116968}" destId="{29AC4D1C-F367-4930-91F5-8175F39030B3}" srcOrd="0" destOrd="0" parTransId="{AC9577D5-01B4-44B5-BE71-85FC83F5B30F}" sibTransId="{31EFEBF7-765B-4CDA-9F8E-E99A1A95CA06}"/>
    <dgm:cxn modelId="{5CB4C47C-EF4A-47C1-90B5-5EC71BBEB3AF}" srcId="{29AC4D1C-F367-4930-91F5-8175F39030B3}" destId="{10E9F3E7-AACA-457D-8DE8-BF98D9F21E4B}" srcOrd="0" destOrd="0" parTransId="{3C9940F3-4566-45A2-B78A-4EB8AD22CDA2}" sibTransId="{54442E7A-1AF8-4D81-A649-E1FF7A3E6AF5}"/>
    <dgm:cxn modelId="{07D6B08A-6448-41BD-B3F7-715A732CCF99}" type="presOf" srcId="{765628C1-56DF-4428-87F4-1DA043E4B0C0}" destId="{2669DA88-2283-4712-9832-B8D23077C5B8}" srcOrd="1" destOrd="0" presId="urn:microsoft.com/office/officeart/2005/8/layout/radial5"/>
    <dgm:cxn modelId="{3F37DD6E-DE31-4BE9-8C43-611E4A730342}" type="presOf" srcId="{765628C1-56DF-4428-87F4-1DA043E4B0C0}" destId="{B4EAE842-B705-427A-B6CE-0C2857D6CFE8}" srcOrd="0" destOrd="0" presId="urn:microsoft.com/office/officeart/2005/8/layout/radial5"/>
    <dgm:cxn modelId="{EEB93EF4-3CA3-4151-96D8-58FC932B4E5B}" srcId="{29AC4D1C-F367-4930-91F5-8175F39030B3}" destId="{590D9F72-6C9A-4AF1-90FA-7C93611662AF}" srcOrd="2" destOrd="0" parTransId="{0A676737-4291-43D8-B169-3080591C8B37}" sibTransId="{6B9B30BB-6CBC-47C6-AABF-3DCA2C6DAB01}"/>
    <dgm:cxn modelId="{A63EC455-4248-435B-B306-0679607B4D59}" type="presOf" srcId="{F9EEFB2F-9CB2-441A-8545-3DC566D8345A}" destId="{9ACE8E35-75B3-4FE5-9EA2-0D92D5E45B98}" srcOrd="0" destOrd="0" presId="urn:microsoft.com/office/officeart/2005/8/layout/radial5"/>
    <dgm:cxn modelId="{6775D24D-A750-4AD1-95BF-C2EBF5A72F4C}" type="presOf" srcId="{2804E278-DB6A-4470-B127-AFF923116968}" destId="{00637985-A7F6-431A-BDD9-58C4538D9CD9}" srcOrd="0" destOrd="0" presId="urn:microsoft.com/office/officeart/2005/8/layout/radial5"/>
    <dgm:cxn modelId="{52000940-155D-4B70-905B-7E03DBCAD7B8}" type="presOf" srcId="{590D9F72-6C9A-4AF1-90FA-7C93611662AF}" destId="{C0C49480-46F7-4700-AEC8-F2A272F34667}" srcOrd="0" destOrd="0" presId="urn:microsoft.com/office/officeart/2005/8/layout/radial5"/>
    <dgm:cxn modelId="{C86BC286-80BD-46B8-9909-E6CC10F51809}" type="presOf" srcId="{0A676737-4291-43D8-B169-3080591C8B37}" destId="{9AC33648-4BA9-4833-853B-AAFB2E297F78}" srcOrd="1" destOrd="0" presId="urn:microsoft.com/office/officeart/2005/8/layout/radial5"/>
    <dgm:cxn modelId="{982F5575-5710-4EC5-A395-B8727B62E115}" type="presOf" srcId="{3C9940F3-4566-45A2-B78A-4EB8AD22CDA2}" destId="{91921337-E449-4480-A64B-B17F83F39FEF}" srcOrd="0" destOrd="0" presId="urn:microsoft.com/office/officeart/2005/8/layout/radial5"/>
    <dgm:cxn modelId="{85B91FD3-08C8-4668-9547-D430A96F0549}" type="presOf" srcId="{29AC4D1C-F367-4930-91F5-8175F39030B3}" destId="{97E9FC4E-293A-4A1D-B03D-A8651E830277}" srcOrd="0" destOrd="0" presId="urn:microsoft.com/office/officeart/2005/8/layout/radial5"/>
    <dgm:cxn modelId="{28855DD5-67F5-47FB-878E-28743F8B204F}" type="presParOf" srcId="{00637985-A7F6-431A-BDD9-58C4538D9CD9}" destId="{97E9FC4E-293A-4A1D-B03D-A8651E830277}" srcOrd="0" destOrd="0" presId="urn:microsoft.com/office/officeart/2005/8/layout/radial5"/>
    <dgm:cxn modelId="{88C24314-0163-4FAC-86E8-3FFD8F3B1EB4}" type="presParOf" srcId="{00637985-A7F6-431A-BDD9-58C4538D9CD9}" destId="{91921337-E449-4480-A64B-B17F83F39FEF}" srcOrd="1" destOrd="0" presId="urn:microsoft.com/office/officeart/2005/8/layout/radial5"/>
    <dgm:cxn modelId="{6A0D052C-CCDA-400E-9694-27E00291BFBC}" type="presParOf" srcId="{91921337-E449-4480-A64B-B17F83F39FEF}" destId="{75A8E638-FAC2-49E3-8AEB-9AFD71DC6BE9}" srcOrd="0" destOrd="0" presId="urn:microsoft.com/office/officeart/2005/8/layout/radial5"/>
    <dgm:cxn modelId="{4BF6FD11-7DC0-4BD8-98ED-526AF14C6CD0}" type="presParOf" srcId="{00637985-A7F6-431A-BDD9-58C4538D9CD9}" destId="{EA02DE76-349D-43F7-9E71-FD7D213C13E1}" srcOrd="2" destOrd="0" presId="urn:microsoft.com/office/officeart/2005/8/layout/radial5"/>
    <dgm:cxn modelId="{F0595474-9163-4582-84CD-8AF6FB4D1986}" type="presParOf" srcId="{00637985-A7F6-431A-BDD9-58C4538D9CD9}" destId="{F7AE00EB-918F-4835-91EF-A0829F532820}" srcOrd="3" destOrd="0" presId="urn:microsoft.com/office/officeart/2005/8/layout/radial5"/>
    <dgm:cxn modelId="{F6D29C5B-BADD-477F-9004-E1EAB0A695B5}" type="presParOf" srcId="{F7AE00EB-918F-4835-91EF-A0829F532820}" destId="{CD385CE8-1B1B-4DE0-BFB5-22CFD9449663}" srcOrd="0" destOrd="0" presId="urn:microsoft.com/office/officeart/2005/8/layout/radial5"/>
    <dgm:cxn modelId="{C3A52182-AADA-4F28-B568-6D02843C508D}" type="presParOf" srcId="{00637985-A7F6-431A-BDD9-58C4538D9CD9}" destId="{9ACE8E35-75B3-4FE5-9EA2-0D92D5E45B98}" srcOrd="4" destOrd="0" presId="urn:microsoft.com/office/officeart/2005/8/layout/radial5"/>
    <dgm:cxn modelId="{52EE1A5C-8386-47A6-B989-290E9527A533}" type="presParOf" srcId="{00637985-A7F6-431A-BDD9-58C4538D9CD9}" destId="{B000913B-F1CF-4703-A64B-FC895E218209}" srcOrd="5" destOrd="0" presId="urn:microsoft.com/office/officeart/2005/8/layout/radial5"/>
    <dgm:cxn modelId="{96CA6F79-5324-4B8F-AB0F-6BAF52B3F74A}" type="presParOf" srcId="{B000913B-F1CF-4703-A64B-FC895E218209}" destId="{9AC33648-4BA9-4833-853B-AAFB2E297F78}" srcOrd="0" destOrd="0" presId="urn:microsoft.com/office/officeart/2005/8/layout/radial5"/>
    <dgm:cxn modelId="{90F4646D-1F31-48D2-9EB9-06A35B5CE8BE}" type="presParOf" srcId="{00637985-A7F6-431A-BDD9-58C4538D9CD9}" destId="{C0C49480-46F7-4700-AEC8-F2A272F34667}" srcOrd="6" destOrd="0" presId="urn:microsoft.com/office/officeart/2005/8/layout/radial5"/>
    <dgm:cxn modelId="{F0AB091E-BDF1-4D8A-BC95-CD03B50EFE51}" type="presParOf" srcId="{00637985-A7F6-431A-BDD9-58C4538D9CD9}" destId="{B4EAE842-B705-427A-B6CE-0C2857D6CFE8}" srcOrd="7" destOrd="0" presId="urn:microsoft.com/office/officeart/2005/8/layout/radial5"/>
    <dgm:cxn modelId="{BA44A6E2-512C-4498-BE10-1462B469C075}" type="presParOf" srcId="{B4EAE842-B705-427A-B6CE-0C2857D6CFE8}" destId="{2669DA88-2283-4712-9832-B8D23077C5B8}" srcOrd="0" destOrd="0" presId="urn:microsoft.com/office/officeart/2005/8/layout/radial5"/>
    <dgm:cxn modelId="{00AE3598-0BA2-4CED-BEA1-4D9B4C788211}" type="presParOf" srcId="{00637985-A7F6-431A-BDD9-58C4538D9CD9}" destId="{112E3E51-CF2F-4DE0-AE26-9783C7B5C6DA}"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EC1534-ED1A-4DC6-A2C9-38B8B703301C}" type="doc">
      <dgm:prSet loTypeId="urn:microsoft.com/office/officeart/2005/8/layout/chevron2" loCatId="list" qsTypeId="urn:microsoft.com/office/officeart/2005/8/quickstyle/3d3" qsCatId="3D" csTypeId="urn:microsoft.com/office/officeart/2005/8/colors/accent2_2" csCatId="accent2" phldr="1"/>
      <dgm:spPr/>
      <dgm:t>
        <a:bodyPr/>
        <a:lstStyle/>
        <a:p>
          <a:endParaRPr lang="zh-HK" altLang="en-US"/>
        </a:p>
      </dgm:t>
    </dgm:pt>
    <dgm:pt modelId="{57A09FAE-8E76-4198-A333-4B7B9DDE3179}">
      <dgm:prSet phldrT="[文字]" custT="1"/>
      <dgm:spPr/>
      <dgm:t>
        <a:bodyPr/>
        <a:lstStyle/>
        <a:p>
          <a:r>
            <a:rPr lang="zh-HK" altLang="zh-HK" sz="1400" dirty="0" smtClean="0">
              <a:latin typeface="標楷體" pitchFamily="65" charset="-120"/>
              <a:ea typeface="標楷體" pitchFamily="65" charset="-120"/>
            </a:rPr>
            <a:t>電子申請</a:t>
          </a:r>
          <a:endParaRPr lang="zh-HK" altLang="en-US" sz="1400" dirty="0">
            <a:latin typeface="標楷體" pitchFamily="65" charset="-120"/>
            <a:ea typeface="標楷體" pitchFamily="65" charset="-120"/>
          </a:endParaRPr>
        </a:p>
      </dgm:t>
    </dgm:pt>
    <dgm:pt modelId="{A2AB4339-E77B-4BC3-888A-74F0E01E011B}" type="parTrans" cxnId="{D5F55F6C-DA77-4766-A84E-FDA2B723A900}">
      <dgm:prSet/>
      <dgm:spPr/>
      <dgm:t>
        <a:bodyPr/>
        <a:lstStyle/>
        <a:p>
          <a:endParaRPr lang="zh-HK" altLang="en-US"/>
        </a:p>
      </dgm:t>
    </dgm:pt>
    <dgm:pt modelId="{D269A53D-23E3-4EC3-BFBF-37605FA1799A}" type="sibTrans" cxnId="{D5F55F6C-DA77-4766-A84E-FDA2B723A900}">
      <dgm:prSet/>
      <dgm:spPr/>
      <dgm:t>
        <a:bodyPr/>
        <a:lstStyle/>
        <a:p>
          <a:endParaRPr lang="zh-HK" altLang="en-US"/>
        </a:p>
      </dgm:t>
    </dgm:pt>
    <dgm:pt modelId="{B699C23B-7730-4E37-BA94-C70222C2DA02}">
      <dgm:prSet phldrT="[文字]"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zh-HK" altLang="zh-HK" sz="2000" dirty="0" smtClean="0">
              <a:latin typeface="標楷體" pitchFamily="65" charset="-120"/>
              <a:ea typeface="標楷體" pitchFamily="65" charset="-120"/>
            </a:rPr>
            <a:t>合資格的參加計劃幼稚園，須經由學校入門網站戶口</a:t>
          </a:r>
          <a:r>
            <a:rPr lang="en-US" altLang="zh-HK" sz="2000" dirty="0" smtClean="0">
              <a:latin typeface="標楷體" pitchFamily="65" charset="-120"/>
              <a:ea typeface="標楷體" pitchFamily="65" charset="-120"/>
            </a:rPr>
            <a:t>(https://fkg.edb.gov.hk)</a:t>
          </a:r>
          <a:r>
            <a:rPr lang="zh-HK" altLang="zh-HK" sz="2000" dirty="0" smtClean="0">
              <a:latin typeface="標楷體" pitchFamily="65" charset="-120"/>
              <a:ea typeface="標楷體" pitchFamily="65" charset="-120"/>
            </a:rPr>
            <a:t>，登入「租金資助計劃系統」，遞交租金資助申請</a:t>
          </a:r>
          <a:r>
            <a:rPr lang="en-US" altLang="zh-HK" sz="2000" dirty="0" smtClean="0">
              <a:latin typeface="標楷體" pitchFamily="65" charset="-120"/>
              <a:ea typeface="標楷體" pitchFamily="65" charset="-120"/>
            </a:rPr>
            <a:t>(</a:t>
          </a:r>
          <a:r>
            <a:rPr lang="zh-HK" altLang="zh-HK" sz="2000" dirty="0" smtClean="0">
              <a:latin typeface="標楷體" pitchFamily="65" charset="-120"/>
              <a:ea typeface="標楷體" pitchFamily="65" charset="-120"/>
            </a:rPr>
            <a:t>下稱</a:t>
          </a:r>
          <a:r>
            <a:rPr lang="zh-HK" altLang="zh-HK" sz="2000" b="1" dirty="0" smtClean="0">
              <a:latin typeface="標楷體" pitchFamily="65" charset="-120"/>
              <a:ea typeface="標楷體" pitchFamily="65" charset="-120"/>
            </a:rPr>
            <a:t>電子申請</a:t>
          </a:r>
          <a:r>
            <a:rPr lang="en-US" altLang="zh-HK" sz="2000" dirty="0" smtClean="0">
              <a:latin typeface="標楷體" pitchFamily="65" charset="-120"/>
              <a:ea typeface="標楷體" pitchFamily="65" charset="-120"/>
            </a:rPr>
            <a:t>)</a:t>
          </a:r>
          <a:r>
            <a:rPr lang="zh-HK" altLang="zh-HK" sz="2000" dirty="0" smtClean="0">
              <a:latin typeface="標楷體" pitchFamily="65" charset="-120"/>
              <a:ea typeface="標楷體" pitchFamily="65" charset="-120"/>
            </a:rPr>
            <a:t>。 </a:t>
          </a:r>
          <a:endParaRPr lang="zh-HK" altLang="en-US" sz="2000" dirty="0">
            <a:latin typeface="標楷體" pitchFamily="65" charset="-120"/>
            <a:ea typeface="標楷體" pitchFamily="65" charset="-120"/>
          </a:endParaRPr>
        </a:p>
      </dgm:t>
    </dgm:pt>
    <dgm:pt modelId="{8CE552A6-A332-493C-A853-245996673027}" type="parTrans" cxnId="{676568F9-30E5-4236-ABC8-1348FA1D326C}">
      <dgm:prSet/>
      <dgm:spPr/>
      <dgm:t>
        <a:bodyPr/>
        <a:lstStyle/>
        <a:p>
          <a:endParaRPr lang="zh-HK" altLang="en-US"/>
        </a:p>
      </dgm:t>
    </dgm:pt>
    <dgm:pt modelId="{D97B42E0-9AE3-4B0E-9F19-22F123A738BD}" type="sibTrans" cxnId="{676568F9-30E5-4236-ABC8-1348FA1D326C}">
      <dgm:prSet/>
      <dgm:spPr/>
      <dgm:t>
        <a:bodyPr/>
        <a:lstStyle/>
        <a:p>
          <a:endParaRPr lang="zh-HK" altLang="en-US"/>
        </a:p>
      </dgm:t>
    </dgm:pt>
    <dgm:pt modelId="{99C88008-541B-417F-B2AD-6333B3BA0CDE}">
      <dgm:prSet phldrT="[文字]" custT="1"/>
      <dgm:spPr/>
      <dgm:t>
        <a:bodyPr/>
        <a:lstStyle/>
        <a:p>
          <a:r>
            <a:rPr lang="zh-HK" altLang="zh-HK" sz="1600" dirty="0" smtClean="0">
              <a:latin typeface="標楷體" pitchFamily="65" charset="-120"/>
              <a:ea typeface="標楷體" pitchFamily="65" charset="-120"/>
            </a:rPr>
            <a:t>列印及簽署</a:t>
          </a:r>
          <a:endParaRPr lang="zh-HK" altLang="en-US" sz="1600" dirty="0">
            <a:latin typeface="標楷體" pitchFamily="65" charset="-120"/>
            <a:ea typeface="標楷體" pitchFamily="65" charset="-120"/>
          </a:endParaRPr>
        </a:p>
      </dgm:t>
    </dgm:pt>
    <dgm:pt modelId="{845A519B-E213-4A76-8814-6749372A118C}" type="parTrans" cxnId="{861D9045-FC21-4AF0-ABFB-D054535E09CA}">
      <dgm:prSet/>
      <dgm:spPr/>
      <dgm:t>
        <a:bodyPr/>
        <a:lstStyle/>
        <a:p>
          <a:endParaRPr lang="zh-HK" altLang="en-US"/>
        </a:p>
      </dgm:t>
    </dgm:pt>
    <dgm:pt modelId="{2C4FFD37-4549-44D4-8350-710730F6E067}" type="sibTrans" cxnId="{861D9045-FC21-4AF0-ABFB-D054535E09CA}">
      <dgm:prSet/>
      <dgm:spPr/>
      <dgm:t>
        <a:bodyPr/>
        <a:lstStyle/>
        <a:p>
          <a:endParaRPr lang="zh-HK" altLang="en-US"/>
        </a:p>
      </dgm:t>
    </dgm:pt>
    <dgm:pt modelId="{6DCED82E-54C1-4A1F-BAB2-A9CD6E2D7E3C}">
      <dgm:prSet phldrT="[文字]" custT="1"/>
      <dgm:spPr/>
      <dgm:t>
        <a:bodyPr/>
        <a:lstStyle/>
        <a:p>
          <a:pPr algn="just"/>
          <a:r>
            <a:rPr lang="zh-TW" altLang="en-US" sz="2400" dirty="0" smtClean="0">
              <a:latin typeface="標楷體" pitchFamily="65" charset="-120"/>
              <a:ea typeface="標楷體" pitchFamily="65" charset="-120"/>
            </a:rPr>
            <a:t>經由學校入門網站戶口列印整套填妥的附表並簽署</a:t>
          </a:r>
          <a:endParaRPr lang="zh-HK" altLang="en-US" sz="2400" dirty="0">
            <a:latin typeface="標楷體" pitchFamily="65" charset="-120"/>
            <a:ea typeface="標楷體" pitchFamily="65" charset="-120"/>
          </a:endParaRPr>
        </a:p>
      </dgm:t>
    </dgm:pt>
    <dgm:pt modelId="{9DEF0311-13E4-4C90-ADC7-94F845AF5BE5}" type="parTrans" cxnId="{590E412B-6B24-46D7-9E23-AEB7A0AF6250}">
      <dgm:prSet/>
      <dgm:spPr/>
      <dgm:t>
        <a:bodyPr/>
        <a:lstStyle/>
        <a:p>
          <a:endParaRPr lang="zh-HK" altLang="en-US"/>
        </a:p>
      </dgm:t>
    </dgm:pt>
    <dgm:pt modelId="{918CA9CC-0E5B-4784-8A99-2BCF0BCA4A02}" type="sibTrans" cxnId="{590E412B-6B24-46D7-9E23-AEB7A0AF6250}">
      <dgm:prSet/>
      <dgm:spPr/>
      <dgm:t>
        <a:bodyPr/>
        <a:lstStyle/>
        <a:p>
          <a:endParaRPr lang="zh-HK" altLang="en-US"/>
        </a:p>
      </dgm:t>
    </dgm:pt>
    <dgm:pt modelId="{20D573D6-5FE9-48A7-83B7-A516CF29AF94}">
      <dgm:prSet phldrT="[文字]" custT="1"/>
      <dgm:spPr/>
      <dgm:t>
        <a:bodyPr/>
        <a:lstStyle/>
        <a:p>
          <a:endParaRPr lang="en-US" altLang="zh-TW" sz="1600" dirty="0" smtClean="0"/>
        </a:p>
        <a:p>
          <a:r>
            <a:rPr lang="zh-TW" altLang="zh-HK" sz="1600" dirty="0" smtClean="0">
              <a:latin typeface="標楷體" pitchFamily="65" charset="-120"/>
              <a:ea typeface="標楷體" pitchFamily="65" charset="-120"/>
            </a:rPr>
            <a:t>遞交申請表列印</a:t>
          </a:r>
          <a:r>
            <a:rPr lang="zh-HK" altLang="zh-HK" sz="1600" dirty="0" smtClean="0">
              <a:latin typeface="標楷體" pitchFamily="65" charset="-120"/>
              <a:ea typeface="標楷體" pitchFamily="65" charset="-120"/>
            </a:rPr>
            <a:t>本及</a:t>
          </a:r>
          <a:r>
            <a:rPr lang="zh-TW" altLang="zh-HK" sz="1600" dirty="0" smtClean="0">
              <a:latin typeface="標楷體" pitchFamily="65" charset="-120"/>
              <a:ea typeface="標楷體" pitchFamily="65" charset="-120"/>
            </a:rPr>
            <a:t>所需文件</a:t>
          </a:r>
          <a:endParaRPr lang="zh-HK" altLang="en-US" sz="1600" dirty="0">
            <a:latin typeface="標楷體" pitchFamily="65" charset="-120"/>
            <a:ea typeface="標楷體" pitchFamily="65" charset="-120"/>
          </a:endParaRPr>
        </a:p>
      </dgm:t>
    </dgm:pt>
    <dgm:pt modelId="{B4174AC9-F489-4533-9017-E4DD851D9190}" type="parTrans" cxnId="{A7FAE5A2-BF3A-4EA6-BBE5-4C17155CA140}">
      <dgm:prSet/>
      <dgm:spPr/>
      <dgm:t>
        <a:bodyPr/>
        <a:lstStyle/>
        <a:p>
          <a:endParaRPr lang="zh-HK" altLang="en-US"/>
        </a:p>
      </dgm:t>
    </dgm:pt>
    <dgm:pt modelId="{1762052D-4370-4FE5-9515-95EBE0B08640}" type="sibTrans" cxnId="{A7FAE5A2-BF3A-4EA6-BBE5-4C17155CA140}">
      <dgm:prSet/>
      <dgm:spPr/>
      <dgm:t>
        <a:bodyPr/>
        <a:lstStyle/>
        <a:p>
          <a:endParaRPr lang="zh-HK" altLang="en-US"/>
        </a:p>
      </dgm:t>
    </dgm:pt>
    <dgm:pt modelId="{7D79B94A-CA2C-4680-B42C-4A29AD7E1D70}">
      <dgm:prSet phldrT="[文字]"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zh-TW" altLang="en-US" sz="2000" dirty="0" smtClean="0">
              <a:latin typeface="標楷體" pitchFamily="65" charset="-120"/>
              <a:ea typeface="標楷體" pitchFamily="65" charset="-120"/>
            </a:rPr>
            <a:t>把已簽署的</a:t>
          </a:r>
          <a:r>
            <a:rPr lang="zh-TW" altLang="en-US" sz="2000" b="1" dirty="0" smtClean="0">
              <a:latin typeface="標楷體" pitchFamily="65" charset="-120"/>
              <a:ea typeface="標楷體" pitchFamily="65" charset="-120"/>
            </a:rPr>
            <a:t>申請文件</a:t>
          </a:r>
          <a:r>
            <a:rPr lang="zh-TW" altLang="en-US" sz="2000" dirty="0" smtClean="0">
              <a:latin typeface="標楷體" pitchFamily="65" charset="-120"/>
              <a:ea typeface="標楷體" pitchFamily="65" charset="-120"/>
            </a:rPr>
            <a:t>列印本、</a:t>
          </a:r>
          <a:r>
            <a:rPr lang="zh-TW" altLang="en-US" sz="2000" b="1" dirty="0" smtClean="0">
              <a:latin typeface="標楷體" pitchFamily="65" charset="-120"/>
              <a:ea typeface="標楷體" pitchFamily="65" charset="-120"/>
            </a:rPr>
            <a:t>附表</a:t>
          </a:r>
          <a:r>
            <a:rPr lang="zh-TW" altLang="en-US" sz="2000" dirty="0" smtClean="0">
              <a:latin typeface="標楷體" pitchFamily="65" charset="-120"/>
              <a:ea typeface="標楷體" pitchFamily="65" charset="-120"/>
            </a:rPr>
            <a:t>連同</a:t>
          </a:r>
          <a:r>
            <a:rPr lang="en-US" altLang="en-US" sz="2000" dirty="0" smtClean="0">
              <a:latin typeface="Arial Unicode MS" pitchFamily="34" charset="-120"/>
              <a:ea typeface="Arial Unicode MS" pitchFamily="34" charset="-120"/>
              <a:cs typeface="Arial Unicode MS" pitchFamily="34" charset="-120"/>
            </a:rPr>
            <a:t>(</a:t>
          </a:r>
          <a:r>
            <a:rPr lang="en-US" altLang="en-US" sz="2000" dirty="0" err="1" smtClean="0">
              <a:latin typeface="Arial Unicode MS" pitchFamily="34" charset="-120"/>
              <a:ea typeface="Arial Unicode MS" pitchFamily="34" charset="-120"/>
              <a:cs typeface="Arial Unicode MS" pitchFamily="34" charset="-120"/>
            </a:rPr>
            <a:t>i</a:t>
          </a:r>
          <a:r>
            <a:rPr lang="en-US" altLang="en-US" sz="2000" dirty="0" smtClean="0">
              <a:latin typeface="Arial Unicode MS" pitchFamily="34" charset="-120"/>
              <a:ea typeface="Arial Unicode MS" pitchFamily="34" charset="-120"/>
              <a:cs typeface="Arial Unicode MS" pitchFamily="34" charset="-120"/>
            </a:rPr>
            <a:t>)</a:t>
          </a:r>
          <a:r>
            <a:rPr lang="zh-HK" altLang="en-US" sz="2000" b="1" dirty="0" smtClean="0">
              <a:latin typeface="標楷體" pitchFamily="65" charset="-120"/>
              <a:ea typeface="標楷體" pitchFamily="65" charset="-120"/>
            </a:rPr>
            <a:t>租約</a:t>
          </a:r>
          <a:r>
            <a:rPr lang="zh-HK" altLang="en-US" sz="2000" dirty="0" smtClean="0">
              <a:latin typeface="標楷體" pitchFamily="65" charset="-120"/>
              <a:ea typeface="標楷體" pitchFamily="65" charset="-120"/>
            </a:rPr>
            <a:t>；以及</a:t>
          </a:r>
          <a:r>
            <a:rPr lang="en-US" altLang="en-US" sz="2000" dirty="0" smtClean="0">
              <a:latin typeface="Arial Unicode MS" pitchFamily="34" charset="-120"/>
              <a:ea typeface="Arial Unicode MS" pitchFamily="34" charset="-120"/>
              <a:cs typeface="Arial Unicode MS" pitchFamily="34" charset="-120"/>
            </a:rPr>
            <a:t>(ii)</a:t>
          </a:r>
          <a:r>
            <a:rPr lang="zh-TW" altLang="en-US" sz="2000" dirty="0" smtClean="0">
              <a:latin typeface="標楷體" pitchFamily="65" charset="-120"/>
              <a:ea typeface="標楷體" pitchFamily="65" charset="-120"/>
            </a:rPr>
            <a:t>由業主／使用土地准許人提供有關物業／用地可作租賃或分租用途以收取租金</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例如有關用地指定作宗教</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社區用途</a:t>
          </a:r>
          <a:r>
            <a:rPr lang="en-US" altLang="en-US"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的</a:t>
          </a:r>
          <a:r>
            <a:rPr lang="zh-TW" altLang="en-US" sz="2000" b="1" dirty="0" smtClean="0">
              <a:latin typeface="標楷體" pitchFamily="65" charset="-120"/>
              <a:ea typeface="標楷體" pitchFamily="65" charset="-120"/>
            </a:rPr>
            <a:t>證明文件</a:t>
          </a:r>
          <a:r>
            <a:rPr lang="zh-TW" altLang="en-US" sz="2000" dirty="0" smtClean="0">
              <a:latin typeface="標楷體" pitchFamily="65" charset="-120"/>
              <a:ea typeface="標楷體" pitchFamily="65" charset="-120"/>
            </a:rPr>
            <a:t>，呈交所屬的高級學校發展主任或高級服務主任。</a:t>
          </a:r>
          <a:endParaRPr lang="zh-HK" altLang="en-US" sz="2000" dirty="0">
            <a:latin typeface="標楷體" pitchFamily="65" charset="-120"/>
            <a:ea typeface="標楷體" pitchFamily="65" charset="-120"/>
          </a:endParaRPr>
        </a:p>
      </dgm:t>
    </dgm:pt>
    <dgm:pt modelId="{27E291A4-88DD-4371-85A1-BD4EF117D096}" type="parTrans" cxnId="{4472F120-35C0-46CF-B012-5F65B5EABC9A}">
      <dgm:prSet/>
      <dgm:spPr/>
      <dgm:t>
        <a:bodyPr/>
        <a:lstStyle/>
        <a:p>
          <a:endParaRPr lang="zh-HK" altLang="en-US"/>
        </a:p>
      </dgm:t>
    </dgm:pt>
    <dgm:pt modelId="{A5D45ADD-C265-4BCC-A6D8-D081103DF5FD}" type="sibTrans" cxnId="{4472F120-35C0-46CF-B012-5F65B5EABC9A}">
      <dgm:prSet/>
      <dgm:spPr/>
      <dgm:t>
        <a:bodyPr/>
        <a:lstStyle/>
        <a:p>
          <a:endParaRPr lang="zh-HK" altLang="en-US"/>
        </a:p>
      </dgm:t>
    </dgm:pt>
    <dgm:pt modelId="{3F8EC252-0F45-489E-B670-B6EFE54DF929}" type="pres">
      <dgm:prSet presAssocID="{37EC1534-ED1A-4DC6-A2C9-38B8B703301C}" presName="linearFlow" presStyleCnt="0">
        <dgm:presLayoutVars>
          <dgm:dir/>
          <dgm:animLvl val="lvl"/>
          <dgm:resizeHandles val="exact"/>
        </dgm:presLayoutVars>
      </dgm:prSet>
      <dgm:spPr/>
      <dgm:t>
        <a:bodyPr/>
        <a:lstStyle/>
        <a:p>
          <a:endParaRPr lang="zh-HK" altLang="en-US"/>
        </a:p>
      </dgm:t>
    </dgm:pt>
    <dgm:pt modelId="{2ABA331C-18D7-41BD-ABB1-8AF054F32437}" type="pres">
      <dgm:prSet presAssocID="{57A09FAE-8E76-4198-A333-4B7B9DDE3179}" presName="composite" presStyleCnt="0"/>
      <dgm:spPr/>
      <dgm:t>
        <a:bodyPr/>
        <a:lstStyle/>
        <a:p>
          <a:endParaRPr lang="zh-HK" altLang="en-US"/>
        </a:p>
      </dgm:t>
    </dgm:pt>
    <dgm:pt modelId="{A89AB729-1D9C-4851-824E-C739C8B6976F}" type="pres">
      <dgm:prSet presAssocID="{57A09FAE-8E76-4198-A333-4B7B9DDE3179}" presName="parentText" presStyleLbl="alignNode1" presStyleIdx="0" presStyleCnt="3">
        <dgm:presLayoutVars>
          <dgm:chMax val="1"/>
          <dgm:bulletEnabled val="1"/>
        </dgm:presLayoutVars>
      </dgm:prSet>
      <dgm:spPr/>
      <dgm:t>
        <a:bodyPr/>
        <a:lstStyle/>
        <a:p>
          <a:endParaRPr lang="zh-HK" altLang="en-US"/>
        </a:p>
      </dgm:t>
    </dgm:pt>
    <dgm:pt modelId="{64020E12-04DB-4E9F-A49F-F2368A5EA256}" type="pres">
      <dgm:prSet presAssocID="{57A09FAE-8E76-4198-A333-4B7B9DDE3179}" presName="descendantText" presStyleLbl="alignAcc1" presStyleIdx="0" presStyleCnt="3" custLinFactNeighborX="-262" custLinFactNeighborY="-768">
        <dgm:presLayoutVars>
          <dgm:bulletEnabled val="1"/>
        </dgm:presLayoutVars>
      </dgm:prSet>
      <dgm:spPr/>
      <dgm:t>
        <a:bodyPr/>
        <a:lstStyle/>
        <a:p>
          <a:endParaRPr lang="zh-HK" altLang="en-US"/>
        </a:p>
      </dgm:t>
    </dgm:pt>
    <dgm:pt modelId="{A8CCABAD-E4F9-4364-9CB2-8DB47FA71859}" type="pres">
      <dgm:prSet presAssocID="{D269A53D-23E3-4EC3-BFBF-37605FA1799A}" presName="sp" presStyleCnt="0"/>
      <dgm:spPr/>
      <dgm:t>
        <a:bodyPr/>
        <a:lstStyle/>
        <a:p>
          <a:endParaRPr lang="zh-HK" altLang="en-US"/>
        </a:p>
      </dgm:t>
    </dgm:pt>
    <dgm:pt modelId="{4B3CB0DE-D093-4EEA-BCCA-08D0633A0AF6}" type="pres">
      <dgm:prSet presAssocID="{99C88008-541B-417F-B2AD-6333B3BA0CDE}" presName="composite" presStyleCnt="0"/>
      <dgm:spPr/>
      <dgm:t>
        <a:bodyPr/>
        <a:lstStyle/>
        <a:p>
          <a:endParaRPr lang="zh-HK" altLang="en-US"/>
        </a:p>
      </dgm:t>
    </dgm:pt>
    <dgm:pt modelId="{EE34BBD6-24A5-42E6-8BB6-14EE9ECE0392}" type="pres">
      <dgm:prSet presAssocID="{99C88008-541B-417F-B2AD-6333B3BA0CDE}" presName="parentText" presStyleLbl="alignNode1" presStyleIdx="1" presStyleCnt="3">
        <dgm:presLayoutVars>
          <dgm:chMax val="1"/>
          <dgm:bulletEnabled val="1"/>
        </dgm:presLayoutVars>
      </dgm:prSet>
      <dgm:spPr/>
      <dgm:t>
        <a:bodyPr/>
        <a:lstStyle/>
        <a:p>
          <a:endParaRPr lang="zh-HK" altLang="en-US"/>
        </a:p>
      </dgm:t>
    </dgm:pt>
    <dgm:pt modelId="{8D7F8F38-B5D3-4A65-A12F-0DF8F4E94FF0}" type="pres">
      <dgm:prSet presAssocID="{99C88008-541B-417F-B2AD-6333B3BA0CDE}" presName="descendantText" presStyleLbl="alignAcc1" presStyleIdx="1" presStyleCnt="3" custScaleX="87828" custLinFactNeighborX="-6248">
        <dgm:presLayoutVars>
          <dgm:bulletEnabled val="1"/>
        </dgm:presLayoutVars>
      </dgm:prSet>
      <dgm:spPr/>
      <dgm:t>
        <a:bodyPr/>
        <a:lstStyle/>
        <a:p>
          <a:endParaRPr lang="zh-HK" altLang="en-US"/>
        </a:p>
      </dgm:t>
    </dgm:pt>
    <dgm:pt modelId="{C4279DF2-C3F8-4E51-A342-E79B97457830}" type="pres">
      <dgm:prSet presAssocID="{2C4FFD37-4549-44D4-8350-710730F6E067}" presName="sp" presStyleCnt="0"/>
      <dgm:spPr/>
      <dgm:t>
        <a:bodyPr/>
        <a:lstStyle/>
        <a:p>
          <a:endParaRPr lang="zh-HK" altLang="en-US"/>
        </a:p>
      </dgm:t>
    </dgm:pt>
    <dgm:pt modelId="{2A37B357-2A69-4A96-BE92-0473EF9A8E2E}" type="pres">
      <dgm:prSet presAssocID="{20D573D6-5FE9-48A7-83B7-A516CF29AF94}" presName="composite" presStyleCnt="0"/>
      <dgm:spPr/>
      <dgm:t>
        <a:bodyPr/>
        <a:lstStyle/>
        <a:p>
          <a:endParaRPr lang="zh-HK" altLang="en-US"/>
        </a:p>
      </dgm:t>
    </dgm:pt>
    <dgm:pt modelId="{55E1F259-9738-4655-A697-E50F2C82AE9C}" type="pres">
      <dgm:prSet presAssocID="{20D573D6-5FE9-48A7-83B7-A516CF29AF94}" presName="parentText" presStyleLbl="alignNode1" presStyleIdx="2" presStyleCnt="3" custScaleX="101994" custScaleY="149248" custLinFactNeighborY="4595">
        <dgm:presLayoutVars>
          <dgm:chMax val="1"/>
          <dgm:bulletEnabled val="1"/>
        </dgm:presLayoutVars>
      </dgm:prSet>
      <dgm:spPr/>
      <dgm:t>
        <a:bodyPr/>
        <a:lstStyle/>
        <a:p>
          <a:endParaRPr lang="zh-HK" altLang="en-US"/>
        </a:p>
      </dgm:t>
    </dgm:pt>
    <dgm:pt modelId="{39A4AFF1-E4AA-4D8B-89C2-919CB6020FCB}" type="pres">
      <dgm:prSet presAssocID="{20D573D6-5FE9-48A7-83B7-A516CF29AF94}" presName="descendantText" presStyleLbl="alignAcc1" presStyleIdx="2" presStyleCnt="3" custScaleY="172922" custLinFactNeighborX="646" custLinFactNeighborY="-3439">
        <dgm:presLayoutVars>
          <dgm:bulletEnabled val="1"/>
        </dgm:presLayoutVars>
      </dgm:prSet>
      <dgm:spPr/>
      <dgm:t>
        <a:bodyPr/>
        <a:lstStyle/>
        <a:p>
          <a:endParaRPr lang="zh-HK" altLang="en-US"/>
        </a:p>
      </dgm:t>
    </dgm:pt>
  </dgm:ptLst>
  <dgm:cxnLst>
    <dgm:cxn modelId="{0FA970E3-C888-4308-B55F-B6AF26EA4D12}" type="presOf" srcId="{20D573D6-5FE9-48A7-83B7-A516CF29AF94}" destId="{55E1F259-9738-4655-A697-E50F2C82AE9C}" srcOrd="0" destOrd="0" presId="urn:microsoft.com/office/officeart/2005/8/layout/chevron2"/>
    <dgm:cxn modelId="{676568F9-30E5-4236-ABC8-1348FA1D326C}" srcId="{57A09FAE-8E76-4198-A333-4B7B9DDE3179}" destId="{B699C23B-7730-4E37-BA94-C70222C2DA02}" srcOrd="0" destOrd="0" parTransId="{8CE552A6-A332-493C-A853-245996673027}" sibTransId="{D97B42E0-9AE3-4B0E-9F19-22F123A738BD}"/>
    <dgm:cxn modelId="{D5F55F6C-DA77-4766-A84E-FDA2B723A900}" srcId="{37EC1534-ED1A-4DC6-A2C9-38B8B703301C}" destId="{57A09FAE-8E76-4198-A333-4B7B9DDE3179}" srcOrd="0" destOrd="0" parTransId="{A2AB4339-E77B-4BC3-888A-74F0E01E011B}" sibTransId="{D269A53D-23E3-4EC3-BFBF-37605FA1799A}"/>
    <dgm:cxn modelId="{49F9380C-9B38-459F-8B1A-3B6CD67D570A}" type="presOf" srcId="{57A09FAE-8E76-4198-A333-4B7B9DDE3179}" destId="{A89AB729-1D9C-4851-824E-C739C8B6976F}" srcOrd="0" destOrd="0" presId="urn:microsoft.com/office/officeart/2005/8/layout/chevron2"/>
    <dgm:cxn modelId="{A7FAE5A2-BF3A-4EA6-BBE5-4C17155CA140}" srcId="{37EC1534-ED1A-4DC6-A2C9-38B8B703301C}" destId="{20D573D6-5FE9-48A7-83B7-A516CF29AF94}" srcOrd="2" destOrd="0" parTransId="{B4174AC9-F489-4533-9017-E4DD851D9190}" sibTransId="{1762052D-4370-4FE5-9515-95EBE0B08640}"/>
    <dgm:cxn modelId="{D8F1552D-DCEB-4E5D-B634-4BD4964F63DA}" type="presOf" srcId="{B699C23B-7730-4E37-BA94-C70222C2DA02}" destId="{64020E12-04DB-4E9F-A49F-F2368A5EA256}" srcOrd="0" destOrd="0" presId="urn:microsoft.com/office/officeart/2005/8/layout/chevron2"/>
    <dgm:cxn modelId="{4472F120-35C0-46CF-B012-5F65B5EABC9A}" srcId="{20D573D6-5FE9-48A7-83B7-A516CF29AF94}" destId="{7D79B94A-CA2C-4680-B42C-4A29AD7E1D70}" srcOrd="0" destOrd="0" parTransId="{27E291A4-88DD-4371-85A1-BD4EF117D096}" sibTransId="{A5D45ADD-C265-4BCC-A6D8-D081103DF5FD}"/>
    <dgm:cxn modelId="{11B303DF-7EAF-4872-9DC2-29B505ABD4F8}" type="presOf" srcId="{7D79B94A-CA2C-4680-B42C-4A29AD7E1D70}" destId="{39A4AFF1-E4AA-4D8B-89C2-919CB6020FCB}" srcOrd="0" destOrd="0" presId="urn:microsoft.com/office/officeart/2005/8/layout/chevron2"/>
    <dgm:cxn modelId="{4A1EFB34-ADA5-4C66-9932-EC0C5806759E}" type="presOf" srcId="{99C88008-541B-417F-B2AD-6333B3BA0CDE}" destId="{EE34BBD6-24A5-42E6-8BB6-14EE9ECE0392}" srcOrd="0" destOrd="0" presId="urn:microsoft.com/office/officeart/2005/8/layout/chevron2"/>
    <dgm:cxn modelId="{A634D03B-0097-44E1-A869-45A26A8AF005}" type="presOf" srcId="{37EC1534-ED1A-4DC6-A2C9-38B8B703301C}" destId="{3F8EC252-0F45-489E-B670-B6EFE54DF929}" srcOrd="0" destOrd="0" presId="urn:microsoft.com/office/officeart/2005/8/layout/chevron2"/>
    <dgm:cxn modelId="{861D9045-FC21-4AF0-ABFB-D054535E09CA}" srcId="{37EC1534-ED1A-4DC6-A2C9-38B8B703301C}" destId="{99C88008-541B-417F-B2AD-6333B3BA0CDE}" srcOrd="1" destOrd="0" parTransId="{845A519B-E213-4A76-8814-6749372A118C}" sibTransId="{2C4FFD37-4549-44D4-8350-710730F6E067}"/>
    <dgm:cxn modelId="{590E412B-6B24-46D7-9E23-AEB7A0AF6250}" srcId="{99C88008-541B-417F-B2AD-6333B3BA0CDE}" destId="{6DCED82E-54C1-4A1F-BAB2-A9CD6E2D7E3C}" srcOrd="0" destOrd="0" parTransId="{9DEF0311-13E4-4C90-ADC7-94F845AF5BE5}" sibTransId="{918CA9CC-0E5B-4784-8A99-2BCF0BCA4A02}"/>
    <dgm:cxn modelId="{DF5D933D-E9BA-4EC2-9E41-20005890CF76}" type="presOf" srcId="{6DCED82E-54C1-4A1F-BAB2-A9CD6E2D7E3C}" destId="{8D7F8F38-B5D3-4A65-A12F-0DF8F4E94FF0}" srcOrd="0" destOrd="0" presId="urn:microsoft.com/office/officeart/2005/8/layout/chevron2"/>
    <dgm:cxn modelId="{B9449BE7-E87B-44E9-99D0-762A5EA171CC}" type="presParOf" srcId="{3F8EC252-0F45-489E-B670-B6EFE54DF929}" destId="{2ABA331C-18D7-41BD-ABB1-8AF054F32437}" srcOrd="0" destOrd="0" presId="urn:microsoft.com/office/officeart/2005/8/layout/chevron2"/>
    <dgm:cxn modelId="{9FE83737-374A-4887-AEC1-89380083F658}" type="presParOf" srcId="{2ABA331C-18D7-41BD-ABB1-8AF054F32437}" destId="{A89AB729-1D9C-4851-824E-C739C8B6976F}" srcOrd="0" destOrd="0" presId="urn:microsoft.com/office/officeart/2005/8/layout/chevron2"/>
    <dgm:cxn modelId="{FCE70B85-75CE-4E2B-969A-CCDBCA0AA817}" type="presParOf" srcId="{2ABA331C-18D7-41BD-ABB1-8AF054F32437}" destId="{64020E12-04DB-4E9F-A49F-F2368A5EA256}" srcOrd="1" destOrd="0" presId="urn:microsoft.com/office/officeart/2005/8/layout/chevron2"/>
    <dgm:cxn modelId="{7435D3E8-07A0-4F08-B2BC-56BF8F8207B9}" type="presParOf" srcId="{3F8EC252-0F45-489E-B670-B6EFE54DF929}" destId="{A8CCABAD-E4F9-4364-9CB2-8DB47FA71859}" srcOrd="1" destOrd="0" presId="urn:microsoft.com/office/officeart/2005/8/layout/chevron2"/>
    <dgm:cxn modelId="{66CE6BC4-47B0-45E1-A65D-955CE6F6327A}" type="presParOf" srcId="{3F8EC252-0F45-489E-B670-B6EFE54DF929}" destId="{4B3CB0DE-D093-4EEA-BCCA-08D0633A0AF6}" srcOrd="2" destOrd="0" presId="urn:microsoft.com/office/officeart/2005/8/layout/chevron2"/>
    <dgm:cxn modelId="{EE1C6ACB-6344-4475-878B-5E36F29C9EE2}" type="presParOf" srcId="{4B3CB0DE-D093-4EEA-BCCA-08D0633A0AF6}" destId="{EE34BBD6-24A5-42E6-8BB6-14EE9ECE0392}" srcOrd="0" destOrd="0" presId="urn:microsoft.com/office/officeart/2005/8/layout/chevron2"/>
    <dgm:cxn modelId="{B9FF5561-27AB-4B7D-B778-AA8ED73653FD}" type="presParOf" srcId="{4B3CB0DE-D093-4EEA-BCCA-08D0633A0AF6}" destId="{8D7F8F38-B5D3-4A65-A12F-0DF8F4E94FF0}" srcOrd="1" destOrd="0" presId="urn:microsoft.com/office/officeart/2005/8/layout/chevron2"/>
    <dgm:cxn modelId="{A9BB3A8B-2BAD-4A7B-A2C9-8B2DD8686766}" type="presParOf" srcId="{3F8EC252-0F45-489E-B670-B6EFE54DF929}" destId="{C4279DF2-C3F8-4E51-A342-E79B97457830}" srcOrd="3" destOrd="0" presId="urn:microsoft.com/office/officeart/2005/8/layout/chevron2"/>
    <dgm:cxn modelId="{A00F2801-7820-4C73-AB0E-AFD9E1D0CD91}" type="presParOf" srcId="{3F8EC252-0F45-489E-B670-B6EFE54DF929}" destId="{2A37B357-2A69-4A96-BE92-0473EF9A8E2E}" srcOrd="4" destOrd="0" presId="urn:microsoft.com/office/officeart/2005/8/layout/chevron2"/>
    <dgm:cxn modelId="{102A63F4-67F0-480E-8CBC-D6321AFF029B}" type="presParOf" srcId="{2A37B357-2A69-4A96-BE92-0473EF9A8E2E}" destId="{55E1F259-9738-4655-A697-E50F2C82AE9C}" srcOrd="0" destOrd="0" presId="urn:microsoft.com/office/officeart/2005/8/layout/chevron2"/>
    <dgm:cxn modelId="{2DAD07B7-D28C-4269-9840-ACEB50DEEC11}" type="presParOf" srcId="{2A37B357-2A69-4A96-BE92-0473EF9A8E2E}" destId="{39A4AFF1-E4AA-4D8B-89C2-919CB6020FCB}"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0A675B7-B352-45F8-917B-6F96B29CB231}" type="doc">
      <dgm:prSet loTypeId="urn:microsoft.com/office/officeart/2009/layout/CirclePictureHierarchy" loCatId="hierarchy" qsTypeId="urn:microsoft.com/office/officeart/2005/8/quickstyle/3d3" qsCatId="3D" csTypeId="urn:microsoft.com/office/officeart/2005/8/colors/accent2_5" csCatId="accent2" phldr="1"/>
      <dgm:spPr/>
      <dgm:t>
        <a:bodyPr/>
        <a:lstStyle/>
        <a:p>
          <a:endParaRPr lang="zh-HK" altLang="en-US"/>
        </a:p>
      </dgm:t>
    </dgm:pt>
    <dgm:pt modelId="{76D1E3E7-3544-428A-A472-E9C765C219D2}">
      <dgm:prSet phldrT="[文字]" custT="1"/>
      <dgm:spPr/>
      <dgm:t>
        <a:bodyPr/>
        <a:lstStyle/>
        <a:p>
          <a:pPr algn="ctr"/>
          <a:r>
            <a:rPr lang="zh-TW" altLang="en-US" sz="2400" dirty="0" smtClean="0">
              <a:latin typeface="標楷體" pitchFamily="65" charset="-120"/>
              <a:ea typeface="標楷體" pitchFamily="65" charset="-120"/>
            </a:rPr>
            <a:t>目前在租金發還計劃下的幼稚園</a:t>
          </a:r>
          <a:endParaRPr lang="zh-HK" altLang="en-US" sz="2400" dirty="0">
            <a:latin typeface="標楷體" pitchFamily="65" charset="-120"/>
            <a:ea typeface="標楷體" pitchFamily="65" charset="-120"/>
          </a:endParaRPr>
        </a:p>
      </dgm:t>
    </dgm:pt>
    <dgm:pt modelId="{12B67448-9D1C-43A0-B8E2-A9BB281D6FEB}" type="parTrans" cxnId="{7A68E6B3-EF90-45BC-AC06-2BC9BF8939BA}">
      <dgm:prSet/>
      <dgm:spPr/>
      <dgm:t>
        <a:bodyPr/>
        <a:lstStyle/>
        <a:p>
          <a:endParaRPr lang="zh-HK" altLang="en-US"/>
        </a:p>
      </dgm:t>
    </dgm:pt>
    <dgm:pt modelId="{6C7EFC63-BC74-4CAF-9C6F-94EA9F1BBB3F}" type="sibTrans" cxnId="{7A68E6B3-EF90-45BC-AC06-2BC9BF8939BA}">
      <dgm:prSet/>
      <dgm:spPr/>
      <dgm:t>
        <a:bodyPr/>
        <a:lstStyle/>
        <a:p>
          <a:endParaRPr lang="zh-HK" altLang="en-US"/>
        </a:p>
      </dgm:t>
    </dgm:pt>
    <dgm:pt modelId="{D62D60FF-6F92-4669-B285-72209D898625}">
      <dgm:prSet phldrT="[文字]" custT="1"/>
      <dgm:spPr/>
      <dgm:t>
        <a:bodyPr/>
        <a:lstStyle/>
        <a:p>
          <a:pPr algn="ctr"/>
          <a:r>
            <a:rPr lang="zh-TW" altLang="zh-HK" sz="1900" dirty="0" smtClean="0">
              <a:latin typeface="標楷體" pitchFamily="65" charset="-120"/>
              <a:ea typeface="標楷體" pitchFamily="65" charset="-120"/>
            </a:rPr>
            <a:t>前身屬社會福利署轄下的資助幼兒中心</a:t>
          </a:r>
          <a:endParaRPr lang="zh-HK" altLang="en-US" sz="1900" dirty="0">
            <a:latin typeface="標楷體" pitchFamily="65" charset="-120"/>
            <a:ea typeface="標楷體" pitchFamily="65" charset="-120"/>
          </a:endParaRPr>
        </a:p>
      </dgm:t>
    </dgm:pt>
    <dgm:pt modelId="{8DB90622-88D4-4FE0-B701-438543051896}" type="parTrans" cxnId="{5CBAC4C1-194B-4DB9-B5D0-813C6CF32F26}">
      <dgm:prSet/>
      <dgm:spPr/>
      <dgm:t>
        <a:bodyPr/>
        <a:lstStyle/>
        <a:p>
          <a:endParaRPr lang="zh-HK" altLang="en-US"/>
        </a:p>
      </dgm:t>
    </dgm:pt>
    <dgm:pt modelId="{57E5CF92-1247-43F1-B085-301AAD4AC0B1}" type="sibTrans" cxnId="{5CBAC4C1-194B-4DB9-B5D0-813C6CF32F26}">
      <dgm:prSet/>
      <dgm:spPr/>
      <dgm:t>
        <a:bodyPr/>
        <a:lstStyle/>
        <a:p>
          <a:endParaRPr lang="zh-HK" altLang="en-US"/>
        </a:p>
      </dgm:t>
    </dgm:pt>
    <dgm:pt modelId="{C1FD038E-6129-4E58-81AA-F7C0E5F1EA31}">
      <dgm:prSet phldrT="[文字]" custT="1"/>
      <dgm:spPr/>
      <dgm:t>
        <a:bodyPr/>
        <a:lstStyle/>
        <a:p>
          <a:pPr algn="ctr"/>
          <a:r>
            <a:rPr lang="zh-TW" altLang="zh-HK" sz="1900" dirty="0" smtClean="0">
              <a:latin typeface="標楷體" pitchFamily="65" charset="-120"/>
              <a:ea typeface="標楷體" pitchFamily="65" charset="-120"/>
            </a:rPr>
            <a:t>獲提名屋邨幼稚園／處於寬限期的其他幼稚園</a:t>
          </a:r>
          <a:endParaRPr lang="zh-HK" altLang="en-US" sz="1900" dirty="0">
            <a:latin typeface="標楷體" pitchFamily="65" charset="-120"/>
            <a:ea typeface="標楷體" pitchFamily="65" charset="-120"/>
          </a:endParaRPr>
        </a:p>
      </dgm:t>
    </dgm:pt>
    <dgm:pt modelId="{ABDA8441-720E-4AB5-A6A7-7783DC7CF670}" type="sibTrans" cxnId="{B709B598-929E-47B7-9F9F-2C4BB29A4118}">
      <dgm:prSet/>
      <dgm:spPr/>
      <dgm:t>
        <a:bodyPr/>
        <a:lstStyle/>
        <a:p>
          <a:endParaRPr lang="zh-HK" altLang="en-US"/>
        </a:p>
      </dgm:t>
    </dgm:pt>
    <dgm:pt modelId="{551E81BD-9F48-4355-9E0E-5734E12D768D}" type="parTrans" cxnId="{B709B598-929E-47B7-9F9F-2C4BB29A4118}">
      <dgm:prSet/>
      <dgm:spPr/>
      <dgm:t>
        <a:bodyPr/>
        <a:lstStyle/>
        <a:p>
          <a:endParaRPr lang="zh-HK" altLang="en-US"/>
        </a:p>
      </dgm:t>
    </dgm:pt>
    <dgm:pt modelId="{979AAAAE-E363-41FB-B14D-C7FDC3754411}" type="pres">
      <dgm:prSet presAssocID="{10A675B7-B352-45F8-917B-6F96B29CB231}" presName="hierChild1" presStyleCnt="0">
        <dgm:presLayoutVars>
          <dgm:chPref val="1"/>
          <dgm:dir/>
          <dgm:animOne val="branch"/>
          <dgm:animLvl val="lvl"/>
          <dgm:resizeHandles/>
        </dgm:presLayoutVars>
      </dgm:prSet>
      <dgm:spPr/>
      <dgm:t>
        <a:bodyPr/>
        <a:lstStyle/>
        <a:p>
          <a:endParaRPr lang="zh-TW" altLang="en-US"/>
        </a:p>
      </dgm:t>
    </dgm:pt>
    <dgm:pt modelId="{C3C865F1-7D00-4048-B02F-3F263BB65018}" type="pres">
      <dgm:prSet presAssocID="{76D1E3E7-3544-428A-A472-E9C765C219D2}" presName="hierRoot1" presStyleCnt="0"/>
      <dgm:spPr/>
    </dgm:pt>
    <dgm:pt modelId="{2588580D-BC7E-4516-8F03-FBDC9FF158BC}" type="pres">
      <dgm:prSet presAssocID="{76D1E3E7-3544-428A-A472-E9C765C219D2}" presName="composite" presStyleCnt="0"/>
      <dgm:spPr/>
    </dgm:pt>
    <dgm:pt modelId="{8057E965-619A-4AA0-BE22-4626F503D9C4}" type="pres">
      <dgm:prSet presAssocID="{76D1E3E7-3544-428A-A472-E9C765C219D2}" presName="image" presStyleLbl="node0" presStyleIdx="0" presStyleCnt="1" custScaleX="292434" custScaleY="155380" custLinFactNeighborX="59499" custLinFactNeighborY="-77736"/>
      <dgm:spPr>
        <a:prstGeom prst="roundRect">
          <a:avLst/>
        </a:prstGeom>
        <a:solidFill>
          <a:schemeClr val="bg1">
            <a:alpha val="80000"/>
          </a:schemeClr>
        </a:solidFill>
      </dgm:spPr>
    </dgm:pt>
    <dgm:pt modelId="{41C2043F-198A-473F-BF65-42B62FA02C0A}" type="pres">
      <dgm:prSet presAssocID="{76D1E3E7-3544-428A-A472-E9C765C219D2}" presName="text" presStyleLbl="revTx" presStyleIdx="0" presStyleCnt="3" custScaleX="200586" custLinFactNeighborX="-43667" custLinFactNeighborY="-75958">
        <dgm:presLayoutVars>
          <dgm:chPref val="3"/>
        </dgm:presLayoutVars>
      </dgm:prSet>
      <dgm:spPr>
        <a:prstGeom prst="roundRect">
          <a:avLst/>
        </a:prstGeom>
      </dgm:spPr>
      <dgm:t>
        <a:bodyPr/>
        <a:lstStyle/>
        <a:p>
          <a:endParaRPr lang="zh-HK" altLang="en-US"/>
        </a:p>
      </dgm:t>
    </dgm:pt>
    <dgm:pt modelId="{C247DC24-6929-40D9-93ED-7BE4EE841B99}" type="pres">
      <dgm:prSet presAssocID="{76D1E3E7-3544-428A-A472-E9C765C219D2}" presName="hierChild2" presStyleCnt="0"/>
      <dgm:spPr/>
    </dgm:pt>
    <dgm:pt modelId="{A82749D6-5E44-4690-9FB2-1862D1445E1F}" type="pres">
      <dgm:prSet presAssocID="{551E81BD-9F48-4355-9E0E-5734E12D768D}" presName="Name10" presStyleLbl="parChTrans1D2" presStyleIdx="0" presStyleCnt="2"/>
      <dgm:spPr/>
      <dgm:t>
        <a:bodyPr/>
        <a:lstStyle/>
        <a:p>
          <a:endParaRPr lang="zh-TW" altLang="en-US"/>
        </a:p>
      </dgm:t>
    </dgm:pt>
    <dgm:pt modelId="{8F32528B-4607-4093-96D3-C821F7C5196F}" type="pres">
      <dgm:prSet presAssocID="{C1FD038E-6129-4E58-81AA-F7C0E5F1EA31}" presName="hierRoot2" presStyleCnt="0"/>
      <dgm:spPr/>
    </dgm:pt>
    <dgm:pt modelId="{3CCD0A9D-FC1F-4979-B520-3EACA3C52731}" type="pres">
      <dgm:prSet presAssocID="{C1FD038E-6129-4E58-81AA-F7C0E5F1EA31}" presName="composite2" presStyleCnt="0"/>
      <dgm:spPr/>
    </dgm:pt>
    <dgm:pt modelId="{E18E1818-6768-462D-BB56-9AE522A1041B}" type="pres">
      <dgm:prSet presAssocID="{C1FD038E-6129-4E58-81AA-F7C0E5F1EA31}" presName="image2" presStyleLbl="node2" presStyleIdx="0" presStyleCnt="2" custScaleX="268371" custScaleY="132962" custLinFactNeighborX="26120" custLinFactNeighborY="-34103"/>
      <dgm:spPr>
        <a:prstGeom prst="roundRect">
          <a:avLst/>
        </a:prstGeom>
      </dgm:spPr>
    </dgm:pt>
    <dgm:pt modelId="{26B4E125-0AE0-468A-A2BB-E7302CC2E1E2}" type="pres">
      <dgm:prSet presAssocID="{C1FD038E-6129-4E58-81AA-F7C0E5F1EA31}" presName="text2" presStyleLbl="revTx" presStyleIdx="1" presStyleCnt="3" custScaleX="147302" custScaleY="118781" custLinFactNeighborX="-68311" custLinFactNeighborY="-29552">
        <dgm:presLayoutVars>
          <dgm:chPref val="3"/>
        </dgm:presLayoutVars>
      </dgm:prSet>
      <dgm:spPr/>
      <dgm:t>
        <a:bodyPr/>
        <a:lstStyle/>
        <a:p>
          <a:endParaRPr lang="zh-HK" altLang="en-US"/>
        </a:p>
      </dgm:t>
    </dgm:pt>
    <dgm:pt modelId="{FE45C6B1-D6FE-44C0-8AD1-BB91BEFE1670}" type="pres">
      <dgm:prSet presAssocID="{C1FD038E-6129-4E58-81AA-F7C0E5F1EA31}" presName="hierChild3" presStyleCnt="0"/>
      <dgm:spPr/>
    </dgm:pt>
    <dgm:pt modelId="{21ED2735-4B7E-4443-A245-B9C82DB6F683}" type="pres">
      <dgm:prSet presAssocID="{8DB90622-88D4-4FE0-B701-438543051896}" presName="Name10" presStyleLbl="parChTrans1D2" presStyleIdx="1" presStyleCnt="2"/>
      <dgm:spPr/>
      <dgm:t>
        <a:bodyPr/>
        <a:lstStyle/>
        <a:p>
          <a:endParaRPr lang="zh-TW" altLang="en-US"/>
        </a:p>
      </dgm:t>
    </dgm:pt>
    <dgm:pt modelId="{4ECBB8D2-5284-41F6-B3EA-B966AA9A2275}" type="pres">
      <dgm:prSet presAssocID="{D62D60FF-6F92-4669-B285-72209D898625}" presName="hierRoot2" presStyleCnt="0"/>
      <dgm:spPr/>
    </dgm:pt>
    <dgm:pt modelId="{C090B9B1-63CD-4650-AD2D-3034385C0096}" type="pres">
      <dgm:prSet presAssocID="{D62D60FF-6F92-4669-B285-72209D898625}" presName="composite2" presStyleCnt="0"/>
      <dgm:spPr/>
    </dgm:pt>
    <dgm:pt modelId="{2CE250E7-95A0-469E-A9DF-306E19BF8BAC}" type="pres">
      <dgm:prSet presAssocID="{D62D60FF-6F92-4669-B285-72209D898625}" presName="image2" presStyleLbl="node2" presStyleIdx="1" presStyleCnt="2" custScaleX="268154" custScaleY="132908" custLinFactNeighborX="70506" custLinFactNeighborY="-32240"/>
      <dgm:spPr>
        <a:prstGeom prst="roundRect">
          <a:avLst/>
        </a:prstGeom>
      </dgm:spPr>
    </dgm:pt>
    <dgm:pt modelId="{0F462B7F-582E-47BC-9923-E3AA1D8250BA}" type="pres">
      <dgm:prSet presAssocID="{D62D60FF-6F92-4669-B285-72209D898625}" presName="text2" presStyleLbl="revTx" presStyleIdx="2" presStyleCnt="3" custScaleX="156642" custLinFactNeighborX="-31679" custLinFactNeighborY="-29858">
        <dgm:presLayoutVars>
          <dgm:chPref val="3"/>
        </dgm:presLayoutVars>
      </dgm:prSet>
      <dgm:spPr/>
      <dgm:t>
        <a:bodyPr/>
        <a:lstStyle/>
        <a:p>
          <a:endParaRPr lang="zh-HK" altLang="en-US"/>
        </a:p>
      </dgm:t>
    </dgm:pt>
    <dgm:pt modelId="{AF2AEEEA-FCA6-4787-8CFB-B94B8A8526EB}" type="pres">
      <dgm:prSet presAssocID="{D62D60FF-6F92-4669-B285-72209D898625}" presName="hierChild3" presStyleCnt="0"/>
      <dgm:spPr/>
    </dgm:pt>
  </dgm:ptLst>
  <dgm:cxnLst>
    <dgm:cxn modelId="{B0587F49-42E3-4ABF-B38A-FC8B832656EE}" type="presOf" srcId="{76D1E3E7-3544-428A-A472-E9C765C219D2}" destId="{41C2043F-198A-473F-BF65-42B62FA02C0A}" srcOrd="0" destOrd="0" presId="urn:microsoft.com/office/officeart/2009/layout/CirclePictureHierarchy"/>
    <dgm:cxn modelId="{3015D331-14FC-447B-8F8F-3A611FAE35EE}" type="presOf" srcId="{10A675B7-B352-45F8-917B-6F96B29CB231}" destId="{979AAAAE-E363-41FB-B14D-C7FDC3754411}" srcOrd="0" destOrd="0" presId="urn:microsoft.com/office/officeart/2009/layout/CirclePictureHierarchy"/>
    <dgm:cxn modelId="{E833F2D8-C453-4485-85A2-A77D3866D351}" type="presOf" srcId="{551E81BD-9F48-4355-9E0E-5734E12D768D}" destId="{A82749D6-5E44-4690-9FB2-1862D1445E1F}" srcOrd="0" destOrd="0" presId="urn:microsoft.com/office/officeart/2009/layout/CirclePictureHierarchy"/>
    <dgm:cxn modelId="{3A283601-DAEA-457E-915C-7BA2A97143FF}" type="presOf" srcId="{8DB90622-88D4-4FE0-B701-438543051896}" destId="{21ED2735-4B7E-4443-A245-B9C82DB6F683}" srcOrd="0" destOrd="0" presId="urn:microsoft.com/office/officeart/2009/layout/CirclePictureHierarchy"/>
    <dgm:cxn modelId="{7A68E6B3-EF90-45BC-AC06-2BC9BF8939BA}" srcId="{10A675B7-B352-45F8-917B-6F96B29CB231}" destId="{76D1E3E7-3544-428A-A472-E9C765C219D2}" srcOrd="0" destOrd="0" parTransId="{12B67448-9D1C-43A0-B8E2-A9BB281D6FEB}" sibTransId="{6C7EFC63-BC74-4CAF-9C6F-94EA9F1BBB3F}"/>
    <dgm:cxn modelId="{5CBAC4C1-194B-4DB9-B5D0-813C6CF32F26}" srcId="{76D1E3E7-3544-428A-A472-E9C765C219D2}" destId="{D62D60FF-6F92-4669-B285-72209D898625}" srcOrd="1" destOrd="0" parTransId="{8DB90622-88D4-4FE0-B701-438543051896}" sibTransId="{57E5CF92-1247-43F1-B085-301AAD4AC0B1}"/>
    <dgm:cxn modelId="{DD00BEF0-F6AD-4D35-81C7-4142459E0B08}" type="presOf" srcId="{C1FD038E-6129-4E58-81AA-F7C0E5F1EA31}" destId="{26B4E125-0AE0-468A-A2BB-E7302CC2E1E2}" srcOrd="0" destOrd="0" presId="urn:microsoft.com/office/officeart/2009/layout/CirclePictureHierarchy"/>
    <dgm:cxn modelId="{C8E4A4BB-2CFF-4B17-A22D-002F4B6EDBAF}" type="presOf" srcId="{D62D60FF-6F92-4669-B285-72209D898625}" destId="{0F462B7F-582E-47BC-9923-E3AA1D8250BA}" srcOrd="0" destOrd="0" presId="urn:microsoft.com/office/officeart/2009/layout/CirclePictureHierarchy"/>
    <dgm:cxn modelId="{B709B598-929E-47B7-9F9F-2C4BB29A4118}" srcId="{76D1E3E7-3544-428A-A472-E9C765C219D2}" destId="{C1FD038E-6129-4E58-81AA-F7C0E5F1EA31}" srcOrd="0" destOrd="0" parTransId="{551E81BD-9F48-4355-9E0E-5734E12D768D}" sibTransId="{ABDA8441-720E-4AB5-A6A7-7783DC7CF670}"/>
    <dgm:cxn modelId="{5CDD600E-525C-4DFD-B173-204B39263661}" type="presParOf" srcId="{979AAAAE-E363-41FB-B14D-C7FDC3754411}" destId="{C3C865F1-7D00-4048-B02F-3F263BB65018}" srcOrd="0" destOrd="0" presId="urn:microsoft.com/office/officeart/2009/layout/CirclePictureHierarchy"/>
    <dgm:cxn modelId="{37CA61CA-12C2-4B51-B20A-162F331BC43B}" type="presParOf" srcId="{C3C865F1-7D00-4048-B02F-3F263BB65018}" destId="{2588580D-BC7E-4516-8F03-FBDC9FF158BC}" srcOrd="0" destOrd="0" presId="urn:microsoft.com/office/officeart/2009/layout/CirclePictureHierarchy"/>
    <dgm:cxn modelId="{74388B4F-1C12-4A80-8239-A6E4908F96AA}" type="presParOf" srcId="{2588580D-BC7E-4516-8F03-FBDC9FF158BC}" destId="{8057E965-619A-4AA0-BE22-4626F503D9C4}" srcOrd="0" destOrd="0" presId="urn:microsoft.com/office/officeart/2009/layout/CirclePictureHierarchy"/>
    <dgm:cxn modelId="{5E1EC8BA-AEA0-4E62-9E6E-D4723861AE86}" type="presParOf" srcId="{2588580D-BC7E-4516-8F03-FBDC9FF158BC}" destId="{41C2043F-198A-473F-BF65-42B62FA02C0A}" srcOrd="1" destOrd="0" presId="urn:microsoft.com/office/officeart/2009/layout/CirclePictureHierarchy"/>
    <dgm:cxn modelId="{715E3CD4-6DBA-4AA3-AED5-D85F2D092CBE}" type="presParOf" srcId="{C3C865F1-7D00-4048-B02F-3F263BB65018}" destId="{C247DC24-6929-40D9-93ED-7BE4EE841B99}" srcOrd="1" destOrd="0" presId="urn:microsoft.com/office/officeart/2009/layout/CirclePictureHierarchy"/>
    <dgm:cxn modelId="{4CBBA483-193E-4F99-AE77-5FACC0433ADF}" type="presParOf" srcId="{C247DC24-6929-40D9-93ED-7BE4EE841B99}" destId="{A82749D6-5E44-4690-9FB2-1862D1445E1F}" srcOrd="0" destOrd="0" presId="urn:microsoft.com/office/officeart/2009/layout/CirclePictureHierarchy"/>
    <dgm:cxn modelId="{2EFED653-7BF0-4E38-B26E-1A697E950ACE}" type="presParOf" srcId="{C247DC24-6929-40D9-93ED-7BE4EE841B99}" destId="{8F32528B-4607-4093-96D3-C821F7C5196F}" srcOrd="1" destOrd="0" presId="urn:microsoft.com/office/officeart/2009/layout/CirclePictureHierarchy"/>
    <dgm:cxn modelId="{331272DC-46AC-4FB9-A8B7-E7C8C20BA7E4}" type="presParOf" srcId="{8F32528B-4607-4093-96D3-C821F7C5196F}" destId="{3CCD0A9D-FC1F-4979-B520-3EACA3C52731}" srcOrd="0" destOrd="0" presId="urn:microsoft.com/office/officeart/2009/layout/CirclePictureHierarchy"/>
    <dgm:cxn modelId="{75A839C7-9A55-4336-8C2B-3BBC5D2CE34B}" type="presParOf" srcId="{3CCD0A9D-FC1F-4979-B520-3EACA3C52731}" destId="{E18E1818-6768-462D-BB56-9AE522A1041B}" srcOrd="0" destOrd="0" presId="urn:microsoft.com/office/officeart/2009/layout/CirclePictureHierarchy"/>
    <dgm:cxn modelId="{28E2FB72-30B4-49F6-8F7B-87A2B0C79EF8}" type="presParOf" srcId="{3CCD0A9D-FC1F-4979-B520-3EACA3C52731}" destId="{26B4E125-0AE0-468A-A2BB-E7302CC2E1E2}" srcOrd="1" destOrd="0" presId="urn:microsoft.com/office/officeart/2009/layout/CirclePictureHierarchy"/>
    <dgm:cxn modelId="{CC5CF759-4242-40FF-8519-13C26F0CCA46}" type="presParOf" srcId="{8F32528B-4607-4093-96D3-C821F7C5196F}" destId="{FE45C6B1-D6FE-44C0-8AD1-BB91BEFE1670}" srcOrd="1" destOrd="0" presId="urn:microsoft.com/office/officeart/2009/layout/CirclePictureHierarchy"/>
    <dgm:cxn modelId="{FD4B1797-8407-4E9C-BC97-7A87F0FA2CE6}" type="presParOf" srcId="{C247DC24-6929-40D9-93ED-7BE4EE841B99}" destId="{21ED2735-4B7E-4443-A245-B9C82DB6F683}" srcOrd="2" destOrd="0" presId="urn:microsoft.com/office/officeart/2009/layout/CirclePictureHierarchy"/>
    <dgm:cxn modelId="{DE64F662-B988-4061-833C-A13EA95DB7CA}" type="presParOf" srcId="{C247DC24-6929-40D9-93ED-7BE4EE841B99}" destId="{4ECBB8D2-5284-41F6-B3EA-B966AA9A2275}" srcOrd="3" destOrd="0" presId="urn:microsoft.com/office/officeart/2009/layout/CirclePictureHierarchy"/>
    <dgm:cxn modelId="{ACA403CA-E8C9-46DE-963E-EAB80B0EEA2B}" type="presParOf" srcId="{4ECBB8D2-5284-41F6-B3EA-B966AA9A2275}" destId="{C090B9B1-63CD-4650-AD2D-3034385C0096}" srcOrd="0" destOrd="0" presId="urn:microsoft.com/office/officeart/2009/layout/CirclePictureHierarchy"/>
    <dgm:cxn modelId="{CF9A2FB8-056D-4822-B9E3-05F3F6773B45}" type="presParOf" srcId="{C090B9B1-63CD-4650-AD2D-3034385C0096}" destId="{2CE250E7-95A0-469E-A9DF-306E19BF8BAC}" srcOrd="0" destOrd="0" presId="urn:microsoft.com/office/officeart/2009/layout/CirclePictureHierarchy"/>
    <dgm:cxn modelId="{75FE267D-FE12-4F41-9B18-FCC8E8EBF9E7}" type="presParOf" srcId="{C090B9B1-63CD-4650-AD2D-3034385C0096}" destId="{0F462B7F-582E-47BC-9923-E3AA1D8250BA}" srcOrd="1" destOrd="0" presId="urn:microsoft.com/office/officeart/2009/layout/CirclePictureHierarchy"/>
    <dgm:cxn modelId="{A4C92811-13CF-47AC-A035-E97200ADA5BF}" type="presParOf" srcId="{4ECBB8D2-5284-41F6-B3EA-B966AA9A2275}" destId="{AF2AEEEA-FCA6-4787-8CFB-B94B8A8526EB}" srcOrd="1" destOrd="0" presId="urn:microsoft.com/office/officeart/2009/layout/CirclePicture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49C60F-B462-4EB2-8CDA-C123CA977538}">
      <dsp:nvSpPr>
        <dsp:cNvPr id="0" name=""/>
        <dsp:cNvSpPr/>
      </dsp:nvSpPr>
      <dsp:spPr>
        <a:xfrm>
          <a:off x="792087" y="1296145"/>
          <a:ext cx="2638552" cy="2638682"/>
        </a:xfrm>
        <a:prstGeom prst="ellipse">
          <a:avLst/>
        </a:prstGeom>
        <a:solidFill>
          <a:schemeClr val="accent2">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zh-TW" altLang="zh-HK" sz="2200" kern="1200" dirty="0" smtClean="0">
              <a:latin typeface="標楷體" pitchFamily="65" charset="-120"/>
              <a:ea typeface="標楷體" pitchFamily="65" charset="-120"/>
            </a:rPr>
            <a:t>通函第</a:t>
          </a:r>
          <a:r>
            <a:rPr lang="en-US" altLang="zh-HK" sz="2200" kern="1200" dirty="0" smtClean="0">
              <a:latin typeface="標楷體" pitchFamily="65" charset="-120"/>
              <a:ea typeface="標楷體" pitchFamily="65" charset="-120"/>
            </a:rPr>
            <a:t>32/2017</a:t>
          </a:r>
          <a:r>
            <a:rPr lang="zh-TW" altLang="zh-HK" sz="2200" kern="1200" dirty="0" smtClean="0">
              <a:latin typeface="標楷體" pitchFamily="65" charset="-120"/>
              <a:ea typeface="標楷體" pitchFamily="65" charset="-120"/>
            </a:rPr>
            <a:t>號</a:t>
          </a:r>
          <a:r>
            <a:rPr lang="en-US" altLang="zh-TW" sz="2200" kern="1200" dirty="0" smtClean="0">
              <a:latin typeface="標楷體" pitchFamily="65" charset="-120"/>
              <a:ea typeface="標楷體" pitchFamily="65" charset="-120"/>
            </a:rPr>
            <a:t/>
          </a:r>
          <a:br>
            <a:rPr lang="en-US" altLang="zh-TW" sz="2200" kern="1200" dirty="0" smtClean="0">
              <a:latin typeface="標楷體" pitchFamily="65" charset="-120"/>
              <a:ea typeface="標楷體" pitchFamily="65" charset="-120"/>
            </a:rPr>
          </a:br>
          <a:r>
            <a:rPr lang="zh-TW" altLang="zh-HK" sz="2200" kern="1200" dirty="0" smtClean="0">
              <a:latin typeface="標楷體" pitchFamily="65" charset="-120"/>
              <a:ea typeface="標楷體" pitchFamily="65" charset="-120"/>
            </a:rPr>
            <a:t>第</a:t>
          </a:r>
          <a:r>
            <a:rPr lang="en-US" altLang="zh-HK" sz="2200" kern="1200" dirty="0" smtClean="0">
              <a:latin typeface="標楷體" pitchFamily="65" charset="-120"/>
              <a:ea typeface="標楷體" pitchFamily="65" charset="-120"/>
            </a:rPr>
            <a:t>3</a:t>
          </a:r>
          <a:r>
            <a:rPr lang="zh-TW" altLang="zh-HK" sz="2200" kern="1200" dirty="0" smtClean="0">
              <a:latin typeface="標楷體" pitchFamily="65" charset="-120"/>
              <a:ea typeface="標楷體" pitchFamily="65" charset="-120"/>
            </a:rPr>
            <a:t>段</a:t>
          </a:r>
          <a:endParaRPr lang="zh-HK" altLang="zh-HK" sz="2200" kern="1200" dirty="0" smtClean="0">
            <a:latin typeface="標楷體" pitchFamily="65" charset="-120"/>
            <a:ea typeface="標楷體" pitchFamily="65" charset="-120"/>
          </a:endParaRPr>
        </a:p>
        <a:p>
          <a:pPr lvl="0" algn="ctr" defTabSz="977900">
            <a:lnSpc>
              <a:spcPct val="90000"/>
            </a:lnSpc>
            <a:spcBef>
              <a:spcPct val="0"/>
            </a:spcBef>
            <a:spcAft>
              <a:spcPct val="35000"/>
            </a:spcAft>
          </a:pPr>
          <a:r>
            <a:rPr lang="zh-HK" altLang="zh-HK" sz="2200" kern="1200" dirty="0" smtClean="0">
              <a:latin typeface="標楷體" pitchFamily="65" charset="-120"/>
              <a:ea typeface="標楷體" pitchFamily="65" charset="-120"/>
            </a:rPr>
            <a:t>程序指引第</a:t>
          </a:r>
          <a:r>
            <a:rPr lang="en-US" altLang="zh-HK" sz="2200" kern="1200" dirty="0" smtClean="0">
              <a:latin typeface="標楷體" pitchFamily="65" charset="-120"/>
              <a:ea typeface="標楷體" pitchFamily="65" charset="-120"/>
            </a:rPr>
            <a:t>7.1</a:t>
          </a:r>
          <a:r>
            <a:rPr lang="zh-HK" altLang="zh-HK" sz="2200" kern="1200" dirty="0" smtClean="0">
              <a:latin typeface="標楷體" pitchFamily="65" charset="-120"/>
              <a:ea typeface="標楷體" pitchFamily="65" charset="-120"/>
            </a:rPr>
            <a:t>段</a:t>
          </a:r>
          <a:endParaRPr lang="zh-HK" altLang="en-US" sz="2200" kern="1200" dirty="0">
            <a:latin typeface="標楷體" pitchFamily="65" charset="-120"/>
            <a:ea typeface="標楷體" pitchFamily="65" charset="-120"/>
          </a:endParaRPr>
        </a:p>
      </dsp:txBody>
      <dsp:txXfrm>
        <a:off x="1178494" y="1682571"/>
        <a:ext cx="1865738" cy="1865830"/>
      </dsp:txXfrm>
    </dsp:sp>
    <dsp:sp modelId="{93E9BE50-A600-4720-BD44-192318FAECAC}">
      <dsp:nvSpPr>
        <dsp:cNvPr id="0" name=""/>
        <dsp:cNvSpPr/>
      </dsp:nvSpPr>
      <dsp:spPr>
        <a:xfrm>
          <a:off x="270800" y="0"/>
          <a:ext cx="5318886" cy="5544616"/>
        </a:xfrm>
        <a:prstGeom prst="blockArc">
          <a:avLst>
            <a:gd name="adj1" fmla="val 17527788"/>
            <a:gd name="adj2" fmla="val 4119114"/>
            <a:gd name="adj3" fmla="val 5750"/>
          </a:avLst>
        </a:prstGeom>
        <a:solidFill>
          <a:schemeClr val="accent2">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51BBC997-13A2-4C7E-928F-7EB92E3334C4}">
      <dsp:nvSpPr>
        <dsp:cNvPr id="0" name=""/>
        <dsp:cNvSpPr/>
      </dsp:nvSpPr>
      <dsp:spPr>
        <a:xfrm>
          <a:off x="4187241" y="467411"/>
          <a:ext cx="1413481" cy="1413877"/>
        </a:xfrm>
        <a:prstGeom prst="ellipse">
          <a:avLst/>
        </a:prstGeom>
        <a:solidFill>
          <a:schemeClr val="accent2">
            <a:tint val="50000"/>
            <a:hueOff val="0"/>
            <a:satOff val="0"/>
            <a:lumOff val="0"/>
            <a:alphaOff val="0"/>
          </a:schemeClr>
        </a:solidFill>
        <a:ln>
          <a:noFill/>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ED39DC6E-F562-4B22-97E7-1AA06100225D}">
      <dsp:nvSpPr>
        <dsp:cNvPr id="0" name=""/>
        <dsp:cNvSpPr/>
      </dsp:nvSpPr>
      <dsp:spPr>
        <a:xfrm>
          <a:off x="5707936" y="490144"/>
          <a:ext cx="1892000" cy="1368411"/>
        </a:xfrm>
        <a:prstGeom prst="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l" defTabSz="1066800">
            <a:lnSpc>
              <a:spcPct val="90000"/>
            </a:lnSpc>
            <a:spcBef>
              <a:spcPct val="0"/>
            </a:spcBef>
            <a:spcAft>
              <a:spcPct val="10000"/>
            </a:spcAft>
          </a:pPr>
          <a:r>
            <a:rPr lang="zh-TW" altLang="en-US" sz="2400" kern="1200" dirty="0" smtClean="0">
              <a:latin typeface="標楷體" pitchFamily="65" charset="-120"/>
              <a:ea typeface="標楷體" pitchFamily="65" charset="-120"/>
            </a:rPr>
            <a:t>只限於獲批准參加「計劃」</a:t>
          </a:r>
          <a:endParaRPr lang="en-US" altLang="zh-TW" sz="2400" kern="1200" dirty="0" smtClean="0">
            <a:latin typeface="標楷體" pitchFamily="65" charset="-120"/>
            <a:ea typeface="標楷體" pitchFamily="65" charset="-120"/>
          </a:endParaRPr>
        </a:p>
        <a:p>
          <a:pPr lvl="0" algn="l" defTabSz="1066800">
            <a:lnSpc>
              <a:spcPct val="90000"/>
            </a:lnSpc>
            <a:spcBef>
              <a:spcPct val="0"/>
            </a:spcBef>
            <a:spcAft>
              <a:spcPct val="10000"/>
            </a:spcAft>
          </a:pPr>
          <a:r>
            <a:rPr lang="zh-TW" altLang="en-US" sz="2400" kern="1200" dirty="0" smtClean="0">
              <a:latin typeface="標楷體" pitchFamily="65" charset="-120"/>
              <a:ea typeface="標楷體" pitchFamily="65" charset="-120"/>
            </a:rPr>
            <a:t>的幼稚園</a:t>
          </a:r>
          <a:endParaRPr lang="zh-HK" altLang="en-US" sz="2400" kern="1200" dirty="0">
            <a:latin typeface="標楷體" pitchFamily="65" charset="-120"/>
            <a:ea typeface="標楷體" pitchFamily="65" charset="-120"/>
          </a:endParaRPr>
        </a:p>
      </dsp:txBody>
      <dsp:txXfrm>
        <a:off x="5707936" y="490144"/>
        <a:ext cx="1892000" cy="1368411"/>
      </dsp:txXfrm>
    </dsp:sp>
    <dsp:sp modelId="{4C2FE131-6E3A-4CBE-9C03-46F3252B4659}">
      <dsp:nvSpPr>
        <dsp:cNvPr id="0" name=""/>
        <dsp:cNvSpPr/>
      </dsp:nvSpPr>
      <dsp:spPr>
        <a:xfrm>
          <a:off x="4733556" y="2075904"/>
          <a:ext cx="1413481" cy="1413877"/>
        </a:xfrm>
        <a:prstGeom prst="ellipse">
          <a:avLst/>
        </a:prstGeom>
        <a:solidFill>
          <a:schemeClr val="accent2">
            <a:tint val="50000"/>
            <a:hueOff val="0"/>
            <a:satOff val="0"/>
            <a:lumOff val="0"/>
            <a:alphaOff val="0"/>
          </a:schemeClr>
        </a:solidFill>
        <a:ln>
          <a:noFill/>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862FDC8B-ABDB-4362-B62C-E8E2304F3342}">
      <dsp:nvSpPr>
        <dsp:cNvPr id="0" name=""/>
        <dsp:cNvSpPr/>
      </dsp:nvSpPr>
      <dsp:spPr>
        <a:xfrm>
          <a:off x="6262135" y="2095864"/>
          <a:ext cx="1892000" cy="1368411"/>
        </a:xfrm>
        <a:prstGeom prst="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l" defTabSz="1066800">
            <a:lnSpc>
              <a:spcPct val="90000"/>
            </a:lnSpc>
            <a:spcBef>
              <a:spcPct val="0"/>
            </a:spcBef>
            <a:spcAft>
              <a:spcPct val="10000"/>
            </a:spcAft>
          </a:pPr>
          <a:r>
            <a:rPr lang="zh-TW" altLang="en-US" sz="2400" kern="1200" dirty="0" smtClean="0">
              <a:latin typeface="標楷體" pitchFamily="65" charset="-120"/>
              <a:ea typeface="標楷體" pitchFamily="65" charset="-120"/>
            </a:rPr>
            <a:t>根據租約</a:t>
          </a:r>
          <a:r>
            <a:rPr lang="zh-HK" altLang="en-US" sz="2400" kern="1200" dirty="0" smtClean="0">
              <a:latin typeface="標楷體" pitchFamily="65" charset="-120"/>
              <a:ea typeface="標楷體" pitchFamily="65" charset="-120"/>
            </a:rPr>
            <a:t>，</a:t>
          </a:r>
          <a:r>
            <a:rPr lang="zh-TW" altLang="en-US" sz="2400" kern="1200" dirty="0" smtClean="0">
              <a:latin typeface="標楷體" pitchFamily="65" charset="-120"/>
              <a:ea typeface="標楷體" pitchFamily="65" charset="-120"/>
            </a:rPr>
            <a:t>在租用校舍營辦的幼稚園</a:t>
          </a:r>
          <a:endParaRPr lang="zh-HK" altLang="en-US" sz="2400" kern="1200" dirty="0">
            <a:latin typeface="標楷體" pitchFamily="65" charset="-120"/>
            <a:ea typeface="標楷體" pitchFamily="65" charset="-120"/>
          </a:endParaRPr>
        </a:p>
      </dsp:txBody>
      <dsp:txXfrm>
        <a:off x="6262135" y="2095864"/>
        <a:ext cx="1892000" cy="1368411"/>
      </dsp:txXfrm>
    </dsp:sp>
    <dsp:sp modelId="{E74D1ED6-5610-4A29-8F81-9FEAF4EF8C54}">
      <dsp:nvSpPr>
        <dsp:cNvPr id="0" name=""/>
        <dsp:cNvSpPr/>
      </dsp:nvSpPr>
      <dsp:spPr>
        <a:xfrm>
          <a:off x="4187241" y="3707130"/>
          <a:ext cx="1413481" cy="1413877"/>
        </a:xfrm>
        <a:prstGeom prst="ellipse">
          <a:avLst/>
        </a:prstGeom>
        <a:solidFill>
          <a:schemeClr val="accent2">
            <a:tint val="50000"/>
            <a:hueOff val="0"/>
            <a:satOff val="0"/>
            <a:lumOff val="0"/>
            <a:alphaOff val="0"/>
          </a:schemeClr>
        </a:solidFill>
        <a:ln>
          <a:noFill/>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ACCFA5E5-7530-43FC-9026-C81341A83598}">
      <dsp:nvSpPr>
        <dsp:cNvPr id="0" name=""/>
        <dsp:cNvSpPr/>
      </dsp:nvSpPr>
      <dsp:spPr>
        <a:xfrm>
          <a:off x="5822204" y="3818491"/>
          <a:ext cx="2450272" cy="1368411"/>
        </a:xfrm>
        <a:prstGeom prst="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l" defTabSz="1066800">
            <a:lnSpc>
              <a:spcPct val="90000"/>
            </a:lnSpc>
            <a:spcBef>
              <a:spcPct val="0"/>
            </a:spcBef>
            <a:spcAft>
              <a:spcPct val="10000"/>
            </a:spcAft>
          </a:pPr>
          <a:r>
            <a:rPr lang="zh-TW" altLang="en-US" sz="2400" kern="1200" dirty="0" smtClean="0">
              <a:latin typeface="標楷體" pitchFamily="65" charset="-120"/>
              <a:ea typeface="標楷體" pitchFamily="65" charset="-120"/>
            </a:rPr>
            <a:t>只限於校舍範圍內幼稚園部分的</a:t>
          </a:r>
          <a:r>
            <a:rPr lang="zh-HK" altLang="en-US" sz="2400" kern="1200" dirty="0" smtClean="0">
              <a:latin typeface="標楷體" pitchFamily="65" charset="-120"/>
              <a:ea typeface="標楷體" pitchFamily="65" charset="-120"/>
            </a:rPr>
            <a:t>租金</a:t>
          </a:r>
          <a:endParaRPr lang="zh-HK" altLang="en-US" sz="2400" kern="1200" dirty="0">
            <a:latin typeface="標楷體" pitchFamily="65" charset="-120"/>
            <a:ea typeface="標楷體" pitchFamily="65" charset="-120"/>
          </a:endParaRPr>
        </a:p>
      </dsp:txBody>
      <dsp:txXfrm>
        <a:off x="5822204" y="3818491"/>
        <a:ext cx="2450272" cy="13684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3A1DA6-07BB-42BF-B28C-EDC1ADC91267}">
      <dsp:nvSpPr>
        <dsp:cNvPr id="0" name=""/>
        <dsp:cNvSpPr/>
      </dsp:nvSpPr>
      <dsp:spPr>
        <a:xfrm rot="16200000">
          <a:off x="296" y="380658"/>
          <a:ext cx="3397932" cy="3397932"/>
        </a:xfrm>
        <a:prstGeom prst="upArrow">
          <a:avLst>
            <a:gd name="adj1" fmla="val 50000"/>
            <a:gd name="adj2" fmla="val 35000"/>
          </a:avLst>
        </a:prstGeom>
        <a:solidFill>
          <a:schemeClr val="accent2">
            <a:shade val="80000"/>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zh-HK" altLang="zh-HK" sz="3700" kern="1200" dirty="0" smtClean="0"/>
            <a:t>租金資助</a:t>
          </a:r>
          <a:endParaRPr lang="zh-HK" altLang="en-US" sz="3700" kern="1200" dirty="0"/>
        </a:p>
      </dsp:txBody>
      <dsp:txXfrm rot="5400000">
        <a:off x="594934" y="1230141"/>
        <a:ext cx="2803294" cy="1698966"/>
      </dsp:txXfrm>
    </dsp:sp>
    <dsp:sp modelId="{6AE4FCEC-A897-450D-AC0F-61AA4003752F}">
      <dsp:nvSpPr>
        <dsp:cNvPr id="0" name=""/>
        <dsp:cNvSpPr/>
      </dsp:nvSpPr>
      <dsp:spPr>
        <a:xfrm rot="5400000">
          <a:off x="3739171" y="380658"/>
          <a:ext cx="3397932" cy="3397932"/>
        </a:xfrm>
        <a:prstGeom prst="upArrow">
          <a:avLst>
            <a:gd name="adj1" fmla="val 50000"/>
            <a:gd name="adj2" fmla="val 35000"/>
          </a:avLst>
        </a:prstGeom>
        <a:solidFill>
          <a:schemeClr val="accent2">
            <a:shade val="80000"/>
            <a:hueOff val="176332"/>
            <a:satOff val="7917"/>
            <a:lumOff val="19933"/>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zh-TW" altLang="en-US" sz="3700" kern="1200" dirty="0" smtClean="0"/>
            <a:t>校舍維修資助</a:t>
          </a:r>
          <a:endParaRPr lang="zh-HK" altLang="en-US" sz="3700" kern="1200" dirty="0"/>
        </a:p>
      </dsp:txBody>
      <dsp:txXfrm rot="-5400000">
        <a:off x="3739171" y="1230141"/>
        <a:ext cx="2803294" cy="16989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C35255-88F1-468C-8989-F25B7B85FEA2}">
      <dsp:nvSpPr>
        <dsp:cNvPr id="0" name=""/>
        <dsp:cNvSpPr/>
      </dsp:nvSpPr>
      <dsp:spPr>
        <a:xfrm>
          <a:off x="1998580" y="193863"/>
          <a:ext cx="3847445" cy="1336167"/>
        </a:xfrm>
        <a:prstGeom prst="ellipse">
          <a:avLst/>
        </a:prstGeom>
        <a:solidFill>
          <a:schemeClr val="accent4">
            <a:tint val="50000"/>
            <a:alpha val="40000"/>
            <a:hueOff val="0"/>
            <a:satOff val="0"/>
            <a:lumOff val="0"/>
            <a:alphaOff val="0"/>
          </a:schemeClr>
        </a:solidFill>
        <a:ln w="12700" cap="flat" cmpd="sng"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52400" prstMaterial="matte"/>
      </dsp:spPr>
      <dsp:style>
        <a:lnRef idx="1">
          <a:scrgbClr r="0" g="0" b="0"/>
        </a:lnRef>
        <a:fillRef idx="1">
          <a:scrgbClr r="0" g="0" b="0"/>
        </a:fillRef>
        <a:effectRef idx="0">
          <a:scrgbClr r="0" g="0" b="0"/>
        </a:effectRef>
        <a:fontRef idx="minor"/>
      </dsp:style>
    </dsp:sp>
    <dsp:sp modelId="{5E286955-ED09-4C20-B045-CEA2BEA635A9}">
      <dsp:nvSpPr>
        <dsp:cNvPr id="0" name=""/>
        <dsp:cNvSpPr/>
      </dsp:nvSpPr>
      <dsp:spPr>
        <a:xfrm>
          <a:off x="3555454" y="3465683"/>
          <a:ext cx="745628" cy="477202"/>
        </a:xfrm>
        <a:prstGeom prst="downArrow">
          <a:avLst/>
        </a:prstGeom>
        <a:solidFill>
          <a:schemeClr val="accent4">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38DB4F9-D821-4CCC-A1D4-FAA2A6E18FE0}">
      <dsp:nvSpPr>
        <dsp:cNvPr id="0" name=""/>
        <dsp:cNvSpPr/>
      </dsp:nvSpPr>
      <dsp:spPr>
        <a:xfrm>
          <a:off x="2376638" y="3847445"/>
          <a:ext cx="3103259" cy="894754"/>
        </a:xfrm>
        <a:prstGeom prst="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zh-TW" altLang="en-US" sz="2600" kern="1200" dirty="0" smtClean="0">
              <a:latin typeface="標楷體" pitchFamily="65" charset="-120"/>
              <a:ea typeface="標楷體" pitchFamily="65" charset="-120"/>
            </a:rPr>
            <a:t>不同的租金資助額</a:t>
          </a:r>
          <a:endParaRPr lang="zh-HK" altLang="en-US" sz="2600" kern="1200" dirty="0">
            <a:latin typeface="標楷體" pitchFamily="65" charset="-120"/>
            <a:ea typeface="標楷體" pitchFamily="65" charset="-120"/>
          </a:endParaRPr>
        </a:p>
      </dsp:txBody>
      <dsp:txXfrm>
        <a:off x="2376638" y="3847445"/>
        <a:ext cx="3103259" cy="894754"/>
      </dsp:txXfrm>
    </dsp:sp>
    <dsp:sp modelId="{1D3D13F4-FF56-4BB4-82F9-D329C3641883}">
      <dsp:nvSpPr>
        <dsp:cNvPr id="0" name=""/>
        <dsp:cNvSpPr/>
      </dsp:nvSpPr>
      <dsp:spPr>
        <a:xfrm>
          <a:off x="3397380" y="1633225"/>
          <a:ext cx="1342132" cy="1342132"/>
        </a:xfrm>
        <a:prstGeom prst="ellipse">
          <a:avLst/>
        </a:prstGeom>
        <a:solidFill>
          <a:srgbClr val="0000FF"/>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zh-TW" sz="1600" kern="1200" dirty="0" smtClean="0"/>
            <a:t>其他幼稚園</a:t>
          </a:r>
          <a:endParaRPr lang="zh-HK" altLang="en-US" sz="1600" kern="1200" dirty="0">
            <a:solidFill>
              <a:schemeClr val="bg1"/>
            </a:solidFill>
          </a:endParaRPr>
        </a:p>
      </dsp:txBody>
      <dsp:txXfrm>
        <a:off x="3593931" y="1829776"/>
        <a:ext cx="949030" cy="949030"/>
      </dsp:txXfrm>
    </dsp:sp>
    <dsp:sp modelId="{9BAC5160-87E3-44D9-A6B9-B594C2A6F8E0}">
      <dsp:nvSpPr>
        <dsp:cNvPr id="0" name=""/>
        <dsp:cNvSpPr/>
      </dsp:nvSpPr>
      <dsp:spPr>
        <a:xfrm>
          <a:off x="2437010" y="626328"/>
          <a:ext cx="1342132" cy="1342132"/>
        </a:xfrm>
        <a:prstGeom prst="ellipse">
          <a:avLst/>
        </a:prstGeom>
        <a:solidFill>
          <a:schemeClr val="accent4">
            <a:hueOff val="5206174"/>
            <a:satOff val="-29601"/>
            <a:lumOff val="951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TW" sz="2000" kern="1200" dirty="0" smtClean="0">
              <a:solidFill>
                <a:schemeClr val="tx1"/>
              </a:solidFill>
              <a:latin typeface="標楷體" pitchFamily="65" charset="-120"/>
              <a:ea typeface="標楷體" pitchFamily="65" charset="-120"/>
            </a:rPr>
            <a:t>處於寬限期的其他幼稚園</a:t>
          </a:r>
          <a:endParaRPr lang="zh-HK" altLang="en-US" sz="2000" kern="1200" dirty="0">
            <a:solidFill>
              <a:schemeClr val="tx1"/>
            </a:solidFill>
            <a:latin typeface="標楷體" pitchFamily="65" charset="-120"/>
            <a:ea typeface="標楷體" pitchFamily="65" charset="-120"/>
          </a:endParaRPr>
        </a:p>
      </dsp:txBody>
      <dsp:txXfrm>
        <a:off x="2633561" y="822879"/>
        <a:ext cx="949030" cy="949030"/>
      </dsp:txXfrm>
    </dsp:sp>
    <dsp:sp modelId="{8A47C265-18ED-4491-B51A-2A3FA78645AC}">
      <dsp:nvSpPr>
        <dsp:cNvPr id="0" name=""/>
        <dsp:cNvSpPr/>
      </dsp:nvSpPr>
      <dsp:spPr>
        <a:xfrm>
          <a:off x="3808967" y="301830"/>
          <a:ext cx="1342132" cy="1342132"/>
        </a:xfrm>
        <a:prstGeom prst="ellipse">
          <a:avLst/>
        </a:prstGeom>
        <a:solidFill>
          <a:srgbClr val="FFFF99"/>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TW" altLang="en-US" sz="2000" kern="1200" dirty="0" smtClean="0">
              <a:solidFill>
                <a:schemeClr val="tx1"/>
              </a:solidFill>
              <a:latin typeface="標楷體" pitchFamily="65" charset="-120"/>
              <a:ea typeface="標楷體" pitchFamily="65" charset="-120"/>
            </a:rPr>
            <a:t>獲提名屋邨幼稚園</a:t>
          </a:r>
          <a:endParaRPr lang="zh-HK" altLang="en-US" sz="2000" kern="1200" dirty="0">
            <a:solidFill>
              <a:schemeClr val="tx1"/>
            </a:solidFill>
            <a:latin typeface="標楷體" pitchFamily="65" charset="-120"/>
            <a:ea typeface="標楷體" pitchFamily="65" charset="-120"/>
          </a:endParaRPr>
        </a:p>
      </dsp:txBody>
      <dsp:txXfrm>
        <a:off x="4005518" y="498381"/>
        <a:ext cx="949030" cy="949030"/>
      </dsp:txXfrm>
    </dsp:sp>
    <dsp:sp modelId="{08AE5550-DE60-43D0-A6A7-1235EF6790E8}">
      <dsp:nvSpPr>
        <dsp:cNvPr id="0" name=""/>
        <dsp:cNvSpPr/>
      </dsp:nvSpPr>
      <dsp:spPr>
        <a:xfrm>
          <a:off x="1872575" y="596"/>
          <a:ext cx="4175521" cy="3340417"/>
        </a:xfrm>
        <a:prstGeom prst="funnel">
          <a:avLst/>
        </a:prstGeom>
        <a:solidFill>
          <a:schemeClr val="lt1">
            <a:alpha val="40000"/>
            <a:hueOff val="0"/>
            <a:satOff val="0"/>
            <a:lumOff val="0"/>
            <a:alphaOff val="0"/>
          </a:schemeClr>
        </a:solidFill>
        <a:ln>
          <a:noFill/>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E9FC4E-293A-4A1D-B03D-A8651E830277}">
      <dsp:nvSpPr>
        <dsp:cNvPr id="0" name=""/>
        <dsp:cNvSpPr/>
      </dsp:nvSpPr>
      <dsp:spPr>
        <a:xfrm>
          <a:off x="3196269" y="2044141"/>
          <a:ext cx="1456333" cy="1456333"/>
        </a:xfrm>
        <a:prstGeom prst="ellipse">
          <a:avLst/>
        </a:prstGeom>
        <a:solidFill>
          <a:srgbClr val="0000FF"/>
        </a:solidFill>
        <a:ln>
          <a:noFill/>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altLang="zh-TW" sz="2100" kern="1200" dirty="0" smtClean="0"/>
            <a:t>(4) </a:t>
          </a:r>
          <a:br>
            <a:rPr lang="en-US" altLang="zh-TW" sz="2100" kern="1200" dirty="0" smtClean="0"/>
          </a:br>
          <a:r>
            <a:rPr lang="zh-TW" altLang="en-US" sz="2100" b="1" kern="1200" dirty="0" smtClean="0"/>
            <a:t>租金開支劃分</a:t>
          </a:r>
          <a:endParaRPr lang="zh-TW" altLang="en-US" sz="2100" b="1" kern="1200" dirty="0"/>
        </a:p>
      </dsp:txBody>
      <dsp:txXfrm>
        <a:off x="3409544" y="2257416"/>
        <a:ext cx="1029783" cy="1029783"/>
      </dsp:txXfrm>
    </dsp:sp>
    <dsp:sp modelId="{91921337-E449-4480-A64B-B17F83F39FEF}">
      <dsp:nvSpPr>
        <dsp:cNvPr id="0" name=""/>
        <dsp:cNvSpPr/>
      </dsp:nvSpPr>
      <dsp:spPr>
        <a:xfrm rot="16200000">
          <a:off x="3769442" y="1512897"/>
          <a:ext cx="309986" cy="495153"/>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zh-TW" altLang="en-US" sz="1700" kern="1200"/>
        </a:p>
      </dsp:txBody>
      <dsp:txXfrm>
        <a:off x="3815940" y="1658426"/>
        <a:ext cx="216990" cy="297091"/>
      </dsp:txXfrm>
    </dsp:sp>
    <dsp:sp modelId="{EA02DE76-349D-43F7-9E71-FD7D213C13E1}">
      <dsp:nvSpPr>
        <dsp:cNvPr id="0" name=""/>
        <dsp:cNvSpPr/>
      </dsp:nvSpPr>
      <dsp:spPr>
        <a:xfrm>
          <a:off x="3196269" y="2926"/>
          <a:ext cx="1456333" cy="1456333"/>
        </a:xfrm>
        <a:prstGeom prst="ellipse">
          <a:avLst/>
        </a:prstGeom>
        <a:solidFill>
          <a:schemeClr val="accent2">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TW" altLang="en-US" sz="1700" kern="1200" dirty="0" smtClean="0"/>
            <a:t>分部</a:t>
          </a:r>
          <a:r>
            <a:rPr lang="en-US" altLang="en-US" sz="1700" kern="1200" dirty="0" smtClean="0"/>
            <a:t>(</a:t>
          </a:r>
          <a:r>
            <a:rPr lang="zh-TW" altLang="en-US" sz="1700" kern="1200" dirty="0" smtClean="0"/>
            <a:t>幼稚園及幼兒中心班級</a:t>
          </a:r>
          <a:r>
            <a:rPr lang="en-US" altLang="en-US" sz="1700" kern="1200" dirty="0" smtClean="0"/>
            <a:t>)</a:t>
          </a:r>
          <a:endParaRPr lang="zh-TW" altLang="en-US" sz="1700" kern="1200" dirty="0"/>
        </a:p>
      </dsp:txBody>
      <dsp:txXfrm>
        <a:off x="3409544" y="216201"/>
        <a:ext cx="1029783" cy="1029783"/>
      </dsp:txXfrm>
    </dsp:sp>
    <dsp:sp modelId="{F7AE00EB-918F-4835-91EF-A0829F532820}">
      <dsp:nvSpPr>
        <dsp:cNvPr id="0" name=""/>
        <dsp:cNvSpPr/>
      </dsp:nvSpPr>
      <dsp:spPr>
        <a:xfrm>
          <a:off x="4781276" y="2524731"/>
          <a:ext cx="309986" cy="495153"/>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zh-TW" altLang="en-US" sz="1700" kern="1200"/>
        </a:p>
      </dsp:txBody>
      <dsp:txXfrm>
        <a:off x="4781276" y="2623762"/>
        <a:ext cx="216990" cy="297091"/>
      </dsp:txXfrm>
    </dsp:sp>
    <dsp:sp modelId="{9ACE8E35-75B3-4FE5-9EA2-0D92D5E45B98}">
      <dsp:nvSpPr>
        <dsp:cNvPr id="0" name=""/>
        <dsp:cNvSpPr/>
      </dsp:nvSpPr>
      <dsp:spPr>
        <a:xfrm>
          <a:off x="5237483" y="2044141"/>
          <a:ext cx="1456333" cy="1456333"/>
        </a:xfrm>
        <a:prstGeom prst="ellipse">
          <a:avLst/>
        </a:prstGeom>
        <a:solidFill>
          <a:schemeClr val="accent2">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TW" altLang="en-US" sz="1700" kern="1200" dirty="0" smtClean="0"/>
            <a:t>學校部分及非學校部分</a:t>
          </a:r>
          <a:endParaRPr lang="zh-TW" altLang="en-US" sz="1700" kern="1200" dirty="0"/>
        </a:p>
      </dsp:txBody>
      <dsp:txXfrm>
        <a:off x="5450758" y="2257416"/>
        <a:ext cx="1029783" cy="1029783"/>
      </dsp:txXfrm>
    </dsp:sp>
    <dsp:sp modelId="{B000913B-F1CF-4703-A64B-FC895E218209}">
      <dsp:nvSpPr>
        <dsp:cNvPr id="0" name=""/>
        <dsp:cNvSpPr/>
      </dsp:nvSpPr>
      <dsp:spPr>
        <a:xfrm rot="5400000">
          <a:off x="3769442" y="3536565"/>
          <a:ext cx="309986" cy="495153"/>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zh-TW" altLang="en-US" sz="1700" kern="1200"/>
        </a:p>
      </dsp:txBody>
      <dsp:txXfrm>
        <a:off x="3815940" y="3589098"/>
        <a:ext cx="216990" cy="297091"/>
      </dsp:txXfrm>
    </dsp:sp>
    <dsp:sp modelId="{C0C49480-46F7-4700-AEC8-F2A272F34667}">
      <dsp:nvSpPr>
        <dsp:cNvPr id="0" name=""/>
        <dsp:cNvSpPr/>
      </dsp:nvSpPr>
      <dsp:spPr>
        <a:xfrm>
          <a:off x="3196269" y="4085355"/>
          <a:ext cx="1456333" cy="1456333"/>
        </a:xfrm>
        <a:prstGeom prst="ellipse">
          <a:avLst/>
        </a:prstGeom>
        <a:solidFill>
          <a:schemeClr val="accent2">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TW" altLang="en-US" sz="1700" kern="1200" smtClean="0"/>
            <a:t>課程</a:t>
          </a:r>
          <a:r>
            <a:rPr lang="en-US" altLang="en-US" sz="1700" kern="1200" dirty="0" smtClean="0"/>
            <a:t>(</a:t>
          </a:r>
          <a:r>
            <a:rPr lang="zh-TW" altLang="en-US" sz="1700" kern="1200" dirty="0" smtClean="0"/>
            <a:t>本地及非本地課程</a:t>
          </a:r>
          <a:r>
            <a:rPr lang="en-US" altLang="en-US" sz="1700" kern="1200" dirty="0" smtClean="0"/>
            <a:t>)</a:t>
          </a:r>
          <a:endParaRPr lang="zh-TW" altLang="en-US" sz="1700" kern="1200" dirty="0"/>
        </a:p>
      </dsp:txBody>
      <dsp:txXfrm>
        <a:off x="3409544" y="4298630"/>
        <a:ext cx="1029783" cy="1029783"/>
      </dsp:txXfrm>
    </dsp:sp>
    <dsp:sp modelId="{B4EAE842-B705-427A-B6CE-0C2857D6CFE8}">
      <dsp:nvSpPr>
        <dsp:cNvPr id="0" name=""/>
        <dsp:cNvSpPr/>
      </dsp:nvSpPr>
      <dsp:spPr>
        <a:xfrm rot="10800000">
          <a:off x="2757608" y="2524731"/>
          <a:ext cx="309986" cy="495153"/>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zh-HK" altLang="en-US" sz="1700" kern="1200"/>
        </a:p>
      </dsp:txBody>
      <dsp:txXfrm rot="10800000">
        <a:off x="2850604" y="2623762"/>
        <a:ext cx="216990" cy="297091"/>
      </dsp:txXfrm>
    </dsp:sp>
    <dsp:sp modelId="{112E3E51-CF2F-4DE0-AE26-9783C7B5C6DA}">
      <dsp:nvSpPr>
        <dsp:cNvPr id="0" name=""/>
        <dsp:cNvSpPr/>
      </dsp:nvSpPr>
      <dsp:spPr>
        <a:xfrm>
          <a:off x="1155054" y="2044141"/>
          <a:ext cx="1456333" cy="1456333"/>
        </a:xfrm>
        <a:prstGeom prst="ellipse">
          <a:avLst/>
        </a:prstGeom>
        <a:solidFill>
          <a:schemeClr val="accent2">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TW" altLang="en-US" sz="1700" kern="1200" dirty="0" smtClean="0"/>
            <a:t>合資格學生及不合資格學生</a:t>
          </a:r>
          <a:endParaRPr lang="zh-TW" altLang="en-US" sz="1700" kern="1200" dirty="0"/>
        </a:p>
      </dsp:txBody>
      <dsp:txXfrm>
        <a:off x="1368329" y="2257416"/>
        <a:ext cx="1029783" cy="10297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AB729-1D9C-4851-824E-C739C8B6976F}">
      <dsp:nvSpPr>
        <dsp:cNvPr id="0" name=""/>
        <dsp:cNvSpPr/>
      </dsp:nvSpPr>
      <dsp:spPr>
        <a:xfrm rot="5400000">
          <a:off x="-241450" y="243816"/>
          <a:ext cx="1573074" cy="1101152"/>
        </a:xfrm>
        <a:prstGeom prst="chevron">
          <a:avLst/>
        </a:prstGeom>
        <a:solidFill>
          <a:schemeClr val="accent2">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zh-HK" altLang="zh-HK" sz="1400" kern="1200" dirty="0" smtClean="0">
              <a:latin typeface="標楷體" pitchFamily="65" charset="-120"/>
              <a:ea typeface="標楷體" pitchFamily="65" charset="-120"/>
            </a:rPr>
            <a:t>電子申請</a:t>
          </a:r>
          <a:endParaRPr lang="zh-HK" altLang="en-US" sz="1400" kern="1200" dirty="0">
            <a:latin typeface="標楷體" pitchFamily="65" charset="-120"/>
            <a:ea typeface="標楷體" pitchFamily="65" charset="-120"/>
          </a:endParaRPr>
        </a:p>
      </dsp:txBody>
      <dsp:txXfrm rot="-5400000">
        <a:off x="-5489" y="558431"/>
        <a:ext cx="1101152" cy="471922"/>
      </dsp:txXfrm>
    </dsp:sp>
    <dsp:sp modelId="{64020E12-04DB-4E9F-A49F-F2368A5EA256}">
      <dsp:nvSpPr>
        <dsp:cNvPr id="0" name=""/>
        <dsp:cNvSpPr/>
      </dsp:nvSpPr>
      <dsp:spPr>
        <a:xfrm rot="5400000">
          <a:off x="3536164" y="-2456048"/>
          <a:ext cx="1022498" cy="5934599"/>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zh-HK" altLang="zh-HK" sz="2000" kern="1200" dirty="0" smtClean="0">
              <a:latin typeface="標楷體" pitchFamily="65" charset="-120"/>
              <a:ea typeface="標楷體" pitchFamily="65" charset="-120"/>
            </a:rPr>
            <a:t>合資格的參加計劃幼稚園，須經由學校入門網站戶口</a:t>
          </a:r>
          <a:r>
            <a:rPr lang="en-US" altLang="zh-HK" sz="2000" kern="1200" dirty="0" smtClean="0">
              <a:latin typeface="標楷體" pitchFamily="65" charset="-120"/>
              <a:ea typeface="標楷體" pitchFamily="65" charset="-120"/>
            </a:rPr>
            <a:t>(https://fkg.edb.gov.hk)</a:t>
          </a:r>
          <a:r>
            <a:rPr lang="zh-HK" altLang="zh-HK" sz="2000" kern="1200" dirty="0" smtClean="0">
              <a:latin typeface="標楷體" pitchFamily="65" charset="-120"/>
              <a:ea typeface="標楷體" pitchFamily="65" charset="-120"/>
            </a:rPr>
            <a:t>，登入「租金資助計劃系統」，遞交租金資助申請</a:t>
          </a:r>
          <a:r>
            <a:rPr lang="en-US" altLang="zh-HK" sz="2000" kern="1200" dirty="0" smtClean="0">
              <a:latin typeface="標楷體" pitchFamily="65" charset="-120"/>
              <a:ea typeface="標楷體" pitchFamily="65" charset="-120"/>
            </a:rPr>
            <a:t>(</a:t>
          </a:r>
          <a:r>
            <a:rPr lang="zh-HK" altLang="zh-HK" sz="2000" kern="1200" dirty="0" smtClean="0">
              <a:latin typeface="標楷體" pitchFamily="65" charset="-120"/>
              <a:ea typeface="標楷體" pitchFamily="65" charset="-120"/>
            </a:rPr>
            <a:t>下稱</a:t>
          </a:r>
          <a:r>
            <a:rPr lang="zh-HK" altLang="zh-HK" sz="2000" b="1" kern="1200" dirty="0" smtClean="0">
              <a:latin typeface="標楷體" pitchFamily="65" charset="-120"/>
              <a:ea typeface="標楷體" pitchFamily="65" charset="-120"/>
            </a:rPr>
            <a:t>電子申請</a:t>
          </a:r>
          <a:r>
            <a:rPr lang="en-US" altLang="zh-HK" sz="2000" kern="1200" dirty="0" smtClean="0">
              <a:latin typeface="標楷體" pitchFamily="65" charset="-120"/>
              <a:ea typeface="標楷體" pitchFamily="65" charset="-120"/>
            </a:rPr>
            <a:t>)</a:t>
          </a:r>
          <a:r>
            <a:rPr lang="zh-HK" altLang="zh-HK" sz="2000" kern="1200" dirty="0" smtClean="0">
              <a:latin typeface="標楷體" pitchFamily="65" charset="-120"/>
              <a:ea typeface="標楷體" pitchFamily="65" charset="-120"/>
            </a:rPr>
            <a:t>。 </a:t>
          </a:r>
          <a:endParaRPr lang="zh-HK" altLang="en-US" sz="2000" kern="1200" dirty="0">
            <a:latin typeface="標楷體" pitchFamily="65" charset="-120"/>
            <a:ea typeface="標楷體" pitchFamily="65" charset="-120"/>
          </a:endParaRPr>
        </a:p>
      </dsp:txBody>
      <dsp:txXfrm rot="-5400000">
        <a:off x="1080114" y="49916"/>
        <a:ext cx="5884685" cy="922670"/>
      </dsp:txXfrm>
    </dsp:sp>
    <dsp:sp modelId="{EE34BBD6-24A5-42E6-8BB6-14EE9ECE0392}">
      <dsp:nvSpPr>
        <dsp:cNvPr id="0" name=""/>
        <dsp:cNvSpPr/>
      </dsp:nvSpPr>
      <dsp:spPr>
        <a:xfrm rot="5400000">
          <a:off x="-241450" y="1654357"/>
          <a:ext cx="1573074" cy="1101152"/>
        </a:xfrm>
        <a:prstGeom prst="chevron">
          <a:avLst/>
        </a:prstGeom>
        <a:solidFill>
          <a:schemeClr val="accent2">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zh-HK" altLang="zh-HK" sz="1600" kern="1200" dirty="0" smtClean="0">
              <a:latin typeface="標楷體" pitchFamily="65" charset="-120"/>
              <a:ea typeface="標楷體" pitchFamily="65" charset="-120"/>
            </a:rPr>
            <a:t>列印及簽署</a:t>
          </a:r>
          <a:endParaRPr lang="zh-HK" altLang="en-US" sz="1600" kern="1200" dirty="0">
            <a:latin typeface="標楷體" pitchFamily="65" charset="-120"/>
            <a:ea typeface="標楷體" pitchFamily="65" charset="-120"/>
          </a:endParaRPr>
        </a:p>
      </dsp:txBody>
      <dsp:txXfrm rot="-5400000">
        <a:off x="-5489" y="1968972"/>
        <a:ext cx="1101152" cy="471922"/>
      </dsp:txXfrm>
    </dsp:sp>
    <dsp:sp modelId="{8D7F8F38-B5D3-4A65-A12F-0DF8F4E94FF0}">
      <dsp:nvSpPr>
        <dsp:cNvPr id="0" name=""/>
        <dsp:cNvSpPr/>
      </dsp:nvSpPr>
      <dsp:spPr>
        <a:xfrm rot="5400000">
          <a:off x="3662695" y="-1160033"/>
          <a:ext cx="1022498" cy="6179359"/>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ct val="15000"/>
            </a:spcAft>
            <a:buChar char="••"/>
          </a:pPr>
          <a:r>
            <a:rPr lang="zh-TW" altLang="en-US" sz="2400" kern="1200" dirty="0" smtClean="0">
              <a:latin typeface="標楷體" pitchFamily="65" charset="-120"/>
              <a:ea typeface="標楷體" pitchFamily="65" charset="-120"/>
            </a:rPr>
            <a:t>經由學校入門網站戶口列印整套填妥的附表並簽署</a:t>
          </a:r>
          <a:endParaRPr lang="zh-HK" altLang="en-US" sz="2400" kern="1200" dirty="0">
            <a:latin typeface="標楷體" pitchFamily="65" charset="-120"/>
            <a:ea typeface="標楷體" pitchFamily="65" charset="-120"/>
          </a:endParaRPr>
        </a:p>
      </dsp:txBody>
      <dsp:txXfrm rot="-5400000">
        <a:off x="1084265" y="1468311"/>
        <a:ext cx="6129445" cy="922670"/>
      </dsp:txXfrm>
    </dsp:sp>
    <dsp:sp modelId="{55E1F259-9738-4655-A697-E50F2C82AE9C}">
      <dsp:nvSpPr>
        <dsp:cNvPr id="0" name=""/>
        <dsp:cNvSpPr/>
      </dsp:nvSpPr>
      <dsp:spPr>
        <a:xfrm rot="5400000">
          <a:off x="-617825" y="3449130"/>
          <a:ext cx="2347782" cy="1123109"/>
        </a:xfrm>
        <a:prstGeom prst="chevron">
          <a:avLst/>
        </a:prstGeom>
        <a:solidFill>
          <a:schemeClr val="accent2">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altLang="zh-TW" sz="1600" kern="1200" dirty="0" smtClean="0"/>
        </a:p>
        <a:p>
          <a:pPr lvl="0" algn="ctr" defTabSz="711200">
            <a:lnSpc>
              <a:spcPct val="90000"/>
            </a:lnSpc>
            <a:spcBef>
              <a:spcPct val="0"/>
            </a:spcBef>
            <a:spcAft>
              <a:spcPct val="35000"/>
            </a:spcAft>
          </a:pPr>
          <a:r>
            <a:rPr lang="zh-TW" altLang="zh-HK" sz="1600" kern="1200" dirty="0" smtClean="0">
              <a:latin typeface="標楷體" pitchFamily="65" charset="-120"/>
              <a:ea typeface="標楷體" pitchFamily="65" charset="-120"/>
            </a:rPr>
            <a:t>遞交申請表列印</a:t>
          </a:r>
          <a:r>
            <a:rPr lang="zh-HK" altLang="zh-HK" sz="1600" kern="1200" dirty="0" smtClean="0">
              <a:latin typeface="標楷體" pitchFamily="65" charset="-120"/>
              <a:ea typeface="標楷體" pitchFamily="65" charset="-120"/>
            </a:rPr>
            <a:t>本及</a:t>
          </a:r>
          <a:r>
            <a:rPr lang="zh-TW" altLang="zh-HK" sz="1600" kern="1200" dirty="0" smtClean="0">
              <a:latin typeface="標楷體" pitchFamily="65" charset="-120"/>
              <a:ea typeface="標楷體" pitchFamily="65" charset="-120"/>
            </a:rPr>
            <a:t>所需文件</a:t>
          </a:r>
          <a:endParaRPr lang="zh-HK" altLang="en-US" sz="1600" kern="1200" dirty="0">
            <a:latin typeface="標楷體" pitchFamily="65" charset="-120"/>
            <a:ea typeface="標楷體" pitchFamily="65" charset="-120"/>
          </a:endParaRPr>
        </a:p>
      </dsp:txBody>
      <dsp:txXfrm rot="-5400000">
        <a:off x="-5489" y="3398349"/>
        <a:ext cx="1123109" cy="1224673"/>
      </dsp:txXfrm>
    </dsp:sp>
    <dsp:sp modelId="{39A4AFF1-E4AA-4D8B-89C2-919CB6020FCB}">
      <dsp:nvSpPr>
        <dsp:cNvPr id="0" name=""/>
        <dsp:cNvSpPr/>
      </dsp:nvSpPr>
      <dsp:spPr>
        <a:xfrm rot="5400000">
          <a:off x="3740454" y="174502"/>
          <a:ext cx="1768124" cy="7035751"/>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0" marR="0" lvl="1" indent="0" algn="just" defTabSz="914400" eaLnBrk="1" fontAlgn="auto" latinLnBrk="0" hangingPunct="1">
            <a:lnSpc>
              <a:spcPct val="100000"/>
            </a:lnSpc>
            <a:spcBef>
              <a:spcPct val="0"/>
            </a:spcBef>
            <a:spcAft>
              <a:spcPts val="0"/>
            </a:spcAft>
            <a:buClrTx/>
            <a:buSzTx/>
            <a:buFontTx/>
            <a:buChar char="••"/>
            <a:tabLst/>
            <a:defRPr/>
          </a:pPr>
          <a:r>
            <a:rPr lang="zh-TW" altLang="en-US" sz="2000" kern="1200" dirty="0" smtClean="0">
              <a:latin typeface="標楷體" pitchFamily="65" charset="-120"/>
              <a:ea typeface="標楷體" pitchFamily="65" charset="-120"/>
            </a:rPr>
            <a:t>把已簽署的</a:t>
          </a:r>
          <a:r>
            <a:rPr lang="zh-TW" altLang="en-US" sz="2000" b="1" kern="1200" dirty="0" smtClean="0">
              <a:latin typeface="標楷體" pitchFamily="65" charset="-120"/>
              <a:ea typeface="標楷體" pitchFamily="65" charset="-120"/>
            </a:rPr>
            <a:t>申請文件</a:t>
          </a:r>
          <a:r>
            <a:rPr lang="zh-TW" altLang="en-US" sz="2000" kern="1200" dirty="0" smtClean="0">
              <a:latin typeface="標楷體" pitchFamily="65" charset="-120"/>
              <a:ea typeface="標楷體" pitchFamily="65" charset="-120"/>
            </a:rPr>
            <a:t>列印本、</a:t>
          </a:r>
          <a:r>
            <a:rPr lang="zh-TW" altLang="en-US" sz="2000" b="1" kern="1200" dirty="0" smtClean="0">
              <a:latin typeface="標楷體" pitchFamily="65" charset="-120"/>
              <a:ea typeface="標楷體" pitchFamily="65" charset="-120"/>
            </a:rPr>
            <a:t>附表</a:t>
          </a:r>
          <a:r>
            <a:rPr lang="zh-TW" altLang="en-US" sz="2000" kern="1200" dirty="0" smtClean="0">
              <a:latin typeface="標楷體" pitchFamily="65" charset="-120"/>
              <a:ea typeface="標楷體" pitchFamily="65" charset="-120"/>
            </a:rPr>
            <a:t>連同</a:t>
          </a:r>
          <a:r>
            <a:rPr lang="en-US" altLang="en-US" sz="2000" kern="1200" dirty="0" smtClean="0">
              <a:latin typeface="Arial Unicode MS" pitchFamily="34" charset="-120"/>
              <a:ea typeface="Arial Unicode MS" pitchFamily="34" charset="-120"/>
              <a:cs typeface="Arial Unicode MS" pitchFamily="34" charset="-120"/>
            </a:rPr>
            <a:t>(</a:t>
          </a:r>
          <a:r>
            <a:rPr lang="en-US" altLang="en-US" sz="2000" kern="1200" dirty="0" err="1" smtClean="0">
              <a:latin typeface="Arial Unicode MS" pitchFamily="34" charset="-120"/>
              <a:ea typeface="Arial Unicode MS" pitchFamily="34" charset="-120"/>
              <a:cs typeface="Arial Unicode MS" pitchFamily="34" charset="-120"/>
            </a:rPr>
            <a:t>i</a:t>
          </a:r>
          <a:r>
            <a:rPr lang="en-US" altLang="en-US" sz="2000" kern="1200" dirty="0" smtClean="0">
              <a:latin typeface="Arial Unicode MS" pitchFamily="34" charset="-120"/>
              <a:ea typeface="Arial Unicode MS" pitchFamily="34" charset="-120"/>
              <a:cs typeface="Arial Unicode MS" pitchFamily="34" charset="-120"/>
            </a:rPr>
            <a:t>)</a:t>
          </a:r>
          <a:r>
            <a:rPr lang="zh-HK" altLang="en-US" sz="2000" b="1" kern="1200" dirty="0" smtClean="0">
              <a:latin typeface="標楷體" pitchFamily="65" charset="-120"/>
              <a:ea typeface="標楷體" pitchFamily="65" charset="-120"/>
            </a:rPr>
            <a:t>租約</a:t>
          </a:r>
          <a:r>
            <a:rPr lang="zh-HK" altLang="en-US" sz="2000" kern="1200" dirty="0" smtClean="0">
              <a:latin typeface="標楷體" pitchFamily="65" charset="-120"/>
              <a:ea typeface="標楷體" pitchFamily="65" charset="-120"/>
            </a:rPr>
            <a:t>；以及</a:t>
          </a:r>
          <a:r>
            <a:rPr lang="en-US" altLang="en-US" sz="2000" kern="1200" dirty="0" smtClean="0">
              <a:latin typeface="Arial Unicode MS" pitchFamily="34" charset="-120"/>
              <a:ea typeface="Arial Unicode MS" pitchFamily="34" charset="-120"/>
              <a:cs typeface="Arial Unicode MS" pitchFamily="34" charset="-120"/>
            </a:rPr>
            <a:t>(ii)</a:t>
          </a:r>
          <a:r>
            <a:rPr lang="zh-TW" altLang="en-US" sz="2000" kern="1200" dirty="0" smtClean="0">
              <a:latin typeface="標楷體" pitchFamily="65" charset="-120"/>
              <a:ea typeface="標楷體" pitchFamily="65" charset="-120"/>
            </a:rPr>
            <a:t>由業主／使用土地准許人提供有關物業／用地可作租賃或分租用途以收取租金</a:t>
          </a:r>
          <a:r>
            <a:rPr lang="en-US" altLang="zh-TW" sz="2000" kern="1200" dirty="0" smtClean="0">
              <a:latin typeface="標楷體" pitchFamily="65" charset="-120"/>
              <a:ea typeface="標楷體" pitchFamily="65" charset="-120"/>
            </a:rPr>
            <a:t>(</a:t>
          </a:r>
          <a:r>
            <a:rPr lang="zh-TW" altLang="en-US" sz="2000" kern="1200" dirty="0" smtClean="0">
              <a:latin typeface="標楷體" pitchFamily="65" charset="-120"/>
              <a:ea typeface="標楷體" pitchFamily="65" charset="-120"/>
            </a:rPr>
            <a:t>例如有關用地指定作宗教</a:t>
          </a:r>
          <a:r>
            <a:rPr lang="en-US" altLang="zh-TW" sz="2000" kern="1200" dirty="0" smtClean="0">
              <a:latin typeface="標楷體" pitchFamily="65" charset="-120"/>
              <a:ea typeface="標楷體" pitchFamily="65" charset="-120"/>
            </a:rPr>
            <a:t>/</a:t>
          </a:r>
          <a:r>
            <a:rPr lang="zh-TW" altLang="en-US" sz="2000" kern="1200" dirty="0" smtClean="0">
              <a:latin typeface="標楷體" pitchFamily="65" charset="-120"/>
              <a:ea typeface="標楷體" pitchFamily="65" charset="-120"/>
            </a:rPr>
            <a:t>社區用途</a:t>
          </a:r>
          <a:r>
            <a:rPr lang="en-US" altLang="en-US" sz="2000" kern="1200" dirty="0" smtClean="0">
              <a:latin typeface="標楷體" pitchFamily="65" charset="-120"/>
              <a:ea typeface="標楷體" pitchFamily="65" charset="-120"/>
            </a:rPr>
            <a:t>)</a:t>
          </a:r>
          <a:r>
            <a:rPr lang="zh-TW" altLang="en-US" sz="2000" kern="1200" dirty="0" smtClean="0">
              <a:latin typeface="標楷體" pitchFamily="65" charset="-120"/>
              <a:ea typeface="標楷體" pitchFamily="65" charset="-120"/>
            </a:rPr>
            <a:t>的</a:t>
          </a:r>
          <a:r>
            <a:rPr lang="zh-TW" altLang="en-US" sz="2000" b="1" kern="1200" dirty="0" smtClean="0">
              <a:latin typeface="標楷體" pitchFamily="65" charset="-120"/>
              <a:ea typeface="標楷體" pitchFamily="65" charset="-120"/>
            </a:rPr>
            <a:t>證明文件</a:t>
          </a:r>
          <a:r>
            <a:rPr lang="zh-TW" altLang="en-US" sz="2000" kern="1200" dirty="0" smtClean="0">
              <a:latin typeface="標楷體" pitchFamily="65" charset="-120"/>
              <a:ea typeface="標楷體" pitchFamily="65" charset="-120"/>
            </a:rPr>
            <a:t>，呈交所屬的高級學校發展主任或高級服務主任。</a:t>
          </a:r>
          <a:endParaRPr lang="zh-HK" altLang="en-US" sz="2000" kern="1200" dirty="0">
            <a:latin typeface="標楷體" pitchFamily="65" charset="-120"/>
            <a:ea typeface="標楷體" pitchFamily="65" charset="-120"/>
          </a:endParaRPr>
        </a:p>
      </dsp:txBody>
      <dsp:txXfrm rot="-5400000">
        <a:off x="1106641" y="2894629"/>
        <a:ext cx="6949438" cy="159549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ED2735-4B7E-4443-A245-B9C82DB6F683}">
      <dsp:nvSpPr>
        <dsp:cNvPr id="0" name=""/>
        <dsp:cNvSpPr/>
      </dsp:nvSpPr>
      <dsp:spPr>
        <a:xfrm>
          <a:off x="3943531" y="1885026"/>
          <a:ext cx="2264067" cy="794333"/>
        </a:xfrm>
        <a:custGeom>
          <a:avLst/>
          <a:gdLst/>
          <a:ahLst/>
          <a:cxnLst/>
          <a:rect l="0" t="0" r="0" b="0"/>
          <a:pathLst>
            <a:path>
              <a:moveTo>
                <a:pt x="0" y="0"/>
              </a:moveTo>
              <a:lnTo>
                <a:pt x="0" y="632612"/>
              </a:lnTo>
              <a:lnTo>
                <a:pt x="2264067" y="632612"/>
              </a:lnTo>
              <a:lnTo>
                <a:pt x="2264067" y="794333"/>
              </a:lnTo>
            </a:path>
          </a:pathLst>
        </a:custGeom>
        <a:noFill/>
        <a:ln w="25400" cap="flat" cmpd="sng" algn="ctr">
          <a:solidFill>
            <a:schemeClr val="accent2">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82749D6-5E44-4690-9FB2-1862D1445E1F}">
      <dsp:nvSpPr>
        <dsp:cNvPr id="0" name=""/>
        <dsp:cNvSpPr/>
      </dsp:nvSpPr>
      <dsp:spPr>
        <a:xfrm>
          <a:off x="1664502" y="1885026"/>
          <a:ext cx="2279028" cy="775051"/>
        </a:xfrm>
        <a:custGeom>
          <a:avLst/>
          <a:gdLst/>
          <a:ahLst/>
          <a:cxnLst/>
          <a:rect l="0" t="0" r="0" b="0"/>
          <a:pathLst>
            <a:path>
              <a:moveTo>
                <a:pt x="2279028" y="0"/>
              </a:moveTo>
              <a:lnTo>
                <a:pt x="2279028" y="613330"/>
              </a:lnTo>
              <a:lnTo>
                <a:pt x="0" y="613330"/>
              </a:lnTo>
              <a:lnTo>
                <a:pt x="0" y="775051"/>
              </a:lnTo>
            </a:path>
          </a:pathLst>
        </a:custGeom>
        <a:noFill/>
        <a:ln w="25400" cap="flat" cmpd="sng" algn="ctr">
          <a:solidFill>
            <a:schemeClr val="accent2">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057E965-619A-4AA0-BE22-4626F503D9C4}">
      <dsp:nvSpPr>
        <dsp:cNvPr id="0" name=""/>
        <dsp:cNvSpPr/>
      </dsp:nvSpPr>
      <dsp:spPr>
        <a:xfrm>
          <a:off x="2430161" y="276817"/>
          <a:ext cx="3026740" cy="1608208"/>
        </a:xfrm>
        <a:prstGeom prst="roundRect">
          <a:avLst/>
        </a:prstGeom>
        <a:solidFill>
          <a:schemeClr val="bg1">
            <a:alpha val="80000"/>
          </a:schemeClr>
        </a:solidFill>
        <a:ln>
          <a:noFill/>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41C2043F-198A-473F-BF65-42B62FA02C0A}">
      <dsp:nvSpPr>
        <dsp:cNvPr id="0" name=""/>
        <dsp:cNvSpPr/>
      </dsp:nvSpPr>
      <dsp:spPr>
        <a:xfrm>
          <a:off x="2386462" y="579228"/>
          <a:ext cx="3114147" cy="1035016"/>
        </a:xfrm>
        <a:prstGeom prst="round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TW" altLang="en-US" sz="2400" kern="1200" dirty="0" smtClean="0">
              <a:latin typeface="標楷體" pitchFamily="65" charset="-120"/>
              <a:ea typeface="標楷體" pitchFamily="65" charset="-120"/>
            </a:rPr>
            <a:t>目前在租金發還計劃下的幼稚園</a:t>
          </a:r>
          <a:endParaRPr lang="zh-HK" altLang="en-US" sz="2400" kern="1200" dirty="0">
            <a:latin typeface="標楷體" pitchFamily="65" charset="-120"/>
            <a:ea typeface="標楷體" pitchFamily="65" charset="-120"/>
          </a:endParaRPr>
        </a:p>
      </dsp:txBody>
      <dsp:txXfrm>
        <a:off x="2436987" y="629753"/>
        <a:ext cx="3013097" cy="933966"/>
      </dsp:txXfrm>
    </dsp:sp>
    <dsp:sp modelId="{E18E1818-6768-462D-BB56-9AE522A1041B}">
      <dsp:nvSpPr>
        <dsp:cNvPr id="0" name=""/>
        <dsp:cNvSpPr/>
      </dsp:nvSpPr>
      <dsp:spPr>
        <a:xfrm>
          <a:off x="275660" y="2660077"/>
          <a:ext cx="2777684" cy="1376178"/>
        </a:xfrm>
        <a:prstGeom prst="roundRect">
          <a:avLst/>
        </a:prstGeom>
        <a:solidFill>
          <a:schemeClr val="accent2">
            <a:alpha val="70000"/>
            <a:hueOff val="0"/>
            <a:satOff val="0"/>
            <a:lumOff val="0"/>
            <a:alphaOff val="0"/>
          </a:schemeClr>
        </a:solidFill>
        <a:ln>
          <a:noFill/>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26B4E125-0AE0-468A-A2BB-E7302CC2E1E2}">
      <dsp:nvSpPr>
        <dsp:cNvPr id="0" name=""/>
        <dsp:cNvSpPr/>
      </dsp:nvSpPr>
      <dsp:spPr>
        <a:xfrm>
          <a:off x="483931" y="2777981"/>
          <a:ext cx="2286900" cy="1229403"/>
        </a:xfrm>
        <a:prstGeom prst="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TW" altLang="zh-HK" sz="1900" kern="1200" dirty="0" smtClean="0">
              <a:latin typeface="標楷體" pitchFamily="65" charset="-120"/>
              <a:ea typeface="標楷體" pitchFamily="65" charset="-120"/>
            </a:rPr>
            <a:t>獲提名屋邨幼稚園／處於寬限期的其他幼稚園</a:t>
          </a:r>
          <a:endParaRPr lang="zh-HK" altLang="en-US" sz="1900" kern="1200" dirty="0">
            <a:latin typeface="標楷體" pitchFamily="65" charset="-120"/>
            <a:ea typeface="標楷體" pitchFamily="65" charset="-120"/>
          </a:endParaRPr>
        </a:p>
      </dsp:txBody>
      <dsp:txXfrm>
        <a:off x="483931" y="2777981"/>
        <a:ext cx="2286900" cy="1229403"/>
      </dsp:txXfrm>
    </dsp:sp>
    <dsp:sp modelId="{2CE250E7-95A0-469E-A9DF-306E19BF8BAC}">
      <dsp:nvSpPr>
        <dsp:cNvPr id="0" name=""/>
        <dsp:cNvSpPr/>
      </dsp:nvSpPr>
      <dsp:spPr>
        <a:xfrm>
          <a:off x="4819879" y="2679360"/>
          <a:ext cx="2775438" cy="1375619"/>
        </a:xfrm>
        <a:prstGeom prst="roundRect">
          <a:avLst/>
        </a:prstGeom>
        <a:solidFill>
          <a:schemeClr val="accent2">
            <a:alpha val="70000"/>
            <a:hueOff val="0"/>
            <a:satOff val="0"/>
            <a:lumOff val="0"/>
            <a:alphaOff val="0"/>
          </a:schemeClr>
        </a:solidFill>
        <a:ln>
          <a:noFill/>
        </a:ln>
        <a:effectLst>
          <a:outerShdw blurRad="50800" dist="25000" dir="5400000" rotWithShape="0">
            <a:srgbClr val="000000">
              <a:alpha val="40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0F462B7F-582E-47BC-9923-E3AA1D8250BA}">
      <dsp:nvSpPr>
        <dsp:cNvPr id="0" name=""/>
        <dsp:cNvSpPr/>
      </dsp:nvSpPr>
      <dsp:spPr>
        <a:xfrm>
          <a:off x="5063843" y="2871728"/>
          <a:ext cx="2431905" cy="1035016"/>
        </a:xfrm>
        <a:prstGeom prst="rect">
          <a:avLst/>
        </a:prstGeom>
        <a:noFill/>
        <a:ln w="12700"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TW" altLang="zh-HK" sz="1900" kern="1200" dirty="0" smtClean="0">
              <a:latin typeface="標楷體" pitchFamily="65" charset="-120"/>
              <a:ea typeface="標楷體" pitchFamily="65" charset="-120"/>
            </a:rPr>
            <a:t>前身屬社會福利署轄下的資助幼兒中心</a:t>
          </a:r>
          <a:endParaRPr lang="zh-HK" altLang="en-US" sz="1900" kern="1200" dirty="0">
            <a:latin typeface="標楷體" pitchFamily="65" charset="-120"/>
            <a:ea typeface="標楷體" pitchFamily="65" charset="-120"/>
          </a:endParaRPr>
        </a:p>
      </dsp:txBody>
      <dsp:txXfrm>
        <a:off x="5063843" y="2871728"/>
        <a:ext cx="2431905" cy="1035016"/>
      </dsp:txXfrm>
    </dsp:sp>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放射狀圖片清單"/>
  <dgm:desc val="用來顯示與中心概念之間的關係。階層 1 圖形包含文字，而所有階層 2 圖形則包含有對應文字的圖片。上限為 4 個階層 2 的圖片。未使用的圖片不會出現，但只要切換版面配置，仍然可以使用。最適合用在少量階層 2 文字的情況。"/>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4"/>
            <a:ext cx="2972546" cy="498226"/>
          </a:xfrm>
          <a:prstGeom prst="rect">
            <a:avLst/>
          </a:prstGeom>
        </p:spPr>
        <p:txBody>
          <a:bodyPr vert="horz" lIns="92780" tIns="46389" rIns="92780" bIns="46389" rtlCol="0"/>
          <a:lstStyle>
            <a:lvl1pPr algn="l">
              <a:defRPr sz="1300"/>
            </a:lvl1pPr>
          </a:lstStyle>
          <a:p>
            <a:endParaRPr lang="zh-HK" altLang="en-US"/>
          </a:p>
        </p:txBody>
      </p:sp>
      <p:sp>
        <p:nvSpPr>
          <p:cNvPr id="3" name="日期版面配置區 2"/>
          <p:cNvSpPr>
            <a:spLocks noGrp="1"/>
          </p:cNvSpPr>
          <p:nvPr>
            <p:ph type="dt" sz="quarter" idx="1"/>
          </p:nvPr>
        </p:nvSpPr>
        <p:spPr>
          <a:xfrm>
            <a:off x="3883854" y="4"/>
            <a:ext cx="2972546" cy="498226"/>
          </a:xfrm>
          <a:prstGeom prst="rect">
            <a:avLst/>
          </a:prstGeom>
        </p:spPr>
        <p:txBody>
          <a:bodyPr vert="horz" lIns="92780" tIns="46389" rIns="92780" bIns="46389" rtlCol="0"/>
          <a:lstStyle>
            <a:lvl1pPr algn="r">
              <a:defRPr sz="1300"/>
            </a:lvl1pPr>
          </a:lstStyle>
          <a:p>
            <a:fld id="{D368B1CC-A953-4F22-BF0D-19E4381CF659}" type="datetimeFigureOut">
              <a:rPr lang="zh-HK" altLang="en-US" smtClean="0"/>
              <a:pPr/>
              <a:t>18/12/2017</a:t>
            </a:fld>
            <a:endParaRPr lang="zh-HK" altLang="en-US"/>
          </a:p>
        </p:txBody>
      </p:sp>
      <p:sp>
        <p:nvSpPr>
          <p:cNvPr id="4" name="頁尾版面配置區 3"/>
          <p:cNvSpPr>
            <a:spLocks noGrp="1"/>
          </p:cNvSpPr>
          <p:nvPr>
            <p:ph type="ftr" sz="quarter" idx="2"/>
          </p:nvPr>
        </p:nvSpPr>
        <p:spPr>
          <a:xfrm>
            <a:off x="2" y="9477583"/>
            <a:ext cx="2972546" cy="499834"/>
          </a:xfrm>
          <a:prstGeom prst="rect">
            <a:avLst/>
          </a:prstGeom>
        </p:spPr>
        <p:txBody>
          <a:bodyPr vert="horz" lIns="92780" tIns="46389" rIns="92780" bIns="46389" rtlCol="0" anchor="b"/>
          <a:lstStyle>
            <a:lvl1pPr algn="l">
              <a:defRPr sz="1300"/>
            </a:lvl1pPr>
          </a:lstStyle>
          <a:p>
            <a:endParaRPr lang="zh-HK" altLang="en-US"/>
          </a:p>
        </p:txBody>
      </p:sp>
      <p:sp>
        <p:nvSpPr>
          <p:cNvPr id="5" name="投影片編號版面配置區 4"/>
          <p:cNvSpPr>
            <a:spLocks noGrp="1"/>
          </p:cNvSpPr>
          <p:nvPr>
            <p:ph type="sldNum" sz="quarter" idx="3"/>
          </p:nvPr>
        </p:nvSpPr>
        <p:spPr>
          <a:xfrm>
            <a:off x="3883854" y="9477583"/>
            <a:ext cx="2972546" cy="499834"/>
          </a:xfrm>
          <a:prstGeom prst="rect">
            <a:avLst/>
          </a:prstGeom>
        </p:spPr>
        <p:txBody>
          <a:bodyPr vert="horz" lIns="92780" tIns="46389" rIns="92780" bIns="46389" rtlCol="0" anchor="b"/>
          <a:lstStyle>
            <a:lvl1pPr algn="r">
              <a:defRPr sz="1300"/>
            </a:lvl1pPr>
          </a:lstStyle>
          <a:p>
            <a:fld id="{102C43BC-5584-4960-A835-D3649EE3EAEA}" type="slidenum">
              <a:rPr lang="zh-HK" altLang="en-US" smtClean="0"/>
              <a:pPr/>
              <a:t>‹#›</a:t>
            </a:fld>
            <a:endParaRPr lang="zh-HK" altLang="en-US"/>
          </a:p>
        </p:txBody>
      </p:sp>
    </p:spTree>
    <p:extLst>
      <p:ext uri="{BB962C8B-B14F-4D97-AF65-F5344CB8AC3E}">
        <p14:creationId xmlns:p14="http://schemas.microsoft.com/office/powerpoint/2010/main" val="2826116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4" y="0"/>
            <a:ext cx="2972290" cy="499510"/>
          </a:xfrm>
          <a:prstGeom prst="rect">
            <a:avLst/>
          </a:prstGeom>
        </p:spPr>
        <p:txBody>
          <a:bodyPr vert="horz" lIns="92780" tIns="46389" rIns="92780" bIns="46389" rtlCol="0"/>
          <a:lstStyle>
            <a:lvl1pPr algn="l">
              <a:defRPr sz="1300"/>
            </a:lvl1pPr>
          </a:lstStyle>
          <a:p>
            <a:endParaRPr lang="zh-HK" altLang="en-US"/>
          </a:p>
        </p:txBody>
      </p:sp>
      <p:sp>
        <p:nvSpPr>
          <p:cNvPr id="3" name="日期版面配置區 2"/>
          <p:cNvSpPr>
            <a:spLocks noGrp="1"/>
          </p:cNvSpPr>
          <p:nvPr>
            <p:ph type="dt" idx="1"/>
          </p:nvPr>
        </p:nvSpPr>
        <p:spPr>
          <a:xfrm>
            <a:off x="3884077" y="0"/>
            <a:ext cx="2972289" cy="499510"/>
          </a:xfrm>
          <a:prstGeom prst="rect">
            <a:avLst/>
          </a:prstGeom>
        </p:spPr>
        <p:txBody>
          <a:bodyPr vert="horz" lIns="92780" tIns="46389" rIns="92780" bIns="46389" rtlCol="0"/>
          <a:lstStyle>
            <a:lvl1pPr algn="r">
              <a:defRPr sz="1300"/>
            </a:lvl1pPr>
          </a:lstStyle>
          <a:p>
            <a:fld id="{686C7AAB-660E-4EF4-8348-83BAE71410B7}" type="datetimeFigureOut">
              <a:rPr lang="zh-HK" altLang="en-US" smtClean="0"/>
              <a:pPr/>
              <a:t>18/12/2017</a:t>
            </a:fld>
            <a:endParaRPr lang="zh-HK" altLang="en-US"/>
          </a:p>
        </p:txBody>
      </p:sp>
      <p:sp>
        <p:nvSpPr>
          <p:cNvPr id="4" name="投影片圖像版面配置區 3"/>
          <p:cNvSpPr>
            <a:spLocks noGrp="1" noRot="1" noChangeAspect="1"/>
          </p:cNvSpPr>
          <p:nvPr>
            <p:ph type="sldImg" idx="2"/>
          </p:nvPr>
        </p:nvSpPr>
        <p:spPr>
          <a:xfrm>
            <a:off x="936625" y="749300"/>
            <a:ext cx="4986338" cy="3740150"/>
          </a:xfrm>
          <a:prstGeom prst="rect">
            <a:avLst/>
          </a:prstGeom>
          <a:noFill/>
          <a:ln w="12700">
            <a:solidFill>
              <a:prstClr val="black"/>
            </a:solidFill>
          </a:ln>
        </p:spPr>
        <p:txBody>
          <a:bodyPr vert="horz" lIns="92780" tIns="46389" rIns="92780" bIns="46389" rtlCol="0" anchor="ctr"/>
          <a:lstStyle/>
          <a:p>
            <a:endParaRPr lang="zh-HK" altLang="en-US"/>
          </a:p>
        </p:txBody>
      </p:sp>
      <p:sp>
        <p:nvSpPr>
          <p:cNvPr id="5" name="備忘稿版面配置區 4"/>
          <p:cNvSpPr>
            <a:spLocks noGrp="1"/>
          </p:cNvSpPr>
          <p:nvPr>
            <p:ph type="body" sz="quarter" idx="3"/>
          </p:nvPr>
        </p:nvSpPr>
        <p:spPr>
          <a:xfrm>
            <a:off x="686291" y="4739758"/>
            <a:ext cx="5485419" cy="4490800"/>
          </a:xfrm>
          <a:prstGeom prst="rect">
            <a:avLst/>
          </a:prstGeom>
        </p:spPr>
        <p:txBody>
          <a:bodyPr vert="horz" lIns="92780" tIns="46389" rIns="92780" bIns="46389"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6" name="頁尾版面配置區 5"/>
          <p:cNvSpPr>
            <a:spLocks noGrp="1"/>
          </p:cNvSpPr>
          <p:nvPr>
            <p:ph type="ftr" sz="quarter" idx="4"/>
          </p:nvPr>
        </p:nvSpPr>
        <p:spPr>
          <a:xfrm>
            <a:off x="4" y="9477921"/>
            <a:ext cx="2972290" cy="499509"/>
          </a:xfrm>
          <a:prstGeom prst="rect">
            <a:avLst/>
          </a:prstGeom>
        </p:spPr>
        <p:txBody>
          <a:bodyPr vert="horz" lIns="92780" tIns="46389" rIns="92780" bIns="46389" rtlCol="0" anchor="b"/>
          <a:lstStyle>
            <a:lvl1pPr algn="l">
              <a:defRPr sz="1300"/>
            </a:lvl1pPr>
          </a:lstStyle>
          <a:p>
            <a:endParaRPr lang="zh-HK" altLang="en-US"/>
          </a:p>
        </p:txBody>
      </p:sp>
      <p:sp>
        <p:nvSpPr>
          <p:cNvPr id="7" name="投影片編號版面配置區 6"/>
          <p:cNvSpPr>
            <a:spLocks noGrp="1"/>
          </p:cNvSpPr>
          <p:nvPr>
            <p:ph type="sldNum" sz="quarter" idx="5"/>
          </p:nvPr>
        </p:nvSpPr>
        <p:spPr>
          <a:xfrm>
            <a:off x="3884077" y="9477921"/>
            <a:ext cx="2972289" cy="499509"/>
          </a:xfrm>
          <a:prstGeom prst="rect">
            <a:avLst/>
          </a:prstGeom>
        </p:spPr>
        <p:txBody>
          <a:bodyPr vert="horz" lIns="92780" tIns="46389" rIns="92780" bIns="46389" rtlCol="0" anchor="b"/>
          <a:lstStyle>
            <a:lvl1pPr algn="r">
              <a:defRPr sz="1300"/>
            </a:lvl1pPr>
          </a:lstStyle>
          <a:p>
            <a:fld id="{FFCBC415-4DA1-422A-9B6D-A4F905CFEA4D}" type="slidenum">
              <a:rPr lang="zh-HK" altLang="en-US" smtClean="0"/>
              <a:pPr/>
              <a:t>‹#›</a:t>
            </a:fld>
            <a:endParaRPr lang="zh-HK" altLang="en-US"/>
          </a:p>
        </p:txBody>
      </p:sp>
    </p:spTree>
    <p:extLst>
      <p:ext uri="{BB962C8B-B14F-4D97-AF65-F5344CB8AC3E}">
        <p14:creationId xmlns:p14="http://schemas.microsoft.com/office/powerpoint/2010/main" val="2437343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FFCBC415-4DA1-422A-9B6D-A4F905CFEA4D}" type="slidenum">
              <a:rPr lang="zh-HK" altLang="en-US" smtClean="0"/>
              <a:pPr/>
              <a:t>1</a:t>
            </a:fld>
            <a:endParaRPr lang="zh-HK" altLang="en-US"/>
          </a:p>
        </p:txBody>
      </p:sp>
    </p:spTree>
    <p:extLst>
      <p:ext uri="{BB962C8B-B14F-4D97-AF65-F5344CB8AC3E}">
        <p14:creationId xmlns:p14="http://schemas.microsoft.com/office/powerpoint/2010/main" val="3463271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46</a:t>
            </a:fld>
            <a:endParaRPr lang="zh-HK" altLang="en-US"/>
          </a:p>
        </p:txBody>
      </p:sp>
    </p:spTree>
    <p:extLst>
      <p:ext uri="{BB962C8B-B14F-4D97-AF65-F5344CB8AC3E}">
        <p14:creationId xmlns:p14="http://schemas.microsoft.com/office/powerpoint/2010/main" val="2443463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47</a:t>
            </a:fld>
            <a:endParaRPr lang="zh-HK" altLang="en-US"/>
          </a:p>
        </p:txBody>
      </p:sp>
    </p:spTree>
    <p:extLst>
      <p:ext uri="{BB962C8B-B14F-4D97-AF65-F5344CB8AC3E}">
        <p14:creationId xmlns:p14="http://schemas.microsoft.com/office/powerpoint/2010/main" val="385690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50</a:t>
            </a:fld>
            <a:endParaRPr lang="zh-HK" altLang="en-US"/>
          </a:p>
        </p:txBody>
      </p:sp>
    </p:spTree>
    <p:extLst>
      <p:ext uri="{BB962C8B-B14F-4D97-AF65-F5344CB8AC3E}">
        <p14:creationId xmlns:p14="http://schemas.microsoft.com/office/powerpoint/2010/main" val="3856904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FFCBC415-4DA1-422A-9B6D-A4F905CFEA4D}" type="slidenum">
              <a:rPr lang="zh-HK" altLang="en-US" smtClean="0"/>
              <a:pPr/>
              <a:t>54</a:t>
            </a:fld>
            <a:endParaRPr lang="zh-HK" altLang="en-US"/>
          </a:p>
        </p:txBody>
      </p:sp>
    </p:spTree>
    <p:extLst>
      <p:ext uri="{BB962C8B-B14F-4D97-AF65-F5344CB8AC3E}">
        <p14:creationId xmlns:p14="http://schemas.microsoft.com/office/powerpoint/2010/main" val="1439307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FFCBC415-4DA1-422A-9B6D-A4F905CFEA4D}" type="slidenum">
              <a:rPr lang="zh-HK" altLang="en-US" smtClean="0"/>
              <a:pPr/>
              <a:t>55</a:t>
            </a:fld>
            <a:endParaRPr lang="zh-HK" altLang="en-US"/>
          </a:p>
        </p:txBody>
      </p:sp>
    </p:spTree>
    <p:extLst>
      <p:ext uri="{BB962C8B-B14F-4D97-AF65-F5344CB8AC3E}">
        <p14:creationId xmlns:p14="http://schemas.microsoft.com/office/powerpoint/2010/main" val="1439307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FFCBC415-4DA1-422A-9B6D-A4F905CFEA4D}" type="slidenum">
              <a:rPr lang="zh-HK" altLang="en-US" smtClean="0"/>
              <a:pPr/>
              <a:t>3</a:t>
            </a:fld>
            <a:endParaRPr lang="zh-HK" altLang="en-US"/>
          </a:p>
        </p:txBody>
      </p:sp>
    </p:spTree>
    <p:extLst>
      <p:ext uri="{BB962C8B-B14F-4D97-AF65-F5344CB8AC3E}">
        <p14:creationId xmlns:p14="http://schemas.microsoft.com/office/powerpoint/2010/main" val="58562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5</a:t>
            </a:fld>
            <a:endParaRPr lang="zh-HK" altLang="en-US"/>
          </a:p>
        </p:txBody>
      </p:sp>
    </p:spTree>
    <p:extLst>
      <p:ext uri="{BB962C8B-B14F-4D97-AF65-F5344CB8AC3E}">
        <p14:creationId xmlns:p14="http://schemas.microsoft.com/office/powerpoint/2010/main" val="259732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12</a:t>
            </a:fld>
            <a:endParaRPr lang="zh-HK" altLang="en-US"/>
          </a:p>
        </p:txBody>
      </p:sp>
    </p:spTree>
    <p:extLst>
      <p:ext uri="{BB962C8B-B14F-4D97-AF65-F5344CB8AC3E}">
        <p14:creationId xmlns:p14="http://schemas.microsoft.com/office/powerpoint/2010/main" val="3067351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13</a:t>
            </a:fld>
            <a:endParaRPr lang="zh-HK" altLang="en-US"/>
          </a:p>
        </p:txBody>
      </p:sp>
    </p:spTree>
    <p:extLst>
      <p:ext uri="{BB962C8B-B14F-4D97-AF65-F5344CB8AC3E}">
        <p14:creationId xmlns:p14="http://schemas.microsoft.com/office/powerpoint/2010/main" val="3721645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14</a:t>
            </a:fld>
            <a:endParaRPr lang="zh-HK" altLang="en-US"/>
          </a:p>
        </p:txBody>
      </p:sp>
    </p:spTree>
    <p:extLst>
      <p:ext uri="{BB962C8B-B14F-4D97-AF65-F5344CB8AC3E}">
        <p14:creationId xmlns:p14="http://schemas.microsoft.com/office/powerpoint/2010/main" val="2722032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15</a:t>
            </a:fld>
            <a:endParaRPr lang="zh-HK" altLang="en-US"/>
          </a:p>
        </p:txBody>
      </p:sp>
    </p:spTree>
    <p:extLst>
      <p:ext uri="{BB962C8B-B14F-4D97-AF65-F5344CB8AC3E}">
        <p14:creationId xmlns:p14="http://schemas.microsoft.com/office/powerpoint/2010/main" val="2868020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16</a:t>
            </a:fld>
            <a:endParaRPr lang="zh-HK" altLang="en-US"/>
          </a:p>
        </p:txBody>
      </p:sp>
    </p:spTree>
    <p:extLst>
      <p:ext uri="{BB962C8B-B14F-4D97-AF65-F5344CB8AC3E}">
        <p14:creationId xmlns:p14="http://schemas.microsoft.com/office/powerpoint/2010/main" val="1851162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FFCBC415-4DA1-422A-9B6D-A4F905CFEA4D}" type="slidenum">
              <a:rPr lang="zh-HK" altLang="en-US" smtClean="0"/>
              <a:pPr/>
              <a:t>43</a:t>
            </a:fld>
            <a:endParaRPr lang="zh-HK" altLang="en-US"/>
          </a:p>
        </p:txBody>
      </p:sp>
    </p:spTree>
    <p:extLst>
      <p:ext uri="{BB962C8B-B14F-4D97-AF65-F5344CB8AC3E}">
        <p14:creationId xmlns:p14="http://schemas.microsoft.com/office/powerpoint/2010/main" val="3917235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3E3B4C88-21D9-4463-99F1-FA5E0263E006}" type="datetime1">
              <a:rPr lang="zh-HK" altLang="en-US" smtClean="0"/>
              <a:t>18/12/2017</a:t>
            </a:fld>
            <a:endParaRPr lang="zh-HK"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HK"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0BC39BD0-34F9-4C81-8138-0CFBCA089D39}" type="slidenum">
              <a:rPr lang="zh-HK" altLang="en-US" smtClean="0"/>
              <a:pPr/>
              <a:t>‹#›</a:t>
            </a:fld>
            <a:endParaRPr lang="zh-HK"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B54CB2D3-BC0B-43FA-8394-1F63D49F9CB5}" type="datetime1">
              <a:rPr lang="zh-HK" altLang="en-US" smtClean="0"/>
              <a:t>18/12/2017</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F7B72090-8CD6-4C9D-9EC5-EEFB95F9E47C}" type="datetime1">
              <a:rPr lang="zh-HK" altLang="en-US" smtClean="0"/>
              <a:t>18/12/2017</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BCEF08D0-87C4-4D91-946A-4FD7E433ED7B}" type="datetime1">
              <a:rPr lang="zh-HK" altLang="en-US" smtClean="0"/>
              <a:t>18/12/2017</a:t>
            </a:fld>
            <a:endParaRPr lang="zh-HK" altLang="en-US"/>
          </a:p>
        </p:txBody>
      </p:sp>
      <p:sp>
        <p:nvSpPr>
          <p:cNvPr id="9" name="投影片編號版面配置區 8"/>
          <p:cNvSpPr>
            <a:spLocks noGrp="1"/>
          </p:cNvSpPr>
          <p:nvPr>
            <p:ph type="sldNum" sz="quarter" idx="15"/>
          </p:nvPr>
        </p:nvSpPr>
        <p:spPr/>
        <p:txBody>
          <a:bodyPr rtlCol="0"/>
          <a:lstStyle/>
          <a:p>
            <a:fld id="{0BC39BD0-34F9-4C81-8138-0CFBCA089D39}" type="slidenum">
              <a:rPr lang="zh-HK" altLang="en-US" smtClean="0"/>
              <a:pPr/>
              <a:t>‹#›</a:t>
            </a:fld>
            <a:endParaRPr lang="zh-HK" altLang="en-US"/>
          </a:p>
        </p:txBody>
      </p:sp>
      <p:sp>
        <p:nvSpPr>
          <p:cNvPr id="10" name="頁尾版面配置區 9"/>
          <p:cNvSpPr>
            <a:spLocks noGrp="1"/>
          </p:cNvSpPr>
          <p:nvPr>
            <p:ph type="ftr" sz="quarter" idx="16"/>
          </p:nvPr>
        </p:nvSpPr>
        <p:spPr/>
        <p:txBody>
          <a:bodyPr rtlCol="0"/>
          <a:lstStyle/>
          <a:p>
            <a:endParaRPr lang="zh-HK"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E7775610-C289-4182-AA5C-C3B021B64011}" type="datetime1">
              <a:rPr lang="zh-HK" altLang="en-US" smtClean="0"/>
              <a:t>18/12/2017</a:t>
            </a:fld>
            <a:endParaRPr lang="zh-HK"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HK"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投影片編號版面配置區 5"/>
          <p:cNvSpPr>
            <a:spLocks noGrp="1"/>
          </p:cNvSpPr>
          <p:nvPr>
            <p:ph type="sldNum" sz="quarter" idx="12"/>
          </p:nvPr>
        </p:nvSpPr>
        <p:spPr bwMode="auto">
          <a:xfrm>
            <a:off x="1340616" y="4928702"/>
            <a:ext cx="609600" cy="517524"/>
          </a:xfrm>
        </p:spPr>
        <p:txBody>
          <a:bodyPr/>
          <a:lstStyle/>
          <a:p>
            <a:fld id="{0BC39BD0-34F9-4C81-8138-0CFBCA089D39}" type="slidenum">
              <a:rPr lang="zh-HK" altLang="en-US" smtClean="0"/>
              <a:pPr/>
              <a:t>‹#›</a:t>
            </a:fld>
            <a:endParaRPr lang="zh-HK"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33476999-CB0E-410B-8387-BFDEDAC5F3B8}" type="datetime1">
              <a:rPr lang="zh-HK" altLang="en-US" smtClean="0"/>
              <a:t>18/12/2017</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0BC39BD0-34F9-4C81-8138-0CFBCA089D39}" type="slidenum">
              <a:rPr lang="zh-HK" altLang="en-US" smtClean="0"/>
              <a:pPr/>
              <a:t>‹#›</a:t>
            </a:fld>
            <a:endParaRPr lang="zh-HK"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E49D59B4-2F3D-4149-A65E-2131CD5026DB}" type="datetime1">
              <a:rPr lang="zh-HK" altLang="en-US" smtClean="0"/>
              <a:t>18/12/2017</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0BC39BD0-34F9-4C81-8138-0CFBCA089D39}" type="slidenum">
              <a:rPr lang="zh-HK" altLang="en-US" smtClean="0"/>
              <a:pPr/>
              <a:t>‹#›</a:t>
            </a:fld>
            <a:endParaRPr lang="zh-HK"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4CEE0433-A8B5-4E0E-BB4F-BF19635AFE3B}" type="datetime1">
              <a:rPr lang="zh-HK" altLang="en-US" smtClean="0"/>
              <a:t>18/12/2017</a:t>
            </a:fld>
            <a:endParaRPr lang="zh-HK" altLang="en-US"/>
          </a:p>
        </p:txBody>
      </p:sp>
      <p:sp>
        <p:nvSpPr>
          <p:cNvPr id="7" name="投影片編號版面配置區 6"/>
          <p:cNvSpPr>
            <a:spLocks noGrp="1"/>
          </p:cNvSpPr>
          <p:nvPr>
            <p:ph type="sldNum" sz="quarter" idx="11"/>
          </p:nvPr>
        </p:nvSpPr>
        <p:spPr/>
        <p:txBody>
          <a:bodyPr rtlCol="0"/>
          <a:lstStyle/>
          <a:p>
            <a:fld id="{0BC39BD0-34F9-4C81-8138-0CFBCA089D39}" type="slidenum">
              <a:rPr lang="zh-HK" altLang="en-US" smtClean="0"/>
              <a:pPr/>
              <a:t>‹#›</a:t>
            </a:fld>
            <a:endParaRPr lang="zh-HK" altLang="en-US"/>
          </a:p>
        </p:txBody>
      </p:sp>
      <p:sp>
        <p:nvSpPr>
          <p:cNvPr id="8" name="頁尾版面配置區 7"/>
          <p:cNvSpPr>
            <a:spLocks noGrp="1"/>
          </p:cNvSpPr>
          <p:nvPr>
            <p:ph type="ftr" sz="quarter" idx="12"/>
          </p:nvPr>
        </p:nvSpPr>
        <p:spPr/>
        <p:txBody>
          <a:bodyPr rtlCol="0"/>
          <a:lstStyle/>
          <a:p>
            <a:endParaRPr lang="zh-HK"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DA79624-F626-4A17-A804-EA5CF57E2167}" type="datetime1">
              <a:rPr lang="zh-HK" altLang="en-US" smtClean="0"/>
              <a:t>18/12/2017</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4198D113-859F-404E-AEA7-DE797D6B1959}" type="datetime1">
              <a:rPr lang="zh-HK" altLang="en-US" smtClean="0"/>
              <a:t>18/12/2017</a:t>
            </a:fld>
            <a:endParaRPr lang="zh-HK" altLang="en-US"/>
          </a:p>
        </p:txBody>
      </p:sp>
      <p:sp>
        <p:nvSpPr>
          <p:cNvPr id="22" name="投影片編號版面配置區 21"/>
          <p:cNvSpPr>
            <a:spLocks noGrp="1"/>
          </p:cNvSpPr>
          <p:nvPr>
            <p:ph type="sldNum" sz="quarter" idx="15"/>
          </p:nvPr>
        </p:nvSpPr>
        <p:spPr/>
        <p:txBody>
          <a:bodyPr rtlCol="0"/>
          <a:lstStyle/>
          <a:p>
            <a:fld id="{0BC39BD0-34F9-4C81-8138-0CFBCA089D39}" type="slidenum">
              <a:rPr lang="zh-HK" altLang="en-US" smtClean="0"/>
              <a:pPr/>
              <a:t>‹#›</a:t>
            </a:fld>
            <a:endParaRPr lang="zh-HK" altLang="en-US"/>
          </a:p>
        </p:txBody>
      </p:sp>
      <p:sp>
        <p:nvSpPr>
          <p:cNvPr id="23" name="頁尾版面配置區 22"/>
          <p:cNvSpPr>
            <a:spLocks noGrp="1"/>
          </p:cNvSpPr>
          <p:nvPr>
            <p:ph type="ftr" sz="quarter" idx="16"/>
          </p:nvPr>
        </p:nvSpPr>
        <p:spPr/>
        <p:txBody>
          <a:bodyPr rtlCol="0"/>
          <a:lstStyle/>
          <a:p>
            <a:endParaRPr lang="zh-HK"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8AD7354D-20DA-4AE9-BC00-BA02C5722B3F}" type="datetime1">
              <a:rPr lang="zh-HK" altLang="en-US" smtClean="0"/>
              <a:t>18/12/2017</a:t>
            </a:fld>
            <a:endParaRPr lang="zh-HK" altLang="en-US"/>
          </a:p>
        </p:txBody>
      </p:sp>
      <p:sp>
        <p:nvSpPr>
          <p:cNvPr id="18" name="投影片編號版面配置區 17"/>
          <p:cNvSpPr>
            <a:spLocks noGrp="1"/>
          </p:cNvSpPr>
          <p:nvPr>
            <p:ph type="sldNum" sz="quarter" idx="11"/>
          </p:nvPr>
        </p:nvSpPr>
        <p:spPr/>
        <p:txBody>
          <a:bodyPr rtlCol="0"/>
          <a:lstStyle/>
          <a:p>
            <a:fld id="{0BC39BD0-34F9-4C81-8138-0CFBCA089D39}" type="slidenum">
              <a:rPr lang="zh-HK" altLang="en-US" smtClean="0"/>
              <a:pPr/>
              <a:t>‹#›</a:t>
            </a:fld>
            <a:endParaRPr lang="zh-HK" altLang="en-US"/>
          </a:p>
        </p:txBody>
      </p:sp>
      <p:sp>
        <p:nvSpPr>
          <p:cNvPr id="21" name="頁尾版面配置區 20"/>
          <p:cNvSpPr>
            <a:spLocks noGrp="1"/>
          </p:cNvSpPr>
          <p:nvPr>
            <p:ph type="ftr" sz="quarter" idx="12"/>
          </p:nvPr>
        </p:nvSpPr>
        <p:spPr/>
        <p:txBody>
          <a:bodyPr rtlCol="0"/>
          <a:lstStyle/>
          <a:p>
            <a:endParaRPr lang="zh-HK"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1140F77-E0D8-440E-9578-D4F207A1A21D}" type="datetime1">
              <a:rPr lang="zh-HK" altLang="en-US" smtClean="0"/>
              <a:t>18/12/2017</a:t>
            </a:fld>
            <a:endParaRPr lang="zh-HK"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HK"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C39BD0-34F9-4C81-8138-0CFBCA089D39}" type="slidenum">
              <a:rPr lang="zh-HK" altLang="en-US" smtClean="0"/>
              <a:pPr/>
              <a:t>‹#›</a:t>
            </a:fld>
            <a:endParaRPr lang="zh-HK"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1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edb.gov.hk/"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5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5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5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fkg.edb.gov.hk/"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51520" y="548680"/>
            <a:ext cx="8568952" cy="1800200"/>
          </a:xfrm>
        </p:spPr>
        <p:txBody>
          <a:bodyPr>
            <a:normAutofit fontScale="90000"/>
          </a:bodyPr>
          <a:lstStyle/>
          <a:p>
            <a:pPr algn="ctr" hangingPunct="0"/>
            <a:r>
              <a:rPr lang="zh-TW" altLang="zh-TW" sz="6000" dirty="0" smtClean="0"/>
              <a:t/>
            </a:r>
            <a:br>
              <a:rPr lang="zh-TW" altLang="zh-TW" sz="6000" dirty="0" smtClean="0"/>
            </a:br>
            <a:r>
              <a:rPr lang="zh-TW" altLang="zh-TW" sz="5300" dirty="0" smtClean="0">
                <a:solidFill>
                  <a:srgbClr val="0000FF"/>
                </a:solidFill>
                <a:latin typeface="標楷體" pitchFamily="65" charset="-120"/>
                <a:ea typeface="標楷體" pitchFamily="65" charset="-120"/>
              </a:rPr>
              <a:t>免費優質幼稚園教育計劃</a:t>
            </a:r>
            <a:r>
              <a:rPr lang="en-US" altLang="zh-TW" sz="5300" dirty="0" smtClean="0">
                <a:solidFill>
                  <a:srgbClr val="0000FF"/>
                </a:solidFill>
                <a:latin typeface="標楷體" pitchFamily="65" charset="-120"/>
                <a:ea typeface="標楷體" pitchFamily="65" charset="-120"/>
              </a:rPr>
              <a:t/>
            </a:r>
            <a:br>
              <a:rPr lang="en-US" altLang="zh-TW" sz="5300" dirty="0" smtClean="0">
                <a:solidFill>
                  <a:srgbClr val="0000FF"/>
                </a:solidFill>
                <a:latin typeface="標楷體" pitchFamily="65" charset="-120"/>
                <a:ea typeface="標楷體" pitchFamily="65" charset="-120"/>
              </a:rPr>
            </a:br>
            <a:r>
              <a:rPr lang="zh-TW" altLang="en-US" sz="5300" dirty="0" smtClean="0">
                <a:solidFill>
                  <a:srgbClr val="0000FF"/>
                </a:solidFill>
                <a:latin typeface="標楷體" pitchFamily="65" charset="-120"/>
                <a:ea typeface="標楷體" pitchFamily="65" charset="-120"/>
              </a:rPr>
              <a:t>租金資助簡介</a:t>
            </a:r>
            <a:r>
              <a:rPr lang="zh-TW" altLang="en-US" sz="5300" dirty="0">
                <a:solidFill>
                  <a:srgbClr val="0000FF"/>
                </a:solidFill>
                <a:latin typeface="標楷體" pitchFamily="65" charset="-120"/>
                <a:ea typeface="標楷體" pitchFamily="65" charset="-120"/>
              </a:rPr>
              <a:t>會</a:t>
            </a:r>
            <a:endParaRPr lang="zh-HK" altLang="en-US" sz="5300" dirty="0">
              <a:solidFill>
                <a:srgbClr val="0000FF"/>
              </a:solidFill>
              <a:latin typeface="標楷體" pitchFamily="65" charset="-120"/>
              <a:ea typeface="標楷體" pitchFamily="65" charset="-120"/>
            </a:endParaRPr>
          </a:p>
        </p:txBody>
      </p:sp>
      <p:sp>
        <p:nvSpPr>
          <p:cNvPr id="3" name="副標題 2"/>
          <p:cNvSpPr>
            <a:spLocks noGrp="1"/>
          </p:cNvSpPr>
          <p:nvPr>
            <p:ph type="subTitle" idx="1"/>
          </p:nvPr>
        </p:nvSpPr>
        <p:spPr>
          <a:xfrm>
            <a:off x="431032" y="3356992"/>
            <a:ext cx="8712968" cy="1008112"/>
          </a:xfrm>
        </p:spPr>
        <p:txBody>
          <a:bodyPr>
            <a:noAutofit/>
          </a:bodyPr>
          <a:lstStyle/>
          <a:p>
            <a:pPr algn="ctr"/>
            <a:r>
              <a:rPr lang="zh-HK" altLang="en-US" sz="2800" dirty="0">
                <a:solidFill>
                  <a:srgbClr val="663300"/>
                </a:solidFill>
                <a:latin typeface="標楷體" pitchFamily="65" charset="-120"/>
                <a:ea typeface="標楷體" pitchFamily="65" charset="-120"/>
              </a:rPr>
              <a:t>教育局</a:t>
            </a:r>
          </a:p>
          <a:p>
            <a:pPr algn="ctr"/>
            <a:r>
              <a:rPr lang="zh-HK" altLang="en-US" sz="2800" dirty="0">
                <a:solidFill>
                  <a:srgbClr val="663300"/>
                </a:solidFill>
                <a:latin typeface="標楷體" pitchFamily="65" charset="-120"/>
                <a:ea typeface="標楷體" pitchFamily="65" charset="-120"/>
              </a:rPr>
              <a:t>二零一七年三月</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01040">
            <a:off x="6000560" y="4767798"/>
            <a:ext cx="2573304" cy="1699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27431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txBox="1">
            <a:spLocks/>
          </p:cNvSpPr>
          <p:nvPr/>
        </p:nvSpPr>
        <p:spPr>
          <a:xfrm>
            <a:off x="539552" y="1340767"/>
            <a:ext cx="8136904" cy="5040561"/>
          </a:xfrm>
          <a:prstGeom prst="rect">
            <a:avLst/>
          </a:prstGeom>
        </p:spPr>
        <p:style>
          <a:lnRef idx="1">
            <a:schemeClr val="accent2"/>
          </a:lnRef>
          <a:fillRef idx="2">
            <a:schemeClr val="accent2"/>
          </a:fillRef>
          <a:effectRef idx="1">
            <a:schemeClr val="accent2"/>
          </a:effectRef>
          <a:fontRef idx="minor">
            <a:schemeClr val="dk1"/>
          </a:fontRef>
        </p:style>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539750" indent="-495300" algn="just">
              <a:buBlip>
                <a:blip r:embed="rId2"/>
              </a:buBlip>
            </a:pPr>
            <a:r>
              <a:rPr lang="zh-TW" altLang="en-US" sz="4000" dirty="0" smtClean="0">
                <a:latin typeface="標楷體" pitchFamily="65" charset="-120"/>
                <a:ea typeface="標楷體" pitchFamily="65" charset="-120"/>
              </a:rPr>
              <a:t>校方須備存租約及租金收據等文件，在有需要時提交教育局。按照慣例，資助的相關記錄須保存不少於七年。</a:t>
            </a:r>
            <a:endParaRPr lang="en-US" altLang="zh-TW" sz="4000" dirty="0" smtClean="0">
              <a:latin typeface="標楷體" pitchFamily="65" charset="-120"/>
              <a:ea typeface="標楷體" pitchFamily="65" charset="-120"/>
            </a:endParaRPr>
          </a:p>
          <a:p>
            <a:pPr marL="539750" indent="-495300" algn="just">
              <a:buBlip>
                <a:blip r:embed="rId2"/>
              </a:buBlip>
            </a:pPr>
            <a:endParaRPr lang="en-US" altLang="zh-TW" sz="4000" dirty="0" smtClean="0">
              <a:latin typeface="標楷體" pitchFamily="65" charset="-120"/>
              <a:ea typeface="標楷體" pitchFamily="65" charset="-120"/>
            </a:endParaRPr>
          </a:p>
          <a:p>
            <a:pPr marL="539750" indent="-495300" algn="just">
              <a:buBlip>
                <a:blip r:embed="rId2"/>
              </a:buBlip>
            </a:pPr>
            <a:r>
              <a:rPr lang="zh-TW" altLang="en-US" sz="4000" dirty="0" smtClean="0">
                <a:latin typeface="標楷體" pitchFamily="65" charset="-120"/>
                <a:ea typeface="標楷體" pitchFamily="65" charset="-120"/>
              </a:rPr>
              <a:t>教育局會根據經審核周年帳目收回未用的租金資助。</a:t>
            </a:r>
            <a:endParaRPr lang="zh-HK" altLang="en-US" sz="4000" dirty="0">
              <a:latin typeface="標楷體" pitchFamily="65" charset="-120"/>
              <a:ea typeface="標楷體" pitchFamily="65" charset="-120"/>
            </a:endParaRPr>
          </a:p>
        </p:txBody>
      </p:sp>
      <p:sp>
        <p:nvSpPr>
          <p:cNvPr id="5" name="標題 1"/>
          <p:cNvSpPr>
            <a:spLocks noGrp="1"/>
          </p:cNvSpPr>
          <p:nvPr>
            <p:ph type="title"/>
          </p:nvPr>
        </p:nvSpPr>
        <p:spPr>
          <a:xfrm>
            <a:off x="395536" y="260648"/>
            <a:ext cx="8291264" cy="900018"/>
          </a:xfrm>
        </p:spPr>
        <p:txBody>
          <a:bodyPr>
            <a:noAutofit/>
          </a:bodyPr>
          <a:lstStyle/>
          <a:p>
            <a:pPr algn="ctr"/>
            <a:r>
              <a:rPr lang="zh-TW" altLang="en-US" sz="4400" b="1" dirty="0" smtClean="0">
                <a:solidFill>
                  <a:srgbClr val="0000FF"/>
                </a:solidFill>
                <a:latin typeface="標楷體" pitchFamily="65" charset="-120"/>
                <a:ea typeface="標楷體" pitchFamily="65" charset="-120"/>
              </a:rPr>
              <a:t>會計安排</a:t>
            </a:r>
            <a:endParaRPr lang="zh-HK" altLang="en-US" sz="44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1028993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內容版面配置區 1"/>
          <p:cNvGraphicFramePr>
            <a:graphicFrameLocks noGrp="1"/>
          </p:cNvGraphicFramePr>
          <p:nvPr>
            <p:ph sz="quarter" idx="1"/>
            <p:extLst>
              <p:ext uri="{D42A27DB-BD31-4B8C-83A1-F6EECF244321}">
                <p14:modId xmlns:p14="http://schemas.microsoft.com/office/powerpoint/2010/main" val="3108180026"/>
              </p:ext>
            </p:extLst>
          </p:nvPr>
        </p:nvGraphicFramePr>
        <p:xfrm>
          <a:off x="611188" y="1700213"/>
          <a:ext cx="7856537" cy="4772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文字方塊 4"/>
          <p:cNvSpPr txBox="1"/>
          <p:nvPr/>
        </p:nvSpPr>
        <p:spPr>
          <a:xfrm>
            <a:off x="1115616" y="1844824"/>
            <a:ext cx="2088232" cy="707886"/>
          </a:xfrm>
          <a:prstGeom prst="rect">
            <a:avLst/>
          </a:prstGeom>
          <a:solidFill>
            <a:srgbClr val="663300"/>
          </a:solidFill>
          <a:ln w="54991" cmpd="thickThin">
            <a:solidFill>
              <a:schemeClr val="accent5">
                <a:lumMod val="75000"/>
              </a:schemeClr>
            </a:solidFill>
            <a:prstDash val="solid"/>
          </a:ln>
        </p:spPr>
        <p:txBody>
          <a:bodyPr wrap="square" rtlCol="0">
            <a:spAutoFit/>
          </a:bodyPr>
          <a:lstStyle/>
          <a:p>
            <a:r>
              <a:rPr lang="zh-TW" altLang="en-US" sz="2000" dirty="0">
                <a:solidFill>
                  <a:schemeClr val="bg1"/>
                </a:solidFill>
                <a:latin typeface="標楷體" pitchFamily="65" charset="-120"/>
                <a:ea typeface="標楷體" pitchFamily="65" charset="-120"/>
              </a:rPr>
              <a:t>視乎校舍使用率，資助全額</a:t>
            </a:r>
            <a:r>
              <a:rPr lang="zh-TW" altLang="en-US" sz="2000" dirty="0" smtClean="0">
                <a:solidFill>
                  <a:schemeClr val="bg1"/>
                </a:solidFill>
                <a:latin typeface="標楷體" pitchFamily="65" charset="-120"/>
                <a:ea typeface="標楷體" pitchFamily="65" charset="-120"/>
              </a:rPr>
              <a:t>租金</a:t>
            </a:r>
            <a:endParaRPr lang="zh-HK" altLang="en-US" sz="2000" dirty="0">
              <a:solidFill>
                <a:schemeClr val="bg1"/>
              </a:solidFill>
              <a:latin typeface="標楷體" pitchFamily="65" charset="-120"/>
              <a:ea typeface="標楷體" pitchFamily="65" charset="-120"/>
            </a:endParaRPr>
          </a:p>
        </p:txBody>
      </p:sp>
      <p:sp>
        <p:nvSpPr>
          <p:cNvPr id="6" name="文字方塊 5"/>
          <p:cNvSpPr txBox="1"/>
          <p:nvPr/>
        </p:nvSpPr>
        <p:spPr>
          <a:xfrm>
            <a:off x="5148064" y="4293096"/>
            <a:ext cx="1728192" cy="369332"/>
          </a:xfrm>
          <a:prstGeom prst="rect">
            <a:avLst/>
          </a:prstGeom>
          <a:solidFill>
            <a:schemeClr val="bg2">
              <a:lumMod val="90000"/>
            </a:schemeClr>
          </a:solidFill>
          <a:ln w="54991" cmpd="thickThin">
            <a:solidFill>
              <a:srgbClr val="7030A0"/>
            </a:solidFill>
            <a:prstDash val="solid"/>
          </a:ln>
        </p:spPr>
        <p:txBody>
          <a:bodyPr wrap="square" rtlCol="0">
            <a:spAutoFit/>
          </a:bodyPr>
          <a:lstStyle/>
          <a:p>
            <a:pPr algn="ctr"/>
            <a:r>
              <a:rPr lang="zh-TW" altLang="en-US" dirty="0" smtClean="0">
                <a:latin typeface="標楷體" pitchFamily="65" charset="-120"/>
                <a:ea typeface="標楷體" pitchFamily="65" charset="-120"/>
              </a:rPr>
              <a:t>「雙重」上限</a:t>
            </a:r>
            <a:endParaRPr lang="zh-HK" altLang="en-US" dirty="0">
              <a:latin typeface="標楷體" pitchFamily="65" charset="-120"/>
              <a:ea typeface="標楷體" pitchFamily="65" charset="-120"/>
            </a:endParaRPr>
          </a:p>
        </p:txBody>
      </p:sp>
      <p:sp>
        <p:nvSpPr>
          <p:cNvPr id="7" name="矩形 6"/>
          <p:cNvSpPr/>
          <p:nvPr/>
        </p:nvSpPr>
        <p:spPr>
          <a:xfrm>
            <a:off x="834513" y="260648"/>
            <a:ext cx="7571303" cy="646331"/>
          </a:xfrm>
          <a:prstGeom prst="rect">
            <a:avLst/>
          </a:prstGeom>
        </p:spPr>
        <p:txBody>
          <a:bodyPr wrap="none">
            <a:spAutoFit/>
          </a:bodyPr>
          <a:lstStyle/>
          <a:p>
            <a:pPr algn="ctr"/>
            <a:r>
              <a:rPr lang="zh-TW" altLang="en-US" sz="3600" b="1" dirty="0" smtClean="0">
                <a:solidFill>
                  <a:srgbClr val="0033CC"/>
                </a:solidFill>
                <a:latin typeface="標楷體" pitchFamily="65" charset="-120"/>
                <a:ea typeface="標楷體" pitchFamily="65" charset="-120"/>
              </a:rPr>
              <a:t>合資格申領租金資助的各類別幼稚園</a:t>
            </a:r>
            <a:endParaRPr lang="zh-HK" altLang="en-US" sz="3600" b="1" u="sng" dirty="0">
              <a:latin typeface="+mj-ea"/>
              <a:ea typeface="+mj-ea"/>
            </a:endParaRPr>
          </a:p>
        </p:txBody>
      </p:sp>
    </p:spTree>
    <p:extLst>
      <p:ext uri="{BB962C8B-B14F-4D97-AF65-F5344CB8AC3E}">
        <p14:creationId xmlns:p14="http://schemas.microsoft.com/office/powerpoint/2010/main" val="25066266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332656"/>
            <a:ext cx="7776864" cy="648072"/>
          </a:xfrm>
        </p:spPr>
        <p:txBody>
          <a:bodyPr>
            <a:noAutofit/>
          </a:bodyPr>
          <a:lstStyle/>
          <a:p>
            <a:pPr algn="ctr"/>
            <a:r>
              <a:rPr lang="zh-TW" altLang="en-US" sz="3600" b="1" cap="none" dirty="0" smtClean="0">
                <a:solidFill>
                  <a:srgbClr val="0033CC"/>
                </a:solidFill>
                <a:latin typeface="標楷體" pitchFamily="65" charset="-120"/>
                <a:ea typeface="標楷體" pitchFamily="65" charset="-120"/>
              </a:rPr>
              <a:t>合資格申領租金資助的各類別幼稚園</a:t>
            </a:r>
            <a:endParaRPr lang="zh-HK" altLang="en-US" sz="3600" b="1" cap="none" dirty="0">
              <a:solidFill>
                <a:srgbClr val="0033CC"/>
              </a:solidFill>
              <a:latin typeface="標楷體" pitchFamily="65" charset="-120"/>
              <a:ea typeface="標楷體" pitchFamily="65" charset="-120"/>
            </a:endParaRPr>
          </a:p>
        </p:txBody>
      </p:sp>
      <p:sp>
        <p:nvSpPr>
          <p:cNvPr id="3" name="內容版面配置區 2"/>
          <p:cNvSpPr>
            <a:spLocks noGrp="1"/>
          </p:cNvSpPr>
          <p:nvPr>
            <p:ph idx="1"/>
          </p:nvPr>
        </p:nvSpPr>
        <p:spPr>
          <a:xfrm>
            <a:off x="395536" y="980728"/>
            <a:ext cx="8280920" cy="5616624"/>
          </a:xfrm>
        </p:spPr>
        <p:style>
          <a:lnRef idx="1">
            <a:schemeClr val="accent3"/>
          </a:lnRef>
          <a:fillRef idx="2">
            <a:schemeClr val="accent3"/>
          </a:fillRef>
          <a:effectRef idx="1">
            <a:schemeClr val="accent3"/>
          </a:effectRef>
          <a:fontRef idx="minor">
            <a:schemeClr val="dk1"/>
          </a:fontRef>
        </p:style>
        <p:txBody>
          <a:bodyPr>
            <a:noAutofit/>
          </a:bodyPr>
          <a:lstStyle/>
          <a:p>
            <a:pPr marL="355600" indent="-355600" algn="just">
              <a:buClr>
                <a:srgbClr val="0000FF"/>
              </a:buClr>
              <a:buSzPct val="100000"/>
              <a:buFont typeface="Wingdings" pitchFamily="2" charset="2"/>
              <a:buAutoNum type="circleNumWdWhitePlain"/>
            </a:pPr>
            <a:r>
              <a:rPr lang="zh-HK" altLang="en-US" sz="2800" b="1" dirty="0" smtClean="0">
                <a:latin typeface="標楷體" pitchFamily="65" charset="-120"/>
                <a:ea typeface="標楷體" pitchFamily="65" charset="-120"/>
              </a:rPr>
              <a:t>獲提名</a:t>
            </a:r>
            <a:r>
              <a:rPr lang="zh-HK" altLang="en-US" sz="2800" b="1" dirty="0">
                <a:latin typeface="標楷體" pitchFamily="65" charset="-120"/>
                <a:ea typeface="標楷體" pitchFamily="65" charset="-120"/>
              </a:rPr>
              <a:t>屋邨</a:t>
            </a:r>
            <a:r>
              <a:rPr lang="zh-HK" altLang="en-US" sz="2800" b="1" dirty="0" smtClean="0">
                <a:latin typeface="標楷體" pitchFamily="65" charset="-120"/>
                <a:ea typeface="標楷體" pitchFamily="65" charset="-120"/>
              </a:rPr>
              <a:t>幼稚園</a:t>
            </a:r>
            <a:endParaRPr lang="en-US" altLang="zh-HK" sz="2800" b="1" dirty="0" smtClean="0">
              <a:latin typeface="標楷體" pitchFamily="65" charset="-120"/>
              <a:ea typeface="標楷體" pitchFamily="65" charset="-120"/>
            </a:endParaRPr>
          </a:p>
          <a:p>
            <a:pPr marL="722313" lvl="1" indent="-357188" algn="just">
              <a:buBlip>
                <a:blip r:embed="rId3"/>
              </a:buBlip>
            </a:pPr>
            <a:r>
              <a:rPr lang="zh-TW" altLang="en-US" sz="2800" dirty="0" smtClean="0">
                <a:solidFill>
                  <a:srgbClr val="000000"/>
                </a:solidFill>
                <a:latin typeface="標楷體" pitchFamily="65" charset="-120"/>
                <a:ea typeface="標楷體" pitchFamily="65" charset="-120"/>
              </a:rPr>
              <a:t>在教育局管理的幼稚園校舍分配或提名機制下獲分配校舍；及</a:t>
            </a:r>
            <a:endParaRPr lang="en-US" altLang="zh-TW" sz="2800" dirty="0" smtClean="0">
              <a:solidFill>
                <a:srgbClr val="000000"/>
              </a:solidFill>
              <a:latin typeface="標楷體" pitchFamily="65" charset="-120"/>
              <a:ea typeface="標楷體" pitchFamily="65" charset="-120"/>
            </a:endParaRPr>
          </a:p>
          <a:p>
            <a:pPr marL="722313" lvl="1" indent="-357188" algn="just">
              <a:buBlip>
                <a:blip r:embed="rId3"/>
              </a:buBlip>
            </a:pPr>
            <a:r>
              <a:rPr lang="zh-TW" altLang="zh-HK" sz="2800" dirty="0" smtClean="0">
                <a:solidFill>
                  <a:srgbClr val="000000"/>
                </a:solidFill>
                <a:latin typeface="標楷體" pitchFamily="65" charset="-120"/>
                <a:ea typeface="標楷體" pitchFamily="65" charset="-120"/>
              </a:rPr>
              <a:t>繳交按香港房屋委員會評定，</a:t>
            </a:r>
            <a:r>
              <a:rPr lang="zh-TW" altLang="en-US" sz="2800" dirty="0" smtClean="0">
                <a:solidFill>
                  <a:srgbClr val="000000"/>
                </a:solidFill>
                <a:latin typeface="標楷體" pitchFamily="65" charset="-120"/>
                <a:ea typeface="標楷體" pitchFamily="65" charset="-120"/>
              </a:rPr>
              <a:t>並在租約訂明的優惠租金</a:t>
            </a:r>
            <a:r>
              <a:rPr lang="en-US" altLang="zh-TW" sz="2800" dirty="0" smtClean="0">
                <a:solidFill>
                  <a:srgbClr val="000000"/>
                </a:solidFill>
                <a:latin typeface="標楷體" pitchFamily="65" charset="-120"/>
                <a:ea typeface="標楷體" pitchFamily="65" charset="-120"/>
              </a:rPr>
              <a:t> (</a:t>
            </a:r>
            <a:r>
              <a:rPr lang="zh-TW" altLang="en-US" sz="2800" dirty="0" smtClean="0">
                <a:solidFill>
                  <a:srgbClr val="000000"/>
                </a:solidFill>
                <a:latin typeface="標楷體" pitchFamily="65" charset="-120"/>
                <a:ea typeface="標楷體" pitchFamily="65" charset="-120"/>
              </a:rPr>
              <a:t>約為巿值租金的</a:t>
            </a:r>
            <a:r>
              <a:rPr lang="en-US" altLang="zh-TW" sz="2800" dirty="0" smtClean="0">
                <a:solidFill>
                  <a:srgbClr val="000000"/>
                </a:solidFill>
                <a:latin typeface="標楷體" pitchFamily="65" charset="-120"/>
                <a:ea typeface="標楷體" pitchFamily="65" charset="-120"/>
              </a:rPr>
              <a:t>50%)</a:t>
            </a:r>
            <a:endParaRPr lang="en-US" altLang="zh-HK" sz="2800" dirty="0" smtClean="0">
              <a:solidFill>
                <a:srgbClr val="000000"/>
              </a:solidFill>
              <a:latin typeface="標楷體" pitchFamily="65" charset="-120"/>
              <a:ea typeface="標楷體" pitchFamily="65" charset="-120"/>
            </a:endParaRPr>
          </a:p>
          <a:p>
            <a:pPr marL="1077913" lvl="0" indent="-355600" algn="just">
              <a:buFont typeface="Wingdings"/>
              <a:buChar char="à"/>
            </a:pPr>
            <a:r>
              <a:rPr lang="zh-TW" altLang="en-US" sz="2800" dirty="0" smtClean="0">
                <a:solidFill>
                  <a:srgbClr val="000000"/>
                </a:solidFill>
                <a:latin typeface="標楷體" pitchFamily="65" charset="-120"/>
                <a:ea typeface="標楷體" pitchFamily="65" charset="-120"/>
              </a:rPr>
              <a:t>其校址內有符合上列兩項條件的註冊校舍，才</a:t>
            </a:r>
            <a:r>
              <a:rPr lang="zh-TW" altLang="zh-HK" sz="2800" dirty="0" smtClean="0">
                <a:solidFill>
                  <a:srgbClr val="000000"/>
                </a:solidFill>
                <a:latin typeface="標楷體" pitchFamily="65" charset="-120"/>
                <a:ea typeface="標楷體" pitchFamily="65" charset="-120"/>
              </a:rPr>
              <a:t>符合資格領取全額租金資助</a:t>
            </a:r>
            <a:r>
              <a:rPr lang="en-US" altLang="zh-TW" sz="2800" dirty="0" smtClean="0">
                <a:solidFill>
                  <a:srgbClr val="000000"/>
                </a:solidFill>
                <a:latin typeface="標楷體" pitchFamily="65" charset="-120"/>
                <a:ea typeface="標楷體" pitchFamily="65" charset="-120"/>
              </a:rPr>
              <a:t>(</a:t>
            </a:r>
            <a:r>
              <a:rPr lang="zh-TW" altLang="zh-HK" sz="2800" dirty="0" smtClean="0">
                <a:solidFill>
                  <a:srgbClr val="000000"/>
                </a:solidFill>
                <a:latin typeface="標楷體" pitchFamily="65" charset="-120"/>
                <a:ea typeface="標楷體" pitchFamily="65" charset="-120"/>
              </a:rPr>
              <a:t>視乎校舍使用率</a:t>
            </a:r>
            <a:r>
              <a:rPr lang="zh-TW" altLang="zh-TW" sz="2800" dirty="0" smtClean="0">
                <a:solidFill>
                  <a:srgbClr val="000000"/>
                </a:solidFill>
                <a:latin typeface="標楷體" pitchFamily="65" charset="-120"/>
                <a:ea typeface="標楷體" pitchFamily="65" charset="-120"/>
              </a:rPr>
              <a:t>而定</a:t>
            </a:r>
            <a:r>
              <a:rPr lang="en-US" altLang="zh-TW" sz="2800" dirty="0" smtClean="0">
                <a:solidFill>
                  <a:srgbClr val="000000"/>
                </a:solidFill>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a:t>
            </a:r>
            <a:endParaRPr lang="en-US" altLang="zh-TW" sz="2800" dirty="0" smtClean="0">
              <a:solidFill>
                <a:srgbClr val="000000"/>
              </a:solidFill>
              <a:latin typeface="標楷體" pitchFamily="65" charset="-120"/>
              <a:ea typeface="標楷體" pitchFamily="65" charset="-120"/>
            </a:endParaRPr>
          </a:p>
          <a:p>
            <a:pPr marL="722313" lvl="0" indent="-366713" algn="just">
              <a:buBlip>
                <a:blip r:embed="rId3"/>
              </a:buBlip>
            </a:pPr>
            <a:r>
              <a:rPr lang="zh-TW" altLang="en-US" sz="2800" spc="-50" dirty="0" smtClean="0">
                <a:latin typeface="標楷體" pitchFamily="65" charset="-120"/>
                <a:ea typeface="標楷體" pitchFamily="65" charset="-120"/>
              </a:rPr>
              <a:t>同一校址</a:t>
            </a:r>
            <a:r>
              <a:rPr lang="zh-TW" altLang="en-US" sz="2800" spc="-50" dirty="0" smtClean="0">
                <a:solidFill>
                  <a:srgbClr val="000000"/>
                </a:solidFill>
                <a:latin typeface="標楷體" pitchFamily="65" charset="-120"/>
                <a:ea typeface="標楷體" pitchFamily="65" charset="-120"/>
              </a:rPr>
              <a:t>內</a:t>
            </a:r>
            <a:r>
              <a:rPr lang="zh-TW" altLang="en-US" sz="2800" spc="-50" dirty="0" smtClean="0">
                <a:latin typeface="標楷體" pitchFamily="65" charset="-120"/>
                <a:ea typeface="標楷體" pitchFamily="65" charset="-120"/>
              </a:rPr>
              <a:t>不符合</a:t>
            </a:r>
            <a:r>
              <a:rPr lang="zh-TW" altLang="en-US" sz="2800" spc="-50" dirty="0" smtClean="0">
                <a:solidFill>
                  <a:srgbClr val="000000"/>
                </a:solidFill>
                <a:latin typeface="標楷體" pitchFamily="65" charset="-120"/>
                <a:ea typeface="標楷體" pitchFamily="65" charset="-120"/>
              </a:rPr>
              <a:t>上列條件的</a:t>
            </a:r>
            <a:r>
              <a:rPr lang="zh-TW" altLang="en-US" sz="2800" spc="-50" dirty="0" smtClean="0">
                <a:latin typeface="標楷體" pitchFamily="65" charset="-120"/>
                <a:ea typeface="標楷體" pitchFamily="65" charset="-120"/>
              </a:rPr>
              <a:t>其他註冊校舍，並不符合資格申領租金資助計劃下的租金資助。</a:t>
            </a:r>
            <a:endParaRPr lang="en-US" altLang="zh-TW" sz="2800" spc="-50" dirty="0" smtClean="0">
              <a:solidFill>
                <a:srgbClr val="000000"/>
              </a:solidFill>
              <a:latin typeface="標楷體" pitchFamily="65" charset="-120"/>
              <a:ea typeface="標楷體" pitchFamily="65" charset="-120"/>
            </a:endParaRPr>
          </a:p>
          <a:p>
            <a:pPr marL="0" lvl="0" indent="0" algn="just">
              <a:buFont typeface="Wingdings"/>
              <a:buChar char="à"/>
            </a:pPr>
            <a:endParaRPr lang="zh-HK" altLang="en-US" sz="2000" dirty="0" smtClean="0">
              <a:solidFill>
                <a:srgbClr val="000000"/>
              </a:solidFill>
            </a:endParaRPr>
          </a:p>
          <a:p>
            <a:pPr algn="just"/>
            <a:endParaRPr lang="en-US" altLang="zh-HK" sz="2000" dirty="0"/>
          </a:p>
          <a:p>
            <a:pPr algn="just"/>
            <a:endParaRPr lang="en-US" altLang="zh-HK" sz="2800" dirty="0" smtClean="0"/>
          </a:p>
        </p:txBody>
      </p:sp>
    </p:spTree>
    <p:extLst>
      <p:ext uri="{BB962C8B-B14F-4D97-AF65-F5344CB8AC3E}">
        <p14:creationId xmlns:p14="http://schemas.microsoft.com/office/powerpoint/2010/main" val="855495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332656"/>
            <a:ext cx="7560840" cy="720080"/>
          </a:xfrm>
        </p:spPr>
        <p:txBody>
          <a:bodyPr>
            <a:noAutofit/>
          </a:bodyPr>
          <a:lstStyle/>
          <a:p>
            <a:pPr algn="ctr"/>
            <a:r>
              <a:rPr lang="zh-TW" altLang="en-US" sz="3600" b="1" cap="none" dirty="0" smtClean="0">
                <a:solidFill>
                  <a:srgbClr val="0033CC"/>
                </a:solidFill>
                <a:latin typeface="標楷體" pitchFamily="65" charset="-120"/>
                <a:ea typeface="標楷體" pitchFamily="65" charset="-120"/>
              </a:rPr>
              <a:t>合資格申領租金資助的各類別幼稚園</a:t>
            </a:r>
            <a:endParaRPr lang="zh-HK" altLang="en-US" sz="3600" dirty="0">
              <a:latin typeface="+mn-ea"/>
              <a:ea typeface="+mn-ea"/>
            </a:endParaRPr>
          </a:p>
        </p:txBody>
      </p:sp>
      <p:sp>
        <p:nvSpPr>
          <p:cNvPr id="3" name="內容版面配置區 2"/>
          <p:cNvSpPr>
            <a:spLocks noGrp="1"/>
          </p:cNvSpPr>
          <p:nvPr>
            <p:ph idx="1"/>
          </p:nvPr>
        </p:nvSpPr>
        <p:spPr>
          <a:xfrm>
            <a:off x="251520" y="1124744"/>
            <a:ext cx="8496944" cy="5472608"/>
          </a:xfrm>
        </p:spPr>
        <p:style>
          <a:lnRef idx="1">
            <a:schemeClr val="accent3"/>
          </a:lnRef>
          <a:fillRef idx="2">
            <a:schemeClr val="accent3"/>
          </a:fillRef>
          <a:effectRef idx="1">
            <a:schemeClr val="accent3"/>
          </a:effectRef>
          <a:fontRef idx="minor">
            <a:schemeClr val="dk1"/>
          </a:fontRef>
        </p:style>
        <p:txBody>
          <a:bodyPr>
            <a:normAutofit/>
          </a:bodyPr>
          <a:lstStyle/>
          <a:p>
            <a:pPr marL="452438" indent="-452438" algn="just">
              <a:buClr>
                <a:srgbClr val="0000FF"/>
              </a:buClr>
              <a:buSzPct val="100000"/>
              <a:buFont typeface="Wingdings" pitchFamily="2" charset="2"/>
              <a:buAutoNum type="circleNumWdWhitePlain" startAt="2"/>
            </a:pPr>
            <a:r>
              <a:rPr lang="zh-TW" altLang="zh-HK" sz="3500" b="1" dirty="0" smtClean="0">
                <a:latin typeface="標楷體" pitchFamily="65" charset="-120"/>
                <a:ea typeface="標楷體" pitchFamily="65" charset="-120"/>
              </a:rPr>
              <a:t>其他幼稚園</a:t>
            </a:r>
            <a:endParaRPr lang="en-US" altLang="zh-TW" sz="3500" b="1" dirty="0" smtClean="0">
              <a:latin typeface="標楷體" pitchFamily="65" charset="-120"/>
              <a:ea typeface="標楷體" pitchFamily="65" charset="-120"/>
            </a:endParaRPr>
          </a:p>
          <a:p>
            <a:pPr marL="452438" indent="0" algn="just">
              <a:buClr>
                <a:srgbClr val="0000FF"/>
              </a:buClr>
              <a:buNone/>
            </a:pPr>
            <a:r>
              <a:rPr lang="en-US" altLang="zh-TW" sz="2600" i="1" dirty="0" smtClean="0">
                <a:latin typeface="標楷體" pitchFamily="65" charset="-120"/>
                <a:ea typeface="標楷體" pitchFamily="65" charset="-120"/>
              </a:rPr>
              <a:t>(</a:t>
            </a:r>
            <a:r>
              <a:rPr lang="zh-TW" altLang="zh-TW" sz="2600" i="1" dirty="0" smtClean="0">
                <a:latin typeface="標楷體" pitchFamily="65" charset="-120"/>
                <a:ea typeface="標楷體" pitchFamily="65" charset="-120"/>
              </a:rPr>
              <a:t>不包括在二零零五年協調學前服務前在社會福利署轄下並獲租金發還的前資助幼兒中心</a:t>
            </a:r>
            <a:r>
              <a:rPr lang="en-US" altLang="zh-TW" sz="2600" i="1" dirty="0" smtClean="0">
                <a:latin typeface="標楷體" pitchFamily="65" charset="-120"/>
                <a:ea typeface="標楷體" pitchFamily="65" charset="-120"/>
              </a:rPr>
              <a:t>)</a:t>
            </a:r>
            <a:endParaRPr lang="en-US" altLang="zh-TW" sz="2600" b="1" i="1" dirty="0">
              <a:latin typeface="標楷體" pitchFamily="65" charset="-120"/>
              <a:ea typeface="標楷體" pitchFamily="65" charset="-120"/>
            </a:endParaRPr>
          </a:p>
          <a:p>
            <a:pPr marL="625475" indent="-269875" algn="just">
              <a:buBlip>
                <a:blip r:embed="rId3"/>
              </a:buBlip>
              <a:tabLst>
                <a:tab pos="722313" algn="l"/>
              </a:tabLst>
            </a:pPr>
            <a:r>
              <a:rPr lang="zh-TW" altLang="en-US" sz="3800" dirty="0" smtClean="0">
                <a:latin typeface="標楷體" pitchFamily="65" charset="-120"/>
                <a:ea typeface="標楷體" pitchFamily="65" charset="-120"/>
              </a:rPr>
              <a:t>租金</a:t>
            </a:r>
            <a:r>
              <a:rPr lang="zh-TW" altLang="en-US" sz="3800" dirty="0">
                <a:latin typeface="標楷體" pitchFamily="65" charset="-120"/>
                <a:ea typeface="標楷體" pitchFamily="65" charset="-120"/>
              </a:rPr>
              <a:t>資助會設「雙重」上限，</a:t>
            </a:r>
            <a:r>
              <a:rPr lang="zh-TW" altLang="en-US" sz="3800" dirty="0" smtClean="0">
                <a:latin typeface="標楷體" pitchFamily="65" charset="-120"/>
                <a:ea typeface="標楷體" pitchFamily="65" charset="-120"/>
              </a:rPr>
              <a:t>即</a:t>
            </a:r>
            <a:endParaRPr lang="en-US" altLang="zh-TW" sz="3800" dirty="0" smtClean="0">
              <a:latin typeface="標楷體" pitchFamily="65" charset="-120"/>
              <a:ea typeface="標楷體" pitchFamily="65" charset="-120"/>
            </a:endParaRPr>
          </a:p>
          <a:p>
            <a:pPr marL="981075" indent="-355600" algn="just">
              <a:buFont typeface="Wingdings" pitchFamily="2" charset="2"/>
              <a:buChar char="u"/>
            </a:pPr>
            <a:r>
              <a:rPr lang="zh-TW" altLang="en-US" sz="3800" dirty="0" smtClean="0">
                <a:latin typeface="標楷體" pitchFamily="65" charset="-120"/>
                <a:ea typeface="標楷體" pitchFamily="65" charset="-120"/>
              </a:rPr>
              <a:t>差</a:t>
            </a:r>
            <a:r>
              <a:rPr lang="zh-TW" altLang="en-US" sz="3800" dirty="0">
                <a:latin typeface="標楷體" pitchFamily="65" charset="-120"/>
                <a:ea typeface="標楷體" pitchFamily="65" charset="-120"/>
              </a:rPr>
              <a:t>餉物業估價署評估的巿值租金的</a:t>
            </a:r>
            <a:r>
              <a:rPr lang="en-US" altLang="zh-TW" sz="3800" dirty="0">
                <a:latin typeface="標楷體" pitchFamily="65" charset="-120"/>
                <a:ea typeface="標楷體" pitchFamily="65" charset="-120"/>
              </a:rPr>
              <a:t>50</a:t>
            </a:r>
            <a:r>
              <a:rPr lang="en-US" altLang="zh-TW" sz="3800" dirty="0" smtClean="0">
                <a:latin typeface="標楷體" pitchFamily="65" charset="-120"/>
                <a:ea typeface="標楷體" pitchFamily="65" charset="-120"/>
              </a:rPr>
              <a:t>%</a:t>
            </a:r>
            <a:r>
              <a:rPr lang="zh-TW" altLang="en-US" sz="3800" dirty="0" smtClean="0">
                <a:latin typeface="標楷體" pitchFamily="65" charset="-120"/>
                <a:ea typeface="標楷體" pitchFamily="65" charset="-120"/>
              </a:rPr>
              <a:t>；或</a:t>
            </a:r>
            <a:endParaRPr lang="en-US" altLang="zh-TW" sz="3800" dirty="0">
              <a:latin typeface="標楷體" pitchFamily="65" charset="-120"/>
              <a:ea typeface="標楷體" pitchFamily="65" charset="-120"/>
            </a:endParaRPr>
          </a:p>
          <a:p>
            <a:pPr marL="981075" indent="-355600" algn="just">
              <a:buFont typeface="Wingdings" pitchFamily="2" charset="2"/>
              <a:buChar char="u"/>
            </a:pPr>
            <a:r>
              <a:rPr lang="zh-TW" altLang="en-US" sz="3800" dirty="0">
                <a:latin typeface="標楷體" pitchFamily="65" charset="-120"/>
                <a:ea typeface="標楷體" pitchFamily="65" charset="-120"/>
              </a:rPr>
              <a:t>計劃下所有合資格學生基本半日制單位資助的</a:t>
            </a:r>
            <a:r>
              <a:rPr lang="en-US" altLang="zh-TW" sz="3800" dirty="0">
                <a:latin typeface="標楷體" pitchFamily="65" charset="-120"/>
                <a:ea typeface="標楷體" pitchFamily="65" charset="-120"/>
              </a:rPr>
              <a:t>15</a:t>
            </a:r>
            <a:r>
              <a:rPr lang="en-US" altLang="zh-TW" sz="3800" dirty="0" smtClean="0">
                <a:latin typeface="標楷體" pitchFamily="65" charset="-120"/>
                <a:ea typeface="標楷體" pitchFamily="65" charset="-120"/>
              </a:rPr>
              <a:t>%</a:t>
            </a:r>
          </a:p>
          <a:p>
            <a:pPr marL="625475" indent="0" algn="just">
              <a:buNone/>
            </a:pPr>
            <a:r>
              <a:rPr lang="zh-TW" altLang="en-US" sz="3800" dirty="0" smtClean="0">
                <a:latin typeface="標楷體" pitchFamily="65" charset="-120"/>
                <a:ea typeface="標楷體" pitchFamily="65" charset="-120"/>
              </a:rPr>
              <a:t>兩者</a:t>
            </a:r>
            <a:r>
              <a:rPr lang="zh-TW" altLang="en-US" sz="3800" dirty="0">
                <a:latin typeface="標楷體" pitchFamily="65" charset="-120"/>
                <a:ea typeface="標楷體" pitchFamily="65" charset="-120"/>
              </a:rPr>
              <a:t>以金額較低者為準。</a:t>
            </a:r>
            <a:endParaRPr lang="en-US" altLang="zh-HK" sz="3800" dirty="0">
              <a:latin typeface="標楷體" pitchFamily="65" charset="-120"/>
              <a:ea typeface="標楷體" pitchFamily="65" charset="-120"/>
            </a:endParaRPr>
          </a:p>
        </p:txBody>
      </p:sp>
    </p:spTree>
    <p:extLst>
      <p:ext uri="{BB962C8B-B14F-4D97-AF65-F5344CB8AC3E}">
        <p14:creationId xmlns:p14="http://schemas.microsoft.com/office/powerpoint/2010/main" val="2070858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260648"/>
            <a:ext cx="7776864" cy="648072"/>
          </a:xfrm>
        </p:spPr>
        <p:txBody>
          <a:bodyPr>
            <a:normAutofit/>
          </a:bodyPr>
          <a:lstStyle/>
          <a:p>
            <a:pPr algn="ctr"/>
            <a:r>
              <a:rPr lang="zh-TW" altLang="en-US" sz="3600" b="1" cap="none" dirty="0" smtClean="0">
                <a:solidFill>
                  <a:srgbClr val="0033CC"/>
                </a:solidFill>
                <a:latin typeface="標楷體" pitchFamily="65" charset="-120"/>
                <a:ea typeface="標楷體" pitchFamily="65" charset="-120"/>
              </a:rPr>
              <a:t>合資格申領租金資助的各類別幼稚園</a:t>
            </a:r>
            <a:endParaRPr lang="zh-HK" altLang="en-US" sz="3600" b="1" cap="none"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323528" y="980728"/>
            <a:ext cx="8352928" cy="5688632"/>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marL="355600" indent="-355600" algn="just">
              <a:buClr>
                <a:srgbClr val="0033CC"/>
              </a:buClr>
              <a:buSzPct val="100000"/>
              <a:buFont typeface="Wingdings" pitchFamily="2" charset="2"/>
              <a:buAutoNum type="circleNumWdWhitePlain" startAt="3"/>
            </a:pPr>
            <a:r>
              <a:rPr lang="zh-TW" altLang="en-US" sz="4300" b="1" dirty="0" smtClean="0">
                <a:latin typeface="標楷體" pitchFamily="65" charset="-120"/>
                <a:ea typeface="標楷體" pitchFamily="65" charset="-120"/>
              </a:rPr>
              <a:t>處於</a:t>
            </a:r>
            <a:r>
              <a:rPr lang="zh-TW" altLang="en-US" sz="4300" b="1" dirty="0">
                <a:latin typeface="標楷體" pitchFamily="65" charset="-120"/>
                <a:ea typeface="標楷體" pitchFamily="65" charset="-120"/>
              </a:rPr>
              <a:t>寬限期的其他</a:t>
            </a:r>
            <a:r>
              <a:rPr lang="zh-TW" altLang="en-US" sz="4300" b="1" dirty="0" smtClean="0">
                <a:latin typeface="標楷體" pitchFamily="65" charset="-120"/>
                <a:ea typeface="標楷體" pitchFamily="65" charset="-120"/>
              </a:rPr>
              <a:t>幼稚園</a:t>
            </a:r>
            <a:endParaRPr lang="en-US" altLang="zh-TW" sz="4300" b="1" dirty="0" smtClean="0">
              <a:latin typeface="標楷體" pitchFamily="65" charset="-120"/>
              <a:ea typeface="標楷體" pitchFamily="65" charset="-120"/>
            </a:endParaRPr>
          </a:p>
          <a:p>
            <a:pPr marL="625475" indent="-269875" algn="just">
              <a:buBlip>
                <a:blip r:embed="rId3"/>
              </a:buBlip>
            </a:pPr>
            <a:r>
              <a:rPr lang="zh-TW" altLang="en-US" sz="3200" dirty="0" smtClean="0">
                <a:latin typeface="標楷體" pitchFamily="65" charset="-120"/>
                <a:ea typeface="標楷體" pitchFamily="65" charset="-120"/>
              </a:rPr>
              <a:t>個別</a:t>
            </a:r>
            <a:r>
              <a:rPr lang="zh-TW" altLang="zh-TW" sz="3200" dirty="0" smtClean="0">
                <a:latin typeface="標楷體" pitchFamily="65" charset="-120"/>
                <a:ea typeface="標楷體" pitchFamily="65" charset="-120"/>
              </a:rPr>
              <a:t>參加計劃</a:t>
            </a:r>
            <a:r>
              <a:rPr lang="zh-TW" altLang="en-US" sz="3200" dirty="0" smtClean="0">
                <a:latin typeface="標楷體" pitchFamily="65" charset="-120"/>
                <a:ea typeface="標楷體" pitchFamily="65" charset="-120"/>
              </a:rPr>
              <a:t>而目前支付</a:t>
            </a:r>
            <a:r>
              <a:rPr lang="zh-TW" altLang="en-US" sz="3200" dirty="0">
                <a:latin typeface="標楷體" pitchFamily="65" charset="-120"/>
                <a:ea typeface="標楷體" pitchFamily="65" charset="-120"/>
              </a:rPr>
              <a:t>市值</a:t>
            </a:r>
            <a:r>
              <a:rPr lang="zh-TW" altLang="en-US" sz="3200" dirty="0" smtClean="0">
                <a:latin typeface="標楷體" pitchFamily="65" charset="-120"/>
                <a:ea typeface="標楷體" pitchFamily="65" charset="-120"/>
              </a:rPr>
              <a:t>租金並</a:t>
            </a:r>
            <a:r>
              <a:rPr lang="zh-CN" altLang="en-US" sz="3200" dirty="0">
                <a:latin typeface="標楷體" pitchFamily="65" charset="-120"/>
                <a:ea typeface="標楷體" pitchFamily="65" charset="-120"/>
              </a:rPr>
              <a:t>領取</a:t>
            </a:r>
            <a:r>
              <a:rPr lang="zh-TW" altLang="en-US" sz="3200" dirty="0" smtClean="0">
                <a:latin typeface="標楷體" pitchFamily="65" charset="-120"/>
                <a:ea typeface="標楷體" pitchFamily="65" charset="-120"/>
              </a:rPr>
              <a:t>租金發還</a:t>
            </a:r>
            <a:r>
              <a:rPr lang="zh-TW" altLang="zh-TW" sz="3200" dirty="0" smtClean="0">
                <a:latin typeface="標楷體" pitchFamily="65" charset="-120"/>
                <a:ea typeface="標楷體" pitchFamily="65" charset="-120"/>
              </a:rPr>
              <a:t>的</a:t>
            </a:r>
            <a:r>
              <a:rPr lang="zh-TW" altLang="en-US" sz="3200" dirty="0" smtClean="0">
                <a:latin typeface="標楷體" pitchFamily="65" charset="-120"/>
                <a:ea typeface="標楷體" pitchFamily="65" charset="-120"/>
              </a:rPr>
              <a:t>其他</a:t>
            </a:r>
            <a:r>
              <a:rPr lang="zh-TW" altLang="zh-TW" sz="3200" dirty="0" smtClean="0">
                <a:latin typeface="標楷體" pitchFamily="65" charset="-120"/>
                <a:ea typeface="標楷體" pitchFamily="65" charset="-120"/>
              </a:rPr>
              <a:t>幼稚園</a:t>
            </a:r>
            <a:r>
              <a:rPr lang="zh-TW" altLang="en-US" sz="3200" dirty="0" smtClean="0">
                <a:latin typeface="標楷體" pitchFamily="65" charset="-120"/>
                <a:ea typeface="標楷體" pitchFamily="65" charset="-120"/>
              </a:rPr>
              <a:t>，</a:t>
            </a:r>
            <a:r>
              <a:rPr lang="zh-TW" altLang="zh-HK" sz="3200" dirty="0" smtClean="0">
                <a:latin typeface="標楷體" pitchFamily="65" charset="-120"/>
                <a:ea typeface="標楷體" pitchFamily="65" charset="-120"/>
              </a:rPr>
              <a:t>將</a:t>
            </a:r>
            <a:r>
              <a:rPr lang="zh-TW" altLang="zh-HK" sz="3200" dirty="0">
                <a:latin typeface="標楷體" pitchFamily="65" charset="-120"/>
                <a:ea typeface="標楷體" pitchFamily="65" charset="-120"/>
              </a:rPr>
              <a:t>在四年寬限期</a:t>
            </a:r>
            <a:r>
              <a:rPr lang="zh-TW" altLang="zh-HK" sz="3200" dirty="0" smtClean="0">
                <a:latin typeface="標楷體" pitchFamily="65" charset="-120"/>
                <a:ea typeface="標楷體" pitchFamily="65" charset="-120"/>
              </a:rPr>
              <a:t>（</a:t>
            </a:r>
            <a:r>
              <a:rPr lang="en-US" altLang="zh-TW" sz="3200" dirty="0" smtClean="0">
                <a:latin typeface="標楷體" pitchFamily="65" charset="-120"/>
                <a:ea typeface="標楷體" pitchFamily="65" charset="-120"/>
              </a:rPr>
              <a:t>2017/18</a:t>
            </a:r>
            <a:r>
              <a:rPr lang="zh-TW" altLang="zh-HK" sz="3200" dirty="0" smtClean="0">
                <a:latin typeface="標楷體" pitchFamily="65" charset="-120"/>
                <a:ea typeface="標楷體" pitchFamily="65" charset="-120"/>
              </a:rPr>
              <a:t>至</a:t>
            </a:r>
            <a:r>
              <a:rPr lang="en-US" altLang="zh-TW" sz="3200" dirty="0" smtClean="0">
                <a:latin typeface="標楷體" pitchFamily="65" charset="-120"/>
                <a:ea typeface="標楷體" pitchFamily="65" charset="-120"/>
              </a:rPr>
              <a:t>2020/21</a:t>
            </a:r>
            <a:r>
              <a:rPr lang="zh-TW" altLang="zh-HK" sz="3200" dirty="0" smtClean="0">
                <a:latin typeface="標楷體" pitchFamily="65" charset="-120"/>
                <a:ea typeface="標楷體" pitchFamily="65" charset="-120"/>
              </a:rPr>
              <a:t>）</a:t>
            </a:r>
            <a:r>
              <a:rPr lang="zh-TW" altLang="zh-HK" sz="3200" dirty="0">
                <a:latin typeface="標楷體" pitchFamily="65" charset="-120"/>
                <a:ea typeface="標楷體" pitchFamily="65" charset="-120"/>
              </a:rPr>
              <a:t>繼續</a:t>
            </a:r>
            <a:r>
              <a:rPr lang="zh-TW" altLang="zh-HK" sz="3200" dirty="0" smtClean="0">
                <a:latin typeface="標楷體" pitchFamily="65" charset="-120"/>
                <a:ea typeface="標楷體" pitchFamily="65" charset="-120"/>
              </a:rPr>
              <a:t>就現時</a:t>
            </a:r>
            <a:r>
              <a:rPr lang="zh-TW" altLang="en-US" sz="3200" dirty="0" smtClean="0">
                <a:latin typeface="標楷體" pitchFamily="65" charset="-120"/>
                <a:ea typeface="標楷體" pitchFamily="65" charset="-120"/>
              </a:rPr>
              <a:t>在租金發還下的</a:t>
            </a:r>
            <a:r>
              <a:rPr lang="zh-TW" altLang="zh-HK" sz="3200" dirty="0" smtClean="0">
                <a:latin typeface="標楷體" pitchFamily="65" charset="-120"/>
                <a:ea typeface="標楷體" pitchFamily="65" charset="-120"/>
              </a:rPr>
              <a:t>租用校舍獲發</a:t>
            </a:r>
            <a:r>
              <a:rPr lang="zh-TW" altLang="en-US" sz="3200" dirty="0" smtClean="0">
                <a:latin typeface="標楷體" pitchFamily="65" charset="-120"/>
                <a:ea typeface="標楷體" pitchFamily="65" charset="-120"/>
              </a:rPr>
              <a:t>租金</a:t>
            </a:r>
            <a:r>
              <a:rPr lang="zh-TW" altLang="zh-HK" sz="3200" dirty="0" smtClean="0">
                <a:latin typeface="標楷體" pitchFamily="65" charset="-120"/>
                <a:ea typeface="標楷體" pitchFamily="65" charset="-120"/>
              </a:rPr>
              <a:t>資助。</a:t>
            </a:r>
            <a:endParaRPr lang="en-US" altLang="zh-TW" sz="3200" dirty="0" smtClean="0">
              <a:latin typeface="標楷體" pitchFamily="65" charset="-120"/>
              <a:ea typeface="標楷體" pitchFamily="65" charset="-120"/>
            </a:endParaRPr>
          </a:p>
          <a:p>
            <a:pPr marL="1077913" lvl="0" indent="-452438" algn="just">
              <a:buBlip>
                <a:blip r:embed="rId4"/>
              </a:buBlip>
            </a:pPr>
            <a:r>
              <a:rPr lang="zh-TW" altLang="zh-HK" sz="3200" dirty="0" smtClean="0">
                <a:latin typeface="標楷體" pitchFamily="65" charset="-120"/>
                <a:ea typeface="標楷體" pitchFamily="65" charset="-120"/>
              </a:rPr>
              <a:t>在寬限期內，</a:t>
            </a:r>
            <a:r>
              <a:rPr lang="zh-TW" altLang="en-US" sz="3200" dirty="0" smtClean="0">
                <a:latin typeface="標楷體" pitchFamily="65" charset="-120"/>
                <a:ea typeface="標楷體" pitchFamily="65" charset="-120"/>
              </a:rPr>
              <a:t>其</a:t>
            </a:r>
            <a:r>
              <a:rPr lang="zh-TW" altLang="zh-HK" sz="3200" dirty="0" smtClean="0">
                <a:latin typeface="標楷體" pitchFamily="65" charset="-120"/>
                <a:ea typeface="標楷體" pitchFamily="65" charset="-120"/>
              </a:rPr>
              <a:t>租金資助額相當於</a:t>
            </a:r>
            <a:r>
              <a:rPr lang="en-US" altLang="zh-TW" sz="3200" dirty="0" smtClean="0">
                <a:latin typeface="標楷體" pitchFamily="65" charset="-120"/>
                <a:ea typeface="標楷體" pitchFamily="65" charset="-120"/>
              </a:rPr>
              <a:t/>
            </a:r>
            <a:br>
              <a:rPr lang="en-US" altLang="zh-TW" sz="3200" dirty="0" smtClean="0">
                <a:latin typeface="標楷體" pitchFamily="65" charset="-120"/>
                <a:ea typeface="標楷體" pitchFamily="65" charset="-120"/>
              </a:rPr>
            </a:br>
            <a:r>
              <a:rPr lang="zh-TW" altLang="zh-HK" sz="3200" dirty="0" smtClean="0">
                <a:latin typeface="標楷體" pitchFamily="65" charset="-120"/>
                <a:ea typeface="標楷體" pitchFamily="65" charset="-120"/>
              </a:rPr>
              <a:t>租約訂明的全額租金</a:t>
            </a:r>
            <a:r>
              <a:rPr lang="zh-TW" altLang="en-US" sz="3200" dirty="0" smtClean="0">
                <a:latin typeface="標楷體" pitchFamily="65" charset="-120"/>
                <a:ea typeface="標楷體" pitchFamily="65" charset="-120"/>
              </a:rPr>
              <a:t>；</a:t>
            </a:r>
            <a:r>
              <a:rPr lang="zh-TW" altLang="zh-HK" sz="3200" dirty="0" smtClean="0">
                <a:latin typeface="標楷體" pitchFamily="65" charset="-120"/>
                <a:ea typeface="標楷體" pitchFamily="65" charset="-120"/>
              </a:rPr>
              <a:t>或</a:t>
            </a:r>
            <a:r>
              <a:rPr lang="en-US" altLang="zh-TW" sz="3200" dirty="0" smtClean="0">
                <a:latin typeface="標楷體" pitchFamily="65" charset="-120"/>
                <a:ea typeface="標楷體" pitchFamily="65" charset="-120"/>
              </a:rPr>
              <a:t> </a:t>
            </a:r>
          </a:p>
          <a:p>
            <a:pPr marL="1077913" lvl="0" indent="-452438" algn="just">
              <a:buBlip>
                <a:blip r:embed="rId4"/>
              </a:buBlip>
            </a:pPr>
            <a:r>
              <a:rPr lang="zh-TW" altLang="zh-HK" sz="3200" dirty="0" smtClean="0">
                <a:latin typeface="標楷體" pitchFamily="65" charset="-120"/>
                <a:ea typeface="標楷體" pitchFamily="65" charset="-120"/>
              </a:rPr>
              <a:t>差餉物業估價署評估的市值租金</a:t>
            </a:r>
            <a:endParaRPr lang="en-US" altLang="zh-TW" sz="3200" dirty="0" smtClean="0">
              <a:latin typeface="標楷體" pitchFamily="65" charset="-120"/>
              <a:ea typeface="標楷體" pitchFamily="65" charset="-120"/>
            </a:endParaRPr>
          </a:p>
          <a:p>
            <a:pPr marL="625475" lvl="0" indent="0" algn="just">
              <a:buNone/>
            </a:pPr>
            <a:r>
              <a:rPr lang="zh-TW" altLang="zh-HK" sz="3200" dirty="0" smtClean="0">
                <a:solidFill>
                  <a:srgbClr val="000000"/>
                </a:solidFill>
                <a:latin typeface="標楷體" pitchFamily="65" charset="-120"/>
                <a:ea typeface="標楷體" pitchFamily="65" charset="-120"/>
              </a:rPr>
              <a:t>兩者以金額較低者為準</a:t>
            </a:r>
            <a:r>
              <a:rPr lang="zh-TW" altLang="zh-HK"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同時須</a:t>
            </a:r>
            <a:r>
              <a:rPr lang="zh-TW" altLang="zh-HK" sz="3200" dirty="0" smtClean="0">
                <a:latin typeface="標楷體" pitchFamily="65" charset="-120"/>
                <a:ea typeface="標楷體" pitchFamily="65" charset="-120"/>
              </a:rPr>
              <a:t>視乎校舍使用率而定。</a:t>
            </a:r>
            <a:endParaRPr lang="en-US" altLang="zh-TW" sz="3200" dirty="0" smtClean="0">
              <a:latin typeface="標楷體" pitchFamily="65" charset="-120"/>
              <a:ea typeface="標楷體" pitchFamily="65" charset="-120"/>
            </a:endParaRPr>
          </a:p>
          <a:p>
            <a:pPr marL="625475" indent="-269875" algn="just">
              <a:buBlip>
                <a:blip r:embed="rId3"/>
              </a:buBlip>
            </a:pPr>
            <a:r>
              <a:rPr lang="zh-TW" altLang="en-US" sz="3200" dirty="0" smtClean="0">
                <a:latin typeface="標楷體" pitchFamily="65" charset="-120"/>
                <a:ea typeface="標楷體" pitchFamily="65" charset="-120"/>
              </a:rPr>
              <a:t>同一校址內的其他註冊校舍，並不符合資格申領租金資助計劃下的租金資助。</a:t>
            </a:r>
            <a:endParaRPr lang="en-US" altLang="zh-TW" sz="3200" dirty="0" smtClean="0">
              <a:latin typeface="標楷體" pitchFamily="65" charset="-120"/>
              <a:ea typeface="標楷體" pitchFamily="65" charset="-120"/>
            </a:endParaRPr>
          </a:p>
          <a:p>
            <a:pPr marL="625475" lvl="0" indent="0" algn="just">
              <a:buNone/>
            </a:pPr>
            <a:endParaRPr lang="en-US" altLang="zh-TW" sz="3200" dirty="0" smtClean="0">
              <a:latin typeface="標楷體" pitchFamily="65" charset="-120"/>
              <a:ea typeface="標楷體" pitchFamily="65" charset="-120"/>
            </a:endParaRPr>
          </a:p>
          <a:p>
            <a:pPr marL="0" indent="0" algn="just">
              <a:buNone/>
            </a:pPr>
            <a:endParaRPr lang="en-US" altLang="zh-TW" sz="3200" dirty="0" smtClean="0">
              <a:latin typeface="標楷體" pitchFamily="65" charset="-120"/>
              <a:ea typeface="標楷體" pitchFamily="65" charset="-120"/>
            </a:endParaRPr>
          </a:p>
        </p:txBody>
      </p:sp>
    </p:spTree>
    <p:extLst>
      <p:ext uri="{BB962C8B-B14F-4D97-AF65-F5344CB8AC3E}">
        <p14:creationId xmlns:p14="http://schemas.microsoft.com/office/powerpoint/2010/main" val="42740487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260648"/>
            <a:ext cx="8136904" cy="792088"/>
          </a:xfrm>
        </p:spPr>
        <p:txBody>
          <a:bodyPr>
            <a:normAutofit/>
          </a:bodyPr>
          <a:lstStyle/>
          <a:p>
            <a:pPr algn="ctr"/>
            <a:r>
              <a:rPr lang="zh-TW" altLang="en-US" sz="3600" b="1" cap="none" dirty="0" smtClean="0">
                <a:solidFill>
                  <a:srgbClr val="0033CC"/>
                </a:solidFill>
                <a:latin typeface="標楷體" pitchFamily="65" charset="-120"/>
                <a:ea typeface="標楷體" pitchFamily="65" charset="-120"/>
              </a:rPr>
              <a:t>合資格申領租金資助的各類別幼稚園</a:t>
            </a:r>
            <a:endParaRPr lang="zh-HK" altLang="en-US" sz="3600" b="1" dirty="0"/>
          </a:p>
        </p:txBody>
      </p:sp>
      <p:sp>
        <p:nvSpPr>
          <p:cNvPr id="3" name="內容版面配置區 2"/>
          <p:cNvSpPr>
            <a:spLocks noGrp="1"/>
          </p:cNvSpPr>
          <p:nvPr>
            <p:ph idx="1"/>
          </p:nvPr>
        </p:nvSpPr>
        <p:spPr>
          <a:xfrm>
            <a:off x="241176" y="1124744"/>
            <a:ext cx="8435280" cy="5472608"/>
          </a:xfrm>
        </p:spPr>
        <p:style>
          <a:lnRef idx="1">
            <a:schemeClr val="accent3"/>
          </a:lnRef>
          <a:fillRef idx="2">
            <a:schemeClr val="accent3"/>
          </a:fillRef>
          <a:effectRef idx="1">
            <a:schemeClr val="accent3"/>
          </a:effectRef>
          <a:fontRef idx="minor">
            <a:schemeClr val="dk1"/>
          </a:fontRef>
        </p:style>
        <p:txBody>
          <a:bodyPr>
            <a:normAutofit/>
          </a:bodyPr>
          <a:lstStyle/>
          <a:p>
            <a:pPr marL="452438" lvl="0" indent="-452438" algn="just" hangingPunct="0">
              <a:buBlip>
                <a:blip r:embed="rId3"/>
              </a:buBlip>
            </a:pPr>
            <a:r>
              <a:rPr lang="zh-TW" altLang="zh-HK" sz="3400" dirty="0" smtClean="0">
                <a:latin typeface="標楷體" pitchFamily="65" charset="-120"/>
                <a:ea typeface="標楷體" pitchFamily="65" charset="-120"/>
              </a:rPr>
              <a:t>由</a:t>
            </a:r>
            <a:r>
              <a:rPr lang="en-US" altLang="zh-TW" sz="3400" dirty="0" smtClean="0">
                <a:latin typeface="標楷體" pitchFamily="65" charset="-120"/>
                <a:ea typeface="標楷體" pitchFamily="65" charset="-120"/>
              </a:rPr>
              <a:t>2021</a:t>
            </a:r>
            <a:r>
              <a:rPr lang="zh-TW" altLang="zh-HK" sz="3400" dirty="0" smtClean="0">
                <a:latin typeface="標楷體" pitchFamily="65" charset="-120"/>
                <a:ea typeface="標楷體" pitchFamily="65" charset="-120"/>
              </a:rPr>
              <a:t>／</a:t>
            </a:r>
            <a:r>
              <a:rPr lang="en-US" altLang="zh-TW" sz="3400" dirty="0" smtClean="0">
                <a:latin typeface="標楷體" pitchFamily="65" charset="-120"/>
                <a:ea typeface="標楷體" pitchFamily="65" charset="-120"/>
              </a:rPr>
              <a:t>2022</a:t>
            </a:r>
            <a:r>
              <a:rPr lang="zh-TW" altLang="zh-HK" sz="3400" dirty="0" smtClean="0">
                <a:latin typeface="標楷體" pitchFamily="65" charset="-120"/>
                <a:ea typeface="標楷體" pitchFamily="65" charset="-120"/>
              </a:rPr>
              <a:t>學年</a:t>
            </a:r>
            <a:r>
              <a:rPr lang="zh-TW" altLang="zh-HK" sz="3400" dirty="0">
                <a:latin typeface="標楷體" pitchFamily="65" charset="-120"/>
                <a:ea typeface="標楷體" pitchFamily="65" charset="-120"/>
              </a:rPr>
              <a:t>開始</a:t>
            </a:r>
            <a:r>
              <a:rPr lang="zh-TW" altLang="zh-HK" sz="3400" dirty="0" smtClean="0">
                <a:latin typeface="標楷體" pitchFamily="65" charset="-120"/>
                <a:ea typeface="標楷體" pitchFamily="65" charset="-120"/>
              </a:rPr>
              <a:t>，</a:t>
            </a:r>
            <a:r>
              <a:rPr lang="zh-TW" altLang="zh-TW" sz="3400" dirty="0" smtClean="0">
                <a:latin typeface="標楷體" pitchFamily="65" charset="-120"/>
                <a:ea typeface="標楷體" pitchFamily="65" charset="-120"/>
              </a:rPr>
              <a:t>如同「其他幼稚園」一般，這些幼稚園所獲的租金資助會設「雙重」上限。</a:t>
            </a:r>
            <a:endParaRPr lang="en-US" altLang="zh-TW" sz="3400" dirty="0">
              <a:latin typeface="標楷體" pitchFamily="65" charset="-120"/>
              <a:ea typeface="標楷體" pitchFamily="65" charset="-120"/>
            </a:endParaRPr>
          </a:p>
          <a:p>
            <a:pPr marL="452438" lvl="0" indent="-452438" algn="just">
              <a:buBlip>
                <a:blip r:embed="rId3"/>
              </a:buBlip>
            </a:pPr>
            <a:r>
              <a:rPr lang="zh-TW" altLang="en-US" sz="3400" dirty="0">
                <a:latin typeface="標楷體" pitchFamily="65" charset="-120"/>
                <a:ea typeface="標楷體" pitchFamily="65" charset="-120"/>
              </a:rPr>
              <a:t>個別幼稚園如符合資格享有寬限期</a:t>
            </a:r>
            <a:r>
              <a:rPr lang="zh-TW" altLang="en-US" sz="3400" dirty="0" smtClean="0">
                <a:latin typeface="標楷體" pitchFamily="65" charset="-120"/>
                <a:ea typeface="標楷體" pitchFamily="65" charset="-120"/>
              </a:rPr>
              <a:t>，但選擇由</a:t>
            </a:r>
            <a:r>
              <a:rPr lang="en-US" altLang="zh-TW" sz="3400" dirty="0" smtClean="0">
                <a:latin typeface="標楷體" pitchFamily="65" charset="-120"/>
                <a:ea typeface="標楷體" pitchFamily="65" charset="-120"/>
              </a:rPr>
              <a:t>2017</a:t>
            </a:r>
            <a:r>
              <a:rPr lang="zh-TW" altLang="en-US" sz="3400" dirty="0" smtClean="0">
                <a:latin typeface="標楷體" pitchFamily="65" charset="-120"/>
                <a:ea typeface="標楷體" pitchFamily="65" charset="-120"/>
              </a:rPr>
              <a:t>／</a:t>
            </a:r>
            <a:r>
              <a:rPr lang="en-US" altLang="zh-TW" sz="3400" dirty="0" smtClean="0">
                <a:latin typeface="標楷體" pitchFamily="65" charset="-120"/>
                <a:ea typeface="標楷體" pitchFamily="65" charset="-120"/>
              </a:rPr>
              <a:t>18</a:t>
            </a:r>
            <a:r>
              <a:rPr lang="zh-TW" altLang="en-US" sz="3400" dirty="0" smtClean="0">
                <a:latin typeface="標楷體" pitchFamily="65" charset="-120"/>
                <a:ea typeface="標楷體" pitchFamily="65" charset="-120"/>
              </a:rPr>
              <a:t>學年</a:t>
            </a:r>
            <a:r>
              <a:rPr lang="zh-TW" altLang="en-US" sz="3400" dirty="0">
                <a:latin typeface="標楷體" pitchFamily="65" charset="-120"/>
                <a:ea typeface="標楷體" pitchFamily="65" charset="-120"/>
              </a:rPr>
              <a:t>起接受設「雙重」上限的租金</a:t>
            </a:r>
            <a:r>
              <a:rPr lang="zh-TW" altLang="en-US" sz="3400" dirty="0" smtClean="0">
                <a:latin typeface="標楷體" pitchFamily="65" charset="-120"/>
                <a:ea typeface="標楷體" pitchFamily="65" charset="-120"/>
              </a:rPr>
              <a:t>資助</a:t>
            </a:r>
            <a:r>
              <a:rPr lang="zh-TW" altLang="zh-HK" sz="3400" dirty="0" smtClean="0">
                <a:latin typeface="標楷體" pitchFamily="65" charset="-120"/>
                <a:ea typeface="標楷體" pitchFamily="65" charset="-120"/>
              </a:rPr>
              <a:t>。</a:t>
            </a:r>
            <a:endParaRPr lang="en-US" altLang="zh-TW" sz="3400" dirty="0" smtClean="0">
              <a:latin typeface="標楷體" pitchFamily="65" charset="-120"/>
              <a:ea typeface="標楷體" pitchFamily="65" charset="-120"/>
            </a:endParaRPr>
          </a:p>
          <a:p>
            <a:pPr marL="452438" lvl="0" indent="-452438" algn="just">
              <a:buBlip>
                <a:blip r:embed="rId3"/>
              </a:buBlip>
            </a:pPr>
            <a:r>
              <a:rPr lang="zh-CN" altLang="en-US" sz="3400" dirty="0" smtClean="0">
                <a:latin typeface="標楷體" pitchFamily="65" charset="-120"/>
                <a:ea typeface="標楷體" pitchFamily="65" charset="-120"/>
              </a:rPr>
              <a:t>須</a:t>
            </a:r>
            <a:r>
              <a:rPr lang="zh-TW" altLang="en-US" sz="3400" dirty="0">
                <a:latin typeface="標楷體" pitchFamily="65" charset="-120"/>
                <a:ea typeface="標楷體" pitchFamily="65" charset="-120"/>
              </a:rPr>
              <a:t>填妥</a:t>
            </a:r>
            <a:r>
              <a:rPr lang="zh-TW" altLang="zh-HK" sz="3400" u="sng" dirty="0">
                <a:latin typeface="標楷體" pitchFamily="65" charset="-120"/>
                <a:ea typeface="標楷體" pitchFamily="65" charset="-120"/>
              </a:rPr>
              <a:t>教育局通函第</a:t>
            </a:r>
            <a:r>
              <a:rPr lang="en-US" altLang="zh-HK" sz="3400" u="sng" dirty="0">
                <a:latin typeface="標楷體" pitchFamily="65" charset="-120"/>
                <a:ea typeface="標楷體" pitchFamily="65" charset="-120"/>
              </a:rPr>
              <a:t>32/2017</a:t>
            </a:r>
            <a:r>
              <a:rPr lang="zh-TW" altLang="zh-HK" sz="3400" u="sng" dirty="0">
                <a:latin typeface="標楷體" pitchFamily="65" charset="-120"/>
                <a:ea typeface="標楷體" pitchFamily="65" charset="-120"/>
              </a:rPr>
              <a:t>號</a:t>
            </a:r>
            <a:r>
              <a:rPr lang="zh-TW" altLang="en-US" sz="3400" u="sng" dirty="0">
                <a:latin typeface="標楷體" pitchFamily="65" charset="-120"/>
                <a:ea typeface="標楷體" pitchFamily="65" charset="-120"/>
              </a:rPr>
              <a:t>附件一</a:t>
            </a:r>
            <a:r>
              <a:rPr lang="zh-TW" altLang="en-US" sz="3400" dirty="0">
                <a:latin typeface="標楷體" pitchFamily="65" charset="-120"/>
                <a:ea typeface="標楷體" pitchFamily="65" charset="-120"/>
              </a:rPr>
              <a:t>，並於</a:t>
            </a:r>
            <a:r>
              <a:rPr lang="zh-TW" altLang="en-US" sz="3400" u="sng" dirty="0">
                <a:latin typeface="標楷體" pitchFamily="65" charset="-120"/>
                <a:ea typeface="標楷體" pitchFamily="65" charset="-120"/>
              </a:rPr>
              <a:t>二零一七年三月二十七日（星期一）</a:t>
            </a:r>
            <a:r>
              <a:rPr lang="zh-TW" altLang="en-US" sz="3400" dirty="0">
                <a:latin typeface="標楷體" pitchFamily="65" charset="-120"/>
                <a:ea typeface="標楷體" pitchFamily="65" charset="-120"/>
              </a:rPr>
              <a:t>或以前交回教育局</a:t>
            </a:r>
            <a:r>
              <a:rPr lang="zh-TW" altLang="en-US" sz="3400" dirty="0" smtClean="0">
                <a:latin typeface="標楷體" pitchFamily="65" charset="-120"/>
                <a:ea typeface="標楷體" pitchFamily="65" charset="-120"/>
              </a:rPr>
              <a:t>。</a:t>
            </a:r>
            <a:endParaRPr lang="en-US" altLang="zh-TW" sz="3400" dirty="0" smtClean="0">
              <a:latin typeface="標楷體" pitchFamily="65" charset="-120"/>
              <a:ea typeface="標楷體" pitchFamily="65" charset="-120"/>
            </a:endParaRPr>
          </a:p>
          <a:p>
            <a:pPr marL="342900" lvl="0" indent="-342900" algn="just">
              <a:buFont typeface="Wingdings" panose="05000000000000000000" pitchFamily="2" charset="2"/>
              <a:buChar char="Ø"/>
            </a:pPr>
            <a:endParaRPr lang="en-US" altLang="zh-TW" dirty="0">
              <a:latin typeface="+mn-ea"/>
            </a:endParaRPr>
          </a:p>
          <a:p>
            <a:pPr marL="342900" lvl="0" indent="-342900" algn="just">
              <a:buFont typeface="Wingdings" panose="05000000000000000000" pitchFamily="2" charset="2"/>
              <a:buChar char="Ø"/>
            </a:pPr>
            <a:endParaRPr lang="en-US" altLang="zh-TW" dirty="0">
              <a:latin typeface="+mn-ea"/>
            </a:endParaRPr>
          </a:p>
        </p:txBody>
      </p:sp>
    </p:spTree>
    <p:extLst>
      <p:ext uri="{BB962C8B-B14F-4D97-AF65-F5344CB8AC3E}">
        <p14:creationId xmlns:p14="http://schemas.microsoft.com/office/powerpoint/2010/main" val="335496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188640"/>
            <a:ext cx="7632848" cy="828010"/>
          </a:xfrm>
        </p:spPr>
        <p:txBody>
          <a:bodyPr>
            <a:normAutofit/>
          </a:bodyPr>
          <a:lstStyle/>
          <a:p>
            <a:pPr algn="ctr"/>
            <a:r>
              <a:rPr lang="zh-TW" altLang="en-US" sz="3600" b="1" cap="none" dirty="0" smtClean="0">
                <a:solidFill>
                  <a:srgbClr val="0033CC"/>
                </a:solidFill>
                <a:latin typeface="標楷體" pitchFamily="65" charset="-120"/>
                <a:ea typeface="標楷體" pitchFamily="65" charset="-120"/>
              </a:rPr>
              <a:t>合資格申領租金資助的各類別幼稚園</a:t>
            </a:r>
            <a:endParaRPr lang="zh-HK" altLang="en-US" sz="3600" dirty="0">
              <a:latin typeface="+mn-ea"/>
              <a:ea typeface="+mn-ea"/>
            </a:endParaRPr>
          </a:p>
        </p:txBody>
      </p:sp>
      <p:sp>
        <p:nvSpPr>
          <p:cNvPr id="3" name="內容版面配置區 2"/>
          <p:cNvSpPr>
            <a:spLocks noGrp="1"/>
          </p:cNvSpPr>
          <p:nvPr>
            <p:ph idx="1"/>
          </p:nvPr>
        </p:nvSpPr>
        <p:spPr>
          <a:xfrm>
            <a:off x="457200" y="1484784"/>
            <a:ext cx="8219256" cy="5184576"/>
          </a:xfrm>
        </p:spPr>
        <p:style>
          <a:lnRef idx="1">
            <a:schemeClr val="accent3"/>
          </a:lnRef>
          <a:fillRef idx="2">
            <a:schemeClr val="accent3"/>
          </a:fillRef>
          <a:effectRef idx="1">
            <a:schemeClr val="accent3"/>
          </a:effectRef>
          <a:fontRef idx="minor">
            <a:schemeClr val="dk1"/>
          </a:fontRef>
        </p:style>
        <p:txBody>
          <a:bodyPr>
            <a:noAutofit/>
          </a:bodyPr>
          <a:lstStyle/>
          <a:p>
            <a:pPr marL="514350" indent="-514350" algn="just">
              <a:buClr>
                <a:srgbClr val="0000FF"/>
              </a:buClr>
              <a:buSzPct val="100000"/>
              <a:buFont typeface="Wingdings" pitchFamily="2" charset="2"/>
              <a:buAutoNum type="circleNumWdWhitePlain" startAt="4"/>
            </a:pPr>
            <a:r>
              <a:rPr lang="zh-TW" altLang="zh-HK" sz="4000" dirty="0" smtClean="0">
                <a:latin typeface="標楷體" pitchFamily="65" charset="-120"/>
                <a:ea typeface="標楷體" pitchFamily="65" charset="-120"/>
              </a:rPr>
              <a:t>前身</a:t>
            </a:r>
            <a:r>
              <a:rPr lang="zh-TW" altLang="zh-HK" sz="4000" dirty="0">
                <a:latin typeface="標楷體" pitchFamily="65" charset="-120"/>
                <a:ea typeface="標楷體" pitchFamily="65" charset="-120"/>
              </a:rPr>
              <a:t>屬社會福利署轄下的資助</a:t>
            </a:r>
            <a:r>
              <a:rPr lang="zh-TW" altLang="zh-HK" sz="4000" dirty="0" smtClean="0">
                <a:latin typeface="標楷體" pitchFamily="65" charset="-120"/>
                <a:ea typeface="標楷體" pitchFamily="65" charset="-120"/>
              </a:rPr>
              <a:t>幼兒中心目前</a:t>
            </a:r>
            <a:r>
              <a:rPr lang="zh-TW" altLang="zh-HK" sz="4000" dirty="0">
                <a:latin typeface="標楷體" pitchFamily="65" charset="-120"/>
                <a:ea typeface="標楷體" pitchFamily="65" charset="-120"/>
              </a:rPr>
              <a:t>獲全額</a:t>
            </a:r>
            <a:r>
              <a:rPr lang="zh-TW" altLang="zh-HK" sz="4000" dirty="0" smtClean="0">
                <a:latin typeface="標楷體" pitchFamily="65" charset="-120"/>
                <a:ea typeface="標楷體" pitchFamily="65" charset="-120"/>
              </a:rPr>
              <a:t>租金發還</a:t>
            </a:r>
            <a:r>
              <a:rPr lang="zh-TW" altLang="en-US" sz="4000" dirty="0" smtClean="0">
                <a:latin typeface="標楷體" pitchFamily="65" charset="-120"/>
                <a:ea typeface="標楷體" pitchFamily="65" charset="-120"/>
              </a:rPr>
              <a:t>，</a:t>
            </a:r>
            <a:r>
              <a:rPr lang="zh-TW" altLang="zh-HK" sz="4000" dirty="0" smtClean="0">
                <a:latin typeface="標楷體" pitchFamily="65" charset="-120"/>
                <a:ea typeface="標楷體" pitchFamily="65" charset="-120"/>
              </a:rPr>
              <a:t>繼續符合</a:t>
            </a:r>
            <a:r>
              <a:rPr lang="zh-TW" altLang="zh-HK" sz="4000" dirty="0">
                <a:latin typeface="標楷體" pitchFamily="65" charset="-120"/>
                <a:ea typeface="標楷體" pitchFamily="65" charset="-120"/>
              </a:rPr>
              <a:t>資格獲全額租金</a:t>
            </a:r>
            <a:r>
              <a:rPr lang="zh-TW" altLang="zh-HK" sz="4000" dirty="0" smtClean="0">
                <a:latin typeface="標楷體" pitchFamily="65" charset="-120"/>
                <a:ea typeface="標楷體" pitchFamily="65" charset="-120"/>
              </a:rPr>
              <a:t>資助</a:t>
            </a:r>
            <a:endParaRPr lang="en-US" altLang="zh-TW" sz="4000" dirty="0" smtClean="0">
              <a:latin typeface="標楷體" pitchFamily="65" charset="-120"/>
              <a:ea typeface="標楷體" pitchFamily="65" charset="-120"/>
            </a:endParaRPr>
          </a:p>
        </p:txBody>
      </p:sp>
    </p:spTree>
    <p:extLst>
      <p:ext uri="{BB962C8B-B14F-4D97-AF65-F5344CB8AC3E}">
        <p14:creationId xmlns:p14="http://schemas.microsoft.com/office/powerpoint/2010/main" val="1102966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23528" y="1069152"/>
            <a:ext cx="8352928" cy="5328592"/>
          </a:xfrm>
        </p:spPr>
        <p:style>
          <a:lnRef idx="1">
            <a:schemeClr val="accent4"/>
          </a:lnRef>
          <a:fillRef idx="2">
            <a:schemeClr val="accent4"/>
          </a:fillRef>
          <a:effectRef idx="1">
            <a:schemeClr val="accent4"/>
          </a:effectRef>
          <a:fontRef idx="minor">
            <a:schemeClr val="dk1"/>
          </a:fontRef>
        </p:style>
        <p:txBody>
          <a:bodyPr>
            <a:noAutofit/>
          </a:bodyPr>
          <a:lstStyle/>
          <a:p>
            <a:pPr marL="0" indent="0" algn="just">
              <a:buNone/>
            </a:pPr>
            <a:r>
              <a:rPr lang="zh-TW" altLang="en-US" sz="4000" dirty="0">
                <a:latin typeface="標楷體" pitchFamily="65" charset="-120"/>
                <a:ea typeface="標楷體" pitchFamily="65" charset="-120"/>
              </a:rPr>
              <a:t>在租金資助計劃下，發放予參加計劃合資格幼稚園的租金資助</a:t>
            </a:r>
            <a:r>
              <a:rPr lang="zh-TW" altLang="en-US" sz="4000" dirty="0" smtClean="0">
                <a:latin typeface="標楷體" pitchFamily="65" charset="-120"/>
                <a:ea typeface="標楷體" pitchFamily="65" charset="-120"/>
              </a:rPr>
              <a:t>，視乎不同類別符合資格的幼稚園，其資助金額</a:t>
            </a:r>
            <a:r>
              <a:rPr lang="zh-TW" altLang="en-US" sz="4000" dirty="0">
                <a:latin typeface="標楷體" pitchFamily="65" charset="-120"/>
                <a:ea typeface="標楷體" pitchFamily="65" charset="-120"/>
              </a:rPr>
              <a:t>會按下列各項</a:t>
            </a:r>
            <a:r>
              <a:rPr lang="zh-TW" altLang="en-US" sz="4000" dirty="0" smtClean="0">
                <a:latin typeface="標楷體" pitchFamily="65" charset="-120"/>
                <a:ea typeface="標楷體" pitchFamily="65" charset="-120"/>
              </a:rPr>
              <a:t>釐定</a:t>
            </a:r>
            <a:r>
              <a:rPr lang="en-US" altLang="zh-TW" sz="4000" dirty="0" smtClean="0">
                <a:latin typeface="標楷體" pitchFamily="65" charset="-120"/>
                <a:ea typeface="標楷體" pitchFamily="65" charset="-120"/>
              </a:rPr>
              <a:t>(</a:t>
            </a:r>
            <a:r>
              <a:rPr lang="zh-TW" altLang="en-US" sz="4000" dirty="0" smtClean="0">
                <a:latin typeface="標楷體" pitchFamily="65" charset="-120"/>
                <a:ea typeface="標楷體" pitchFamily="65" charset="-120"/>
              </a:rPr>
              <a:t>如適用</a:t>
            </a:r>
            <a:r>
              <a:rPr lang="en-US" altLang="zh-TW" sz="4000" dirty="0" smtClean="0">
                <a:latin typeface="標楷體" pitchFamily="65" charset="-120"/>
                <a:ea typeface="標楷體" pitchFamily="65" charset="-120"/>
              </a:rPr>
              <a:t>)</a:t>
            </a:r>
            <a:r>
              <a:rPr lang="zh-TW" altLang="en-US" sz="4000" dirty="0" smtClean="0">
                <a:latin typeface="標楷體" pitchFamily="65" charset="-120"/>
                <a:ea typeface="標楷體" pitchFamily="65" charset="-120"/>
              </a:rPr>
              <a:t>：</a:t>
            </a:r>
            <a:endParaRPr lang="en-US" altLang="zh-TW" sz="4000" dirty="0" smtClean="0">
              <a:latin typeface="標楷體" pitchFamily="65" charset="-120"/>
              <a:ea typeface="標楷體" pitchFamily="65" charset="-120"/>
            </a:endParaRPr>
          </a:p>
          <a:p>
            <a:pPr marL="452438" indent="-452438" algn="just">
              <a:buClr>
                <a:srgbClr val="0000FF"/>
              </a:buClr>
              <a:buSzPct val="100000"/>
              <a:buFont typeface="Wingdings" pitchFamily="2" charset="2"/>
              <a:buAutoNum type="circleNumWdWhitePlain"/>
            </a:pPr>
            <a:r>
              <a:rPr lang="zh-TW" altLang="en-US" sz="4000" dirty="0" smtClean="0">
                <a:latin typeface="標楷體" pitchFamily="65" charset="-120"/>
                <a:ea typeface="標楷體" pitchFamily="65" charset="-120"/>
              </a:rPr>
              <a:t>校舍使用率</a:t>
            </a:r>
            <a:endParaRPr lang="en-US" altLang="zh-TW" sz="4000" dirty="0" smtClean="0">
              <a:latin typeface="標楷體" pitchFamily="65" charset="-120"/>
              <a:ea typeface="標楷體" pitchFamily="65" charset="-120"/>
            </a:endParaRPr>
          </a:p>
          <a:p>
            <a:pPr marL="452438" indent="-452438" algn="just">
              <a:buClr>
                <a:srgbClr val="0000FF"/>
              </a:buClr>
              <a:buSzPct val="100000"/>
              <a:buFont typeface="Wingdings" pitchFamily="2" charset="2"/>
              <a:buAutoNum type="circleNumWdWhitePlain"/>
            </a:pPr>
            <a:r>
              <a:rPr lang="zh-TW" altLang="en-US" sz="4000" dirty="0" smtClean="0">
                <a:latin typeface="標楷體" pitchFamily="65" charset="-120"/>
                <a:ea typeface="標楷體" pitchFamily="65" charset="-120"/>
              </a:rPr>
              <a:t>「</a:t>
            </a:r>
            <a:r>
              <a:rPr lang="zh-TW" altLang="en-US" sz="4000" dirty="0">
                <a:latin typeface="標楷體" pitchFamily="65" charset="-120"/>
                <a:ea typeface="標楷體" pitchFamily="65" charset="-120"/>
              </a:rPr>
              <a:t>雙重」</a:t>
            </a:r>
            <a:r>
              <a:rPr lang="zh-TW" altLang="en-US" sz="4000" dirty="0" smtClean="0">
                <a:latin typeface="標楷體" pitchFamily="65" charset="-120"/>
                <a:ea typeface="標楷體" pitchFamily="65" charset="-120"/>
              </a:rPr>
              <a:t>上限</a:t>
            </a:r>
            <a:endParaRPr lang="en-US" altLang="zh-TW" sz="4000" dirty="0" smtClean="0">
              <a:latin typeface="標楷體" pitchFamily="65" charset="-120"/>
              <a:ea typeface="標楷體" pitchFamily="65" charset="-120"/>
            </a:endParaRPr>
          </a:p>
          <a:p>
            <a:pPr marL="452438" indent="-452438" algn="just">
              <a:buClr>
                <a:srgbClr val="0000FF"/>
              </a:buClr>
              <a:buSzPct val="100000"/>
              <a:buFont typeface="Wingdings" pitchFamily="2" charset="2"/>
              <a:buAutoNum type="circleNumWdWhitePlain"/>
            </a:pPr>
            <a:r>
              <a:rPr lang="zh-TW" altLang="en-US" sz="4000" dirty="0" smtClean="0">
                <a:latin typeface="標楷體" pitchFamily="65" charset="-120"/>
                <a:ea typeface="標楷體" pitchFamily="65" charset="-120"/>
              </a:rPr>
              <a:t>差</a:t>
            </a:r>
            <a:r>
              <a:rPr lang="zh-TW" altLang="en-US" sz="4000" dirty="0">
                <a:latin typeface="標楷體" pitchFamily="65" charset="-120"/>
                <a:ea typeface="標楷體" pitchFamily="65" charset="-120"/>
              </a:rPr>
              <a:t>餉物業估價署所評估的巿值</a:t>
            </a:r>
            <a:r>
              <a:rPr lang="zh-TW" altLang="en-US" sz="4000" dirty="0" smtClean="0">
                <a:latin typeface="標楷體" pitchFamily="65" charset="-120"/>
                <a:ea typeface="標楷體" pitchFamily="65" charset="-120"/>
              </a:rPr>
              <a:t>租金</a:t>
            </a:r>
            <a:endParaRPr lang="en-US" altLang="zh-TW" sz="4000" dirty="0" smtClean="0">
              <a:latin typeface="標楷體" pitchFamily="65" charset="-120"/>
              <a:ea typeface="標楷體" pitchFamily="65" charset="-120"/>
            </a:endParaRPr>
          </a:p>
          <a:p>
            <a:pPr marL="742950" indent="-742950" algn="just">
              <a:buNone/>
            </a:pPr>
            <a:endParaRPr lang="zh-TW" altLang="en-US" sz="3600" dirty="0" smtClean="0">
              <a:latin typeface="標楷體" pitchFamily="65" charset="-120"/>
              <a:ea typeface="標楷體" pitchFamily="65" charset="-120"/>
            </a:endParaRPr>
          </a:p>
        </p:txBody>
      </p:sp>
      <p:sp>
        <p:nvSpPr>
          <p:cNvPr id="4" name="標題 1"/>
          <p:cNvSpPr txBox="1">
            <a:spLocks/>
          </p:cNvSpPr>
          <p:nvPr/>
        </p:nvSpPr>
        <p:spPr>
          <a:xfrm>
            <a:off x="179512" y="116632"/>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400" dirty="0" smtClean="0">
                <a:solidFill>
                  <a:srgbClr val="0000FF"/>
                </a:solidFill>
                <a:effectLst/>
                <a:latin typeface="標楷體" pitchFamily="65" charset="-120"/>
                <a:ea typeface="標楷體" pitchFamily="65" charset="-120"/>
              </a:rPr>
              <a:t>計算</a:t>
            </a:r>
            <a:r>
              <a:rPr lang="zh-TW" altLang="en-US" sz="4400" dirty="0">
                <a:solidFill>
                  <a:srgbClr val="0000FF"/>
                </a:solidFill>
                <a:effectLst/>
                <a:latin typeface="標楷體" pitchFamily="65" charset="-120"/>
                <a:ea typeface="標楷體" pitchFamily="65" charset="-120"/>
              </a:rPr>
              <a:t>租金資助額</a:t>
            </a:r>
            <a:endParaRPr lang="zh-HK" altLang="en-US" sz="4400" dirty="0">
              <a:solidFill>
                <a:srgbClr val="0000FF"/>
              </a:solidFill>
              <a:effectLst/>
              <a:latin typeface="標楷體" pitchFamily="65" charset="-120"/>
              <a:ea typeface="標楷體" pitchFamily="65" charset="-120"/>
            </a:endParaRPr>
          </a:p>
        </p:txBody>
      </p:sp>
    </p:spTree>
    <p:extLst>
      <p:ext uri="{BB962C8B-B14F-4D97-AF65-F5344CB8AC3E}">
        <p14:creationId xmlns:p14="http://schemas.microsoft.com/office/powerpoint/2010/main" val="862903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251520" y="1052736"/>
            <a:ext cx="8424936" cy="5328592"/>
          </a:xfrm>
        </p:spPr>
        <p:style>
          <a:lnRef idx="1">
            <a:schemeClr val="accent4"/>
          </a:lnRef>
          <a:fillRef idx="2">
            <a:schemeClr val="accent4"/>
          </a:fillRef>
          <a:effectRef idx="1">
            <a:schemeClr val="accent4"/>
          </a:effectRef>
          <a:fontRef idx="minor">
            <a:schemeClr val="dk1"/>
          </a:fontRef>
        </p:style>
        <p:txBody>
          <a:bodyPr>
            <a:noAutofit/>
          </a:bodyPr>
          <a:lstStyle/>
          <a:p>
            <a:pPr marL="625475" lvl="1" indent="-538163" algn="just">
              <a:buFont typeface="Wingdings" pitchFamily="2" charset="2"/>
              <a:buAutoNum type="circleNumWdWhitePlain" startAt="4"/>
            </a:pPr>
            <a:r>
              <a:rPr lang="zh-TW" altLang="en-US" sz="4400" dirty="0" smtClean="0">
                <a:latin typeface="標楷體" pitchFamily="65" charset="-120"/>
                <a:ea typeface="標楷體" pitchFamily="65" charset="-120"/>
              </a:rPr>
              <a:t>劃分</a:t>
            </a:r>
            <a:r>
              <a:rPr lang="zh-TW" altLang="en-US" sz="4400" dirty="0">
                <a:latin typeface="標楷體" pitchFamily="65" charset="-120"/>
                <a:ea typeface="標楷體" pitchFamily="65" charset="-120"/>
              </a:rPr>
              <a:t>的租金開支</a:t>
            </a:r>
          </a:p>
          <a:p>
            <a:pPr marL="1077913" lvl="3" indent="-452438" algn="just">
              <a:buBlip>
                <a:blip r:embed="rId2"/>
              </a:buBlip>
            </a:pPr>
            <a:r>
              <a:rPr lang="zh-TW" altLang="en-US" sz="4400" dirty="0">
                <a:latin typeface="標楷體" pitchFamily="65" charset="-120"/>
                <a:ea typeface="標楷體" pitchFamily="65" charset="-120"/>
              </a:rPr>
              <a:t>按</a:t>
            </a:r>
            <a:r>
              <a:rPr lang="zh-TW" altLang="en-US" sz="4400" u="sng" dirty="0">
                <a:latin typeface="標楷體" pitchFamily="65" charset="-120"/>
                <a:ea typeface="標楷體" pitchFamily="65" charset="-120"/>
              </a:rPr>
              <a:t>分部</a:t>
            </a:r>
            <a:r>
              <a:rPr lang="en-US" altLang="zh-TW" sz="4400" dirty="0">
                <a:latin typeface="標楷體" pitchFamily="65" charset="-120"/>
                <a:ea typeface="標楷體" pitchFamily="65" charset="-120"/>
              </a:rPr>
              <a:t>(</a:t>
            </a:r>
            <a:r>
              <a:rPr lang="zh-TW" altLang="en-US" sz="4400" dirty="0">
                <a:latin typeface="標楷體" pitchFamily="65" charset="-120"/>
                <a:ea typeface="標楷體" pitchFamily="65" charset="-120"/>
              </a:rPr>
              <a:t>幼稚園及幼兒中心班級</a:t>
            </a:r>
            <a:r>
              <a:rPr lang="en-US" altLang="zh-TW" sz="4400" dirty="0" smtClean="0">
                <a:latin typeface="標楷體" pitchFamily="65" charset="-120"/>
                <a:ea typeface="標楷體" pitchFamily="65" charset="-120"/>
              </a:rPr>
              <a:t>)</a:t>
            </a:r>
            <a:endParaRPr lang="zh-TW" altLang="en-US" sz="4400" dirty="0">
              <a:latin typeface="標楷體" pitchFamily="65" charset="-120"/>
              <a:ea typeface="標楷體" pitchFamily="65" charset="-120"/>
            </a:endParaRPr>
          </a:p>
          <a:p>
            <a:pPr marL="1077913" lvl="3" indent="-452438" algn="just">
              <a:buBlip>
                <a:blip r:embed="rId2"/>
              </a:buBlip>
            </a:pPr>
            <a:r>
              <a:rPr lang="zh-TW" altLang="en-US" sz="4400" dirty="0">
                <a:latin typeface="標楷體" pitchFamily="65" charset="-120"/>
                <a:ea typeface="標楷體" pitchFamily="65" charset="-120"/>
              </a:rPr>
              <a:t>按</a:t>
            </a:r>
            <a:r>
              <a:rPr lang="zh-TW" altLang="en-US" sz="4400" u="sng" dirty="0">
                <a:latin typeface="標楷體" pitchFamily="65" charset="-120"/>
                <a:ea typeface="標楷體" pitchFamily="65" charset="-120"/>
              </a:rPr>
              <a:t>課程</a:t>
            </a:r>
            <a:r>
              <a:rPr lang="en-US" altLang="zh-TW" sz="4400" dirty="0">
                <a:latin typeface="標楷體" pitchFamily="65" charset="-120"/>
                <a:ea typeface="標楷體" pitchFamily="65" charset="-120"/>
              </a:rPr>
              <a:t>(</a:t>
            </a:r>
            <a:r>
              <a:rPr lang="zh-TW" altLang="en-US" sz="4400" dirty="0">
                <a:latin typeface="標楷體" pitchFamily="65" charset="-120"/>
                <a:ea typeface="標楷體" pitchFamily="65" charset="-120"/>
              </a:rPr>
              <a:t>本地及非本地課程</a:t>
            </a:r>
            <a:r>
              <a:rPr lang="en-US" altLang="zh-TW" sz="4400" dirty="0" smtClean="0">
                <a:latin typeface="標楷體" pitchFamily="65" charset="-120"/>
                <a:ea typeface="標楷體" pitchFamily="65" charset="-120"/>
              </a:rPr>
              <a:t>)</a:t>
            </a:r>
            <a:endParaRPr lang="zh-TW" altLang="en-US" sz="4400" dirty="0">
              <a:latin typeface="標楷體" pitchFamily="65" charset="-120"/>
              <a:ea typeface="標楷體" pitchFamily="65" charset="-120"/>
            </a:endParaRPr>
          </a:p>
          <a:p>
            <a:pPr marL="1077913" lvl="3" indent="-452438" algn="just">
              <a:buBlip>
                <a:blip r:embed="rId2"/>
              </a:buBlip>
            </a:pPr>
            <a:r>
              <a:rPr lang="zh-TW" altLang="en-US" sz="4400" dirty="0" smtClean="0">
                <a:latin typeface="標楷體" pitchFamily="65" charset="-120"/>
                <a:ea typeface="標楷體" pitchFamily="65" charset="-120"/>
              </a:rPr>
              <a:t>按</a:t>
            </a:r>
            <a:r>
              <a:rPr lang="zh-TW" altLang="en-US" sz="4400" dirty="0">
                <a:latin typeface="標楷體" pitchFamily="65" charset="-120"/>
                <a:ea typeface="標楷體" pitchFamily="65" charset="-120"/>
              </a:rPr>
              <a:t>學校</a:t>
            </a:r>
            <a:r>
              <a:rPr lang="zh-TW" altLang="en-US" sz="4400" u="sng" dirty="0">
                <a:latin typeface="標楷體" pitchFamily="65" charset="-120"/>
                <a:ea typeface="標楷體" pitchFamily="65" charset="-120"/>
              </a:rPr>
              <a:t>部分</a:t>
            </a:r>
            <a:r>
              <a:rPr lang="zh-TW" altLang="en-US" sz="4400" dirty="0">
                <a:latin typeface="標楷體" pitchFamily="65" charset="-120"/>
                <a:ea typeface="標楷體" pitchFamily="65" charset="-120"/>
              </a:rPr>
              <a:t>及非學校</a:t>
            </a:r>
            <a:r>
              <a:rPr lang="zh-TW" altLang="en-US" sz="4400" dirty="0" smtClean="0">
                <a:latin typeface="標楷體" pitchFamily="65" charset="-120"/>
                <a:ea typeface="標楷體" pitchFamily="65" charset="-120"/>
              </a:rPr>
              <a:t>部分</a:t>
            </a:r>
            <a:endParaRPr lang="en-US" altLang="zh-TW" sz="4400" dirty="0" smtClean="0">
              <a:latin typeface="標楷體" pitchFamily="65" charset="-120"/>
              <a:ea typeface="標楷體" pitchFamily="65" charset="-120"/>
            </a:endParaRPr>
          </a:p>
          <a:p>
            <a:pPr marL="1077913" lvl="3" indent="-452438" algn="just">
              <a:buBlip>
                <a:blip r:embed="rId2"/>
              </a:buBlip>
            </a:pPr>
            <a:r>
              <a:rPr lang="zh-TW" altLang="en-US" sz="4400" dirty="0" smtClean="0">
                <a:latin typeface="標楷體" pitchFamily="65" charset="-120"/>
                <a:ea typeface="標楷體" pitchFamily="65" charset="-120"/>
              </a:rPr>
              <a:t>按計劃下的</a:t>
            </a:r>
            <a:r>
              <a:rPr lang="zh-TW" altLang="en-US" sz="4400" u="sng" dirty="0" smtClean="0">
                <a:latin typeface="標楷體" pitchFamily="65" charset="-120"/>
                <a:ea typeface="標楷體" pitchFamily="65" charset="-120"/>
              </a:rPr>
              <a:t>合資格學生</a:t>
            </a:r>
            <a:r>
              <a:rPr lang="zh-TW" altLang="en-US" sz="4400" dirty="0" smtClean="0">
                <a:latin typeface="標楷體" pitchFamily="65" charset="-120"/>
                <a:ea typeface="標楷體" pitchFamily="65" charset="-120"/>
              </a:rPr>
              <a:t>及不合資格學生</a:t>
            </a:r>
          </a:p>
        </p:txBody>
      </p:sp>
      <p:sp>
        <p:nvSpPr>
          <p:cNvPr id="4" name="標題 1"/>
          <p:cNvSpPr txBox="1">
            <a:spLocks/>
          </p:cNvSpPr>
          <p:nvPr/>
        </p:nvSpPr>
        <p:spPr>
          <a:xfrm>
            <a:off x="251520" y="116632"/>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400" dirty="0" smtClean="0">
                <a:solidFill>
                  <a:srgbClr val="0000FF"/>
                </a:solidFill>
                <a:effectLst/>
                <a:latin typeface="標楷體" pitchFamily="65" charset="-120"/>
                <a:ea typeface="標楷體" pitchFamily="65" charset="-120"/>
              </a:rPr>
              <a:t>計算</a:t>
            </a:r>
            <a:r>
              <a:rPr lang="zh-TW" altLang="en-US" sz="4400" dirty="0">
                <a:solidFill>
                  <a:srgbClr val="0000FF"/>
                </a:solidFill>
                <a:effectLst/>
                <a:latin typeface="標楷體" pitchFamily="65" charset="-120"/>
                <a:ea typeface="標楷體" pitchFamily="65" charset="-120"/>
              </a:rPr>
              <a:t>租金資助額</a:t>
            </a:r>
            <a:endParaRPr lang="zh-HK" altLang="en-US" sz="4400" dirty="0">
              <a:solidFill>
                <a:srgbClr val="0000FF"/>
              </a:solidFill>
              <a:effectLst/>
              <a:latin typeface="標楷體" pitchFamily="65" charset="-120"/>
              <a:ea typeface="標楷體" pitchFamily="65" charset="-120"/>
            </a:endParaRPr>
          </a:p>
        </p:txBody>
      </p:sp>
    </p:spTree>
    <p:extLst>
      <p:ext uri="{BB962C8B-B14F-4D97-AF65-F5344CB8AC3E}">
        <p14:creationId xmlns:p14="http://schemas.microsoft.com/office/powerpoint/2010/main" val="13465637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1268760"/>
            <a:ext cx="8280920" cy="5286701"/>
          </a:xfrm>
        </p:spPr>
        <p:style>
          <a:lnRef idx="1">
            <a:schemeClr val="accent4"/>
          </a:lnRef>
          <a:fillRef idx="2">
            <a:schemeClr val="accent4"/>
          </a:fillRef>
          <a:effectRef idx="1">
            <a:schemeClr val="accent4"/>
          </a:effectRef>
          <a:fontRef idx="minor">
            <a:schemeClr val="dk1"/>
          </a:fontRef>
        </p:style>
        <p:txBody>
          <a:bodyPr>
            <a:noAutofit/>
          </a:bodyPr>
          <a:lstStyle/>
          <a:p>
            <a:pPr marL="742950" indent="-742950">
              <a:buSzPct val="100000"/>
              <a:buFont typeface="Wingdings" pitchFamily="2" charset="2"/>
              <a:buAutoNum type="circleNumWdWhitePlain"/>
            </a:pPr>
            <a:r>
              <a:rPr lang="zh-TW" altLang="en-US" sz="3600" dirty="0">
                <a:effectLst>
                  <a:outerShdw blurRad="38100" dist="38100" dir="2700000" algn="tl">
                    <a:srgbClr val="000000">
                      <a:alpha val="43137"/>
                    </a:srgbClr>
                  </a:outerShdw>
                </a:effectLst>
                <a:latin typeface="標楷體" pitchFamily="65" charset="-120"/>
                <a:ea typeface="標楷體" pitchFamily="65" charset="-120"/>
              </a:rPr>
              <a:t>校舍</a:t>
            </a:r>
            <a:r>
              <a:rPr lang="zh-TW" altLang="en-US" sz="3600" dirty="0" smtClean="0">
                <a:effectLst>
                  <a:outerShdw blurRad="38100" dist="38100" dir="2700000" algn="tl">
                    <a:srgbClr val="000000">
                      <a:alpha val="43137"/>
                    </a:srgbClr>
                  </a:outerShdw>
                </a:effectLst>
                <a:latin typeface="標楷體" pitchFamily="65" charset="-120"/>
                <a:ea typeface="標楷體" pitchFamily="65" charset="-120"/>
              </a:rPr>
              <a:t>使用率</a:t>
            </a:r>
            <a:r>
              <a:rPr lang="zh-HK" altLang="en-US" sz="3600" dirty="0" smtClean="0">
                <a:latin typeface="標楷體" pitchFamily="65" charset="-120"/>
                <a:ea typeface="標楷體" pitchFamily="65" charset="-120"/>
              </a:rPr>
              <a:t>：</a:t>
            </a:r>
            <a:endParaRPr lang="en-US" altLang="zh-HK" sz="3600" dirty="0" smtClean="0">
              <a:latin typeface="標楷體" pitchFamily="65" charset="-120"/>
              <a:ea typeface="標楷體" pitchFamily="65" charset="-120"/>
            </a:endParaRPr>
          </a:p>
          <a:p>
            <a:pPr marL="742950" indent="-20638">
              <a:buSzPct val="100000"/>
              <a:buNone/>
            </a:pP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適用於「獲提名屋邨幼稚園」及「處於寬限期的其他幼稚園」）</a:t>
            </a:r>
            <a:endParaRPr lang="en-US" altLang="zh-TW" sz="2000" dirty="0" smtClean="0">
              <a:latin typeface="標楷體" pitchFamily="65" charset="-120"/>
              <a:ea typeface="標楷體" pitchFamily="65" charset="-120"/>
            </a:endParaRPr>
          </a:p>
          <a:p>
            <a:pPr marL="742950" indent="-742950">
              <a:buSzPct val="100000"/>
              <a:buFont typeface="Wingdings" pitchFamily="2" charset="2"/>
              <a:buAutoNum type="circleNumWdWhitePlain"/>
            </a:pPr>
            <a:endParaRPr lang="en-US" altLang="zh-TW" sz="2000" dirty="0" smtClean="0">
              <a:latin typeface="標楷體" pitchFamily="65" charset="-120"/>
              <a:ea typeface="標楷體" pitchFamily="65" charset="-120"/>
            </a:endParaRPr>
          </a:p>
          <a:p>
            <a:pPr marL="742950" indent="-742950">
              <a:buSzPct val="100000"/>
              <a:buFont typeface="Wingdings" pitchFamily="2" charset="2"/>
              <a:buAutoNum type="circleNumWdWhitePlain"/>
            </a:pPr>
            <a:endParaRPr lang="en-US" altLang="zh-TW" sz="2000" dirty="0" smtClean="0">
              <a:latin typeface="標楷體" pitchFamily="65" charset="-120"/>
              <a:ea typeface="標楷體" pitchFamily="65" charset="-120"/>
            </a:endParaRPr>
          </a:p>
          <a:p>
            <a:pPr marL="742950" indent="-742950">
              <a:buSzPct val="100000"/>
              <a:buFont typeface="Wingdings" pitchFamily="2" charset="2"/>
              <a:buAutoNum type="circleNumWdWhitePlain"/>
            </a:pPr>
            <a:endParaRPr lang="en-US" altLang="zh-TW" sz="2000" dirty="0" smtClean="0">
              <a:latin typeface="標楷體" pitchFamily="65" charset="-120"/>
              <a:ea typeface="標楷體" pitchFamily="65" charset="-120"/>
            </a:endParaRPr>
          </a:p>
          <a:p>
            <a:pPr marL="742950" indent="-742950">
              <a:buSzPct val="100000"/>
              <a:buFont typeface="Wingdings" pitchFamily="2" charset="2"/>
              <a:buAutoNum type="circleNumWdWhitePlain"/>
            </a:pPr>
            <a:endParaRPr lang="en-US" altLang="zh-TW" sz="2000" dirty="0" smtClean="0">
              <a:latin typeface="標楷體" pitchFamily="65" charset="-120"/>
              <a:ea typeface="標楷體" pitchFamily="65" charset="-120"/>
            </a:endParaRPr>
          </a:p>
          <a:p>
            <a:pPr marL="742950" indent="-742950">
              <a:buSzPct val="100000"/>
              <a:buFont typeface="Wingdings" pitchFamily="2" charset="2"/>
              <a:buAutoNum type="circleNumWdWhitePlain"/>
            </a:pPr>
            <a:endParaRPr lang="en-US" altLang="zh-TW" sz="2000" dirty="0" smtClean="0">
              <a:latin typeface="標楷體" pitchFamily="65" charset="-120"/>
              <a:ea typeface="標楷體" pitchFamily="65" charset="-120"/>
            </a:endParaRPr>
          </a:p>
          <a:p>
            <a:pPr marL="742950" indent="-742950">
              <a:buSzPct val="100000"/>
              <a:buNone/>
            </a:pPr>
            <a:endParaRPr lang="en-US" altLang="zh-HK" sz="3600" dirty="0" smtClean="0">
              <a:latin typeface="標楷體" pitchFamily="65" charset="-120"/>
              <a:ea typeface="標楷體" pitchFamily="65" charset="-120"/>
            </a:endParaRPr>
          </a:p>
          <a:p>
            <a:endParaRPr lang="en-US" altLang="zh-HK" sz="3600" dirty="0" smtClean="0">
              <a:latin typeface="標楷體" pitchFamily="65" charset="-120"/>
              <a:ea typeface="標楷體" pitchFamily="65" charset="-120"/>
            </a:endParaRPr>
          </a:p>
          <a:p>
            <a:endParaRPr lang="en-US" altLang="zh-HK" sz="3600" dirty="0" smtClean="0">
              <a:latin typeface="標楷體" pitchFamily="65" charset="-120"/>
              <a:ea typeface="標楷體" pitchFamily="65" charset="-120"/>
            </a:endParaRPr>
          </a:p>
          <a:p>
            <a:endParaRPr lang="en-US" altLang="zh-HK" sz="3600" dirty="0" smtClean="0">
              <a:latin typeface="標楷體" pitchFamily="65" charset="-120"/>
              <a:ea typeface="標楷體" pitchFamily="65" charset="-120"/>
            </a:endParaRPr>
          </a:p>
          <a:p>
            <a:endParaRPr lang="en-US" altLang="zh-TW" sz="1800" dirty="0" smtClean="0">
              <a:latin typeface="標楷體" pitchFamily="65" charset="-120"/>
              <a:ea typeface="標楷體" pitchFamily="65" charset="-120"/>
            </a:endParaRPr>
          </a:p>
          <a:p>
            <a:pPr marL="452438" indent="-452438">
              <a:buBlip>
                <a:blip r:embed="rId2"/>
              </a:buBlip>
            </a:pPr>
            <a:endParaRPr lang="en-US" altLang="zh-TW" sz="3600" dirty="0" smtClean="0">
              <a:latin typeface="標楷體" pitchFamily="65" charset="-120"/>
              <a:ea typeface="標楷體" pitchFamily="65" charset="-120"/>
            </a:endParaRPr>
          </a:p>
        </p:txBody>
      </p:sp>
      <p:sp>
        <p:nvSpPr>
          <p:cNvPr id="4" name="標題 1"/>
          <p:cNvSpPr txBox="1">
            <a:spLocks/>
          </p:cNvSpPr>
          <p:nvPr/>
        </p:nvSpPr>
        <p:spPr>
          <a:xfrm>
            <a:off x="251520" y="332656"/>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000" dirty="0" smtClean="0">
                <a:solidFill>
                  <a:srgbClr val="0000FF"/>
                </a:solidFill>
                <a:effectLst/>
                <a:latin typeface="標楷體" pitchFamily="65" charset="-120"/>
                <a:ea typeface="標楷體" pitchFamily="65" charset="-120"/>
              </a:rPr>
              <a:t>計算</a:t>
            </a:r>
            <a:r>
              <a:rPr lang="zh-TW" altLang="en-US" sz="4000" dirty="0">
                <a:solidFill>
                  <a:srgbClr val="0000FF"/>
                </a:solidFill>
                <a:effectLst/>
                <a:latin typeface="標楷體" pitchFamily="65" charset="-120"/>
                <a:ea typeface="標楷體" pitchFamily="65" charset="-120"/>
              </a:rPr>
              <a:t>租金資助額</a:t>
            </a:r>
            <a:endParaRPr lang="zh-HK" altLang="en-US" sz="4000" dirty="0">
              <a:solidFill>
                <a:srgbClr val="0000FF"/>
              </a:solidFill>
              <a:effectLst/>
              <a:latin typeface="標楷體" pitchFamily="65" charset="-120"/>
              <a:ea typeface="標楷體" pitchFamily="65"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1692610789"/>
              </p:ext>
            </p:extLst>
          </p:nvPr>
        </p:nvGraphicFramePr>
        <p:xfrm>
          <a:off x="611560" y="2420888"/>
          <a:ext cx="8046894" cy="1552425"/>
        </p:xfrm>
        <a:graphic>
          <a:graphicData uri="http://schemas.openxmlformats.org/drawingml/2006/table">
            <a:tbl>
              <a:tblPr firstRow="1" bandRow="1">
                <a:tableStyleId>{2D5ABB26-0587-4C30-8999-92F81FD0307C}</a:tableStyleId>
              </a:tblPr>
              <a:tblGrid>
                <a:gridCol w="6859019"/>
                <a:gridCol w="1187875"/>
              </a:tblGrid>
              <a:tr h="936104">
                <a:tc>
                  <a:txBody>
                    <a:bodyPr/>
                    <a:lstStyle/>
                    <a:p>
                      <a:pPr algn="ctr">
                        <a:buFontTx/>
                        <a:buNone/>
                      </a:pPr>
                      <a:r>
                        <a:rPr lang="zh-TW" altLang="zh-HK" sz="2800" b="1" i="0" dirty="0" smtClean="0">
                          <a:solidFill>
                            <a:schemeClr val="accent3">
                              <a:lumMod val="50000"/>
                            </a:schemeClr>
                          </a:solidFill>
                          <a:effectLst/>
                          <a:latin typeface="標楷體" pitchFamily="65" charset="-120"/>
                          <a:ea typeface="標楷體" pitchFamily="65" charset="-120"/>
                        </a:rPr>
                        <a:t>上午或下午上課時段的幼稚園學生總人數</a:t>
                      </a:r>
                      <a:endParaRPr lang="en-US" altLang="zh-TW" sz="2800" b="1" i="0" dirty="0" smtClean="0">
                        <a:solidFill>
                          <a:schemeClr val="accent3">
                            <a:lumMod val="50000"/>
                          </a:schemeClr>
                        </a:solidFill>
                        <a:effectLst/>
                        <a:latin typeface="標楷體" pitchFamily="65" charset="-120"/>
                        <a:ea typeface="標楷體" pitchFamily="65" charset="-120"/>
                      </a:endParaRPr>
                    </a:p>
                    <a:p>
                      <a:pPr algn="ctr"/>
                      <a:r>
                        <a:rPr lang="en-US" altLang="zh-HK" sz="2800" b="1" i="0" dirty="0" smtClean="0">
                          <a:solidFill>
                            <a:schemeClr val="accent3">
                              <a:lumMod val="50000"/>
                            </a:schemeClr>
                          </a:solidFill>
                          <a:effectLst/>
                          <a:latin typeface="標楷體" pitchFamily="65" charset="-120"/>
                          <a:ea typeface="標楷體" pitchFamily="65" charset="-120"/>
                        </a:rPr>
                        <a:t>(</a:t>
                      </a:r>
                      <a:r>
                        <a:rPr lang="zh-TW" altLang="zh-HK" sz="2800" b="1" i="0" dirty="0" smtClean="0">
                          <a:solidFill>
                            <a:schemeClr val="accent3">
                              <a:lumMod val="50000"/>
                            </a:schemeClr>
                          </a:solidFill>
                          <a:effectLst/>
                          <a:latin typeface="標楷體" pitchFamily="65" charset="-120"/>
                          <a:ea typeface="標楷體" pitchFamily="65" charset="-120"/>
                        </a:rPr>
                        <a:t>以人數較多時段計算</a:t>
                      </a:r>
                      <a:r>
                        <a:rPr lang="en-US" altLang="zh-HK" sz="2800" b="1" i="0" dirty="0" smtClean="0">
                          <a:solidFill>
                            <a:schemeClr val="accent3">
                              <a:lumMod val="50000"/>
                            </a:schemeClr>
                          </a:solidFill>
                          <a:effectLst/>
                          <a:latin typeface="標楷體" pitchFamily="65" charset="-120"/>
                          <a:ea typeface="標楷體" pitchFamily="65" charset="-120"/>
                        </a:rPr>
                        <a:t>) </a:t>
                      </a:r>
                      <a:endParaRPr lang="zh-TW" altLang="en-US" sz="2800" b="1" i="0" dirty="0">
                        <a:solidFill>
                          <a:schemeClr val="accent3">
                            <a:lumMod val="50000"/>
                          </a:schemeClr>
                        </a:solidFill>
                        <a:effectLst/>
                        <a:latin typeface="標楷體" pitchFamily="65" charset="-120"/>
                        <a:ea typeface="標楷體" pitchFamily="65" charset="-120"/>
                      </a:endParaRPr>
                    </a:p>
                  </a:txBody>
                  <a:tcPr>
                    <a:lnB w="12700" cap="flat" cmpd="sng" algn="ctr">
                      <a:solidFill>
                        <a:schemeClr val="tx1"/>
                      </a:solidFill>
                      <a:prstDash val="solid"/>
                      <a:round/>
                      <a:headEnd type="none" w="med" len="med"/>
                      <a:tailEnd type="none" w="med" len="med"/>
                    </a:lnB>
                  </a:tcPr>
                </a:tc>
                <a:tc rowSpan="2">
                  <a:txBody>
                    <a:bodyPr/>
                    <a:lstStyle/>
                    <a:p>
                      <a:pPr algn="ctr"/>
                      <a:r>
                        <a:rPr lang="en-US" altLang="zh-TW" sz="2400" dirty="0" smtClean="0">
                          <a:solidFill>
                            <a:schemeClr val="accent3">
                              <a:lumMod val="50000"/>
                            </a:schemeClr>
                          </a:solidFill>
                          <a:latin typeface="標楷體" pitchFamily="65" charset="-120"/>
                          <a:ea typeface="標楷體" pitchFamily="65" charset="-120"/>
                        </a:rPr>
                        <a:t>× 100%</a:t>
                      </a:r>
                      <a:endParaRPr lang="zh-TW" altLang="en-US" sz="2400" dirty="0">
                        <a:solidFill>
                          <a:schemeClr val="accent3">
                            <a:lumMod val="50000"/>
                          </a:schemeClr>
                        </a:solidFill>
                        <a:latin typeface="標楷體" pitchFamily="65" charset="-120"/>
                        <a:ea typeface="標楷體" pitchFamily="65" charset="-120"/>
                      </a:endParaRPr>
                    </a:p>
                  </a:txBody>
                  <a:tcPr anchor="ctr"/>
                </a:tc>
              </a:tr>
              <a:tr h="607545">
                <a:tc>
                  <a:txBody>
                    <a:bodyPr/>
                    <a:lstStyle/>
                    <a:p>
                      <a:pPr algn="ctr"/>
                      <a:r>
                        <a:rPr lang="zh-TW" altLang="zh-HK" sz="2800" b="1" i="0" dirty="0" smtClean="0">
                          <a:solidFill>
                            <a:schemeClr val="accent3">
                              <a:lumMod val="50000"/>
                            </a:schemeClr>
                          </a:solidFill>
                          <a:effectLst/>
                          <a:latin typeface="標楷體" pitchFamily="65" charset="-120"/>
                          <a:ea typeface="標楷體" pitchFamily="65" charset="-120"/>
                        </a:rPr>
                        <a:t>容額證明書訂明的課室容額</a:t>
                      </a:r>
                      <a:endParaRPr lang="zh-TW" altLang="en-US" sz="2800" b="1" i="0" dirty="0">
                        <a:solidFill>
                          <a:schemeClr val="accent3">
                            <a:lumMod val="50000"/>
                          </a:schemeClr>
                        </a:solidFill>
                        <a:effectLst/>
                        <a:latin typeface="標楷體" pitchFamily="65" charset="-120"/>
                        <a:ea typeface="標楷體" pitchFamily="65" charset="-120"/>
                      </a:endParaRPr>
                    </a:p>
                  </a:txBody>
                  <a:tcPr>
                    <a:lnT w="12700" cap="flat" cmpd="sng" algn="ctr">
                      <a:solidFill>
                        <a:schemeClr val="tx1"/>
                      </a:solidFill>
                      <a:prstDash val="solid"/>
                      <a:round/>
                      <a:headEnd type="none" w="med" len="med"/>
                      <a:tailEnd type="none" w="med" len="med"/>
                    </a:lnT>
                  </a:tcPr>
                </a:tc>
                <a:tc vMerge="1">
                  <a:txBody>
                    <a:bodyPr/>
                    <a:lstStyle/>
                    <a:p>
                      <a:pPr algn="ctr"/>
                      <a:endParaRPr lang="zh-TW" altLang="en-US" dirty="0"/>
                    </a:p>
                  </a:txBody>
                  <a:tcPr>
                    <a:lnT w="12700" cap="flat" cmpd="sng" algn="ctr">
                      <a:solidFill>
                        <a:schemeClr val="tx1"/>
                      </a:solidFill>
                      <a:prstDash val="solid"/>
                      <a:round/>
                      <a:headEnd type="none" w="med" len="med"/>
                      <a:tailEnd type="none" w="med" len="med"/>
                    </a:lnT>
                  </a:tcPr>
                </a:tc>
              </a:tr>
            </a:tbl>
          </a:graphicData>
        </a:graphic>
      </p:graphicFrame>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4149080"/>
            <a:ext cx="8136904"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188640"/>
            <a:ext cx="7200800" cy="792088"/>
          </a:xfrm>
        </p:spPr>
        <p:txBody>
          <a:bodyPr>
            <a:normAutofit/>
          </a:bodyPr>
          <a:lstStyle/>
          <a:p>
            <a:pPr algn="ctr"/>
            <a:r>
              <a:rPr lang="zh-HK" altLang="en-US" sz="4400" dirty="0">
                <a:latin typeface="標楷體" pitchFamily="65" charset="-120"/>
                <a:ea typeface="標楷體" pitchFamily="65" charset="-120"/>
              </a:rPr>
              <a:t>詞彙</a:t>
            </a:r>
          </a:p>
        </p:txBody>
      </p:sp>
      <p:graphicFrame>
        <p:nvGraphicFramePr>
          <p:cNvPr id="7" name="內容版面配置區 6"/>
          <p:cNvGraphicFramePr>
            <a:graphicFrameLocks noGrp="1"/>
          </p:cNvGraphicFramePr>
          <p:nvPr>
            <p:ph sz="quarter" idx="1"/>
            <p:extLst>
              <p:ext uri="{D42A27DB-BD31-4B8C-83A1-F6EECF244321}">
                <p14:modId xmlns:p14="http://schemas.microsoft.com/office/powerpoint/2010/main" val="3802292417"/>
              </p:ext>
            </p:extLst>
          </p:nvPr>
        </p:nvGraphicFramePr>
        <p:xfrm>
          <a:off x="395536" y="1052736"/>
          <a:ext cx="8280920" cy="5401979"/>
        </p:xfrm>
        <a:graphic>
          <a:graphicData uri="http://schemas.openxmlformats.org/drawingml/2006/table">
            <a:tbl>
              <a:tblPr firstRow="1" bandRow="1">
                <a:tableStyleId>{21E4AEA4-8DFA-4A89-87EB-49C32662AFE0}</a:tableStyleId>
              </a:tblPr>
              <a:tblGrid>
                <a:gridCol w="2131722"/>
                <a:gridCol w="6149198"/>
              </a:tblGrid>
              <a:tr h="647099">
                <a:tc>
                  <a:txBody>
                    <a:bodyPr/>
                    <a:lstStyle/>
                    <a:p>
                      <a:r>
                        <a:rPr lang="zh-HK" altLang="en-US" sz="2800" dirty="0" smtClean="0">
                          <a:latin typeface="標楷體" pitchFamily="65" charset="-120"/>
                          <a:ea typeface="標楷體" pitchFamily="65" charset="-120"/>
                        </a:rPr>
                        <a:t>簡稱</a:t>
                      </a:r>
                      <a:endParaRPr lang="zh-HK" altLang="en-US" sz="2800" dirty="0">
                        <a:latin typeface="標楷體" pitchFamily="65" charset="-120"/>
                        <a:ea typeface="標楷體" pitchFamily="65" charset="-120"/>
                      </a:endParaRPr>
                    </a:p>
                  </a:txBody>
                  <a:tcPr anchor="ctr"/>
                </a:tc>
                <a:tc>
                  <a:txBody>
                    <a:bodyPr/>
                    <a:lstStyle/>
                    <a:p>
                      <a:pPr algn="ctr"/>
                      <a:r>
                        <a:rPr lang="zh-HK" altLang="en-US" sz="2800" dirty="0" smtClean="0">
                          <a:latin typeface="標楷體" pitchFamily="65" charset="-120"/>
                          <a:ea typeface="標楷體" pitchFamily="65" charset="-120"/>
                        </a:rPr>
                        <a:t>內容</a:t>
                      </a:r>
                      <a:endParaRPr lang="zh-HK" altLang="en-US" sz="2800" dirty="0">
                        <a:latin typeface="標楷體" pitchFamily="65" charset="-120"/>
                        <a:ea typeface="標楷體" pitchFamily="65" charset="-120"/>
                      </a:endParaRPr>
                    </a:p>
                  </a:txBody>
                  <a:tcPr anchor="ctr"/>
                </a:tc>
              </a:tr>
              <a:tr h="640080">
                <a:tc>
                  <a:txBody>
                    <a:bodyPr/>
                    <a:lstStyle/>
                    <a:p>
                      <a:pPr algn="l"/>
                      <a:r>
                        <a:rPr lang="zh-HK" altLang="en-US" sz="2800" dirty="0" smtClean="0">
                          <a:latin typeface="標楷體" pitchFamily="65" charset="-120"/>
                          <a:ea typeface="標楷體" pitchFamily="65" charset="-120"/>
                        </a:rPr>
                        <a:t>幼稚園 </a:t>
                      </a:r>
                      <a:r>
                        <a:rPr lang="en-US" altLang="zh-HK" sz="2800" dirty="0" smtClean="0">
                          <a:latin typeface="標楷體" pitchFamily="65" charset="-120"/>
                          <a:ea typeface="標楷體" pitchFamily="65" charset="-120"/>
                        </a:rPr>
                        <a:t>:</a:t>
                      </a:r>
                      <a:endParaRPr lang="zh-HK" altLang="en-US" sz="2800" dirty="0">
                        <a:latin typeface="標楷體" pitchFamily="65" charset="-120"/>
                        <a:ea typeface="標楷體" pitchFamily="65" charset="-12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TW" altLang="zh-HK" sz="2800" kern="1200" dirty="0" smtClean="0">
                          <a:solidFill>
                            <a:schemeClr val="dk1"/>
                          </a:solidFill>
                          <a:effectLst/>
                          <a:latin typeface="標楷體" pitchFamily="65" charset="-120"/>
                          <a:ea typeface="標楷體" pitchFamily="65" charset="-120"/>
                          <a:cs typeface="+mn-cs"/>
                        </a:rPr>
                        <a:t>幼稚園、幼稚園暨幼兒中心及設有幼稚園班級的學校</a:t>
                      </a:r>
                      <a:endParaRPr lang="zh-HK" altLang="en-US" sz="2800" dirty="0">
                        <a:latin typeface="標楷體" pitchFamily="65" charset="-120"/>
                        <a:ea typeface="標楷體" pitchFamily="65" charset="-120"/>
                      </a:endParaRPr>
                    </a:p>
                  </a:txBody>
                  <a:tcPr/>
                </a:tc>
              </a:tr>
              <a:tr h="640080">
                <a:tc>
                  <a:txBody>
                    <a:bodyPr/>
                    <a:lstStyle/>
                    <a:p>
                      <a:pPr algn="l"/>
                      <a:r>
                        <a:rPr lang="zh-HK" altLang="en-US" sz="2800" dirty="0" smtClean="0">
                          <a:latin typeface="標楷體" pitchFamily="65" charset="-120"/>
                          <a:ea typeface="標楷體" pitchFamily="65" charset="-120"/>
                        </a:rPr>
                        <a:t>計劃 </a:t>
                      </a:r>
                      <a:r>
                        <a:rPr lang="en-US" altLang="zh-HK" sz="2800" dirty="0" smtClean="0">
                          <a:latin typeface="標楷體" pitchFamily="65" charset="-120"/>
                          <a:ea typeface="標楷體" pitchFamily="65" charset="-120"/>
                        </a:rPr>
                        <a:t>:</a:t>
                      </a:r>
                      <a:endParaRPr lang="zh-HK" altLang="en-US" sz="2800" dirty="0">
                        <a:latin typeface="標楷體" pitchFamily="65" charset="-120"/>
                        <a:ea typeface="標楷體" pitchFamily="65" charset="-120"/>
                      </a:endParaRPr>
                    </a:p>
                  </a:txBody>
                  <a:tcPr/>
                </a:tc>
                <a:tc>
                  <a:txBody>
                    <a:bodyPr/>
                    <a:lstStyle/>
                    <a:p>
                      <a:r>
                        <a:rPr lang="zh-TW" altLang="en-US" sz="2800" dirty="0" smtClean="0">
                          <a:latin typeface="標楷體" pitchFamily="65" charset="-120"/>
                          <a:ea typeface="標楷體" pitchFamily="65" charset="-120"/>
                        </a:rPr>
                        <a:t>免費優質幼稚園教育計劃</a:t>
                      </a:r>
                      <a:endParaRPr lang="zh-HK" altLang="en-US" sz="2800" dirty="0">
                        <a:latin typeface="標楷體" pitchFamily="65" charset="-120"/>
                        <a:ea typeface="標楷體" pitchFamily="65" charset="-120"/>
                      </a:endParaRPr>
                    </a:p>
                  </a:txBody>
                  <a:tcPr/>
                </a:tc>
              </a:tr>
              <a:tr h="64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800" dirty="0" smtClean="0">
                          <a:latin typeface="標楷體" pitchFamily="65" charset="-120"/>
                          <a:ea typeface="標楷體" pitchFamily="65" charset="-120"/>
                        </a:rPr>
                        <a:t>參加計劃</a:t>
                      </a:r>
                      <a:r>
                        <a:rPr lang="en-US" altLang="zh-TW" sz="2800" dirty="0" smtClean="0">
                          <a:latin typeface="標楷體" pitchFamily="65" charset="-120"/>
                          <a:ea typeface="標楷體" pitchFamily="65" charset="-120"/>
                        </a:rPr>
                        <a:t/>
                      </a:r>
                      <a:br>
                        <a:rPr lang="en-US" altLang="zh-TW" sz="2800" dirty="0" smtClean="0">
                          <a:latin typeface="標楷體" pitchFamily="65" charset="-120"/>
                          <a:ea typeface="標楷體" pitchFamily="65" charset="-120"/>
                        </a:rPr>
                      </a:br>
                      <a:r>
                        <a:rPr lang="zh-TW" altLang="en-US" sz="2800" dirty="0" smtClean="0">
                          <a:latin typeface="標楷體" pitchFamily="65" charset="-120"/>
                          <a:ea typeface="標楷體" pitchFamily="65" charset="-120"/>
                        </a:rPr>
                        <a:t>幼稚園</a:t>
                      </a:r>
                      <a:r>
                        <a:rPr lang="en-US" altLang="zh-HK" sz="2800" dirty="0" smtClean="0">
                          <a:latin typeface="標楷體" pitchFamily="65" charset="-120"/>
                          <a:ea typeface="標楷體" pitchFamily="65" charset="-120"/>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800" dirty="0" smtClean="0">
                          <a:latin typeface="標楷體" pitchFamily="65" charset="-120"/>
                          <a:ea typeface="標楷體" pitchFamily="65" charset="-120"/>
                        </a:rPr>
                        <a:t>獲批准參加計劃的幼稚園</a:t>
                      </a:r>
                      <a:endParaRPr lang="en-US" altLang="zh-HK" sz="2800" dirty="0" smtClean="0">
                        <a:latin typeface="標楷體" pitchFamily="65" charset="-120"/>
                        <a:ea typeface="標楷體" pitchFamily="65" charset="-120"/>
                      </a:endParaRPr>
                    </a:p>
                  </a:txBody>
                  <a:tcPr/>
                </a:tc>
              </a:tr>
              <a:tr h="640080">
                <a:tc>
                  <a:txBody>
                    <a:bodyPr/>
                    <a:lstStyle/>
                    <a:p>
                      <a:pPr algn="l"/>
                      <a:r>
                        <a:rPr lang="zh-HK" altLang="en-US" sz="2800" dirty="0" smtClean="0">
                          <a:latin typeface="標楷體" pitchFamily="65" charset="-120"/>
                          <a:ea typeface="標楷體" pitchFamily="65" charset="-120"/>
                        </a:rPr>
                        <a:t>電子申請 </a:t>
                      </a:r>
                      <a:r>
                        <a:rPr lang="en-US" altLang="zh-HK" sz="2800" dirty="0" smtClean="0">
                          <a:latin typeface="標楷體" pitchFamily="65" charset="-120"/>
                          <a:ea typeface="標楷體" pitchFamily="65" charset="-120"/>
                        </a:rPr>
                        <a:t>:</a:t>
                      </a:r>
                      <a:endParaRPr lang="zh-HK" altLang="en-US" sz="2800" dirty="0">
                        <a:latin typeface="標楷體" pitchFamily="65" charset="-120"/>
                        <a:ea typeface="標楷體" pitchFamily="65" charset="-120"/>
                      </a:endParaRPr>
                    </a:p>
                  </a:txBody>
                  <a:tcPr/>
                </a:tc>
                <a:tc>
                  <a:txBody>
                    <a:bodyPr/>
                    <a:lstStyle/>
                    <a:p>
                      <a:r>
                        <a:rPr lang="zh-TW" altLang="en-US" sz="2800" dirty="0" smtClean="0">
                          <a:latin typeface="標楷體" pitchFamily="65" charset="-120"/>
                          <a:ea typeface="標楷體" pitchFamily="65" charset="-120"/>
                        </a:rPr>
                        <a:t>計劃下的租金資助計劃電子平台</a:t>
                      </a:r>
                      <a:endParaRPr lang="zh-HK" altLang="en-US" sz="2800" dirty="0">
                        <a:latin typeface="標楷體" pitchFamily="65" charset="-120"/>
                        <a:ea typeface="標楷體" pitchFamily="65" charset="-120"/>
                      </a:endParaRPr>
                    </a:p>
                  </a:txBody>
                  <a:tcPr/>
                </a:tc>
              </a:tr>
              <a:tr h="640080">
                <a:tc>
                  <a:txBody>
                    <a:bodyPr/>
                    <a:lstStyle/>
                    <a:p>
                      <a:pPr algn="l"/>
                      <a:r>
                        <a:rPr lang="zh-HK" altLang="en-US" sz="2800" dirty="0" smtClean="0">
                          <a:latin typeface="標楷體" pitchFamily="65" charset="-120"/>
                          <a:ea typeface="標楷體" pitchFamily="65" charset="-120"/>
                        </a:rPr>
                        <a:t>程序指引 </a:t>
                      </a:r>
                      <a:r>
                        <a:rPr lang="en-US" altLang="zh-HK" sz="2800" dirty="0" smtClean="0">
                          <a:latin typeface="標楷體" pitchFamily="65" charset="-120"/>
                          <a:ea typeface="標楷體" pitchFamily="65" charset="-120"/>
                        </a:rPr>
                        <a:t>:</a:t>
                      </a:r>
                      <a:endParaRPr lang="zh-HK" altLang="en-US" sz="2800" dirty="0">
                        <a:latin typeface="標楷體" pitchFamily="65" charset="-120"/>
                        <a:ea typeface="標楷體" pitchFamily="65" charset="-120"/>
                      </a:endParaRPr>
                    </a:p>
                  </a:txBody>
                  <a:tcPr/>
                </a:tc>
                <a:tc>
                  <a:txBody>
                    <a:bodyPr/>
                    <a:lstStyle/>
                    <a:p>
                      <a:r>
                        <a:rPr lang="zh-TW" altLang="en-US" sz="2800" dirty="0" smtClean="0">
                          <a:latin typeface="標楷體" pitchFamily="65" charset="-120"/>
                          <a:ea typeface="標楷體" pitchFamily="65" charset="-120"/>
                        </a:rPr>
                        <a:t>租金資助計劃電子申領租金資助程序指引</a:t>
                      </a:r>
                      <a:endParaRPr lang="zh-HK" altLang="en-US" sz="2800" dirty="0">
                        <a:latin typeface="標楷體" pitchFamily="65" charset="-120"/>
                        <a:ea typeface="標楷體" pitchFamily="65" charset="-120"/>
                      </a:endParaRPr>
                    </a:p>
                  </a:txBody>
                  <a:tcPr/>
                </a:tc>
              </a:tr>
              <a:tr h="640080">
                <a:tc>
                  <a:txBody>
                    <a:bodyPr/>
                    <a:lstStyle/>
                    <a:p>
                      <a:pPr algn="l"/>
                      <a:r>
                        <a:rPr lang="zh-HK" altLang="en-US" sz="2800" dirty="0" smtClean="0">
                          <a:latin typeface="標楷體" pitchFamily="65" charset="-120"/>
                          <a:ea typeface="標楷體" pitchFamily="65" charset="-120"/>
                        </a:rPr>
                        <a:t>租約 </a:t>
                      </a:r>
                      <a:r>
                        <a:rPr lang="en-US" altLang="zh-HK" sz="2800" dirty="0" smtClean="0">
                          <a:latin typeface="標楷體" pitchFamily="65" charset="-120"/>
                          <a:ea typeface="標楷體" pitchFamily="65" charset="-120"/>
                        </a:rPr>
                        <a:t>:</a:t>
                      </a:r>
                      <a:endParaRPr lang="zh-HK" altLang="en-US" sz="2800" dirty="0">
                        <a:latin typeface="標楷體" pitchFamily="65" charset="-120"/>
                        <a:ea typeface="標楷體" pitchFamily="65" charset="-120"/>
                      </a:endParaRPr>
                    </a:p>
                  </a:txBody>
                  <a:tcPr/>
                </a:tc>
                <a:tc>
                  <a:txBody>
                    <a:bodyPr/>
                    <a:lstStyle/>
                    <a:p>
                      <a:r>
                        <a:rPr lang="zh-HK" altLang="en-US" sz="2800" dirty="0" smtClean="0">
                          <a:latin typeface="標楷體" pitchFamily="65" charset="-120"/>
                          <a:ea typeface="標楷體" pitchFamily="65" charset="-120"/>
                        </a:rPr>
                        <a:t>租賃協議</a:t>
                      </a:r>
                      <a:endParaRPr lang="zh-HK" altLang="en-US" sz="2800" dirty="0">
                        <a:latin typeface="標楷體" pitchFamily="65" charset="-120"/>
                        <a:ea typeface="標楷體" pitchFamily="65" charset="-120"/>
                      </a:endParaRPr>
                    </a:p>
                  </a:txBody>
                  <a:tcPr/>
                </a:tc>
              </a:tr>
            </a:tbl>
          </a:graphicData>
        </a:graphic>
      </p:graphicFrame>
    </p:spTree>
    <p:extLst>
      <p:ext uri="{BB962C8B-B14F-4D97-AF65-F5344CB8AC3E}">
        <p14:creationId xmlns:p14="http://schemas.microsoft.com/office/powerpoint/2010/main" val="1496818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1268760"/>
            <a:ext cx="8280920" cy="5286701"/>
          </a:xfrm>
        </p:spPr>
        <p:style>
          <a:lnRef idx="1">
            <a:schemeClr val="accent4"/>
          </a:lnRef>
          <a:fillRef idx="2">
            <a:schemeClr val="accent4"/>
          </a:fillRef>
          <a:effectRef idx="1">
            <a:schemeClr val="accent4"/>
          </a:effectRef>
          <a:fontRef idx="minor">
            <a:schemeClr val="dk1"/>
          </a:fontRef>
        </p:style>
        <p:txBody>
          <a:bodyPr>
            <a:noAutofit/>
          </a:bodyPr>
          <a:lstStyle/>
          <a:p>
            <a:pPr marL="0" indent="0" algn="just">
              <a:buSzPct val="100000"/>
              <a:buNone/>
            </a:pPr>
            <a:r>
              <a:rPr lang="zh-TW" altLang="zh-TW" sz="4800" dirty="0" smtClean="0">
                <a:latin typeface="標楷體" pitchFamily="65" charset="-120"/>
                <a:ea typeface="標楷體" pitchFamily="65" charset="-120"/>
              </a:rPr>
              <a:t>新的獲提名屋邨幼稚園在租約首三年期間，不論校舍使用率為何，均符合資格獲取全額租金資助。</a:t>
            </a:r>
          </a:p>
          <a:p>
            <a:pPr marL="742950" indent="-742950">
              <a:buSzPct val="100000"/>
              <a:buNone/>
            </a:pPr>
            <a:endParaRPr lang="en-US" altLang="zh-HK" sz="3600" dirty="0" smtClean="0">
              <a:latin typeface="標楷體" pitchFamily="65" charset="-120"/>
              <a:ea typeface="標楷體" pitchFamily="65" charset="-120"/>
            </a:endParaRPr>
          </a:p>
          <a:p>
            <a:endParaRPr lang="en-US" altLang="zh-HK" sz="3600" dirty="0" smtClean="0">
              <a:latin typeface="標楷體" pitchFamily="65" charset="-120"/>
              <a:ea typeface="標楷體" pitchFamily="65" charset="-120"/>
            </a:endParaRPr>
          </a:p>
          <a:p>
            <a:endParaRPr lang="en-US" altLang="zh-HK" sz="3600" dirty="0" smtClean="0">
              <a:latin typeface="標楷體" pitchFamily="65" charset="-120"/>
              <a:ea typeface="標楷體" pitchFamily="65" charset="-120"/>
            </a:endParaRPr>
          </a:p>
          <a:p>
            <a:endParaRPr lang="en-US" altLang="zh-HK" sz="3600" dirty="0" smtClean="0">
              <a:latin typeface="標楷體" pitchFamily="65" charset="-120"/>
              <a:ea typeface="標楷體" pitchFamily="65" charset="-120"/>
            </a:endParaRPr>
          </a:p>
          <a:p>
            <a:endParaRPr lang="en-US" altLang="zh-TW" sz="1800" dirty="0" smtClean="0">
              <a:latin typeface="標楷體" pitchFamily="65" charset="-120"/>
              <a:ea typeface="標楷體" pitchFamily="65" charset="-120"/>
            </a:endParaRPr>
          </a:p>
          <a:p>
            <a:pPr marL="452438" indent="-452438">
              <a:buBlip>
                <a:blip r:embed="rId2"/>
              </a:buBlip>
            </a:pPr>
            <a:endParaRPr lang="en-US" altLang="zh-TW" sz="3600" dirty="0" smtClean="0">
              <a:latin typeface="標楷體" pitchFamily="65" charset="-120"/>
              <a:ea typeface="標楷體" pitchFamily="65" charset="-120"/>
            </a:endParaRPr>
          </a:p>
        </p:txBody>
      </p:sp>
      <p:sp>
        <p:nvSpPr>
          <p:cNvPr id="4" name="標題 1"/>
          <p:cNvSpPr txBox="1">
            <a:spLocks/>
          </p:cNvSpPr>
          <p:nvPr/>
        </p:nvSpPr>
        <p:spPr>
          <a:xfrm>
            <a:off x="251520" y="332656"/>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000" dirty="0" smtClean="0">
                <a:solidFill>
                  <a:srgbClr val="0000FF"/>
                </a:solidFill>
                <a:effectLst/>
                <a:latin typeface="標楷體" pitchFamily="65" charset="-120"/>
                <a:ea typeface="標楷體" pitchFamily="65" charset="-120"/>
              </a:rPr>
              <a:t>計算</a:t>
            </a:r>
            <a:r>
              <a:rPr lang="zh-TW" altLang="en-US" sz="4000" dirty="0">
                <a:solidFill>
                  <a:srgbClr val="0000FF"/>
                </a:solidFill>
                <a:effectLst/>
                <a:latin typeface="標楷體" pitchFamily="65" charset="-120"/>
                <a:ea typeface="標楷體" pitchFamily="65" charset="-120"/>
              </a:rPr>
              <a:t>租金資助額</a:t>
            </a:r>
            <a:endParaRPr lang="zh-HK" altLang="en-US" sz="4000" dirty="0">
              <a:solidFill>
                <a:srgbClr val="0000FF"/>
              </a:solidFill>
              <a:effectLst/>
              <a:latin typeface="標楷體" pitchFamily="65" charset="-12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179512" y="1238642"/>
            <a:ext cx="8640960" cy="5286702"/>
          </a:xfrm>
        </p:spPr>
        <p:style>
          <a:lnRef idx="1">
            <a:schemeClr val="accent4"/>
          </a:lnRef>
          <a:fillRef idx="2">
            <a:schemeClr val="accent4"/>
          </a:fillRef>
          <a:effectRef idx="1">
            <a:schemeClr val="accent4"/>
          </a:effectRef>
          <a:fontRef idx="minor">
            <a:schemeClr val="dk1"/>
          </a:fontRef>
        </p:style>
        <p:txBody>
          <a:bodyPr>
            <a:noAutofit/>
          </a:bodyPr>
          <a:lstStyle/>
          <a:p>
            <a:pPr algn="just">
              <a:buBlip>
                <a:blip r:embed="rId2"/>
              </a:buBlip>
            </a:pPr>
            <a:r>
              <a:rPr lang="zh-TW" altLang="en-US" sz="3200" dirty="0" smtClean="0">
                <a:latin typeface="標楷體" pitchFamily="65" charset="-120"/>
                <a:ea typeface="標楷體" pitchFamily="65" charset="-120"/>
              </a:rPr>
              <a:t>同時容納全日班及半日班學生</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即混合班</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的課室，計算課室容額時以該課室的較高容額</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即半日制的課室容額</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為準；</a:t>
            </a:r>
            <a:endParaRPr lang="en-US" altLang="zh-TW" sz="3200" dirty="0" smtClean="0">
              <a:latin typeface="標楷體" pitchFamily="65" charset="-120"/>
              <a:ea typeface="標楷體" pitchFamily="65" charset="-120"/>
            </a:endParaRPr>
          </a:p>
          <a:p>
            <a:pPr algn="just">
              <a:buBlip>
                <a:blip r:embed="rId2"/>
              </a:buBlip>
            </a:pPr>
            <a:r>
              <a:rPr lang="zh-TW" altLang="en-US" sz="3200" dirty="0" smtClean="0">
                <a:latin typeface="標楷體" pitchFamily="65" charset="-120"/>
                <a:ea typeface="標楷體" pitchFamily="65" charset="-120"/>
              </a:rPr>
              <a:t>在</a:t>
            </a:r>
            <a:r>
              <a:rPr lang="zh-TW" altLang="en-US" sz="3200" dirty="0">
                <a:latin typeface="標楷體" pitchFamily="65" charset="-120"/>
                <a:ea typeface="標楷體" pitchFamily="65" charset="-120"/>
              </a:rPr>
              <a:t>計算校舍使用率時，會採用較寬鬆的</a:t>
            </a:r>
            <a:r>
              <a:rPr lang="zh-TW" altLang="en-US" sz="3200" dirty="0" smtClean="0">
                <a:latin typeface="標楷體" pitchFamily="65" charset="-120"/>
                <a:ea typeface="標楷體" pitchFamily="65" charset="-120"/>
              </a:rPr>
              <a:t>安排：</a:t>
            </a:r>
            <a:endParaRPr lang="zh-TW" altLang="en-US" sz="3200" dirty="0">
              <a:latin typeface="標楷體" pitchFamily="65" charset="-120"/>
              <a:ea typeface="標楷體" pitchFamily="65" charset="-120"/>
            </a:endParaRPr>
          </a:p>
          <a:p>
            <a:pPr marL="722313" lvl="1" indent="-355600" algn="just">
              <a:buFont typeface="Wingdings" pitchFamily="2" charset="2"/>
              <a:buChar char="u"/>
            </a:pPr>
            <a:r>
              <a:rPr lang="zh-TW" altLang="en-US" sz="3200" dirty="0">
                <a:latin typeface="標楷體" pitchFamily="65" charset="-120"/>
                <a:ea typeface="標楷體" pitchFamily="65" charset="-120"/>
              </a:rPr>
              <a:t>如課室容額超過</a:t>
            </a:r>
            <a:r>
              <a:rPr lang="en-US" altLang="zh-TW" sz="3200" dirty="0" smtClean="0">
                <a:latin typeface="標楷體" pitchFamily="65" charset="-120"/>
                <a:ea typeface="標楷體" pitchFamily="65" charset="-120"/>
              </a:rPr>
              <a:t>30</a:t>
            </a:r>
            <a:r>
              <a:rPr lang="zh-TW" altLang="en-US" sz="3200" dirty="0" smtClean="0">
                <a:latin typeface="標楷體" pitchFamily="65" charset="-120"/>
                <a:ea typeface="標楷體" pitchFamily="65" charset="-120"/>
              </a:rPr>
              <a:t>，但</a:t>
            </a:r>
            <a:r>
              <a:rPr lang="zh-TW" altLang="en-US" sz="3200" dirty="0">
                <a:latin typeface="標楷體" pitchFamily="65" charset="-120"/>
                <a:ea typeface="標楷體" pitchFamily="65" charset="-120"/>
              </a:rPr>
              <a:t>在任何班制</a:t>
            </a:r>
            <a:r>
              <a:rPr lang="en-US" altLang="zh-TW" sz="3200" dirty="0">
                <a:latin typeface="標楷體" pitchFamily="65" charset="-120"/>
                <a:ea typeface="標楷體" pitchFamily="65" charset="-120"/>
              </a:rPr>
              <a:t>(</a:t>
            </a:r>
            <a:r>
              <a:rPr lang="zh-TW" altLang="en-US" sz="3200" dirty="0">
                <a:latin typeface="標楷體" pitchFamily="65" charset="-120"/>
                <a:ea typeface="標楷體" pitchFamily="65" charset="-120"/>
              </a:rPr>
              <a:t>包括混合班</a:t>
            </a:r>
            <a:r>
              <a:rPr lang="en-US" altLang="zh-TW" sz="3200" dirty="0">
                <a:latin typeface="標楷體" pitchFamily="65" charset="-120"/>
                <a:ea typeface="標楷體" pitchFamily="65" charset="-120"/>
              </a:rPr>
              <a:t>)</a:t>
            </a:r>
            <a:r>
              <a:rPr lang="zh-TW" altLang="en-US" sz="3200" dirty="0">
                <a:latin typeface="標楷體" pitchFamily="65" charset="-120"/>
                <a:ea typeface="標楷體" pitchFamily="65" charset="-120"/>
              </a:rPr>
              <a:t>的學童人數均為</a:t>
            </a:r>
            <a:r>
              <a:rPr lang="en-US" altLang="zh-TW" sz="3200" dirty="0">
                <a:latin typeface="標楷體" pitchFamily="65" charset="-120"/>
                <a:ea typeface="標楷體" pitchFamily="65" charset="-120"/>
              </a:rPr>
              <a:t>30</a:t>
            </a:r>
            <a:r>
              <a:rPr lang="zh-TW" altLang="en-US" sz="3200" dirty="0">
                <a:latin typeface="標楷體" pitchFamily="65" charset="-120"/>
                <a:ea typeface="標楷體" pitchFamily="65" charset="-120"/>
              </a:rPr>
              <a:t>人或以下，則計算時可採用</a:t>
            </a:r>
            <a:r>
              <a:rPr lang="en-US" altLang="zh-TW" sz="3200" dirty="0">
                <a:latin typeface="標楷體" pitchFamily="65" charset="-120"/>
                <a:ea typeface="標楷體" pitchFamily="65" charset="-120"/>
              </a:rPr>
              <a:t>30</a:t>
            </a:r>
            <a:r>
              <a:rPr lang="zh-TW" altLang="en-US" sz="3200" dirty="0">
                <a:latin typeface="標楷體" pitchFamily="65" charset="-120"/>
                <a:ea typeface="標楷體" pitchFamily="65" charset="-120"/>
              </a:rPr>
              <a:t>作為該課室的課室容</a:t>
            </a:r>
            <a:r>
              <a:rPr lang="zh-TW" altLang="en-US" sz="3200" dirty="0" smtClean="0">
                <a:latin typeface="標楷體" pitchFamily="65" charset="-120"/>
                <a:ea typeface="標楷體" pitchFamily="65" charset="-120"/>
              </a:rPr>
              <a:t>額。否則</a:t>
            </a:r>
            <a:r>
              <a:rPr lang="zh-TW" altLang="en-US" sz="3200" dirty="0">
                <a:latin typeface="標楷體" pitchFamily="65" charset="-120"/>
                <a:ea typeface="標楷體" pitchFamily="65" charset="-120"/>
              </a:rPr>
              <a:t>，應以容額證明書訂明該課室的實際課室容額</a:t>
            </a:r>
            <a:r>
              <a:rPr lang="zh-TW" altLang="en-US" sz="3200" dirty="0" smtClean="0">
                <a:latin typeface="標楷體" pitchFamily="65" charset="-120"/>
                <a:ea typeface="標楷體" pitchFamily="65" charset="-120"/>
              </a:rPr>
              <a:t>計算。</a:t>
            </a:r>
            <a:endParaRPr lang="zh-HK" altLang="en-US" sz="3200" dirty="0">
              <a:latin typeface="標楷體" pitchFamily="65" charset="-120"/>
              <a:ea typeface="標楷體" pitchFamily="65" charset="-120"/>
            </a:endParaRPr>
          </a:p>
        </p:txBody>
      </p:sp>
      <p:sp>
        <p:nvSpPr>
          <p:cNvPr id="4" name="標題 1"/>
          <p:cNvSpPr txBox="1">
            <a:spLocks/>
          </p:cNvSpPr>
          <p:nvPr/>
        </p:nvSpPr>
        <p:spPr>
          <a:xfrm>
            <a:off x="251520" y="332656"/>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000" dirty="0" smtClean="0">
                <a:solidFill>
                  <a:srgbClr val="0033CC"/>
                </a:solidFill>
                <a:effectLst/>
                <a:latin typeface="標楷體" pitchFamily="65" charset="-120"/>
                <a:ea typeface="標楷體" pitchFamily="65" charset="-120"/>
              </a:rPr>
              <a:t>計算</a:t>
            </a:r>
            <a:r>
              <a:rPr lang="zh-TW" altLang="en-US" sz="4000" dirty="0">
                <a:solidFill>
                  <a:srgbClr val="0033CC"/>
                </a:solidFill>
                <a:effectLst/>
                <a:latin typeface="標楷體" pitchFamily="65" charset="-120"/>
                <a:ea typeface="標楷體" pitchFamily="65" charset="-120"/>
              </a:rPr>
              <a:t>租金資助額</a:t>
            </a:r>
            <a:endParaRPr lang="zh-HK" altLang="en-US" sz="4000" dirty="0">
              <a:solidFill>
                <a:srgbClr val="0033CC"/>
              </a:solidFill>
              <a:effectLst/>
              <a:latin typeface="標楷體" pitchFamily="65" charset="-120"/>
              <a:ea typeface="標楷體" pitchFamily="65" charset="-120"/>
            </a:endParaRPr>
          </a:p>
        </p:txBody>
      </p:sp>
    </p:spTree>
    <p:extLst>
      <p:ext uri="{BB962C8B-B14F-4D97-AF65-F5344CB8AC3E}">
        <p14:creationId xmlns:p14="http://schemas.microsoft.com/office/powerpoint/2010/main" val="6646664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1052736"/>
            <a:ext cx="8208912" cy="5472608"/>
          </a:xfrm>
        </p:spPr>
        <p:style>
          <a:lnRef idx="1">
            <a:schemeClr val="accent4"/>
          </a:lnRef>
          <a:fillRef idx="2">
            <a:schemeClr val="accent4"/>
          </a:fillRef>
          <a:effectRef idx="1">
            <a:schemeClr val="accent4"/>
          </a:effectRef>
          <a:fontRef idx="minor">
            <a:schemeClr val="dk1"/>
          </a:fontRef>
        </p:style>
        <p:txBody>
          <a:bodyPr>
            <a:noAutofit/>
          </a:bodyPr>
          <a:lstStyle/>
          <a:p>
            <a:pPr marL="722313" indent="-635000" algn="just">
              <a:buFont typeface="Wingdings" pitchFamily="2" charset="2"/>
              <a:buChar char="u"/>
            </a:pPr>
            <a:r>
              <a:rPr lang="zh-TW" altLang="en-US" sz="3600" dirty="0">
                <a:latin typeface="標楷體" pitchFamily="65" charset="-120"/>
                <a:ea typeface="標楷體" pitchFamily="65" charset="-120"/>
              </a:rPr>
              <a:t>空置課室會以較低課室容額計算。如空置課室的課室容額高於</a:t>
            </a:r>
            <a:r>
              <a:rPr lang="en-US" altLang="zh-TW" sz="3600" dirty="0">
                <a:latin typeface="標楷體" pitchFamily="65" charset="-120"/>
                <a:ea typeface="標楷體" pitchFamily="65" charset="-120"/>
              </a:rPr>
              <a:t>30</a:t>
            </a:r>
            <a:r>
              <a:rPr lang="zh-TW" altLang="en-US" sz="3600" dirty="0">
                <a:latin typeface="標楷體" pitchFamily="65" charset="-120"/>
                <a:ea typeface="標楷體" pitchFamily="65" charset="-120"/>
              </a:rPr>
              <a:t>，則會以</a:t>
            </a:r>
            <a:r>
              <a:rPr lang="en-US" altLang="zh-TW" sz="3600" dirty="0">
                <a:latin typeface="標楷體" pitchFamily="65" charset="-120"/>
                <a:ea typeface="標楷體" pitchFamily="65" charset="-120"/>
              </a:rPr>
              <a:t>30</a:t>
            </a:r>
            <a:r>
              <a:rPr lang="zh-TW" altLang="en-US" sz="3600" dirty="0">
                <a:latin typeface="標楷體" pitchFamily="65" charset="-120"/>
                <a:ea typeface="標楷體" pitchFamily="65" charset="-120"/>
              </a:rPr>
              <a:t>作為課室容額</a:t>
            </a:r>
            <a:r>
              <a:rPr lang="zh-TW" altLang="en-US" sz="3600" dirty="0" smtClean="0">
                <a:latin typeface="標楷體" pitchFamily="65" charset="-120"/>
                <a:ea typeface="標楷體" pitchFamily="65" charset="-120"/>
              </a:rPr>
              <a:t>計算。</a:t>
            </a:r>
            <a:endParaRPr lang="en-US" altLang="zh-TW" sz="3600" dirty="0" smtClean="0">
              <a:latin typeface="標楷體" pitchFamily="65" charset="-120"/>
              <a:ea typeface="標楷體" pitchFamily="65" charset="-120"/>
            </a:endParaRPr>
          </a:p>
          <a:p>
            <a:pPr marL="722313" indent="-635000" algn="just">
              <a:buFont typeface="Wingdings" pitchFamily="2" charset="2"/>
              <a:buChar char="u"/>
            </a:pPr>
            <a:r>
              <a:rPr lang="zh-TW" altLang="en-US" sz="3600" dirty="0" smtClean="0">
                <a:latin typeface="標楷體" pitchFamily="65" charset="-120"/>
                <a:ea typeface="標楷體" pitchFamily="65" charset="-120"/>
              </a:rPr>
              <a:t>同時</a:t>
            </a:r>
            <a:r>
              <a:rPr lang="zh-TW" altLang="en-US" sz="3600" dirty="0">
                <a:latin typeface="標楷體" pitchFamily="65" charset="-120"/>
                <a:ea typeface="標楷體" pitchFamily="65" charset="-120"/>
              </a:rPr>
              <a:t>可容納幼稚園及幼兒中心分部學生的雙重註冊活動室／課</a:t>
            </a:r>
            <a:r>
              <a:rPr lang="zh-TW" altLang="en-US" sz="3600" dirty="0" smtClean="0">
                <a:latin typeface="標楷體" pitchFamily="65" charset="-120"/>
                <a:ea typeface="標楷體" pitchFamily="65" charset="-120"/>
              </a:rPr>
              <a:t>室，在</a:t>
            </a:r>
            <a:r>
              <a:rPr lang="zh-TW" altLang="en-US" sz="3600" dirty="0">
                <a:latin typeface="標楷體" pitchFamily="65" charset="-120"/>
                <a:ea typeface="標楷體" pitchFamily="65" charset="-120"/>
              </a:rPr>
              <a:t>計算校舍使用率時，會以較多幼稚園學生的上午上課或下午上課時段的</a:t>
            </a:r>
            <a:r>
              <a:rPr lang="zh-TW" altLang="en-US" sz="3600" dirty="0" smtClean="0">
                <a:latin typeface="標楷體" pitchFamily="65" charset="-120"/>
                <a:ea typeface="標楷體" pitchFamily="65" charset="-120"/>
              </a:rPr>
              <a:t>總</a:t>
            </a:r>
            <a:r>
              <a:rPr lang="zh-TW" altLang="en-US" sz="3600" dirty="0">
                <a:latin typeface="標楷體" pitchFamily="65" charset="-120"/>
                <a:ea typeface="標楷體" pitchFamily="65" charset="-120"/>
              </a:rPr>
              <a:t>幼稚園學生</a:t>
            </a:r>
            <a:r>
              <a:rPr lang="zh-TW" altLang="en-US" sz="3600" dirty="0" smtClean="0">
                <a:latin typeface="標楷體" pitchFamily="65" charset="-120"/>
                <a:ea typeface="標楷體" pitchFamily="65" charset="-120"/>
              </a:rPr>
              <a:t>人數</a:t>
            </a:r>
            <a:r>
              <a:rPr lang="zh-TW" altLang="en-US" sz="3600" dirty="0">
                <a:latin typeface="標楷體" pitchFamily="65" charset="-120"/>
                <a:ea typeface="標楷體" pitchFamily="65" charset="-120"/>
              </a:rPr>
              <a:t>，作為該活動室／課室計算用的課室容</a:t>
            </a:r>
            <a:r>
              <a:rPr lang="zh-TW" altLang="en-US" sz="3600" dirty="0" smtClean="0">
                <a:latin typeface="標楷體" pitchFamily="65" charset="-120"/>
                <a:ea typeface="標楷體" pitchFamily="65" charset="-120"/>
              </a:rPr>
              <a:t>額。</a:t>
            </a:r>
            <a:endParaRPr lang="en-US" altLang="zh-TW" sz="3600" dirty="0" smtClean="0">
              <a:latin typeface="標楷體" pitchFamily="65" charset="-120"/>
              <a:ea typeface="標楷體" pitchFamily="65" charset="-120"/>
            </a:endParaRPr>
          </a:p>
        </p:txBody>
      </p:sp>
      <p:sp>
        <p:nvSpPr>
          <p:cNvPr id="5" name="標題 1"/>
          <p:cNvSpPr txBox="1">
            <a:spLocks/>
          </p:cNvSpPr>
          <p:nvPr/>
        </p:nvSpPr>
        <p:spPr>
          <a:xfrm>
            <a:off x="251520" y="188640"/>
            <a:ext cx="8496944" cy="79208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000" dirty="0" smtClean="0">
                <a:solidFill>
                  <a:srgbClr val="0033CC"/>
                </a:solidFill>
                <a:effectLst/>
                <a:latin typeface="標楷體" pitchFamily="65" charset="-120"/>
                <a:ea typeface="標楷體" pitchFamily="65" charset="-120"/>
              </a:rPr>
              <a:t>計算</a:t>
            </a:r>
            <a:r>
              <a:rPr lang="zh-TW" altLang="en-US" sz="4000" dirty="0">
                <a:solidFill>
                  <a:srgbClr val="0033CC"/>
                </a:solidFill>
                <a:effectLst/>
                <a:latin typeface="標楷體" pitchFamily="65" charset="-120"/>
                <a:ea typeface="標楷體" pitchFamily="65" charset="-120"/>
              </a:rPr>
              <a:t>租金資助額</a:t>
            </a:r>
            <a:endParaRPr lang="zh-HK" altLang="en-US" sz="4000" dirty="0">
              <a:solidFill>
                <a:srgbClr val="0033CC"/>
              </a:solidFill>
              <a:effectLst/>
              <a:latin typeface="標楷體" pitchFamily="65" charset="-120"/>
              <a:ea typeface="標楷體" pitchFamily="65" charset="-120"/>
            </a:endParaRPr>
          </a:p>
        </p:txBody>
      </p:sp>
    </p:spTree>
    <p:extLst>
      <p:ext uri="{BB962C8B-B14F-4D97-AF65-F5344CB8AC3E}">
        <p14:creationId xmlns:p14="http://schemas.microsoft.com/office/powerpoint/2010/main" val="39012113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251520" y="1293234"/>
            <a:ext cx="8424936" cy="5040560"/>
          </a:xfrm>
        </p:spPr>
        <p:style>
          <a:lnRef idx="1">
            <a:schemeClr val="accent4"/>
          </a:lnRef>
          <a:fillRef idx="2">
            <a:schemeClr val="accent4"/>
          </a:fillRef>
          <a:effectRef idx="1">
            <a:schemeClr val="accent4"/>
          </a:effectRef>
          <a:fontRef idx="minor">
            <a:schemeClr val="dk1"/>
          </a:fontRef>
        </p:style>
        <p:txBody>
          <a:bodyPr>
            <a:noAutofit/>
          </a:bodyPr>
          <a:lstStyle/>
          <a:p>
            <a:pPr marL="722313" indent="-539750" algn="just">
              <a:buFont typeface="Wingdings" pitchFamily="2" charset="2"/>
              <a:buChar char="u"/>
            </a:pPr>
            <a:r>
              <a:rPr lang="zh-TW" altLang="en-US" sz="4400" dirty="0" smtClean="0">
                <a:latin typeface="標楷體" pitchFamily="65" charset="-120"/>
                <a:ea typeface="標楷體" pitchFamily="65" charset="-120"/>
              </a:rPr>
              <a:t>如</a:t>
            </a:r>
            <a:r>
              <a:rPr lang="zh-TW" altLang="en-US" sz="4400" dirty="0">
                <a:latin typeface="標楷體" pitchFamily="65" charset="-120"/>
                <a:ea typeface="標楷體" pitchFamily="65" charset="-120"/>
              </a:rPr>
              <a:t>雙重註冊活動室／課室僅由幼兒中心</a:t>
            </a:r>
            <a:r>
              <a:rPr lang="zh-TW" altLang="en-US" sz="4400" dirty="0" smtClean="0">
                <a:latin typeface="標楷體" pitchFamily="65" charset="-120"/>
                <a:ea typeface="標楷體" pitchFamily="65" charset="-120"/>
              </a:rPr>
              <a:t>分部使用</a:t>
            </a:r>
            <a:r>
              <a:rPr lang="zh-TW" altLang="en-US" sz="4400" dirty="0">
                <a:latin typeface="標楷體" pitchFamily="65" charset="-120"/>
                <a:ea typeface="標楷體" pitchFamily="65" charset="-120"/>
              </a:rPr>
              <a:t>，其課室容額將不被計算</a:t>
            </a:r>
            <a:endParaRPr lang="zh-HK" altLang="en-US" sz="4400" dirty="0">
              <a:latin typeface="標楷體" pitchFamily="65" charset="-120"/>
              <a:ea typeface="標楷體" pitchFamily="65" charset="-120"/>
            </a:endParaRPr>
          </a:p>
        </p:txBody>
      </p:sp>
      <p:sp>
        <p:nvSpPr>
          <p:cNvPr id="5" name="標題 1"/>
          <p:cNvSpPr txBox="1">
            <a:spLocks/>
          </p:cNvSpPr>
          <p:nvPr/>
        </p:nvSpPr>
        <p:spPr>
          <a:xfrm>
            <a:off x="251520" y="332656"/>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000" dirty="0" smtClean="0">
                <a:solidFill>
                  <a:srgbClr val="0033CC"/>
                </a:solidFill>
                <a:effectLst/>
                <a:latin typeface="標楷體" pitchFamily="65" charset="-120"/>
                <a:ea typeface="標楷體" pitchFamily="65" charset="-120"/>
              </a:rPr>
              <a:t>計算</a:t>
            </a:r>
            <a:r>
              <a:rPr lang="zh-TW" altLang="en-US" sz="4000" dirty="0">
                <a:solidFill>
                  <a:srgbClr val="0033CC"/>
                </a:solidFill>
                <a:effectLst/>
                <a:latin typeface="標楷體" pitchFamily="65" charset="-120"/>
                <a:ea typeface="標楷體" pitchFamily="65" charset="-120"/>
              </a:rPr>
              <a:t>租金資助額</a:t>
            </a:r>
            <a:endParaRPr lang="zh-HK" altLang="en-US" sz="4000" dirty="0">
              <a:solidFill>
                <a:srgbClr val="0033CC"/>
              </a:solidFill>
              <a:effectLst/>
              <a:latin typeface="標楷體" pitchFamily="65" charset="-12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179512" y="980728"/>
            <a:ext cx="8544908" cy="5760640"/>
          </a:xfrm>
        </p:spPr>
        <p:style>
          <a:lnRef idx="1">
            <a:schemeClr val="accent4"/>
          </a:lnRef>
          <a:fillRef idx="2">
            <a:schemeClr val="accent4"/>
          </a:fillRef>
          <a:effectRef idx="1">
            <a:schemeClr val="accent4"/>
          </a:effectRef>
          <a:fontRef idx="minor">
            <a:schemeClr val="dk1"/>
          </a:fontRef>
        </p:style>
        <p:txBody>
          <a:bodyPr>
            <a:noAutofit/>
          </a:bodyPr>
          <a:lstStyle/>
          <a:p>
            <a:pPr marL="355600" indent="-355600" algn="just">
              <a:buSzPct val="100000"/>
              <a:buFont typeface="Wingdings" pitchFamily="2" charset="2"/>
              <a:buAutoNum type="circleNumWdWhitePlain" startAt="2"/>
            </a:pPr>
            <a:r>
              <a:rPr lang="zh-TW" altLang="en-US" sz="3600" dirty="0" smtClean="0">
                <a:latin typeface="標楷體" pitchFamily="65" charset="-120"/>
                <a:ea typeface="標楷體" pitchFamily="65" charset="-120"/>
              </a:rPr>
              <a:t>「</a:t>
            </a:r>
            <a:r>
              <a:rPr lang="zh-TW" altLang="en-US" sz="3600" dirty="0">
                <a:latin typeface="標楷體" pitchFamily="65" charset="-120"/>
                <a:ea typeface="標楷體" pitchFamily="65" charset="-120"/>
              </a:rPr>
              <a:t>雙重」</a:t>
            </a:r>
            <a:r>
              <a:rPr lang="zh-TW" altLang="en-US" sz="3600" dirty="0" smtClean="0">
                <a:latin typeface="標楷體" pitchFamily="65" charset="-120"/>
                <a:ea typeface="標楷體" pitchFamily="65" charset="-120"/>
              </a:rPr>
              <a:t>上限：</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適用於「其他幼稚園」</a:t>
            </a:r>
            <a:r>
              <a:rPr lang="en-US" altLang="zh-TW" sz="2800" dirty="0" smtClean="0">
                <a:latin typeface="標楷體" pitchFamily="65" charset="-120"/>
                <a:ea typeface="標楷體" pitchFamily="65" charset="-120"/>
              </a:rPr>
              <a:t>)</a:t>
            </a:r>
          </a:p>
          <a:p>
            <a:pPr marL="452438" indent="0" algn="just">
              <a:buNone/>
            </a:pPr>
            <a:r>
              <a:rPr lang="zh-TW" altLang="en-US" sz="3200" dirty="0" smtClean="0">
                <a:latin typeface="標楷體" pitchFamily="65" charset="-120"/>
                <a:ea typeface="標楷體" pitchFamily="65" charset="-120"/>
              </a:rPr>
              <a:t>以下兩者</a:t>
            </a:r>
            <a:r>
              <a:rPr lang="zh-TW" altLang="en-US" sz="3200" dirty="0">
                <a:latin typeface="標楷體" pitchFamily="65" charset="-120"/>
                <a:ea typeface="標楷體" pitchFamily="65" charset="-120"/>
              </a:rPr>
              <a:t>以金額較低者為準</a:t>
            </a:r>
            <a:r>
              <a:rPr lang="zh-TW" altLang="en-US" sz="3200" dirty="0" smtClean="0">
                <a:latin typeface="標楷體" pitchFamily="65" charset="-120"/>
                <a:ea typeface="標楷體" pitchFamily="65" charset="-120"/>
              </a:rPr>
              <a:t>：</a:t>
            </a:r>
            <a:endParaRPr lang="zh-TW" altLang="en-US" sz="3200" dirty="0">
              <a:latin typeface="標楷體" pitchFamily="65" charset="-120"/>
              <a:ea typeface="標楷體" pitchFamily="65" charset="-120"/>
            </a:endParaRPr>
          </a:p>
          <a:p>
            <a:pPr marL="1077913" lvl="1" indent="-452438" algn="just">
              <a:buBlip>
                <a:blip r:embed="rId2"/>
              </a:buBlip>
            </a:pPr>
            <a:r>
              <a:rPr lang="zh-TW" altLang="zh-HK" sz="3200" dirty="0" smtClean="0">
                <a:latin typeface="標楷體" pitchFamily="65" charset="-120"/>
                <a:ea typeface="標楷體" pitchFamily="65" charset="-120"/>
              </a:rPr>
              <a:t>租約</a:t>
            </a:r>
            <a:r>
              <a:rPr lang="zh-TW" altLang="zh-HK" sz="3200" dirty="0">
                <a:latin typeface="標楷體" pitchFamily="65" charset="-120"/>
                <a:ea typeface="標楷體" pitchFamily="65" charset="-120"/>
              </a:rPr>
              <a:t>訂明租金的一半，</a:t>
            </a:r>
            <a:r>
              <a:rPr lang="zh-TW" altLang="zh-HK" sz="3200" dirty="0" smtClean="0">
                <a:latin typeface="標楷體" pitchFamily="65" charset="-120"/>
                <a:ea typeface="標楷體" pitchFamily="65" charset="-120"/>
              </a:rPr>
              <a:t>或差</a:t>
            </a:r>
            <a:r>
              <a:rPr lang="zh-TW" altLang="zh-HK" sz="3200" dirty="0">
                <a:latin typeface="標楷體" pitchFamily="65" charset="-120"/>
                <a:ea typeface="標楷體" pitchFamily="65" charset="-120"/>
              </a:rPr>
              <a:t>餉物業</a:t>
            </a:r>
            <a:r>
              <a:rPr lang="zh-TW" altLang="zh-HK" sz="3200" dirty="0" smtClean="0">
                <a:latin typeface="標楷體" pitchFamily="65" charset="-120"/>
                <a:ea typeface="標楷體" pitchFamily="65" charset="-120"/>
              </a:rPr>
              <a:t>估價署</a:t>
            </a:r>
            <a:r>
              <a:rPr lang="zh-TW" altLang="zh-HK" sz="3200" dirty="0">
                <a:latin typeface="標楷體" pitchFamily="65" charset="-120"/>
                <a:ea typeface="標楷體" pitchFamily="65" charset="-120"/>
              </a:rPr>
              <a:t>所評估</a:t>
            </a:r>
            <a:r>
              <a:rPr lang="zh-TW" altLang="zh-HK" sz="3200" dirty="0" smtClean="0">
                <a:latin typeface="標楷體" pitchFamily="65" charset="-120"/>
                <a:ea typeface="標楷體" pitchFamily="65" charset="-120"/>
              </a:rPr>
              <a:t>市值</a:t>
            </a:r>
            <a:r>
              <a:rPr lang="zh-TW" altLang="en-US" sz="3200" dirty="0" smtClean="0">
                <a:latin typeface="標楷體" pitchFamily="65" charset="-120"/>
                <a:ea typeface="標楷體" pitchFamily="65" charset="-120"/>
              </a:rPr>
              <a:t>租金</a:t>
            </a:r>
            <a:r>
              <a:rPr lang="zh-TW" altLang="zh-HK" sz="3200" dirty="0" smtClean="0">
                <a:latin typeface="標楷體" pitchFamily="65" charset="-120"/>
                <a:ea typeface="標楷體" pitchFamily="65" charset="-120"/>
              </a:rPr>
              <a:t>的一半</a:t>
            </a:r>
            <a:r>
              <a:rPr lang="en-US" altLang="zh-TW" sz="3200" dirty="0" smtClean="0">
                <a:latin typeface="標楷體" pitchFamily="65" charset="-120"/>
                <a:ea typeface="標楷體" pitchFamily="65" charset="-120"/>
              </a:rPr>
              <a:t>(</a:t>
            </a:r>
            <a:r>
              <a:rPr lang="zh-TW" altLang="zh-HK" sz="3200" dirty="0">
                <a:latin typeface="標楷體" pitchFamily="65" charset="-120"/>
                <a:ea typeface="標楷體" pitchFamily="65" charset="-120"/>
              </a:rPr>
              <a:t>以金額較低者為準</a:t>
            </a:r>
            <a:r>
              <a:rPr lang="en-US" altLang="zh-TW" sz="3200" dirty="0">
                <a:latin typeface="標楷體" pitchFamily="65" charset="-120"/>
                <a:ea typeface="標楷體" pitchFamily="65" charset="-120"/>
              </a:rPr>
              <a:t>)</a:t>
            </a:r>
            <a:r>
              <a:rPr lang="zh-TW" altLang="zh-HK" sz="3200" dirty="0">
                <a:latin typeface="標楷體" pitchFamily="65" charset="-120"/>
                <a:ea typeface="標楷體" pitchFamily="65" charset="-120"/>
              </a:rPr>
              <a:t>；</a:t>
            </a:r>
            <a:r>
              <a:rPr lang="zh-TW" altLang="zh-HK" sz="3200" dirty="0" smtClean="0">
                <a:effectLst>
                  <a:outerShdw blurRad="38100" dist="38100" dir="2700000" algn="tl">
                    <a:srgbClr val="000000">
                      <a:alpha val="43137"/>
                    </a:srgbClr>
                  </a:outerShdw>
                </a:effectLst>
                <a:latin typeface="標楷體" pitchFamily="65" charset="-120"/>
                <a:ea typeface="標楷體" pitchFamily="65" charset="-120"/>
              </a:rPr>
              <a:t>或</a:t>
            </a:r>
            <a:endParaRPr lang="en-US" altLang="zh-TW" sz="3200" dirty="0">
              <a:effectLst>
                <a:outerShdw blurRad="38100" dist="38100" dir="2700000" algn="tl">
                  <a:srgbClr val="000000">
                    <a:alpha val="43137"/>
                  </a:srgbClr>
                </a:outerShdw>
              </a:effectLst>
              <a:latin typeface="標楷體" pitchFamily="65" charset="-120"/>
              <a:ea typeface="標楷體" pitchFamily="65" charset="-120"/>
            </a:endParaRPr>
          </a:p>
          <a:p>
            <a:pPr marL="1077913" lvl="1" indent="-452438" algn="just">
              <a:buBlip>
                <a:blip r:embed="rId2"/>
              </a:buBlip>
            </a:pPr>
            <a:r>
              <a:rPr lang="zh-TW" altLang="zh-HK" sz="3200" dirty="0" smtClean="0">
                <a:latin typeface="標楷體" pitchFamily="65" charset="-120"/>
                <a:ea typeface="標楷體" pitchFamily="65" charset="-120"/>
              </a:rPr>
              <a:t>計劃下合資格學生基本半日制單位資助的</a:t>
            </a:r>
            <a:r>
              <a:rPr lang="en-US" altLang="zh-HK" sz="3200" dirty="0" smtClean="0">
                <a:latin typeface="標楷體" pitchFamily="65" charset="-120"/>
                <a:ea typeface="標楷體" pitchFamily="65" charset="-120"/>
              </a:rPr>
              <a:t>15%</a:t>
            </a:r>
            <a:endParaRPr lang="en-US" altLang="zh-TW" sz="3200" dirty="0" smtClean="0">
              <a:latin typeface="標楷體" pitchFamily="65" charset="-120"/>
              <a:ea typeface="標楷體" pitchFamily="65" charset="-120"/>
            </a:endParaRPr>
          </a:p>
          <a:p>
            <a:pPr marL="1165225" lvl="1" indent="0" algn="just">
              <a:buNone/>
            </a:pPr>
            <a:r>
              <a:rPr lang="en-US" altLang="zh-TW" sz="2000" i="1" dirty="0" smtClean="0">
                <a:solidFill>
                  <a:srgbClr val="800000"/>
                </a:solidFill>
                <a:latin typeface="標楷體" pitchFamily="65" charset="-120"/>
                <a:ea typeface="標楷體" pitchFamily="65" charset="-120"/>
              </a:rPr>
              <a:t>2017</a:t>
            </a:r>
            <a:r>
              <a:rPr lang="zh-TW" altLang="zh-HK" sz="2000" i="1" dirty="0" smtClean="0">
                <a:solidFill>
                  <a:srgbClr val="800000"/>
                </a:solidFill>
                <a:latin typeface="標楷體" pitchFamily="65" charset="-120"/>
                <a:ea typeface="標楷體" pitchFamily="65" charset="-120"/>
              </a:rPr>
              <a:t>／</a:t>
            </a:r>
            <a:r>
              <a:rPr lang="en-US" altLang="zh-TW" sz="2000" i="1" dirty="0" smtClean="0">
                <a:solidFill>
                  <a:srgbClr val="800000"/>
                </a:solidFill>
                <a:latin typeface="標楷體" pitchFamily="65" charset="-120"/>
                <a:ea typeface="標楷體" pitchFamily="65" charset="-120"/>
              </a:rPr>
              <a:t>18</a:t>
            </a:r>
            <a:r>
              <a:rPr lang="zh-TW" altLang="zh-HK" sz="2000" i="1" dirty="0" smtClean="0">
                <a:solidFill>
                  <a:srgbClr val="800000"/>
                </a:solidFill>
                <a:latin typeface="標楷體" pitchFamily="65" charset="-120"/>
                <a:ea typeface="標楷體" pitchFamily="65" charset="-120"/>
              </a:rPr>
              <a:t>學年的基本半日制單位資助為每名學生每年</a:t>
            </a:r>
            <a:r>
              <a:rPr lang="en-US" altLang="zh-HK" sz="2000" i="1" dirty="0" smtClean="0">
                <a:solidFill>
                  <a:srgbClr val="800000"/>
                </a:solidFill>
                <a:latin typeface="標楷體" pitchFamily="65" charset="-120"/>
                <a:ea typeface="標楷體" pitchFamily="65" charset="-120"/>
              </a:rPr>
              <a:t>33,190</a:t>
            </a:r>
            <a:r>
              <a:rPr lang="zh-TW" altLang="zh-HK" sz="2000" i="1" dirty="0" smtClean="0">
                <a:solidFill>
                  <a:srgbClr val="800000"/>
                </a:solidFill>
                <a:latin typeface="標楷體" pitchFamily="65" charset="-120"/>
                <a:ea typeface="標楷體" pitchFamily="65" charset="-120"/>
              </a:rPr>
              <a:t>元，其</a:t>
            </a:r>
            <a:r>
              <a:rPr lang="en-US" altLang="zh-HK" sz="2000" i="1" dirty="0" smtClean="0">
                <a:solidFill>
                  <a:srgbClr val="800000"/>
                </a:solidFill>
                <a:latin typeface="標楷體" pitchFamily="65" charset="-120"/>
                <a:ea typeface="標楷體" pitchFamily="65" charset="-120"/>
              </a:rPr>
              <a:t>15%</a:t>
            </a:r>
            <a:r>
              <a:rPr lang="zh-TW" altLang="zh-HK" sz="2000" i="1" dirty="0" smtClean="0">
                <a:solidFill>
                  <a:srgbClr val="800000"/>
                </a:solidFill>
                <a:latin typeface="標楷體" pitchFamily="65" charset="-120"/>
                <a:ea typeface="標楷體" pitchFamily="65" charset="-120"/>
              </a:rPr>
              <a:t>即</a:t>
            </a:r>
            <a:r>
              <a:rPr lang="en-US" altLang="zh-HK" sz="2000" i="1" dirty="0" smtClean="0">
                <a:solidFill>
                  <a:srgbClr val="800000"/>
                </a:solidFill>
                <a:latin typeface="標楷體" pitchFamily="65" charset="-120"/>
                <a:ea typeface="標楷體" pitchFamily="65" charset="-120"/>
              </a:rPr>
              <a:t>33,190</a:t>
            </a:r>
            <a:r>
              <a:rPr lang="zh-TW" altLang="zh-HK" sz="2000" i="1" dirty="0" smtClean="0">
                <a:solidFill>
                  <a:srgbClr val="800000"/>
                </a:solidFill>
                <a:latin typeface="標楷體" pitchFamily="65" charset="-120"/>
                <a:ea typeface="標楷體" pitchFamily="65" charset="-120"/>
              </a:rPr>
              <a:t>元</a:t>
            </a:r>
            <a:r>
              <a:rPr lang="en-US" altLang="zh-HK" sz="2000" i="1" dirty="0" smtClean="0">
                <a:solidFill>
                  <a:srgbClr val="800000"/>
                </a:solidFill>
                <a:latin typeface="標楷體" pitchFamily="65" charset="-120"/>
                <a:ea typeface="標楷體" pitchFamily="65" charset="-120"/>
              </a:rPr>
              <a:t> x 15% = 4,979</a:t>
            </a:r>
            <a:r>
              <a:rPr lang="zh-TW" altLang="zh-HK" sz="2000" i="1" dirty="0" smtClean="0">
                <a:solidFill>
                  <a:srgbClr val="800000"/>
                </a:solidFill>
                <a:latin typeface="標楷體" pitchFamily="65" charset="-120"/>
                <a:ea typeface="標楷體" pitchFamily="65" charset="-120"/>
              </a:rPr>
              <a:t>元</a:t>
            </a:r>
            <a:r>
              <a:rPr lang="en-US" altLang="zh-HK" sz="2000" i="1" dirty="0" smtClean="0">
                <a:solidFill>
                  <a:srgbClr val="800000"/>
                </a:solidFill>
                <a:latin typeface="標楷體" pitchFamily="65" charset="-120"/>
                <a:ea typeface="標楷體" pitchFamily="65" charset="-120"/>
              </a:rPr>
              <a:t>(</a:t>
            </a:r>
            <a:r>
              <a:rPr lang="zh-TW" altLang="zh-HK" sz="2000" i="1" dirty="0" smtClean="0">
                <a:solidFill>
                  <a:srgbClr val="800000"/>
                </a:solidFill>
                <a:latin typeface="標楷體" pitchFamily="65" charset="-120"/>
                <a:ea typeface="標楷體" pitchFamily="65" charset="-120"/>
              </a:rPr>
              <a:t>以每名學生每年計</a:t>
            </a:r>
            <a:r>
              <a:rPr lang="en-US" altLang="zh-HK" sz="2000" i="1" dirty="0" smtClean="0">
                <a:solidFill>
                  <a:srgbClr val="800000"/>
                </a:solidFill>
                <a:latin typeface="標楷體" pitchFamily="65" charset="-120"/>
                <a:ea typeface="標楷體" pitchFamily="65" charset="-120"/>
              </a:rPr>
              <a:t>)</a:t>
            </a:r>
            <a:r>
              <a:rPr lang="en-US" altLang="zh-TW" sz="2000" i="1" dirty="0" smtClean="0">
                <a:solidFill>
                  <a:srgbClr val="800000"/>
                </a:solidFill>
                <a:latin typeface="標楷體" pitchFamily="65" charset="-120"/>
                <a:ea typeface="標楷體" pitchFamily="65" charset="-120"/>
              </a:rPr>
              <a:t> </a:t>
            </a:r>
            <a:r>
              <a:rPr lang="zh-TW" altLang="zh-HK" sz="2000" i="1" dirty="0" smtClean="0">
                <a:solidFill>
                  <a:srgbClr val="800000"/>
                </a:solidFill>
                <a:latin typeface="標楷體" pitchFamily="65" charset="-120"/>
                <a:ea typeface="標楷體" pitchFamily="65" charset="-120"/>
              </a:rPr>
              <a:t>。</a:t>
            </a:r>
            <a:endParaRPr lang="en-US" altLang="zh-TW" sz="2000" i="1" dirty="0" smtClean="0">
              <a:solidFill>
                <a:srgbClr val="800000"/>
              </a:solidFill>
              <a:latin typeface="標楷體" pitchFamily="65" charset="-120"/>
              <a:ea typeface="標楷體" pitchFamily="65" charset="-120"/>
            </a:endParaRPr>
          </a:p>
          <a:p>
            <a:pPr marL="452438" lvl="1" indent="-452438" algn="just">
              <a:spcBef>
                <a:spcPts val="600"/>
              </a:spcBef>
              <a:buSzPct val="100000"/>
              <a:buFont typeface="Wingdings" pitchFamily="2" charset="2"/>
              <a:buAutoNum type="circleNumWdWhitePlain" startAt="3"/>
            </a:pPr>
            <a:r>
              <a:rPr lang="zh-TW" altLang="en-US" sz="3600" dirty="0" smtClean="0">
                <a:latin typeface="標楷體" pitchFamily="65" charset="-120"/>
                <a:ea typeface="標楷體" pitchFamily="65" charset="-120"/>
              </a:rPr>
              <a:t>差餉物業估價署所評估的巿值租金</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如適用</a:t>
            </a:r>
            <a:r>
              <a:rPr lang="en-US" altLang="zh-TW" sz="3600" dirty="0" smtClean="0">
                <a:latin typeface="標楷體" pitchFamily="65" charset="-120"/>
                <a:ea typeface="標楷體" pitchFamily="65" charset="-120"/>
              </a:rPr>
              <a:t>)</a:t>
            </a:r>
            <a:endParaRPr lang="zh-HK" altLang="en-US" sz="3600" dirty="0" smtClean="0">
              <a:latin typeface="標楷體" pitchFamily="65" charset="-120"/>
              <a:ea typeface="標楷體" pitchFamily="65" charset="-120"/>
            </a:endParaRPr>
          </a:p>
          <a:p>
            <a:pPr marL="1250950" lvl="1" indent="0" algn="just">
              <a:buNone/>
            </a:pPr>
            <a:endParaRPr lang="zh-TW" altLang="zh-HK" sz="2400" i="1" dirty="0" smtClean="0">
              <a:solidFill>
                <a:srgbClr val="800000"/>
              </a:solidFill>
              <a:latin typeface="標楷體" pitchFamily="65" charset="-120"/>
              <a:ea typeface="標楷體" pitchFamily="65" charset="-120"/>
            </a:endParaRPr>
          </a:p>
          <a:p>
            <a:pPr marL="0" indent="0">
              <a:buNone/>
            </a:pPr>
            <a:endParaRPr lang="en-US" altLang="zh-TW" sz="2800" dirty="0" smtClean="0"/>
          </a:p>
        </p:txBody>
      </p:sp>
      <p:sp>
        <p:nvSpPr>
          <p:cNvPr id="5" name="標題 1"/>
          <p:cNvSpPr txBox="1">
            <a:spLocks/>
          </p:cNvSpPr>
          <p:nvPr/>
        </p:nvSpPr>
        <p:spPr>
          <a:xfrm>
            <a:off x="227476" y="116632"/>
            <a:ext cx="8496944" cy="817955"/>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000" dirty="0" smtClean="0">
                <a:solidFill>
                  <a:srgbClr val="0033CC"/>
                </a:solidFill>
                <a:effectLst/>
                <a:latin typeface="標楷體" pitchFamily="65" charset="-120"/>
                <a:ea typeface="標楷體" pitchFamily="65" charset="-120"/>
              </a:rPr>
              <a:t>計算</a:t>
            </a:r>
            <a:r>
              <a:rPr lang="zh-TW" altLang="en-US" sz="4000" dirty="0">
                <a:solidFill>
                  <a:srgbClr val="0033CC"/>
                </a:solidFill>
                <a:effectLst/>
                <a:latin typeface="標楷體" pitchFamily="65" charset="-120"/>
                <a:ea typeface="標楷體" pitchFamily="65" charset="-120"/>
              </a:rPr>
              <a:t>租金資助額</a:t>
            </a:r>
            <a:endParaRPr lang="zh-HK" altLang="en-US" sz="4000" dirty="0">
              <a:solidFill>
                <a:srgbClr val="0033CC"/>
              </a:solidFill>
              <a:effectLst/>
              <a:latin typeface="標楷體" pitchFamily="65" charset="-12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971600" y="1484784"/>
            <a:ext cx="7136704" cy="4158128"/>
          </a:xfrm>
        </p:spPr>
        <p:txBody>
          <a:bodyPr/>
          <a:lstStyle/>
          <a:p>
            <a:endParaRPr lang="zh-HK" altLang="en-US" dirty="0"/>
          </a:p>
        </p:txBody>
      </p:sp>
      <p:sp>
        <p:nvSpPr>
          <p:cNvPr id="6" name="標題 1"/>
          <p:cNvSpPr txBox="1">
            <a:spLocks/>
          </p:cNvSpPr>
          <p:nvPr/>
        </p:nvSpPr>
        <p:spPr>
          <a:xfrm>
            <a:off x="251520" y="332656"/>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000" dirty="0" smtClean="0">
                <a:solidFill>
                  <a:srgbClr val="0033CC"/>
                </a:solidFill>
                <a:effectLst/>
                <a:latin typeface="標楷體" pitchFamily="65" charset="-120"/>
                <a:ea typeface="標楷體" pitchFamily="65" charset="-120"/>
              </a:rPr>
              <a:t>計算</a:t>
            </a:r>
            <a:r>
              <a:rPr lang="zh-TW" altLang="en-US" sz="4000" dirty="0">
                <a:solidFill>
                  <a:srgbClr val="0033CC"/>
                </a:solidFill>
                <a:effectLst/>
                <a:latin typeface="標楷體" pitchFamily="65" charset="-120"/>
                <a:ea typeface="標楷體" pitchFamily="65" charset="-120"/>
              </a:rPr>
              <a:t>租金資助額</a:t>
            </a:r>
            <a:endParaRPr lang="zh-HK" altLang="en-US" sz="4000" dirty="0">
              <a:solidFill>
                <a:srgbClr val="0033CC"/>
              </a:solidFill>
              <a:effectLst/>
              <a:latin typeface="標楷體" pitchFamily="65" charset="-120"/>
              <a:ea typeface="標楷體" pitchFamily="65" charset="-120"/>
            </a:endParaRPr>
          </a:p>
        </p:txBody>
      </p:sp>
      <p:graphicFrame>
        <p:nvGraphicFramePr>
          <p:cNvPr id="7" name="資料庫圖表 6"/>
          <p:cNvGraphicFramePr/>
          <p:nvPr>
            <p:extLst>
              <p:ext uri="{D42A27DB-BD31-4B8C-83A1-F6EECF244321}">
                <p14:modId xmlns:p14="http://schemas.microsoft.com/office/powerpoint/2010/main" val="360957306"/>
              </p:ext>
            </p:extLst>
          </p:nvPr>
        </p:nvGraphicFramePr>
        <p:xfrm>
          <a:off x="683568" y="1124744"/>
          <a:ext cx="784887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243464" y="908720"/>
            <a:ext cx="8496944" cy="5616624"/>
          </a:xfrm>
        </p:spPr>
        <p:style>
          <a:lnRef idx="1">
            <a:schemeClr val="accent4"/>
          </a:lnRef>
          <a:fillRef idx="2">
            <a:schemeClr val="accent4"/>
          </a:fillRef>
          <a:effectRef idx="1">
            <a:schemeClr val="accent4"/>
          </a:effectRef>
          <a:fontRef idx="minor">
            <a:schemeClr val="dk1"/>
          </a:fontRef>
        </p:style>
        <p:txBody>
          <a:bodyPr>
            <a:normAutofit/>
          </a:bodyPr>
          <a:lstStyle/>
          <a:p>
            <a:pPr>
              <a:buNone/>
            </a:pPr>
            <a:r>
              <a:rPr lang="zh-TW" altLang="en-US" sz="3200" b="1" dirty="0" smtClean="0">
                <a:latin typeface="標楷體" pitchFamily="65" charset="-120"/>
                <a:ea typeface="標楷體" pitchFamily="65" charset="-120"/>
              </a:rPr>
              <a:t>計算劃分</a:t>
            </a:r>
            <a:r>
              <a:rPr lang="zh-TW" altLang="en-US" sz="3200" b="1" dirty="0">
                <a:latin typeface="標楷體" pitchFamily="65" charset="-120"/>
                <a:ea typeface="標楷體" pitchFamily="65" charset="-120"/>
              </a:rPr>
              <a:t>租金</a:t>
            </a:r>
            <a:r>
              <a:rPr lang="zh-TW" altLang="en-US" sz="3200" b="1" dirty="0" smtClean="0">
                <a:latin typeface="標楷體" pitchFamily="65" charset="-120"/>
                <a:ea typeface="標楷體" pitchFamily="65" charset="-120"/>
              </a:rPr>
              <a:t>開支：</a:t>
            </a:r>
            <a:endParaRPr lang="en-US" altLang="zh-TW" sz="3200" b="1" dirty="0" smtClean="0">
              <a:latin typeface="標楷體" pitchFamily="65" charset="-120"/>
              <a:ea typeface="標楷體" pitchFamily="65" charset="-120"/>
            </a:endParaRPr>
          </a:p>
          <a:p>
            <a:pPr>
              <a:buBlip>
                <a:blip r:embed="rId2"/>
              </a:buBlip>
            </a:pPr>
            <a:r>
              <a:rPr lang="zh-TW" altLang="en-US" sz="3200" dirty="0" smtClean="0">
                <a:latin typeface="標楷體" pitchFamily="65" charset="-120"/>
                <a:ea typeface="標楷體" pitchFamily="65" charset="-120"/>
              </a:rPr>
              <a:t>計算</a:t>
            </a:r>
            <a:r>
              <a:rPr lang="zh-TW" altLang="en-US" sz="3200" dirty="0">
                <a:latin typeface="標楷體" pitchFamily="65" charset="-120"/>
                <a:ea typeface="標楷體" pitchFamily="65" charset="-120"/>
              </a:rPr>
              <a:t>幼稚園暨幼兒中心的幼稚園分部劃分的比例</a:t>
            </a:r>
            <a:r>
              <a:rPr lang="zh-TW" altLang="en-US" sz="3200" dirty="0" smtClean="0">
                <a:latin typeface="標楷體" pitchFamily="65" charset="-120"/>
                <a:ea typeface="標楷體" pitchFamily="65" charset="-120"/>
              </a:rPr>
              <a:t>：</a:t>
            </a:r>
            <a:r>
              <a:rPr lang="en-US" altLang="zh-HK" sz="3200" dirty="0" smtClean="0">
                <a:latin typeface="標楷體" pitchFamily="65" charset="-120"/>
                <a:ea typeface="標楷體" pitchFamily="65" charset="-120"/>
              </a:rPr>
              <a:t> </a:t>
            </a:r>
          </a:p>
          <a:p>
            <a:pPr>
              <a:buBlip>
                <a:blip r:embed="rId2"/>
              </a:buBlip>
            </a:pPr>
            <a:endParaRPr lang="en-US" altLang="zh-HK" sz="3200" dirty="0" smtClean="0">
              <a:latin typeface="標楷體" pitchFamily="65" charset="-120"/>
              <a:ea typeface="標楷體" pitchFamily="65" charset="-120"/>
            </a:endParaRPr>
          </a:p>
          <a:p>
            <a:pPr>
              <a:buBlip>
                <a:blip r:embed="rId2"/>
              </a:buBlip>
            </a:pPr>
            <a:endParaRPr lang="en-US" altLang="zh-TW" sz="3200" dirty="0" smtClean="0">
              <a:latin typeface="標楷體" pitchFamily="65" charset="-120"/>
              <a:ea typeface="標楷體" pitchFamily="65" charset="-120"/>
            </a:endParaRPr>
          </a:p>
          <a:p>
            <a:pPr>
              <a:buBlip>
                <a:blip r:embed="rId2"/>
              </a:buBlip>
            </a:pPr>
            <a:r>
              <a:rPr lang="zh-TW" altLang="en-US" sz="3200" dirty="0" smtClean="0">
                <a:latin typeface="標楷體" pitchFamily="65" charset="-120"/>
                <a:ea typeface="標楷體" pitchFamily="65" charset="-120"/>
              </a:rPr>
              <a:t>計算</a:t>
            </a:r>
            <a:r>
              <a:rPr lang="zh-TW" altLang="en-US" sz="3200" dirty="0">
                <a:latin typeface="標楷體" pitchFamily="65" charset="-120"/>
                <a:ea typeface="標楷體" pitchFamily="65" charset="-120"/>
              </a:rPr>
              <a:t>本地課程及非本地課程劃分的比例：</a:t>
            </a:r>
            <a:r>
              <a:rPr lang="en-US" altLang="zh-HK" sz="3200" dirty="0" smtClean="0">
                <a:latin typeface="標楷體" pitchFamily="65" charset="-120"/>
                <a:ea typeface="標楷體" pitchFamily="65" charset="-120"/>
              </a:rPr>
              <a:t> </a:t>
            </a:r>
          </a:p>
          <a:p>
            <a:endParaRPr lang="en-US" altLang="zh-HK" dirty="0" smtClean="0"/>
          </a:p>
          <a:p>
            <a:pPr>
              <a:buNone/>
            </a:pPr>
            <a:endParaRPr lang="en-US" altLang="zh-HK" dirty="0" smtClean="0"/>
          </a:p>
        </p:txBody>
      </p:sp>
      <p:sp>
        <p:nvSpPr>
          <p:cNvPr id="6" name="標題 1"/>
          <p:cNvSpPr txBox="1">
            <a:spLocks/>
          </p:cNvSpPr>
          <p:nvPr/>
        </p:nvSpPr>
        <p:spPr>
          <a:xfrm>
            <a:off x="243464" y="32405"/>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000" dirty="0" smtClean="0">
                <a:solidFill>
                  <a:srgbClr val="0033CC"/>
                </a:solidFill>
                <a:effectLst/>
                <a:latin typeface="標楷體" pitchFamily="65" charset="-120"/>
                <a:ea typeface="標楷體" pitchFamily="65" charset="-120"/>
              </a:rPr>
              <a:t>計算</a:t>
            </a:r>
            <a:r>
              <a:rPr lang="zh-TW" altLang="en-US" sz="4000" dirty="0">
                <a:solidFill>
                  <a:srgbClr val="0033CC"/>
                </a:solidFill>
                <a:effectLst/>
                <a:latin typeface="標楷體" pitchFamily="65" charset="-120"/>
                <a:ea typeface="標楷體" pitchFamily="65" charset="-120"/>
              </a:rPr>
              <a:t>租金資助額</a:t>
            </a:r>
            <a:endParaRPr lang="zh-HK" altLang="en-US" sz="4000" dirty="0">
              <a:solidFill>
                <a:srgbClr val="0033CC"/>
              </a:solidFill>
              <a:effectLst/>
              <a:latin typeface="標楷體" pitchFamily="65" charset="-120"/>
              <a:ea typeface="標楷體" pitchFamily="65" charset="-120"/>
            </a:endParaRPr>
          </a:p>
        </p:txBody>
      </p:sp>
      <p:graphicFrame>
        <p:nvGraphicFramePr>
          <p:cNvPr id="7" name="表格 6"/>
          <p:cNvGraphicFramePr>
            <a:graphicFrameLocks noGrp="1"/>
          </p:cNvGraphicFramePr>
          <p:nvPr>
            <p:extLst>
              <p:ext uri="{D42A27DB-BD31-4B8C-83A1-F6EECF244321}">
                <p14:modId xmlns:p14="http://schemas.microsoft.com/office/powerpoint/2010/main" val="603513918"/>
              </p:ext>
            </p:extLst>
          </p:nvPr>
        </p:nvGraphicFramePr>
        <p:xfrm>
          <a:off x="1259632" y="2420888"/>
          <a:ext cx="6840760" cy="914400"/>
        </p:xfrm>
        <a:graphic>
          <a:graphicData uri="http://schemas.openxmlformats.org/drawingml/2006/table">
            <a:tbl>
              <a:tblPr firstRow="1" bandRow="1">
                <a:tableStyleId>{2D5ABB26-0587-4C30-8999-92F81FD0307C}</a:tableStyleId>
              </a:tblPr>
              <a:tblGrid>
                <a:gridCol w="5599609"/>
                <a:gridCol w="1241151"/>
              </a:tblGrid>
              <a:tr h="432048">
                <a:tc>
                  <a:txBody>
                    <a:bodyPr/>
                    <a:lstStyle/>
                    <a:p>
                      <a:pPr algn="ctr"/>
                      <a:r>
                        <a:rPr kumimoji="0" lang="zh-TW" altLang="en-US" sz="2400" kern="1200" dirty="0" smtClean="0">
                          <a:solidFill>
                            <a:schemeClr val="tx1"/>
                          </a:solidFill>
                          <a:latin typeface="標楷體" pitchFamily="65" charset="-120"/>
                          <a:ea typeface="標楷體" pitchFamily="65" charset="-120"/>
                          <a:cs typeface="+mn-cs"/>
                        </a:rPr>
                        <a:t>幼稚園學生總人數</a:t>
                      </a:r>
                      <a:endParaRPr kumimoji="0" lang="zh-TW" altLang="en-US" sz="2400" kern="1200" dirty="0">
                        <a:solidFill>
                          <a:schemeClr val="tx1"/>
                        </a:solidFill>
                        <a:latin typeface="標楷體" pitchFamily="65" charset="-120"/>
                        <a:ea typeface="標楷體" pitchFamily="65" charset="-120"/>
                        <a:cs typeface="+mn-cs"/>
                      </a:endParaRPr>
                    </a:p>
                  </a:txBody>
                  <a:tcPr>
                    <a:lnB w="12700" cap="flat" cmpd="sng" algn="ctr">
                      <a:solidFill>
                        <a:schemeClr val="tx1"/>
                      </a:solidFill>
                      <a:prstDash val="solid"/>
                      <a:round/>
                      <a:headEnd type="none" w="med" len="med"/>
                      <a:tailEnd type="none" w="med" len="med"/>
                    </a:lnB>
                  </a:tcPr>
                </a:tc>
                <a:tc rowSpan="2">
                  <a:txBody>
                    <a:bodyPr/>
                    <a:lstStyle/>
                    <a:p>
                      <a:pPr marL="0" algn="ctr" rtl="0" eaLnBrk="1" latinLnBrk="0" hangingPunct="1"/>
                      <a:r>
                        <a:rPr kumimoji="0" lang="en-US" altLang="zh-TW" kern="1200" dirty="0" smtClean="0">
                          <a:solidFill>
                            <a:schemeClr val="tx1"/>
                          </a:solidFill>
                          <a:latin typeface="標楷體" pitchFamily="65" charset="-120"/>
                          <a:ea typeface="標楷體" pitchFamily="65" charset="-120"/>
                          <a:cs typeface="+mn-cs"/>
                        </a:rPr>
                        <a:t>× 100%</a:t>
                      </a:r>
                      <a:endParaRPr kumimoji="0" lang="zh-TW" altLang="en-US" kern="1200" dirty="0">
                        <a:solidFill>
                          <a:schemeClr val="tx1"/>
                        </a:solidFill>
                        <a:latin typeface="標楷體" pitchFamily="65" charset="-120"/>
                        <a:ea typeface="標楷體" pitchFamily="65" charset="-120"/>
                        <a:cs typeface="+mn-cs"/>
                      </a:endParaRPr>
                    </a:p>
                  </a:txBody>
                  <a:tcPr anchor="ctr"/>
                </a:tc>
              </a:tr>
              <a:tr h="432048">
                <a:tc>
                  <a:txBody>
                    <a:bodyPr/>
                    <a:lstStyle/>
                    <a:p>
                      <a:pPr algn="ctr"/>
                      <a:r>
                        <a:rPr kumimoji="0" lang="zh-TW" altLang="en-US" sz="2400" kern="1200" dirty="0" smtClean="0">
                          <a:solidFill>
                            <a:schemeClr val="tx1"/>
                          </a:solidFill>
                          <a:latin typeface="標楷體" pitchFamily="65" charset="-120"/>
                          <a:ea typeface="標楷體" pitchFamily="65" charset="-120"/>
                          <a:cs typeface="+mn-cs"/>
                        </a:rPr>
                        <a:t>幼稚園暨幼兒中心的學童總人數</a:t>
                      </a:r>
                      <a:endParaRPr kumimoji="0" lang="zh-TW" altLang="en-US" sz="2400" kern="1200" dirty="0">
                        <a:solidFill>
                          <a:schemeClr val="tx1"/>
                        </a:solidFill>
                        <a:latin typeface="標楷體" pitchFamily="65" charset="-120"/>
                        <a:ea typeface="標楷體" pitchFamily="65" charset="-120"/>
                        <a:cs typeface="+mn-cs"/>
                      </a:endParaRPr>
                    </a:p>
                  </a:txBody>
                  <a:tcPr>
                    <a:lnT w="12700" cap="flat" cmpd="sng" algn="ctr">
                      <a:solidFill>
                        <a:schemeClr val="tx1"/>
                      </a:solidFill>
                      <a:prstDash val="solid"/>
                      <a:round/>
                      <a:headEnd type="none" w="med" len="med"/>
                      <a:tailEnd type="none" w="med" len="med"/>
                    </a:lnT>
                  </a:tcPr>
                </a:tc>
                <a:tc vMerge="1">
                  <a:txBody>
                    <a:bodyPr/>
                    <a:lstStyle/>
                    <a:p>
                      <a:pPr algn="ctr"/>
                      <a:endParaRPr lang="zh-TW" altLang="en-US" dirty="0"/>
                    </a:p>
                  </a:txBody>
                  <a:tcPr>
                    <a:lnT w="12700" cap="flat" cmpd="sng" algn="ctr">
                      <a:solidFill>
                        <a:schemeClr val="tx1"/>
                      </a:solidFill>
                      <a:prstDash val="solid"/>
                      <a:round/>
                      <a:headEnd type="none" w="med" len="med"/>
                      <a:tailEnd type="none" w="med" len="med"/>
                    </a:lnT>
                  </a:tcPr>
                </a:tc>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627550849"/>
              </p:ext>
            </p:extLst>
          </p:nvPr>
        </p:nvGraphicFramePr>
        <p:xfrm>
          <a:off x="611560" y="4581128"/>
          <a:ext cx="7344816" cy="1080120"/>
        </p:xfrm>
        <a:graphic>
          <a:graphicData uri="http://schemas.openxmlformats.org/drawingml/2006/table">
            <a:tbl>
              <a:tblPr firstRow="1" bandRow="1">
                <a:tableStyleId>{2D5ABB26-0587-4C30-8999-92F81FD0307C}</a:tableStyleId>
              </a:tblPr>
              <a:tblGrid>
                <a:gridCol w="5950230"/>
                <a:gridCol w="1394586"/>
              </a:tblGrid>
              <a:tr h="540060">
                <a:tc>
                  <a:txBody>
                    <a:bodyPr/>
                    <a:lstStyle/>
                    <a:p>
                      <a:pPr algn="ctr"/>
                      <a:r>
                        <a:rPr lang="zh-TW" altLang="en-US" sz="2400" dirty="0" smtClean="0">
                          <a:latin typeface="標楷體" pitchFamily="65" charset="-120"/>
                          <a:ea typeface="標楷體" pitchFamily="65" charset="-120"/>
                        </a:rPr>
                        <a:t>本地課程的幼稚園學生總人數</a:t>
                      </a:r>
                      <a:endParaRPr lang="zh-TW" altLang="en-US" sz="2400" dirty="0">
                        <a:latin typeface="標楷體" pitchFamily="65" charset="-120"/>
                        <a:ea typeface="標楷體" pitchFamily="65" charset="-120"/>
                      </a:endParaRPr>
                    </a:p>
                  </a:txBody>
                  <a:tcPr>
                    <a:lnB w="12700" cap="flat" cmpd="sng" algn="ctr">
                      <a:solidFill>
                        <a:schemeClr val="tx1"/>
                      </a:solidFill>
                      <a:prstDash val="solid"/>
                      <a:round/>
                      <a:headEnd type="none" w="med" len="med"/>
                      <a:tailEnd type="none" w="med" len="med"/>
                    </a:lnB>
                  </a:tcPr>
                </a:tc>
                <a:tc rowSpan="2">
                  <a:txBody>
                    <a:bodyPr/>
                    <a:lstStyle/>
                    <a:p>
                      <a:pPr algn="ctr"/>
                      <a:r>
                        <a:rPr lang="en-US" altLang="zh-TW" dirty="0" smtClean="0">
                          <a:latin typeface="標楷體" pitchFamily="65" charset="-120"/>
                          <a:ea typeface="標楷體" pitchFamily="65" charset="-120"/>
                        </a:rPr>
                        <a:t>× 100%</a:t>
                      </a:r>
                      <a:endParaRPr lang="zh-TW" altLang="en-US" dirty="0">
                        <a:latin typeface="標楷體" pitchFamily="65" charset="-120"/>
                        <a:ea typeface="標楷體" pitchFamily="65" charset="-120"/>
                      </a:endParaRPr>
                    </a:p>
                  </a:txBody>
                  <a:tcPr anchor="ctr"/>
                </a:tc>
              </a:tr>
              <a:tr h="540060">
                <a:tc>
                  <a:txBody>
                    <a:bodyPr/>
                    <a:lstStyle/>
                    <a:p>
                      <a:pPr algn="ctr"/>
                      <a:r>
                        <a:rPr lang="zh-TW" altLang="en-US" sz="2400" dirty="0" smtClean="0">
                          <a:latin typeface="標楷體" pitchFamily="65" charset="-120"/>
                          <a:ea typeface="標楷體" pitchFamily="65" charset="-120"/>
                        </a:rPr>
                        <a:t>幼稚園學生總人數</a:t>
                      </a:r>
                      <a:endParaRPr lang="zh-TW" altLang="en-US" sz="2400" dirty="0">
                        <a:latin typeface="標楷體" pitchFamily="65" charset="-120"/>
                        <a:ea typeface="標楷體" pitchFamily="65" charset="-120"/>
                      </a:endParaRPr>
                    </a:p>
                  </a:txBody>
                  <a:tcPr>
                    <a:lnT w="12700" cap="flat" cmpd="sng" algn="ctr">
                      <a:solidFill>
                        <a:schemeClr val="tx1"/>
                      </a:solidFill>
                      <a:prstDash val="solid"/>
                      <a:round/>
                      <a:headEnd type="none" w="med" len="med"/>
                      <a:tailEnd type="none" w="med" len="med"/>
                    </a:lnT>
                  </a:tcPr>
                </a:tc>
                <a:tc vMerge="1">
                  <a:txBody>
                    <a:bodyPr/>
                    <a:lstStyle/>
                    <a:p>
                      <a:pPr algn="ctr"/>
                      <a:endParaRPr lang="zh-TW" altLang="en-US" dirty="0"/>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251520" y="908720"/>
            <a:ext cx="8424936" cy="5760640"/>
          </a:xfrm>
        </p:spPr>
        <p:style>
          <a:lnRef idx="1">
            <a:schemeClr val="accent4"/>
          </a:lnRef>
          <a:fillRef idx="2">
            <a:schemeClr val="accent4"/>
          </a:fillRef>
          <a:effectRef idx="1">
            <a:schemeClr val="accent4"/>
          </a:effectRef>
          <a:fontRef idx="minor">
            <a:schemeClr val="dk1"/>
          </a:fontRef>
        </p:style>
        <p:txBody>
          <a:bodyPr>
            <a:noAutofit/>
          </a:bodyPr>
          <a:lstStyle/>
          <a:p>
            <a:pPr marL="342900" indent="-342900">
              <a:buFont typeface="Wingdings" panose="05000000000000000000" pitchFamily="2" charset="2"/>
              <a:buChar char="Ø"/>
            </a:pPr>
            <a:endParaRPr lang="zh-TW" altLang="en-US" sz="1000" dirty="0"/>
          </a:p>
          <a:p>
            <a:pPr marL="342900" indent="-342900" algn="just">
              <a:buBlip>
                <a:blip r:embed="rId2"/>
              </a:buBlip>
            </a:pPr>
            <a:r>
              <a:rPr lang="zh-TW" altLang="en-US" sz="3200" dirty="0">
                <a:latin typeface="標楷體" pitchFamily="65" charset="-120"/>
                <a:ea typeface="標楷體" pitchFamily="65" charset="-120"/>
              </a:rPr>
              <a:t>只有學校</a:t>
            </a:r>
            <a:r>
              <a:rPr lang="zh-TW" altLang="en-US" sz="3200" dirty="0" smtClean="0">
                <a:latin typeface="標楷體" pitchFamily="65" charset="-120"/>
                <a:ea typeface="標楷體" pitchFamily="65" charset="-120"/>
              </a:rPr>
              <a:t>部分</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即校舍範圍內註冊為幼稚園／幼稚園暨幼兒中心的部分</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才</a:t>
            </a:r>
            <a:r>
              <a:rPr lang="zh-TW" altLang="en-US" sz="3200" dirty="0">
                <a:latin typeface="標楷體" pitchFamily="65" charset="-120"/>
                <a:ea typeface="標楷體" pitchFamily="65" charset="-120"/>
              </a:rPr>
              <a:t>符合資格申領租金資助。倘租金同時涵蓋學校部分及非學校部分</a:t>
            </a:r>
            <a:r>
              <a:rPr lang="en-US" altLang="zh-TW" sz="3200" dirty="0">
                <a:latin typeface="標楷體" pitchFamily="65" charset="-120"/>
                <a:ea typeface="標楷體" pitchFamily="65" charset="-120"/>
              </a:rPr>
              <a:t>(</a:t>
            </a:r>
            <a:r>
              <a:rPr lang="zh-TW" altLang="en-US" sz="3200" dirty="0">
                <a:latin typeface="標楷體" pitchFamily="65" charset="-120"/>
                <a:ea typeface="標楷體" pitchFamily="65" charset="-120"/>
              </a:rPr>
              <a:t>例如教堂、小學或中學</a:t>
            </a:r>
            <a:r>
              <a:rPr lang="en-US" altLang="zh-TW" sz="3200" dirty="0">
                <a:latin typeface="標楷體" pitchFamily="65" charset="-120"/>
                <a:ea typeface="標楷體" pitchFamily="65" charset="-120"/>
              </a:rPr>
              <a:t>)</a:t>
            </a:r>
            <a:r>
              <a:rPr lang="zh-TW" altLang="en-US" sz="3200" dirty="0">
                <a:latin typeface="標楷體" pitchFamily="65" charset="-120"/>
                <a:ea typeface="標楷體" pitchFamily="65" charset="-120"/>
              </a:rPr>
              <a:t>，可能須</a:t>
            </a:r>
            <a:r>
              <a:rPr lang="zh-TW" altLang="en-US" sz="3200" b="1" u="sng" dirty="0">
                <a:solidFill>
                  <a:schemeClr val="tx1"/>
                </a:solidFill>
                <a:latin typeface="標楷體" pitchFamily="65" charset="-120"/>
                <a:ea typeface="標楷體" pitchFamily="65" charset="-120"/>
              </a:rPr>
              <a:t>由差餉物業估價署評定學校部分及非學校部分所佔的租金</a:t>
            </a:r>
            <a:r>
              <a:rPr lang="zh-TW" altLang="en-US" sz="3200" dirty="0">
                <a:latin typeface="標楷體" pitchFamily="65" charset="-120"/>
                <a:ea typeface="標楷體" pitchFamily="65" charset="-120"/>
              </a:rPr>
              <a:t>金額</a:t>
            </a:r>
            <a:r>
              <a:rPr lang="zh-TW" altLang="en-US" sz="3200" dirty="0" smtClean="0">
                <a:latin typeface="標楷體" pitchFamily="65" charset="-120"/>
                <a:ea typeface="標楷體" pitchFamily="65" charset="-120"/>
              </a:rPr>
              <a:t>。</a:t>
            </a:r>
            <a:endParaRPr lang="en-US" altLang="zh-TW" sz="3200" dirty="0" smtClean="0">
              <a:latin typeface="標楷體" pitchFamily="65" charset="-120"/>
              <a:ea typeface="標楷體" pitchFamily="65" charset="-120"/>
            </a:endParaRPr>
          </a:p>
          <a:p>
            <a:pPr marL="342900" indent="-342900" algn="just">
              <a:buFont typeface="Wingdings" panose="05000000000000000000" pitchFamily="2" charset="2"/>
              <a:buChar char="Ø"/>
            </a:pPr>
            <a:endParaRPr lang="en-US" altLang="zh-TW" sz="3200" dirty="0" smtClean="0">
              <a:latin typeface="標楷體" pitchFamily="65" charset="-120"/>
              <a:ea typeface="標楷體" pitchFamily="65" charset="-120"/>
            </a:endParaRPr>
          </a:p>
          <a:p>
            <a:pPr marL="342900" indent="-342900" algn="just">
              <a:buBlip>
                <a:blip r:embed="rId2"/>
              </a:buBlip>
            </a:pPr>
            <a:r>
              <a:rPr lang="zh-TW" altLang="en-US" sz="3200" dirty="0" smtClean="0">
                <a:latin typeface="標楷體" pitchFamily="65" charset="-120"/>
                <a:ea typeface="標楷體" pitchFamily="65" charset="-120"/>
              </a:rPr>
              <a:t>如校內有計劃下的合資格學生及不符合資格學生，便須</a:t>
            </a:r>
            <a:r>
              <a:rPr lang="zh-TW" altLang="en-US" sz="3200" b="1" u="sng" dirty="0" smtClean="0">
                <a:solidFill>
                  <a:schemeClr val="tx1"/>
                </a:solidFill>
                <a:latin typeface="標楷體" pitchFamily="65" charset="-120"/>
                <a:ea typeface="標楷體" pitchFamily="65" charset="-120"/>
              </a:rPr>
              <a:t>按合資格幼稚園學生人數佔幼稚園／幼稚園分部學生人數的比例</a:t>
            </a:r>
            <a:r>
              <a:rPr lang="zh-TW" altLang="en-US" sz="3200" dirty="0" smtClean="0">
                <a:latin typeface="標楷體" pitchFamily="65" charset="-120"/>
                <a:ea typeface="標楷體" pitchFamily="65" charset="-120"/>
              </a:rPr>
              <a:t>劃分租金開支。</a:t>
            </a:r>
            <a:endParaRPr lang="en-US" altLang="zh-TW" sz="3200" dirty="0" smtClean="0">
              <a:latin typeface="標楷體" pitchFamily="65" charset="-120"/>
              <a:ea typeface="標楷體" pitchFamily="65" charset="-120"/>
            </a:endParaRPr>
          </a:p>
          <a:p>
            <a:pPr marL="342900" indent="-342900">
              <a:buFont typeface="Wingdings" panose="05000000000000000000" pitchFamily="2" charset="2"/>
              <a:buChar char="Ø"/>
            </a:pPr>
            <a:endParaRPr lang="en-US" altLang="zh-TW" sz="2800" dirty="0" smtClean="0">
              <a:latin typeface="標楷體" pitchFamily="65" charset="-120"/>
              <a:ea typeface="標楷體" pitchFamily="65" charset="-120"/>
            </a:endParaRPr>
          </a:p>
          <a:p>
            <a:pPr marL="342900" indent="-342900">
              <a:buFont typeface="Wingdings" panose="05000000000000000000" pitchFamily="2" charset="2"/>
              <a:buChar char="Ø"/>
            </a:pPr>
            <a:endParaRPr lang="en-US" altLang="zh-TW" sz="2800" dirty="0">
              <a:latin typeface="標楷體" pitchFamily="65" charset="-120"/>
              <a:ea typeface="標楷體" pitchFamily="65" charset="-120"/>
            </a:endParaRPr>
          </a:p>
          <a:p>
            <a:pPr marL="0" indent="0">
              <a:buNone/>
            </a:pPr>
            <a:r>
              <a:rPr lang="en-US" altLang="zh-TW" sz="2800" dirty="0" smtClean="0">
                <a:latin typeface="標楷體" pitchFamily="65" charset="-120"/>
                <a:ea typeface="標楷體" pitchFamily="65" charset="-120"/>
              </a:rPr>
              <a:t>*</a:t>
            </a:r>
            <a:endParaRPr lang="en-US" altLang="zh-TW" sz="2800" dirty="0">
              <a:latin typeface="標楷體" pitchFamily="65" charset="-120"/>
              <a:ea typeface="標楷體" pitchFamily="65" charset="-120"/>
            </a:endParaRPr>
          </a:p>
        </p:txBody>
      </p:sp>
      <p:sp>
        <p:nvSpPr>
          <p:cNvPr id="6" name="標題 1"/>
          <p:cNvSpPr txBox="1">
            <a:spLocks/>
          </p:cNvSpPr>
          <p:nvPr/>
        </p:nvSpPr>
        <p:spPr>
          <a:xfrm>
            <a:off x="251520" y="116632"/>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000" dirty="0" smtClean="0">
                <a:solidFill>
                  <a:srgbClr val="0033CC"/>
                </a:solidFill>
                <a:effectLst/>
                <a:latin typeface="標楷體" pitchFamily="65" charset="-120"/>
                <a:ea typeface="標楷體" pitchFamily="65" charset="-120"/>
              </a:rPr>
              <a:t>計算</a:t>
            </a:r>
            <a:r>
              <a:rPr lang="zh-TW" altLang="en-US" sz="4000" dirty="0">
                <a:solidFill>
                  <a:srgbClr val="0033CC"/>
                </a:solidFill>
                <a:effectLst/>
                <a:latin typeface="標楷體" pitchFamily="65" charset="-120"/>
                <a:ea typeface="標楷體" pitchFamily="65" charset="-120"/>
              </a:rPr>
              <a:t>租金資助額</a:t>
            </a:r>
            <a:endParaRPr lang="zh-HK" altLang="en-US" sz="4000" dirty="0">
              <a:solidFill>
                <a:srgbClr val="0033CC"/>
              </a:solidFill>
              <a:effectLst/>
              <a:latin typeface="標楷體" pitchFamily="65" charset="-120"/>
              <a:ea typeface="標楷體" pitchFamily="65" charset="-120"/>
            </a:endParaRPr>
          </a:p>
        </p:txBody>
      </p:sp>
    </p:spTree>
    <p:extLst>
      <p:ext uri="{BB962C8B-B14F-4D97-AF65-F5344CB8AC3E}">
        <p14:creationId xmlns:p14="http://schemas.microsoft.com/office/powerpoint/2010/main" val="13455403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11560" y="1268760"/>
            <a:ext cx="8064896" cy="5184576"/>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a:buNone/>
            </a:pPr>
            <a:r>
              <a:rPr lang="zh-TW" altLang="zh-TW" sz="4000" dirty="0" smtClean="0">
                <a:latin typeface="標楷體" pitchFamily="65" charset="-120"/>
                <a:ea typeface="標楷體" pitchFamily="65" charset="-120"/>
              </a:rPr>
              <a:t>各類</a:t>
            </a:r>
            <a:r>
              <a:rPr lang="zh-TW" altLang="en-US" sz="4000" dirty="0" smtClean="0">
                <a:latin typeface="標楷體" pitchFamily="65" charset="-120"/>
                <a:ea typeface="標楷體" pitchFamily="65" charset="-120"/>
              </a:rPr>
              <a:t>別</a:t>
            </a:r>
            <a:r>
              <a:rPr lang="zh-TW" altLang="zh-TW" sz="4000" dirty="0" smtClean="0">
                <a:latin typeface="標楷體" pitchFamily="65" charset="-120"/>
                <a:ea typeface="標楷體" pitchFamily="65" charset="-120"/>
              </a:rPr>
              <a:t>參加計劃的合資格幼稚園</a:t>
            </a:r>
            <a:r>
              <a:rPr lang="zh-TW" altLang="en-US" sz="4000" dirty="0" smtClean="0">
                <a:latin typeface="標楷體" pitchFamily="65" charset="-120"/>
                <a:ea typeface="標楷體" pitchFamily="65" charset="-120"/>
              </a:rPr>
              <a:t>，</a:t>
            </a:r>
            <a:r>
              <a:rPr lang="zh-TW" altLang="zh-TW" sz="4000" dirty="0" smtClean="0">
                <a:latin typeface="標楷體" pitchFamily="65" charset="-120"/>
                <a:ea typeface="標楷體" pitchFamily="65" charset="-120"/>
              </a:rPr>
              <a:t>在租金資助計劃下獲發租金資助的計算方法示例，</a:t>
            </a:r>
            <a:r>
              <a:rPr lang="zh-TW" altLang="zh-HK" sz="4000" dirty="0" smtClean="0">
                <a:latin typeface="標楷體" pitchFamily="65" charset="-120"/>
                <a:ea typeface="標楷體" pitchFamily="65" charset="-120"/>
              </a:rPr>
              <a:t>載於</a:t>
            </a:r>
            <a:r>
              <a:rPr lang="en-US" altLang="zh-CN" sz="4000" dirty="0" smtClean="0">
                <a:latin typeface="標楷體" pitchFamily="65" charset="-120"/>
                <a:ea typeface="標楷體" pitchFamily="65" charset="-120"/>
              </a:rPr>
              <a:t>《</a:t>
            </a:r>
            <a:r>
              <a:rPr lang="zh-TW" altLang="en-US" sz="4000" dirty="0" smtClean="0">
                <a:latin typeface="標楷體" pitchFamily="65" charset="-120"/>
                <a:ea typeface="標楷體" pitchFamily="65" charset="-120"/>
              </a:rPr>
              <a:t>租金資助計劃電子申領租金資助程序指引（</a:t>
            </a:r>
            <a:r>
              <a:rPr lang="en-US" altLang="zh-TW" sz="4000" dirty="0" smtClean="0">
                <a:latin typeface="標楷體" pitchFamily="65" charset="-120"/>
                <a:ea typeface="標楷體" pitchFamily="65" charset="-120"/>
              </a:rPr>
              <a:t>2017/18</a:t>
            </a:r>
            <a:r>
              <a:rPr lang="zh-TW" altLang="en-US" sz="4000" dirty="0" smtClean="0">
                <a:latin typeface="標楷體" pitchFamily="65" charset="-120"/>
                <a:ea typeface="標楷體" pitchFamily="65" charset="-120"/>
              </a:rPr>
              <a:t>）</a:t>
            </a:r>
            <a:r>
              <a:rPr lang="en-US" altLang="zh-CN" sz="4000" dirty="0" smtClean="0">
                <a:latin typeface="標楷體" pitchFamily="65" charset="-120"/>
                <a:ea typeface="標楷體" pitchFamily="65" charset="-120"/>
              </a:rPr>
              <a:t>》</a:t>
            </a:r>
            <a:r>
              <a:rPr lang="en-US" altLang="zh-HK" sz="4000" u="sng" dirty="0" smtClean="0">
                <a:latin typeface="標楷體" pitchFamily="65" charset="-120"/>
                <a:ea typeface="標楷體" pitchFamily="65" charset="-120"/>
                <a:hlinkClick r:id="" action="ppaction://hlinkfile"/>
              </a:rPr>
              <a:t>附件</a:t>
            </a:r>
            <a:r>
              <a:rPr lang="en-US" altLang="zh-HK" sz="4000" u="sng" dirty="0">
                <a:latin typeface="標楷體" pitchFamily="65" charset="-120"/>
                <a:ea typeface="標楷體" pitchFamily="65" charset="-120"/>
                <a:hlinkClick r:id="" action="ppaction://hlinkfile"/>
              </a:rPr>
              <a:t>4</a:t>
            </a:r>
            <a:r>
              <a:rPr lang="zh-TW" altLang="zh-HK" sz="4000" dirty="0">
                <a:latin typeface="標楷體" pitchFamily="65" charset="-120"/>
                <a:ea typeface="標楷體" pitchFamily="65" charset="-120"/>
              </a:rPr>
              <a:t>。</a:t>
            </a:r>
          </a:p>
          <a:p>
            <a:pPr algn="just"/>
            <a:endParaRPr lang="zh-HK" altLang="en-US" sz="4000" dirty="0"/>
          </a:p>
        </p:txBody>
      </p:sp>
      <p:sp>
        <p:nvSpPr>
          <p:cNvPr id="4" name="標題 1"/>
          <p:cNvSpPr txBox="1">
            <a:spLocks/>
          </p:cNvSpPr>
          <p:nvPr/>
        </p:nvSpPr>
        <p:spPr>
          <a:xfrm>
            <a:off x="251520" y="404664"/>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800" dirty="0" smtClean="0">
                <a:solidFill>
                  <a:srgbClr val="0033CC"/>
                </a:solidFill>
                <a:effectLst/>
                <a:latin typeface="標楷體" pitchFamily="65" charset="-120"/>
                <a:ea typeface="標楷體" pitchFamily="65" charset="-120"/>
              </a:rPr>
              <a:t>租金</a:t>
            </a:r>
            <a:r>
              <a:rPr lang="zh-TW" altLang="en-US" sz="4800" dirty="0">
                <a:solidFill>
                  <a:srgbClr val="0033CC"/>
                </a:solidFill>
                <a:effectLst/>
                <a:latin typeface="標楷體" pitchFamily="65" charset="-120"/>
                <a:ea typeface="標楷體" pitchFamily="65" charset="-120"/>
              </a:rPr>
              <a:t>資助計算示例</a:t>
            </a:r>
            <a:endParaRPr lang="zh-HK" altLang="en-US" sz="4800" dirty="0">
              <a:solidFill>
                <a:srgbClr val="0033CC"/>
              </a:solidFill>
              <a:effectLst/>
              <a:latin typeface="標楷體" pitchFamily="65" charset="-120"/>
              <a:ea typeface="標楷體" pitchFamily="65" charset="-120"/>
            </a:endParaRPr>
          </a:p>
        </p:txBody>
      </p:sp>
    </p:spTree>
    <p:extLst>
      <p:ext uri="{BB962C8B-B14F-4D97-AF65-F5344CB8AC3E}">
        <p14:creationId xmlns:p14="http://schemas.microsoft.com/office/powerpoint/2010/main" val="41144072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p:cNvPicPr>
          <p:nvPr>
            <p:ph sz="quarter" idx="1"/>
          </p:nvPr>
        </p:nvPicPr>
        <p:blipFill>
          <a:blip r:embed="rId2" cstate="print"/>
          <a:stretch>
            <a:fillRect/>
          </a:stretch>
        </p:blipFill>
        <p:spPr bwMode="auto">
          <a:xfrm>
            <a:off x="1403648" y="1916832"/>
            <a:ext cx="6048672" cy="4608512"/>
          </a:xfrm>
          <a:prstGeom prst="rect">
            <a:avLst/>
          </a:prstGeom>
          <a:noFill/>
          <a:ln w="9525">
            <a:noFill/>
            <a:miter lim="800000"/>
            <a:headEnd/>
            <a:tailEnd/>
          </a:ln>
        </p:spPr>
      </p:pic>
      <p:grpSp>
        <p:nvGrpSpPr>
          <p:cNvPr id="2" name="群組 1"/>
          <p:cNvGrpSpPr/>
          <p:nvPr/>
        </p:nvGrpSpPr>
        <p:grpSpPr>
          <a:xfrm>
            <a:off x="744247" y="1445755"/>
            <a:ext cx="7462750" cy="369332"/>
            <a:chOff x="853666" y="1345912"/>
            <a:chExt cx="7462750" cy="369332"/>
          </a:xfrm>
        </p:grpSpPr>
        <p:sp>
          <p:nvSpPr>
            <p:cNvPr id="7" name="文字方塊 6"/>
            <p:cNvSpPr txBox="1"/>
            <p:nvPr/>
          </p:nvSpPr>
          <p:spPr>
            <a:xfrm>
              <a:off x="853666" y="1345912"/>
              <a:ext cx="7462750" cy="369332"/>
            </a:xfrm>
            <a:prstGeom prst="rect">
              <a:avLst/>
            </a:prstGeom>
            <a:solidFill>
              <a:schemeClr val="bg1"/>
            </a:solidFill>
            <a:ln w="54991" cmpd="thickThin">
              <a:solidFill>
                <a:schemeClr val="bg1">
                  <a:lumMod val="50000"/>
                </a:schemeClr>
              </a:solidFill>
            </a:ln>
          </p:spPr>
          <p:txBody>
            <a:bodyPr wrap="square" rtlCol="0">
              <a:spAutoFit/>
            </a:bodyPr>
            <a:lstStyle/>
            <a:p>
              <a:pPr marL="271463" lvl="0"/>
              <a:r>
                <a:rPr lang="en-US" altLang="zh-HK" dirty="0"/>
                <a:t>https://</a:t>
              </a:r>
              <a:r>
                <a:rPr lang="en-US" altLang="zh-HK" dirty="0" smtClean="0"/>
                <a:t>fkg.edb.gov.hk</a:t>
              </a:r>
              <a:endParaRPr lang="zh-HK" altLang="en-US" dirty="0"/>
            </a:p>
          </p:txBody>
        </p:sp>
        <p:pic>
          <p:nvPicPr>
            <p:cNvPr id="8" name="圖片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9040" y="1402224"/>
              <a:ext cx="298584" cy="298584"/>
            </a:xfrm>
            <a:prstGeom prst="rect">
              <a:avLst/>
            </a:prstGeom>
          </p:spPr>
        </p:pic>
        <p:pic>
          <p:nvPicPr>
            <p:cNvPr id="9" name="圖片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56376" y="1373615"/>
              <a:ext cx="298584" cy="298584"/>
            </a:xfrm>
            <a:prstGeom prst="rect">
              <a:avLst/>
            </a:prstGeom>
          </p:spPr>
        </p:pic>
      </p:grpSp>
      <p:sp>
        <p:nvSpPr>
          <p:cNvPr id="11" name="矩形 10"/>
          <p:cNvSpPr/>
          <p:nvPr/>
        </p:nvSpPr>
        <p:spPr>
          <a:xfrm>
            <a:off x="988802" y="476672"/>
            <a:ext cx="7366119" cy="954107"/>
          </a:xfrm>
          <a:prstGeom prst="rect">
            <a:avLst/>
          </a:prstGeom>
        </p:spPr>
        <p:txBody>
          <a:bodyPr wrap="none">
            <a:spAutoFit/>
          </a:bodyPr>
          <a:lstStyle/>
          <a:p>
            <a:pPr algn="ctr"/>
            <a:r>
              <a:rPr lang="en-US" altLang="zh-CN" sz="2800" dirty="0" smtClean="0">
                <a:solidFill>
                  <a:srgbClr val="0000FF"/>
                </a:solidFill>
                <a:latin typeface="標楷體" pitchFamily="65" charset="-120"/>
                <a:ea typeface="標楷體" pitchFamily="65" charset="-120"/>
              </a:rPr>
              <a:t>《</a:t>
            </a:r>
            <a:r>
              <a:rPr lang="zh-TW" altLang="en-US" sz="2800" b="1" dirty="0" smtClean="0">
                <a:solidFill>
                  <a:srgbClr val="0000FF"/>
                </a:solidFill>
                <a:latin typeface="標楷體" pitchFamily="65" charset="-120"/>
                <a:ea typeface="標楷體" pitchFamily="65" charset="-120"/>
              </a:rPr>
              <a:t>租金資助計劃電子申領租金資助程序指引</a:t>
            </a:r>
            <a:r>
              <a:rPr lang="en-US" altLang="zh-CN" sz="2800" dirty="0" smtClean="0">
                <a:solidFill>
                  <a:srgbClr val="0000FF"/>
                </a:solidFill>
                <a:latin typeface="標楷體" pitchFamily="65" charset="-120"/>
                <a:ea typeface="標楷體" pitchFamily="65" charset="-120"/>
              </a:rPr>
              <a:t>》</a:t>
            </a:r>
            <a:endParaRPr lang="en-US" altLang="zh-TW" sz="2800" b="1" dirty="0" smtClean="0">
              <a:solidFill>
                <a:srgbClr val="0000FF"/>
              </a:solidFill>
              <a:latin typeface="標楷體" pitchFamily="65" charset="-120"/>
              <a:ea typeface="標楷體" pitchFamily="65" charset="-120"/>
            </a:endParaRPr>
          </a:p>
          <a:p>
            <a:pPr algn="ctr"/>
            <a:r>
              <a:rPr lang="zh-TW" altLang="en-US" sz="2800" b="1" dirty="0" smtClean="0">
                <a:latin typeface="標楷體" pitchFamily="65" charset="-120"/>
                <a:ea typeface="標楷體" pitchFamily="65" charset="-120"/>
              </a:rPr>
              <a:t>使用學校入門網站</a:t>
            </a:r>
            <a:endParaRPr lang="zh-HK" altLang="en-US" sz="2800" b="1" dirty="0">
              <a:latin typeface="標楷體" pitchFamily="65" charset="-120"/>
              <a:ea typeface="標楷體" pitchFamily="65" charset="-120"/>
            </a:endParaRPr>
          </a:p>
        </p:txBody>
      </p:sp>
    </p:spTree>
    <p:extLst>
      <p:ext uri="{BB962C8B-B14F-4D97-AF65-F5344CB8AC3E}">
        <p14:creationId xmlns:p14="http://schemas.microsoft.com/office/powerpoint/2010/main" val="1001262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rotWithShape="1">
          <a:blip r:embed="rId3" cstate="print">
            <a:extLst>
              <a:ext uri="{28A0092B-C50C-407E-A947-70E740481C1C}">
                <a14:useLocalDpi xmlns:a14="http://schemas.microsoft.com/office/drawing/2010/main" val="0"/>
              </a:ext>
            </a:extLst>
          </a:blip>
          <a:srcRect t="15880" r="14573" b="6022"/>
          <a:stretch/>
        </p:blipFill>
        <p:spPr bwMode="auto">
          <a:xfrm>
            <a:off x="179512" y="1916832"/>
            <a:ext cx="8114810" cy="48317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標題 1"/>
          <p:cNvSpPr>
            <a:spLocks noGrp="1"/>
          </p:cNvSpPr>
          <p:nvPr>
            <p:ph type="title"/>
          </p:nvPr>
        </p:nvSpPr>
        <p:spPr>
          <a:xfrm>
            <a:off x="971600" y="260648"/>
            <a:ext cx="7200800" cy="648072"/>
          </a:xfrm>
        </p:spPr>
        <p:txBody>
          <a:bodyPr>
            <a:normAutofit/>
          </a:bodyPr>
          <a:lstStyle/>
          <a:p>
            <a:pPr algn="ctr"/>
            <a:r>
              <a:rPr lang="zh-TW" altLang="en-US" sz="3600" dirty="0">
                <a:solidFill>
                  <a:srgbClr val="0000FF"/>
                </a:solidFill>
                <a:latin typeface="標楷體" pitchFamily="65" charset="-120"/>
                <a:ea typeface="標楷體" pitchFamily="65" charset="-120"/>
              </a:rPr>
              <a:t>教育局通函第</a:t>
            </a:r>
            <a:r>
              <a:rPr lang="en-US" altLang="zh-TW" sz="3600" dirty="0">
                <a:solidFill>
                  <a:srgbClr val="0000FF"/>
                </a:solidFill>
                <a:latin typeface="標楷體" pitchFamily="65" charset="-120"/>
                <a:ea typeface="標楷體" pitchFamily="65" charset="-120"/>
              </a:rPr>
              <a:t>32/2017</a:t>
            </a:r>
            <a:r>
              <a:rPr lang="zh-TW" altLang="en-US" sz="3600" dirty="0">
                <a:solidFill>
                  <a:srgbClr val="0000FF"/>
                </a:solidFill>
                <a:latin typeface="標楷體" pitchFamily="65" charset="-120"/>
                <a:ea typeface="標楷體" pitchFamily="65" charset="-120"/>
              </a:rPr>
              <a:t>號</a:t>
            </a:r>
            <a:endParaRPr lang="zh-HK" altLang="en-US" sz="3600" dirty="0">
              <a:solidFill>
                <a:srgbClr val="0000FF"/>
              </a:solidFill>
              <a:latin typeface="標楷體" pitchFamily="65" charset="-120"/>
              <a:ea typeface="標楷體" pitchFamily="65" charset="-120"/>
            </a:endParaRPr>
          </a:p>
        </p:txBody>
      </p:sp>
      <p:sp>
        <p:nvSpPr>
          <p:cNvPr id="6" name="文字方塊 5"/>
          <p:cNvSpPr txBox="1"/>
          <p:nvPr/>
        </p:nvSpPr>
        <p:spPr>
          <a:xfrm>
            <a:off x="179512" y="1006624"/>
            <a:ext cx="8712968" cy="830997"/>
          </a:xfrm>
          <a:prstGeom prst="rect">
            <a:avLst/>
          </a:prstGeom>
          <a:solidFill>
            <a:srgbClr val="FFFF99"/>
          </a:solidFill>
          <a:ln w="54991" cmpd="thickThin">
            <a:solidFill>
              <a:schemeClr val="accent2"/>
            </a:solidFill>
            <a:prstDash val="sysDash"/>
          </a:ln>
        </p:spPr>
        <p:txBody>
          <a:bodyPr wrap="square" rtlCol="0">
            <a:spAutoFit/>
          </a:bodyPr>
          <a:lstStyle/>
          <a:p>
            <a:pPr lvl="0"/>
            <a:r>
              <a:rPr lang="en-US" altLang="zh-HK" sz="2400" dirty="0">
                <a:hlinkClick r:id="rId4"/>
              </a:rPr>
              <a:t>http://www.edb.gov.hk</a:t>
            </a:r>
            <a:r>
              <a:rPr lang="en-US" altLang="zh-HK" sz="2400" dirty="0" smtClean="0">
                <a:hlinkClick r:id="rId4"/>
              </a:rPr>
              <a:t>/</a:t>
            </a:r>
            <a:r>
              <a:rPr lang="en-US" altLang="zh-HK" sz="2400" dirty="0" smtClean="0"/>
              <a:t>: </a:t>
            </a:r>
            <a:r>
              <a:rPr lang="zh-TW" altLang="en-US" sz="2400" dirty="0" smtClean="0">
                <a:solidFill>
                  <a:srgbClr val="0000FF"/>
                </a:solidFill>
                <a:latin typeface="標楷體" pitchFamily="65" charset="-120"/>
                <a:ea typeface="標楷體" pitchFamily="65" charset="-120"/>
              </a:rPr>
              <a:t>主</a:t>
            </a:r>
            <a:r>
              <a:rPr lang="zh-TW" altLang="en-US" sz="2400" dirty="0">
                <a:solidFill>
                  <a:srgbClr val="0000FF"/>
                </a:solidFill>
                <a:latin typeface="標楷體" pitchFamily="65" charset="-120"/>
                <a:ea typeface="標楷體" pitchFamily="65" charset="-120"/>
              </a:rPr>
              <a:t>頁 </a:t>
            </a:r>
            <a:r>
              <a:rPr lang="en-US" altLang="zh-TW" sz="2400" dirty="0">
                <a:solidFill>
                  <a:srgbClr val="0000FF"/>
                </a:solidFill>
                <a:latin typeface="標楷體" pitchFamily="65" charset="-120"/>
                <a:ea typeface="標楷體" pitchFamily="65" charset="-120"/>
              </a:rPr>
              <a:t>&gt; </a:t>
            </a:r>
            <a:r>
              <a:rPr lang="zh-TW" altLang="en-US" sz="2400" dirty="0">
                <a:solidFill>
                  <a:srgbClr val="0000FF"/>
                </a:solidFill>
                <a:latin typeface="標楷體" pitchFamily="65" charset="-120"/>
                <a:ea typeface="標楷體" pitchFamily="65" charset="-120"/>
              </a:rPr>
              <a:t>教育制度及政策 </a:t>
            </a:r>
            <a:r>
              <a:rPr lang="en-US" altLang="zh-TW" sz="2400" dirty="0">
                <a:solidFill>
                  <a:srgbClr val="0000FF"/>
                </a:solidFill>
                <a:latin typeface="標楷體" pitchFamily="65" charset="-120"/>
                <a:ea typeface="標楷體" pitchFamily="65" charset="-120"/>
              </a:rPr>
              <a:t>&gt; </a:t>
            </a:r>
            <a:r>
              <a:rPr lang="zh-TW" altLang="en-US" sz="2400" dirty="0">
                <a:solidFill>
                  <a:srgbClr val="0000FF"/>
                </a:solidFill>
                <a:latin typeface="標楷體" pitchFamily="65" charset="-120"/>
                <a:ea typeface="標楷體" pitchFamily="65" charset="-120"/>
              </a:rPr>
              <a:t>幼稚園教育 </a:t>
            </a:r>
            <a:r>
              <a:rPr lang="en-US" altLang="zh-TW" sz="2400" dirty="0">
                <a:solidFill>
                  <a:srgbClr val="0000FF"/>
                </a:solidFill>
                <a:latin typeface="標楷體" pitchFamily="65" charset="-120"/>
                <a:ea typeface="標楷體" pitchFamily="65" charset="-120"/>
              </a:rPr>
              <a:t>&gt; </a:t>
            </a:r>
            <a:r>
              <a:rPr lang="zh-TW" altLang="en-US" sz="2400" dirty="0">
                <a:solidFill>
                  <a:srgbClr val="0000FF"/>
                </a:solidFill>
                <a:latin typeface="標楷體" pitchFamily="65" charset="-120"/>
                <a:ea typeface="標楷體" pitchFamily="65" charset="-120"/>
              </a:rPr>
              <a:t>免費優質幼稚園教育</a:t>
            </a:r>
            <a:endParaRPr lang="zh-HK" altLang="en-US" sz="2400" dirty="0">
              <a:solidFill>
                <a:srgbClr val="0000FF"/>
              </a:solidFill>
              <a:latin typeface="標楷體" pitchFamily="65" charset="-120"/>
              <a:ea typeface="標楷體" pitchFamily="65" charset="-120"/>
            </a:endParaRPr>
          </a:p>
        </p:txBody>
      </p:sp>
      <p:sp>
        <p:nvSpPr>
          <p:cNvPr id="4" name="矩形 3"/>
          <p:cNvSpPr/>
          <p:nvPr/>
        </p:nvSpPr>
        <p:spPr>
          <a:xfrm>
            <a:off x="467544" y="4675002"/>
            <a:ext cx="5989037" cy="43204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Tree>
    <p:extLst>
      <p:ext uri="{BB962C8B-B14F-4D97-AF65-F5344CB8AC3E}">
        <p14:creationId xmlns:p14="http://schemas.microsoft.com/office/powerpoint/2010/main" val="2859686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1268760"/>
            <a:ext cx="8003232" cy="5205192"/>
          </a:xfrm>
        </p:spPr>
        <p:txBody>
          <a:bodyPr>
            <a:normAutofit/>
          </a:bodyPr>
          <a:lstStyle/>
          <a:p>
            <a:pPr marL="0" indent="0" algn="just">
              <a:buNone/>
            </a:pPr>
            <a:r>
              <a:rPr lang="zh-TW" altLang="en-US" sz="3200" dirty="0">
                <a:latin typeface="標楷體" pitchFamily="65" charset="-120"/>
                <a:ea typeface="標楷體" pitchFamily="65" charset="-120"/>
              </a:rPr>
              <a:t>使用學校入門網站，幼稚園可以</a:t>
            </a:r>
            <a:r>
              <a:rPr lang="zh-TW" altLang="en-US" sz="3200" dirty="0" smtClean="0">
                <a:latin typeface="標楷體" pitchFamily="65" charset="-120"/>
                <a:ea typeface="標楷體" pitchFamily="65" charset="-120"/>
              </a:rPr>
              <a:t>：</a:t>
            </a:r>
            <a:endParaRPr lang="zh-TW" altLang="en-US" sz="3200" dirty="0">
              <a:latin typeface="標楷體" pitchFamily="65" charset="-120"/>
              <a:ea typeface="標楷體" pitchFamily="65" charset="-120"/>
            </a:endParaRPr>
          </a:p>
          <a:p>
            <a:pPr algn="just">
              <a:buBlip>
                <a:blip r:embed="rId2"/>
              </a:buBlip>
            </a:pPr>
            <a:r>
              <a:rPr lang="zh-TW" altLang="en-US" sz="3200" dirty="0">
                <a:latin typeface="標楷體" pitchFamily="65" charset="-120"/>
                <a:ea typeface="標楷體" pitchFamily="65" charset="-120"/>
              </a:rPr>
              <a:t>下載</a:t>
            </a:r>
            <a:r>
              <a:rPr lang="en-US" altLang="zh-TW" sz="3200" dirty="0">
                <a:latin typeface="標楷體" pitchFamily="65" charset="-120"/>
                <a:ea typeface="標楷體" pitchFamily="65" charset="-120"/>
              </a:rPr>
              <a:t>《</a:t>
            </a:r>
            <a:r>
              <a:rPr lang="zh-TW" altLang="en-US" sz="3200" dirty="0">
                <a:latin typeface="標楷體" pitchFamily="65" charset="-120"/>
                <a:ea typeface="標楷體" pitchFamily="65" charset="-120"/>
              </a:rPr>
              <a:t>租金資助計劃電子申領租金資助程序</a:t>
            </a:r>
            <a:r>
              <a:rPr lang="zh-TW" altLang="en-US" sz="3200" dirty="0" smtClean="0">
                <a:latin typeface="標楷體" pitchFamily="65" charset="-120"/>
                <a:ea typeface="標楷體" pitchFamily="65" charset="-120"/>
              </a:rPr>
              <a:t>指引</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及遞交</a:t>
            </a:r>
            <a:r>
              <a:rPr lang="zh-TW" altLang="en-US" sz="3200" dirty="0">
                <a:latin typeface="標楷體" pitchFamily="65" charset="-120"/>
                <a:ea typeface="標楷體" pitchFamily="65" charset="-120"/>
              </a:rPr>
              <a:t>租金資助</a:t>
            </a:r>
            <a:r>
              <a:rPr lang="zh-TW" altLang="en-US" sz="3200" dirty="0" smtClean="0">
                <a:latin typeface="標楷體" pitchFamily="65" charset="-120"/>
                <a:ea typeface="標楷體" pitchFamily="65" charset="-120"/>
              </a:rPr>
              <a:t>申請</a:t>
            </a:r>
            <a:endParaRPr lang="en-US" altLang="zh-TW" sz="3200" dirty="0" smtClean="0">
              <a:latin typeface="標楷體" pitchFamily="65" charset="-120"/>
              <a:ea typeface="標楷體" pitchFamily="65" charset="-120"/>
            </a:endParaRPr>
          </a:p>
          <a:p>
            <a:pPr algn="just">
              <a:buBlip>
                <a:blip r:embed="rId2"/>
              </a:buBlip>
            </a:pPr>
            <a:r>
              <a:rPr lang="zh-TW" altLang="zh-HK" sz="3200" dirty="0" smtClean="0">
                <a:latin typeface="標楷體" pitchFamily="65" charset="-120"/>
                <a:ea typeface="標楷體" pitchFamily="65" charset="-120"/>
              </a:rPr>
              <a:t>登入後，在項目欄點開「租金資助計劃」。</a:t>
            </a:r>
            <a:endParaRPr lang="en-US" altLang="zh-TW" sz="3200" dirty="0" smtClean="0">
              <a:latin typeface="標楷體" pitchFamily="65" charset="-120"/>
              <a:ea typeface="標楷體" pitchFamily="65" charset="-120"/>
            </a:endParaRPr>
          </a:p>
          <a:p>
            <a:pPr>
              <a:buFont typeface="Wingdings" panose="05000000000000000000" pitchFamily="2" charset="2"/>
              <a:buChar char="Ø"/>
            </a:pPr>
            <a:endParaRPr lang="zh-HK" altLang="en-US" sz="3200" dirty="0" smtClean="0"/>
          </a:p>
          <a:p>
            <a:pPr>
              <a:buFont typeface="Wingdings" panose="05000000000000000000" pitchFamily="2" charset="2"/>
              <a:buChar char="Ø"/>
            </a:pPr>
            <a:endParaRPr lang="zh-HK" altLang="en-US" sz="3200" dirty="0">
              <a:latin typeface="標楷體" pitchFamily="65" charset="-120"/>
              <a:ea typeface="標楷體" pitchFamily="65" charset="-120"/>
            </a:endParaRPr>
          </a:p>
        </p:txBody>
      </p:sp>
      <p:sp>
        <p:nvSpPr>
          <p:cNvPr id="5" name="矩形 4"/>
          <p:cNvSpPr/>
          <p:nvPr/>
        </p:nvSpPr>
        <p:spPr>
          <a:xfrm>
            <a:off x="475842" y="476672"/>
            <a:ext cx="8392041" cy="584775"/>
          </a:xfrm>
          <a:prstGeom prst="rect">
            <a:avLst/>
          </a:prstGeom>
        </p:spPr>
        <p:txBody>
          <a:bodyPr wrap="none">
            <a:spAutoFit/>
          </a:bodyPr>
          <a:lstStyle/>
          <a:p>
            <a:pPr algn="ctr"/>
            <a:r>
              <a:rPr lang="en-US" altLang="zh-CN" sz="3200" b="1" dirty="0" smtClean="0">
                <a:solidFill>
                  <a:srgbClr val="0000FF"/>
                </a:solidFill>
                <a:latin typeface="標楷體" pitchFamily="65" charset="-120"/>
                <a:ea typeface="標楷體" pitchFamily="65" charset="-120"/>
              </a:rPr>
              <a:t>《</a:t>
            </a:r>
            <a:r>
              <a:rPr lang="zh-TW" altLang="en-US" sz="3200" b="1" dirty="0" smtClean="0">
                <a:solidFill>
                  <a:srgbClr val="0000FF"/>
                </a:solidFill>
                <a:latin typeface="標楷體" pitchFamily="65" charset="-120"/>
                <a:ea typeface="標楷體" pitchFamily="65" charset="-120"/>
              </a:rPr>
              <a:t>租金資助計劃電子申領租金資助程序指引</a:t>
            </a:r>
            <a:r>
              <a:rPr lang="en-US" altLang="zh-CN" sz="3200" b="1" dirty="0" smtClean="0">
                <a:solidFill>
                  <a:srgbClr val="0000FF"/>
                </a:solidFill>
                <a:latin typeface="標楷體" pitchFamily="65" charset="-120"/>
                <a:ea typeface="標楷體" pitchFamily="65" charset="-120"/>
              </a:rPr>
              <a:t>》</a:t>
            </a:r>
            <a:endParaRPr lang="en-US" altLang="zh-TW" sz="3200" b="1" dirty="0" smtClean="0">
              <a:solidFill>
                <a:srgbClr val="0000FF"/>
              </a:solidFill>
              <a:latin typeface="標楷體" pitchFamily="65" charset="-120"/>
              <a:ea typeface="標楷體" pitchFamily="65" charset="-120"/>
            </a:endParaRPr>
          </a:p>
        </p:txBody>
      </p:sp>
      <p:pic>
        <p:nvPicPr>
          <p:cNvPr id="6" name="圖片 5"/>
          <p:cNvPicPr/>
          <p:nvPr/>
        </p:nvPicPr>
        <p:blipFill>
          <a:blip r:embed="rId3" cstate="print"/>
          <a:srcRect/>
          <a:stretch>
            <a:fillRect/>
          </a:stretch>
        </p:blipFill>
        <p:spPr bwMode="auto">
          <a:xfrm>
            <a:off x="323528" y="3645024"/>
            <a:ext cx="8352928" cy="2592288"/>
          </a:xfrm>
          <a:prstGeom prst="rect">
            <a:avLst/>
          </a:prstGeom>
          <a:noFill/>
          <a:ln w="9525">
            <a:noFill/>
            <a:miter lim="800000"/>
            <a:headEnd/>
            <a:tailEnd/>
          </a:ln>
        </p:spPr>
      </p:pic>
      <p:sp>
        <p:nvSpPr>
          <p:cNvPr id="7" name="矩形 6"/>
          <p:cNvSpPr/>
          <p:nvPr/>
        </p:nvSpPr>
        <p:spPr>
          <a:xfrm>
            <a:off x="251520" y="4869160"/>
            <a:ext cx="1512168" cy="576064"/>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zh-HK" altLang="en-US"/>
          </a:p>
        </p:txBody>
      </p:sp>
    </p:spTree>
    <p:extLst>
      <p:ext uri="{BB962C8B-B14F-4D97-AF65-F5344CB8AC3E}">
        <p14:creationId xmlns:p14="http://schemas.microsoft.com/office/powerpoint/2010/main" val="36224982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46856" y="1052736"/>
            <a:ext cx="8229600" cy="5328592"/>
          </a:xfrm>
        </p:spPr>
        <p:txBody>
          <a:bodyPr>
            <a:normAutofit lnSpcReduction="10000"/>
          </a:bodyPr>
          <a:lstStyle/>
          <a:p>
            <a:pPr marL="355600" indent="-355600">
              <a:buBlip>
                <a:blip r:embed="rId2"/>
              </a:buBlip>
            </a:pPr>
            <a:r>
              <a:rPr lang="zh-TW" altLang="zh-HK" sz="2800" dirty="0" smtClean="0">
                <a:latin typeface="標楷體" pitchFamily="65" charset="-120"/>
                <a:ea typeface="標楷體" pitchFamily="65" charset="-120"/>
              </a:rPr>
              <a:t>在下</a:t>
            </a:r>
            <a:r>
              <a:rPr lang="zh-TW" altLang="zh-HK" sz="2800" dirty="0">
                <a:latin typeface="標楷體" pitchFamily="65" charset="-120"/>
                <a:ea typeface="標楷體" pitchFamily="65" charset="-120"/>
              </a:rPr>
              <a:t>拉式項目欄中選擇「電子</a:t>
            </a:r>
            <a:r>
              <a:rPr lang="zh-TW" altLang="zh-HK" sz="2800" dirty="0" smtClean="0">
                <a:latin typeface="標楷體" pitchFamily="65" charset="-120"/>
                <a:ea typeface="標楷體" pitchFamily="65" charset="-120"/>
              </a:rPr>
              <a:t>申</a:t>
            </a:r>
            <a:r>
              <a:rPr lang="zh-CN" altLang="en-US" sz="2800" dirty="0" smtClean="0">
                <a:latin typeface="標楷體" pitchFamily="65" charset="-120"/>
                <a:ea typeface="標楷體" pitchFamily="65" charset="-120"/>
              </a:rPr>
              <a:t>領</a:t>
            </a:r>
            <a:r>
              <a:rPr lang="zh-TW" altLang="zh-HK" sz="2800" dirty="0" smtClean="0">
                <a:latin typeface="標楷體" pitchFamily="65" charset="-120"/>
                <a:ea typeface="標楷體" pitchFamily="65" charset="-120"/>
              </a:rPr>
              <a:t>租金資助程序指引」</a:t>
            </a:r>
            <a:endParaRPr lang="en-US" altLang="zh-HK" dirty="0" smtClean="0">
              <a:latin typeface="標楷體" pitchFamily="65" charset="-120"/>
              <a:ea typeface="標楷體" pitchFamily="65" charset="-120"/>
            </a:endParaRPr>
          </a:p>
          <a:p>
            <a:pPr marL="0" indent="0">
              <a:buNone/>
            </a:pPr>
            <a:endParaRPr lang="en-US" altLang="zh-HK" dirty="0">
              <a:latin typeface="標楷體" pitchFamily="65" charset="-120"/>
              <a:ea typeface="標楷體" pitchFamily="65" charset="-120"/>
            </a:endParaRPr>
          </a:p>
          <a:p>
            <a:pPr marL="0" indent="0">
              <a:buNone/>
            </a:pPr>
            <a:endParaRPr lang="en-US" altLang="zh-HK" dirty="0" smtClean="0">
              <a:latin typeface="標楷體" pitchFamily="65" charset="-120"/>
              <a:ea typeface="標楷體" pitchFamily="65" charset="-120"/>
            </a:endParaRPr>
          </a:p>
          <a:p>
            <a:pPr marL="0" indent="0">
              <a:buNone/>
            </a:pPr>
            <a:endParaRPr lang="en-US" altLang="zh-HK" dirty="0">
              <a:latin typeface="標楷體" pitchFamily="65" charset="-120"/>
              <a:ea typeface="標楷體" pitchFamily="65" charset="-120"/>
            </a:endParaRPr>
          </a:p>
          <a:p>
            <a:pPr marL="0" indent="0">
              <a:buNone/>
            </a:pPr>
            <a:endParaRPr lang="en-US" altLang="zh-HK" dirty="0" smtClean="0">
              <a:latin typeface="標楷體" pitchFamily="65" charset="-120"/>
              <a:ea typeface="標楷體" pitchFamily="65" charset="-120"/>
            </a:endParaRPr>
          </a:p>
          <a:p>
            <a:pPr marL="0" indent="0">
              <a:buNone/>
            </a:pPr>
            <a:endParaRPr lang="en-US" altLang="zh-HK" dirty="0">
              <a:latin typeface="標楷體" pitchFamily="65" charset="-120"/>
              <a:ea typeface="標楷體" pitchFamily="65" charset="-120"/>
            </a:endParaRPr>
          </a:p>
          <a:p>
            <a:pPr marL="0" indent="0">
              <a:buNone/>
            </a:pPr>
            <a:endParaRPr lang="en-US" altLang="zh-HK" dirty="0" smtClean="0">
              <a:latin typeface="標楷體" pitchFamily="65" charset="-120"/>
              <a:ea typeface="標楷體" pitchFamily="65" charset="-120"/>
            </a:endParaRPr>
          </a:p>
          <a:p>
            <a:pPr marL="0" indent="0">
              <a:buNone/>
            </a:pPr>
            <a:endParaRPr lang="en-US" altLang="zh-HK" dirty="0">
              <a:latin typeface="標楷體" pitchFamily="65" charset="-120"/>
              <a:ea typeface="標楷體" pitchFamily="65" charset="-120"/>
            </a:endParaRPr>
          </a:p>
          <a:p>
            <a:pPr marL="0" lvl="0" indent="0">
              <a:buNone/>
            </a:pPr>
            <a:endParaRPr lang="en-US" altLang="zh-TW" dirty="0" smtClean="0">
              <a:latin typeface="標楷體" pitchFamily="65" charset="-120"/>
              <a:ea typeface="標楷體" pitchFamily="65" charset="-120"/>
            </a:endParaRPr>
          </a:p>
          <a:p>
            <a:pPr marL="355600" indent="-355600">
              <a:buClr>
                <a:srgbClr val="0000FF"/>
              </a:buClr>
              <a:buSzPct val="100000"/>
              <a:buBlip>
                <a:blip r:embed="rId2"/>
              </a:buBlip>
            </a:pPr>
            <a:r>
              <a:rPr lang="zh-TW" altLang="zh-HK" sz="3000" dirty="0" smtClean="0">
                <a:latin typeface="標楷體" pitchFamily="65" charset="-120"/>
                <a:ea typeface="標楷體" pitchFamily="65" charset="-120"/>
              </a:rPr>
              <a:t>該</a:t>
            </a:r>
            <a:r>
              <a:rPr lang="zh-TW" altLang="zh-HK" sz="3000" dirty="0">
                <a:latin typeface="標楷體" pitchFamily="65" charset="-120"/>
                <a:ea typeface="標楷體" pitchFamily="65" charset="-120"/>
              </a:rPr>
              <a:t>程序指引將以</a:t>
            </a:r>
            <a:r>
              <a:rPr lang="en-US" altLang="zh-HK" sz="3000" dirty="0">
                <a:latin typeface="標楷體" pitchFamily="65" charset="-120"/>
                <a:ea typeface="標楷體" pitchFamily="65" charset="-120"/>
              </a:rPr>
              <a:t>PDF</a:t>
            </a:r>
            <a:r>
              <a:rPr lang="zh-TW" altLang="zh-HK" sz="3000" dirty="0">
                <a:latin typeface="標楷體" pitchFamily="65" charset="-120"/>
                <a:ea typeface="標楷體" pitchFamily="65" charset="-120"/>
              </a:rPr>
              <a:t>檔案</a:t>
            </a:r>
            <a:r>
              <a:rPr lang="zh-TW" altLang="zh-HK" sz="3000" dirty="0" smtClean="0">
                <a:latin typeface="標楷體" pitchFamily="65" charset="-120"/>
                <a:ea typeface="標楷體" pitchFamily="65" charset="-120"/>
              </a:rPr>
              <a:t>格式開啟</a:t>
            </a:r>
            <a:r>
              <a:rPr lang="zh-TW" altLang="zh-HK" sz="3000" dirty="0">
                <a:latin typeface="標楷體" pitchFamily="65" charset="-120"/>
                <a:ea typeface="標楷體" pitchFamily="65" charset="-120"/>
              </a:rPr>
              <a:t>，幼稚園可下載及列印。</a:t>
            </a:r>
          </a:p>
          <a:p>
            <a:pPr marL="0" indent="0">
              <a:buNone/>
            </a:pPr>
            <a:endParaRPr lang="zh-HK" altLang="en-US" dirty="0"/>
          </a:p>
        </p:txBody>
      </p:sp>
      <p:pic>
        <p:nvPicPr>
          <p:cNvPr id="4" name="圖片 3"/>
          <p:cNvPicPr/>
          <p:nvPr/>
        </p:nvPicPr>
        <p:blipFill>
          <a:blip r:embed="rId3" cstate="print">
            <a:extLst>
              <a:ext uri="{28A0092B-C50C-407E-A947-70E740481C1C}">
                <a14:useLocalDpi xmlns:a14="http://schemas.microsoft.com/office/drawing/2010/main" val="0"/>
              </a:ext>
            </a:extLst>
          </a:blip>
          <a:stretch>
            <a:fillRect/>
          </a:stretch>
        </p:blipFill>
        <p:spPr>
          <a:xfrm>
            <a:off x="886597" y="1916832"/>
            <a:ext cx="7488832" cy="3089813"/>
          </a:xfrm>
          <a:prstGeom prst="rect">
            <a:avLst/>
          </a:prstGeom>
        </p:spPr>
      </p:pic>
      <p:sp>
        <p:nvSpPr>
          <p:cNvPr id="2" name="矩形 1"/>
          <p:cNvSpPr/>
          <p:nvPr/>
        </p:nvSpPr>
        <p:spPr>
          <a:xfrm>
            <a:off x="899592" y="3846782"/>
            <a:ext cx="1008112" cy="648072"/>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zh-HK" altLang="en-US"/>
          </a:p>
        </p:txBody>
      </p:sp>
      <p:sp>
        <p:nvSpPr>
          <p:cNvPr id="5" name="矩形 4"/>
          <p:cNvSpPr/>
          <p:nvPr/>
        </p:nvSpPr>
        <p:spPr>
          <a:xfrm>
            <a:off x="475842" y="260648"/>
            <a:ext cx="8392041" cy="584775"/>
          </a:xfrm>
          <a:prstGeom prst="rect">
            <a:avLst/>
          </a:prstGeom>
        </p:spPr>
        <p:txBody>
          <a:bodyPr wrap="none">
            <a:spAutoFit/>
          </a:bodyPr>
          <a:lstStyle/>
          <a:p>
            <a:pPr algn="ctr"/>
            <a:r>
              <a:rPr lang="en-US" altLang="zh-CN" sz="3200" b="1" dirty="0" smtClean="0">
                <a:solidFill>
                  <a:srgbClr val="0000FF"/>
                </a:solidFill>
                <a:latin typeface="標楷體" pitchFamily="65" charset="-120"/>
                <a:ea typeface="標楷體" pitchFamily="65" charset="-120"/>
              </a:rPr>
              <a:t>《</a:t>
            </a:r>
            <a:r>
              <a:rPr lang="zh-TW" altLang="en-US" sz="3200" b="1" dirty="0" smtClean="0">
                <a:solidFill>
                  <a:srgbClr val="0000FF"/>
                </a:solidFill>
                <a:latin typeface="標楷體" pitchFamily="65" charset="-120"/>
                <a:ea typeface="標楷體" pitchFamily="65" charset="-120"/>
              </a:rPr>
              <a:t>租金資助計劃電子申領租金資助程序指引</a:t>
            </a:r>
            <a:r>
              <a:rPr lang="en-US" altLang="zh-CN" sz="3200" b="1" dirty="0" smtClean="0">
                <a:solidFill>
                  <a:srgbClr val="0000FF"/>
                </a:solidFill>
                <a:latin typeface="標楷體" pitchFamily="65" charset="-120"/>
                <a:ea typeface="標楷體" pitchFamily="65" charset="-120"/>
              </a:rPr>
              <a:t>》</a:t>
            </a:r>
            <a:endParaRPr lang="en-US" altLang="zh-TW" sz="3200" b="1" dirty="0" smtClean="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514540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內容版面配置區 4"/>
          <p:cNvGraphicFramePr>
            <a:graphicFrameLocks noGrp="1"/>
          </p:cNvGraphicFramePr>
          <p:nvPr>
            <p:ph sz="quarter" idx="1"/>
            <p:extLst>
              <p:ext uri="{D42A27DB-BD31-4B8C-83A1-F6EECF244321}">
                <p14:modId xmlns:p14="http://schemas.microsoft.com/office/powerpoint/2010/main" val="248327620"/>
              </p:ext>
            </p:extLst>
          </p:nvPr>
        </p:nvGraphicFramePr>
        <p:xfrm>
          <a:off x="467544" y="1196752"/>
          <a:ext cx="8136904"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矩形 3"/>
          <p:cNvSpPr/>
          <p:nvPr/>
        </p:nvSpPr>
        <p:spPr>
          <a:xfrm>
            <a:off x="611560" y="260648"/>
            <a:ext cx="7776864" cy="830997"/>
          </a:xfrm>
          <a:prstGeom prst="rect">
            <a:avLst/>
          </a:prstGeom>
        </p:spPr>
        <p:txBody>
          <a:bodyPr wrap="square">
            <a:spAutoFit/>
          </a:bodyPr>
          <a:lstStyle/>
          <a:p>
            <a:pPr algn="ctr"/>
            <a:r>
              <a:rPr lang="zh-TW" altLang="en-US" sz="4800" b="1" dirty="0" smtClean="0">
                <a:solidFill>
                  <a:srgbClr val="0000FF"/>
                </a:solidFill>
                <a:latin typeface="標楷體" pitchFamily="65" charset="-120"/>
                <a:ea typeface="標楷體" pitchFamily="65" charset="-120"/>
              </a:rPr>
              <a:t>申請程序</a:t>
            </a:r>
            <a:endParaRPr lang="zh-HK" altLang="en-US" sz="48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41909368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539552" y="1124744"/>
            <a:ext cx="8208912" cy="5328592"/>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algn="just">
              <a:buBlip>
                <a:blip r:embed="rId2"/>
              </a:buBlip>
            </a:pPr>
            <a:r>
              <a:rPr lang="zh-TW" altLang="zh-TW" sz="4000" dirty="0" smtClean="0">
                <a:latin typeface="標楷體" pitchFamily="65" charset="-120"/>
                <a:ea typeface="標楷體" pitchFamily="65" charset="-120"/>
              </a:rPr>
              <a:t>業主／使用土地准許人</a:t>
            </a:r>
            <a:r>
              <a:rPr lang="zh-TW" altLang="en-US" sz="4000" dirty="0" smtClean="0">
                <a:latin typeface="標楷體" pitchFamily="65" charset="-120"/>
                <a:ea typeface="標楷體" pitchFamily="65" charset="-120"/>
              </a:rPr>
              <a:t>須</a:t>
            </a:r>
            <a:r>
              <a:rPr lang="zh-TW" altLang="zh-TW" sz="4000" dirty="0" smtClean="0">
                <a:latin typeface="標楷體" pitchFamily="65" charset="-120"/>
                <a:ea typeface="標楷體" pitchFamily="65" charset="-120"/>
              </a:rPr>
              <a:t>提供物業／用地可作租賃或分租以收取租金的證明文件</a:t>
            </a:r>
            <a:r>
              <a:rPr lang="en-US" altLang="zh-TW" sz="4000" dirty="0" smtClean="0">
                <a:latin typeface="標楷體" pitchFamily="65" charset="-120"/>
                <a:ea typeface="標楷體" pitchFamily="65" charset="-120"/>
              </a:rPr>
              <a:t>:</a:t>
            </a:r>
          </a:p>
          <a:p>
            <a:pPr marL="625475" indent="-355600" algn="just">
              <a:buSzPct val="60000"/>
              <a:buBlip>
                <a:blip r:embed="rId3"/>
              </a:buBlip>
            </a:pPr>
            <a:r>
              <a:rPr lang="zh-TW" altLang="zh-TW" sz="4000" dirty="0" smtClean="0">
                <a:latin typeface="標楷體" pitchFamily="65" charset="-120"/>
                <a:ea typeface="標楷體" pitchFamily="65" charset="-120"/>
              </a:rPr>
              <a:t>租用的校舍如</a:t>
            </a:r>
            <a:r>
              <a:rPr lang="zh-TW" altLang="zh-TW" sz="4000" b="1" dirty="0" smtClean="0">
                <a:latin typeface="標楷體" pitchFamily="65" charset="-120"/>
                <a:ea typeface="標楷體" pitchFamily="65" charset="-120"/>
              </a:rPr>
              <a:t>非</a:t>
            </a:r>
            <a:r>
              <a:rPr lang="zh-TW" altLang="zh-TW" sz="4000" dirty="0" smtClean="0">
                <a:latin typeface="標楷體" pitchFamily="65" charset="-120"/>
                <a:ea typeface="標楷體" pitchFamily="65" charset="-120"/>
              </a:rPr>
              <a:t>位於香港房屋委員會／領展房地產投資信託基金轄下的公共屋邨、香港房屋協會項目、私人大型屋苑或商場及其他私人物業</a:t>
            </a:r>
            <a:r>
              <a:rPr lang="en-US" altLang="zh-TW" sz="4000" dirty="0" smtClean="0">
                <a:latin typeface="標楷體" pitchFamily="65" charset="-120"/>
                <a:ea typeface="標楷體" pitchFamily="65" charset="-120"/>
              </a:rPr>
              <a:t>(</a:t>
            </a:r>
            <a:r>
              <a:rPr lang="zh-TW" altLang="zh-TW" sz="4000" dirty="0" smtClean="0">
                <a:latin typeface="標楷體" pitchFamily="65" charset="-120"/>
                <a:ea typeface="標楷體" pitchFamily="65" charset="-120"/>
              </a:rPr>
              <a:t>例如住宅樓宇、商業樓宇、唐樓等</a:t>
            </a:r>
            <a:r>
              <a:rPr lang="en-US" altLang="zh-TW" sz="4000" dirty="0" smtClean="0">
                <a:latin typeface="標楷體" pitchFamily="65" charset="-120"/>
                <a:ea typeface="標楷體" pitchFamily="65" charset="-120"/>
              </a:rPr>
              <a:t>)</a:t>
            </a:r>
          </a:p>
        </p:txBody>
      </p:sp>
      <p:sp>
        <p:nvSpPr>
          <p:cNvPr id="5" name="矩形 4"/>
          <p:cNvSpPr/>
          <p:nvPr/>
        </p:nvSpPr>
        <p:spPr>
          <a:xfrm>
            <a:off x="755576" y="332656"/>
            <a:ext cx="7416824" cy="769441"/>
          </a:xfrm>
          <a:prstGeom prst="rect">
            <a:avLst/>
          </a:prstGeom>
        </p:spPr>
        <p:txBody>
          <a:bodyPr wrap="square">
            <a:spAutoFit/>
          </a:bodyPr>
          <a:lstStyle/>
          <a:p>
            <a:pPr algn="ctr"/>
            <a:r>
              <a:rPr lang="zh-TW" altLang="en-US" sz="4400" b="1" dirty="0" smtClean="0">
                <a:solidFill>
                  <a:srgbClr val="0000FF"/>
                </a:solidFill>
                <a:latin typeface="標楷體" pitchFamily="65" charset="-120"/>
                <a:ea typeface="標楷體" pitchFamily="65" charset="-120"/>
              </a:rPr>
              <a:t>申請程序</a:t>
            </a:r>
            <a:endParaRPr lang="zh-HK" altLang="en-US" sz="44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26090175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23528" y="1412776"/>
            <a:ext cx="8352928" cy="4176464"/>
          </a:xfrm>
        </p:spPr>
        <p:style>
          <a:lnRef idx="1">
            <a:schemeClr val="accent5"/>
          </a:lnRef>
          <a:fillRef idx="2">
            <a:schemeClr val="accent5"/>
          </a:fillRef>
          <a:effectRef idx="1">
            <a:schemeClr val="accent5"/>
          </a:effectRef>
          <a:fontRef idx="minor">
            <a:schemeClr val="dk1"/>
          </a:fontRef>
        </p:style>
        <p:txBody>
          <a:bodyPr>
            <a:normAutofit/>
          </a:bodyPr>
          <a:lstStyle/>
          <a:p>
            <a:pPr marL="452438" indent="-452438" algn="just">
              <a:buBlip>
                <a:blip r:embed="rId2"/>
              </a:buBlip>
            </a:pPr>
            <a:r>
              <a:rPr lang="zh-TW" altLang="en-US" sz="4000" dirty="0" smtClean="0">
                <a:latin typeface="標楷體" pitchFamily="65" charset="-120"/>
                <a:ea typeface="標楷體" pitchFamily="65" charset="-120"/>
              </a:rPr>
              <a:t>非</a:t>
            </a:r>
            <a:r>
              <a:rPr lang="zh-TW" altLang="en-US" sz="4000" dirty="0">
                <a:latin typeface="標楷體" pitchFamily="65" charset="-120"/>
                <a:ea typeface="標楷體" pitchFamily="65" charset="-120"/>
              </a:rPr>
              <a:t>經由學校入門網站戶口擬備和列印的</a:t>
            </a:r>
            <a:r>
              <a:rPr lang="zh-TW" altLang="en-US" sz="4000" dirty="0" smtClean="0">
                <a:latin typeface="標楷體" pitchFamily="65" charset="-120"/>
                <a:ea typeface="標楷體" pitchFamily="65" charset="-120"/>
              </a:rPr>
              <a:t>申請</a:t>
            </a:r>
            <a:r>
              <a:rPr lang="zh-TW" altLang="en-US" sz="4000" dirty="0">
                <a:latin typeface="標楷體" pitchFamily="65" charset="-120"/>
                <a:ea typeface="標楷體" pitchFamily="65" charset="-120"/>
              </a:rPr>
              <a:t>文件，概不</a:t>
            </a:r>
            <a:r>
              <a:rPr lang="zh-TW" altLang="en-US" sz="4000" dirty="0" smtClean="0">
                <a:latin typeface="標楷體" pitchFamily="65" charset="-120"/>
                <a:ea typeface="標楷體" pitchFamily="65" charset="-120"/>
              </a:rPr>
              <a:t>接受</a:t>
            </a:r>
            <a:r>
              <a:rPr lang="zh-TW" altLang="zh-HK" sz="4000" dirty="0">
                <a:latin typeface="標楷體" pitchFamily="65" charset="-120"/>
                <a:ea typeface="標楷體" pitchFamily="65" charset="-120"/>
              </a:rPr>
              <a:t>。</a:t>
            </a:r>
            <a:endParaRPr lang="en-US" altLang="zh-TW" sz="4000" dirty="0" smtClean="0">
              <a:latin typeface="標楷體" pitchFamily="65" charset="-120"/>
              <a:ea typeface="標楷體" pitchFamily="65" charset="-120"/>
            </a:endParaRPr>
          </a:p>
          <a:p>
            <a:pPr marL="0" indent="0" algn="just">
              <a:buBlip>
                <a:blip r:embed="rId2"/>
              </a:buBlip>
            </a:pPr>
            <a:endParaRPr lang="en-US" altLang="zh-HK" sz="4000" dirty="0" smtClean="0">
              <a:latin typeface="標楷體" pitchFamily="65" charset="-120"/>
              <a:ea typeface="標楷體" pitchFamily="65" charset="-120"/>
            </a:endParaRPr>
          </a:p>
          <a:p>
            <a:pPr marL="452438" indent="-452438" algn="just">
              <a:buBlip>
                <a:blip r:embed="rId2"/>
              </a:buBlip>
            </a:pPr>
            <a:r>
              <a:rPr lang="zh-TW" altLang="en-US" sz="4000" dirty="0" smtClean="0">
                <a:latin typeface="標楷體" pitchFamily="65" charset="-120"/>
                <a:ea typeface="標楷體" pitchFamily="65" charset="-120"/>
              </a:rPr>
              <a:t>租金資助申請須於</a:t>
            </a:r>
            <a:r>
              <a:rPr lang="zh-TW" altLang="zh-HK" sz="4000" u="sng" dirty="0" smtClean="0">
                <a:latin typeface="標楷體" pitchFamily="65" charset="-120"/>
                <a:ea typeface="標楷體" pitchFamily="65" charset="-120"/>
              </a:rPr>
              <a:t>二零一七年三月三十一日</a:t>
            </a:r>
            <a:r>
              <a:rPr lang="en-US" altLang="zh-HK" sz="4000" u="sng" dirty="0" smtClean="0">
                <a:latin typeface="標楷體" pitchFamily="65" charset="-120"/>
                <a:ea typeface="標楷體" pitchFamily="65" charset="-120"/>
              </a:rPr>
              <a:t>(</a:t>
            </a:r>
            <a:r>
              <a:rPr lang="zh-TW" altLang="zh-HK" sz="4000" u="sng" dirty="0" smtClean="0">
                <a:latin typeface="標楷體" pitchFamily="65" charset="-120"/>
                <a:ea typeface="標楷體" pitchFamily="65" charset="-120"/>
              </a:rPr>
              <a:t>星期五</a:t>
            </a:r>
            <a:r>
              <a:rPr lang="en-US" altLang="zh-HK" sz="4000" u="sng" dirty="0" smtClean="0">
                <a:latin typeface="標楷體" pitchFamily="65" charset="-120"/>
                <a:ea typeface="標楷體" pitchFamily="65" charset="-120"/>
              </a:rPr>
              <a:t>)</a:t>
            </a:r>
            <a:r>
              <a:rPr lang="zh-TW" altLang="zh-HK" sz="4000" dirty="0" smtClean="0">
                <a:latin typeface="標楷體" pitchFamily="65" charset="-120"/>
                <a:ea typeface="標楷體" pitchFamily="65" charset="-120"/>
              </a:rPr>
              <a:t>呈交所屬的高級學校發展主任或高級服務主任。 </a:t>
            </a:r>
          </a:p>
        </p:txBody>
      </p:sp>
      <p:sp>
        <p:nvSpPr>
          <p:cNvPr id="5" name="矩形 4"/>
          <p:cNvSpPr/>
          <p:nvPr/>
        </p:nvSpPr>
        <p:spPr>
          <a:xfrm>
            <a:off x="827584" y="476672"/>
            <a:ext cx="7416824" cy="769441"/>
          </a:xfrm>
          <a:prstGeom prst="rect">
            <a:avLst/>
          </a:prstGeom>
        </p:spPr>
        <p:txBody>
          <a:bodyPr wrap="square">
            <a:spAutoFit/>
          </a:bodyPr>
          <a:lstStyle/>
          <a:p>
            <a:pPr algn="ctr"/>
            <a:r>
              <a:rPr lang="zh-TW" altLang="en-US" sz="4400" b="1" dirty="0" smtClean="0">
                <a:solidFill>
                  <a:srgbClr val="0000FF"/>
                </a:solidFill>
                <a:latin typeface="標楷體" pitchFamily="65" charset="-120"/>
                <a:ea typeface="標楷體" pitchFamily="65" charset="-120"/>
              </a:rPr>
              <a:t>申請程序</a:t>
            </a:r>
            <a:endParaRPr lang="zh-HK" altLang="en-US" sz="44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26090175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資料庫圖表 5"/>
          <p:cNvGraphicFramePr/>
          <p:nvPr>
            <p:extLst>
              <p:ext uri="{D42A27DB-BD31-4B8C-83A1-F6EECF244321}">
                <p14:modId xmlns:p14="http://schemas.microsoft.com/office/powerpoint/2010/main" val="3356780952"/>
              </p:ext>
            </p:extLst>
          </p:nvPr>
        </p:nvGraphicFramePr>
        <p:xfrm>
          <a:off x="539552" y="1052736"/>
          <a:ext cx="7992888" cy="54706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文字方塊 8"/>
          <p:cNvSpPr txBox="1"/>
          <p:nvPr/>
        </p:nvSpPr>
        <p:spPr>
          <a:xfrm>
            <a:off x="611560" y="5445224"/>
            <a:ext cx="3456384"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285750" lvl="0" indent="-285750" algn="ctr">
              <a:buClr>
                <a:srgbClr val="0066FF"/>
              </a:buClr>
            </a:pPr>
            <a:r>
              <a:rPr lang="zh-TW" altLang="en-US" sz="2400" dirty="0" smtClean="0">
                <a:latin typeface="標楷體" pitchFamily="65" charset="-120"/>
                <a:ea typeface="標楷體" pitchFamily="65" charset="-120"/>
              </a:rPr>
              <a:t>須</a:t>
            </a:r>
            <a:r>
              <a:rPr lang="zh-TW" altLang="zh-TW" sz="2400" dirty="0" smtClean="0">
                <a:latin typeface="標楷體" pitchFamily="65" charset="-120"/>
                <a:ea typeface="標楷體" pitchFamily="65" charset="-120"/>
              </a:rPr>
              <a:t>遞交全新的申請</a:t>
            </a:r>
            <a:endParaRPr lang="zh-HK" altLang="en-US" sz="2400" dirty="0">
              <a:latin typeface="標楷體" pitchFamily="65" charset="-120"/>
              <a:ea typeface="標楷體" pitchFamily="65" charset="-120"/>
            </a:endParaRPr>
          </a:p>
        </p:txBody>
      </p:sp>
      <p:sp>
        <p:nvSpPr>
          <p:cNvPr id="10" name="文字方塊 9"/>
          <p:cNvSpPr txBox="1"/>
          <p:nvPr/>
        </p:nvSpPr>
        <p:spPr>
          <a:xfrm>
            <a:off x="5148064" y="5373216"/>
            <a:ext cx="3312368"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just">
              <a:buClr>
                <a:srgbClr val="0066FF"/>
              </a:buClr>
            </a:pPr>
            <a:r>
              <a:rPr lang="zh-TW" altLang="en-US" sz="2400" dirty="0">
                <a:latin typeface="標楷體" pitchFamily="65" charset="-120"/>
                <a:ea typeface="標楷體" pitchFamily="65" charset="-120"/>
              </a:rPr>
              <a:t>按照現行程序申請租金發還，</a:t>
            </a:r>
            <a:r>
              <a:rPr lang="zh-TW" altLang="en-US" sz="2400" dirty="0" smtClean="0">
                <a:latin typeface="標楷體" pitchFamily="65" charset="-120"/>
                <a:ea typeface="標楷體" pitchFamily="65" charset="-120"/>
              </a:rPr>
              <a:t>無須</a:t>
            </a:r>
            <a:r>
              <a:rPr lang="zh-TW" altLang="zh-TW" sz="2400" dirty="0" smtClean="0">
                <a:latin typeface="標楷體" pitchFamily="65" charset="-120"/>
                <a:ea typeface="標楷體" pitchFamily="65" charset="-120"/>
              </a:rPr>
              <a:t>遞交</a:t>
            </a:r>
            <a:r>
              <a:rPr lang="zh-TW" altLang="en-US" sz="2400" dirty="0" smtClean="0">
                <a:latin typeface="標楷體" pitchFamily="65" charset="-120"/>
                <a:ea typeface="標楷體" pitchFamily="65" charset="-120"/>
              </a:rPr>
              <a:t>申請</a:t>
            </a:r>
            <a:r>
              <a:rPr lang="zh-TW" altLang="en-US" sz="2400" dirty="0">
                <a:latin typeface="標楷體" pitchFamily="65" charset="-120"/>
                <a:ea typeface="標楷體" pitchFamily="65" charset="-120"/>
              </a:rPr>
              <a:t>租金資助。</a:t>
            </a:r>
            <a:endParaRPr lang="zh-HK" altLang="en-US" sz="2400" dirty="0">
              <a:latin typeface="標楷體" pitchFamily="65" charset="-120"/>
              <a:ea typeface="標楷體" pitchFamily="65" charset="-120"/>
            </a:endParaRPr>
          </a:p>
        </p:txBody>
      </p:sp>
      <p:sp>
        <p:nvSpPr>
          <p:cNvPr id="8" name="矩形 7"/>
          <p:cNvSpPr/>
          <p:nvPr/>
        </p:nvSpPr>
        <p:spPr>
          <a:xfrm>
            <a:off x="971600" y="260648"/>
            <a:ext cx="7056784" cy="769441"/>
          </a:xfrm>
          <a:prstGeom prst="rect">
            <a:avLst/>
          </a:prstGeom>
        </p:spPr>
        <p:txBody>
          <a:bodyPr wrap="square">
            <a:spAutoFit/>
          </a:bodyPr>
          <a:lstStyle/>
          <a:p>
            <a:pPr algn="ctr"/>
            <a:r>
              <a:rPr lang="zh-TW" altLang="en-US" sz="4400" b="1" dirty="0" smtClean="0">
                <a:solidFill>
                  <a:srgbClr val="0000FF"/>
                </a:solidFill>
                <a:latin typeface="標楷體" pitchFamily="65" charset="-120"/>
                <a:ea typeface="標楷體" pitchFamily="65" charset="-120"/>
              </a:rPr>
              <a:t>申請程序</a:t>
            </a:r>
            <a:endParaRPr lang="zh-HK" altLang="en-US" sz="44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10501853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755576" y="1466448"/>
            <a:ext cx="7920880" cy="4914880"/>
          </a:xfrm>
        </p:spPr>
        <p:style>
          <a:lnRef idx="1">
            <a:schemeClr val="accent5"/>
          </a:lnRef>
          <a:fillRef idx="2">
            <a:schemeClr val="accent5"/>
          </a:fillRef>
          <a:effectRef idx="1">
            <a:schemeClr val="accent5"/>
          </a:effectRef>
          <a:fontRef idx="minor">
            <a:schemeClr val="dk1"/>
          </a:fontRef>
        </p:style>
        <p:txBody>
          <a:bodyPr>
            <a:normAutofit/>
          </a:bodyPr>
          <a:lstStyle/>
          <a:p>
            <a:pPr algn="just">
              <a:buBlip>
                <a:blip r:embed="rId2"/>
              </a:buBlip>
            </a:pPr>
            <a:r>
              <a:rPr lang="zh-TW" altLang="en-US" sz="3900" dirty="0">
                <a:latin typeface="標楷體" pitchFamily="65" charset="-120"/>
                <a:ea typeface="標楷體" pitchFamily="65" charset="-120"/>
              </a:rPr>
              <a:t>租金資助會按每個錄取幼稚園學生的註冊校址發放。</a:t>
            </a:r>
          </a:p>
          <a:p>
            <a:pPr algn="just">
              <a:buBlip>
                <a:blip r:embed="rId2"/>
              </a:buBlip>
            </a:pPr>
            <a:r>
              <a:rPr lang="zh-TW" altLang="en-US" sz="3900" dirty="0" smtClean="0">
                <a:latin typeface="標楷體" pitchFamily="65" charset="-120"/>
                <a:ea typeface="標楷體" pitchFamily="65" charset="-120"/>
              </a:rPr>
              <a:t>倘</a:t>
            </a:r>
            <a:r>
              <a:rPr lang="zh-TW" altLang="en-US" sz="3900" dirty="0">
                <a:latin typeface="標楷體" pitchFamily="65" charset="-120"/>
                <a:ea typeface="標楷體" pitchFamily="65" charset="-120"/>
              </a:rPr>
              <a:t>參加計劃的幼稚園</a:t>
            </a:r>
            <a:r>
              <a:rPr lang="zh-TW" altLang="en-US" sz="3900" dirty="0" smtClean="0">
                <a:latin typeface="標楷體" pitchFamily="65" charset="-120"/>
                <a:ea typeface="標楷體" pitchFamily="65" charset="-120"/>
              </a:rPr>
              <a:t>：</a:t>
            </a:r>
            <a:endParaRPr lang="zh-TW" altLang="en-US" sz="3900" dirty="0">
              <a:latin typeface="標楷體" pitchFamily="65" charset="-120"/>
              <a:ea typeface="標楷體" pitchFamily="65" charset="-120"/>
            </a:endParaRPr>
          </a:p>
          <a:p>
            <a:pPr marL="808038" lvl="1" indent="-355600" algn="just">
              <a:buClr>
                <a:srgbClr val="0033CC"/>
              </a:buClr>
              <a:buSzPct val="70000"/>
              <a:buBlip>
                <a:blip r:embed="rId3"/>
              </a:buBlip>
            </a:pPr>
            <a:r>
              <a:rPr lang="zh-TW" altLang="en-US" sz="3900" dirty="0" smtClean="0">
                <a:latin typeface="標楷體" pitchFamily="65" charset="-120"/>
                <a:ea typeface="標楷體" pitchFamily="65" charset="-120"/>
              </a:rPr>
              <a:t>有</a:t>
            </a:r>
            <a:r>
              <a:rPr lang="zh-TW" altLang="en-US" sz="3900" dirty="0">
                <a:latin typeface="標楷體" pitchFamily="65" charset="-120"/>
                <a:ea typeface="標楷體" pitchFamily="65" charset="-120"/>
              </a:rPr>
              <a:t>一個註冊並錄取幼稚園學生的校址</a:t>
            </a:r>
          </a:p>
          <a:p>
            <a:pPr marL="808038" lvl="1" indent="-355600" algn="just">
              <a:buSzPct val="70000"/>
              <a:buBlip>
                <a:blip r:embed="rId3"/>
              </a:buBlip>
            </a:pPr>
            <a:r>
              <a:rPr lang="zh-TW" altLang="en-US" sz="3900" dirty="0" smtClean="0">
                <a:latin typeface="標楷體" pitchFamily="65" charset="-120"/>
                <a:ea typeface="標楷體" pitchFamily="65" charset="-120"/>
              </a:rPr>
              <a:t>該</a:t>
            </a:r>
            <a:r>
              <a:rPr lang="zh-TW" altLang="en-US" sz="3900" dirty="0">
                <a:latin typeface="標楷體" pitchFamily="65" charset="-120"/>
                <a:ea typeface="標楷體" pitchFamily="65" charset="-120"/>
              </a:rPr>
              <a:t>校址訂有一份</a:t>
            </a:r>
            <a:r>
              <a:rPr lang="zh-TW" altLang="en-US" sz="3900" dirty="0" smtClean="0">
                <a:latin typeface="標楷體" pitchFamily="65" charset="-120"/>
                <a:ea typeface="標楷體" pitchFamily="65" charset="-120"/>
              </a:rPr>
              <a:t>租約</a:t>
            </a:r>
            <a:endParaRPr lang="zh-TW" altLang="en-US" sz="3900" dirty="0">
              <a:latin typeface="標楷體" pitchFamily="65" charset="-120"/>
              <a:ea typeface="標楷體" pitchFamily="65" charset="-120"/>
            </a:endParaRPr>
          </a:p>
          <a:p>
            <a:pPr marL="273050" indent="-3175" algn="just">
              <a:buNone/>
            </a:pPr>
            <a:r>
              <a:rPr lang="zh-TW" altLang="en-US" sz="3900" dirty="0">
                <a:latin typeface="標楷體" pitchFamily="65" charset="-120"/>
                <a:ea typeface="標楷體" pitchFamily="65" charset="-120"/>
              </a:rPr>
              <a:t>幼稚園須遞交一份申請</a:t>
            </a:r>
          </a:p>
          <a:p>
            <a:pPr marL="0" indent="0">
              <a:buNone/>
            </a:pPr>
            <a:endParaRPr lang="zh-HK" altLang="en-US" dirty="0"/>
          </a:p>
        </p:txBody>
      </p:sp>
      <p:sp>
        <p:nvSpPr>
          <p:cNvPr id="5" name="矩形 4"/>
          <p:cNvSpPr/>
          <p:nvPr/>
        </p:nvSpPr>
        <p:spPr>
          <a:xfrm>
            <a:off x="1115616" y="260648"/>
            <a:ext cx="6768752" cy="769441"/>
          </a:xfrm>
          <a:prstGeom prst="rect">
            <a:avLst/>
          </a:prstGeom>
        </p:spPr>
        <p:txBody>
          <a:bodyPr wrap="square">
            <a:spAutoFit/>
          </a:bodyPr>
          <a:lstStyle/>
          <a:p>
            <a:pPr algn="ctr"/>
            <a:r>
              <a:rPr lang="zh-TW" altLang="en-US" sz="4400" b="1" dirty="0" smtClean="0">
                <a:solidFill>
                  <a:srgbClr val="0000FF"/>
                </a:solidFill>
                <a:latin typeface="標楷體" pitchFamily="65" charset="-120"/>
                <a:ea typeface="標楷體" pitchFamily="65" charset="-120"/>
              </a:rPr>
              <a:t>申請程序</a:t>
            </a:r>
            <a:endParaRPr lang="zh-HK" altLang="en-US" sz="44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23528" y="1556792"/>
            <a:ext cx="8363272" cy="4968552"/>
          </a:xfrm>
        </p:spPr>
        <p:style>
          <a:lnRef idx="1">
            <a:schemeClr val="accent5"/>
          </a:lnRef>
          <a:fillRef idx="2">
            <a:schemeClr val="accent5"/>
          </a:fillRef>
          <a:effectRef idx="1">
            <a:schemeClr val="accent5"/>
          </a:effectRef>
          <a:fontRef idx="minor">
            <a:schemeClr val="dk1"/>
          </a:fontRef>
        </p:style>
        <p:txBody>
          <a:bodyPr>
            <a:normAutofit/>
          </a:bodyPr>
          <a:lstStyle/>
          <a:p>
            <a:pPr marL="355600" indent="-355600" algn="just">
              <a:buBlip>
                <a:blip r:embed="rId2"/>
              </a:buBlip>
            </a:pPr>
            <a:r>
              <a:rPr lang="zh-TW" altLang="en-US" sz="4000" dirty="0">
                <a:latin typeface="標楷體" pitchFamily="65" charset="-120"/>
                <a:ea typeface="標楷體" pitchFamily="65" charset="-120"/>
              </a:rPr>
              <a:t>倘參加計劃的幼稚園</a:t>
            </a:r>
            <a:r>
              <a:rPr lang="zh-TW" altLang="en-US" sz="4000" dirty="0" smtClean="0">
                <a:latin typeface="標楷體" pitchFamily="65" charset="-120"/>
                <a:ea typeface="標楷體" pitchFamily="65" charset="-120"/>
              </a:rPr>
              <a:t>：</a:t>
            </a:r>
            <a:endParaRPr lang="zh-TW" altLang="en-US" sz="4000" dirty="0">
              <a:latin typeface="標楷體" pitchFamily="65" charset="-120"/>
              <a:ea typeface="標楷體" pitchFamily="65" charset="-120"/>
            </a:endParaRPr>
          </a:p>
          <a:p>
            <a:pPr marL="808038" lvl="1" indent="-355600" algn="just">
              <a:buSzPct val="70000"/>
              <a:buBlip>
                <a:blip r:embed="rId3"/>
              </a:buBlip>
            </a:pPr>
            <a:r>
              <a:rPr lang="zh-TW" altLang="en-US" sz="4000" dirty="0" smtClean="0">
                <a:latin typeface="標楷體" pitchFamily="65" charset="-120"/>
                <a:ea typeface="標楷體" pitchFamily="65" charset="-120"/>
              </a:rPr>
              <a:t>註冊</a:t>
            </a:r>
            <a:r>
              <a:rPr lang="zh-TW" altLang="en-US" sz="4000" dirty="0">
                <a:latin typeface="標楷體" pitchFamily="65" charset="-120"/>
                <a:ea typeface="標楷體" pitchFamily="65" charset="-120"/>
              </a:rPr>
              <a:t>並錄取幼稚園學生的校址多於一個</a:t>
            </a:r>
          </a:p>
          <a:p>
            <a:pPr marL="808038" lvl="1" indent="-355600" algn="just">
              <a:buSzPct val="70000"/>
              <a:buBlip>
                <a:blip r:embed="rId3"/>
              </a:buBlip>
            </a:pPr>
            <a:r>
              <a:rPr lang="zh-TW" altLang="en-US" sz="4000" dirty="0" smtClean="0">
                <a:latin typeface="標楷體" pitchFamily="65" charset="-120"/>
                <a:ea typeface="標楷體" pitchFamily="65" charset="-120"/>
              </a:rPr>
              <a:t>每</a:t>
            </a:r>
            <a:r>
              <a:rPr lang="zh-TW" altLang="en-US" sz="4000" dirty="0">
                <a:latin typeface="標楷體" pitchFamily="65" charset="-120"/>
                <a:ea typeface="標楷體" pitchFamily="65" charset="-120"/>
              </a:rPr>
              <a:t>個校址的租用校舍各自訂有</a:t>
            </a:r>
            <a:r>
              <a:rPr lang="zh-TW" altLang="en-US" sz="4000" dirty="0" smtClean="0">
                <a:latin typeface="標楷體" pitchFamily="65" charset="-120"/>
                <a:ea typeface="標楷體" pitchFamily="65" charset="-120"/>
              </a:rPr>
              <a:t>租約</a:t>
            </a:r>
            <a:endParaRPr lang="zh-TW" altLang="en-US" sz="4000" dirty="0">
              <a:latin typeface="標楷體" pitchFamily="65" charset="-120"/>
              <a:ea typeface="標楷體" pitchFamily="65" charset="-120"/>
            </a:endParaRPr>
          </a:p>
          <a:p>
            <a:pPr marL="358775" indent="-3175" algn="just">
              <a:buNone/>
            </a:pPr>
            <a:r>
              <a:rPr lang="zh-TW" altLang="en-US" sz="4000" dirty="0">
                <a:latin typeface="標楷體" pitchFamily="65" charset="-120"/>
                <a:ea typeface="標楷體" pitchFamily="65" charset="-120"/>
              </a:rPr>
              <a:t>幼稚園須就每個校址遞交一份申請</a:t>
            </a:r>
            <a:endParaRPr lang="zh-HK" altLang="en-US" sz="4000" dirty="0">
              <a:latin typeface="標楷體" pitchFamily="65" charset="-120"/>
              <a:ea typeface="標楷體" pitchFamily="65" charset="-120"/>
            </a:endParaRPr>
          </a:p>
        </p:txBody>
      </p:sp>
      <p:sp>
        <p:nvSpPr>
          <p:cNvPr id="5" name="矩形 4"/>
          <p:cNvSpPr/>
          <p:nvPr/>
        </p:nvSpPr>
        <p:spPr>
          <a:xfrm>
            <a:off x="827584" y="548680"/>
            <a:ext cx="7488832" cy="769441"/>
          </a:xfrm>
          <a:prstGeom prst="rect">
            <a:avLst/>
          </a:prstGeom>
        </p:spPr>
        <p:txBody>
          <a:bodyPr wrap="square">
            <a:spAutoFit/>
          </a:bodyPr>
          <a:lstStyle/>
          <a:p>
            <a:pPr algn="ctr"/>
            <a:r>
              <a:rPr lang="zh-TW" altLang="en-US" sz="4400" b="1" dirty="0" smtClean="0">
                <a:solidFill>
                  <a:srgbClr val="0000FF"/>
                </a:solidFill>
                <a:latin typeface="標楷體" pitchFamily="65" charset="-120"/>
                <a:ea typeface="標楷體" pitchFamily="65" charset="-120"/>
              </a:rPr>
              <a:t>申請程序</a:t>
            </a:r>
            <a:endParaRPr lang="zh-HK" altLang="en-US" sz="44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42370552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95536" y="980728"/>
            <a:ext cx="8280920" cy="5472608"/>
          </a:xfrm>
        </p:spPr>
        <p:style>
          <a:lnRef idx="1">
            <a:schemeClr val="accent5"/>
          </a:lnRef>
          <a:fillRef idx="2">
            <a:schemeClr val="accent5"/>
          </a:fillRef>
          <a:effectRef idx="1">
            <a:schemeClr val="accent5"/>
          </a:effectRef>
          <a:fontRef idx="minor">
            <a:schemeClr val="dk1"/>
          </a:fontRef>
        </p:style>
        <p:txBody>
          <a:bodyPr>
            <a:noAutofit/>
          </a:bodyPr>
          <a:lstStyle/>
          <a:p>
            <a:pPr marL="452438" lvl="0" indent="-452438" algn="just">
              <a:buBlip>
                <a:blip r:embed="rId2"/>
              </a:buBlip>
            </a:pPr>
            <a:r>
              <a:rPr lang="zh-TW" altLang="en-US" sz="3200" dirty="0">
                <a:latin typeface="標楷體" pitchFamily="65" charset="-120"/>
                <a:ea typeface="標楷體" pitchFamily="65" charset="-120"/>
              </a:rPr>
              <a:t>倘參加計劃的幼稚園</a:t>
            </a:r>
            <a:r>
              <a:rPr lang="zh-TW" altLang="en-US" sz="3200" dirty="0" smtClean="0">
                <a:latin typeface="標楷體" pitchFamily="65" charset="-120"/>
                <a:ea typeface="標楷體" pitchFamily="65" charset="-120"/>
              </a:rPr>
              <a:t>：</a:t>
            </a:r>
            <a:endParaRPr lang="zh-TW" altLang="en-US" sz="3200" dirty="0">
              <a:latin typeface="標楷體" pitchFamily="65" charset="-120"/>
              <a:ea typeface="標楷體" pitchFamily="65" charset="-120"/>
            </a:endParaRPr>
          </a:p>
          <a:p>
            <a:pPr marL="895350" lvl="1" indent="-355600" algn="just">
              <a:buBlip>
                <a:blip r:embed="rId3"/>
              </a:buBlip>
            </a:pPr>
            <a:r>
              <a:rPr lang="zh-TW" altLang="en-US" sz="3200" dirty="0" smtClean="0">
                <a:latin typeface="標楷體" pitchFamily="65" charset="-120"/>
                <a:ea typeface="標楷體" pitchFamily="65" charset="-120"/>
              </a:rPr>
              <a:t>註冊</a:t>
            </a:r>
            <a:r>
              <a:rPr lang="zh-TW" altLang="en-US" sz="3200" dirty="0">
                <a:latin typeface="標楷體" pitchFamily="65" charset="-120"/>
                <a:ea typeface="標楷體" pitchFamily="65" charset="-120"/>
              </a:rPr>
              <a:t>並錄取幼稚園學生的校址</a:t>
            </a:r>
            <a:r>
              <a:rPr lang="zh-TW" altLang="en-US" sz="3200" dirty="0" smtClean="0">
                <a:latin typeface="標楷體" pitchFamily="65" charset="-120"/>
                <a:ea typeface="標楷體" pitchFamily="65" charset="-120"/>
              </a:rPr>
              <a:t>多於一個</a:t>
            </a:r>
            <a:endParaRPr lang="zh-TW" altLang="en-US" sz="3200" dirty="0">
              <a:latin typeface="標楷體" pitchFamily="65" charset="-120"/>
              <a:ea typeface="標楷體" pitchFamily="65" charset="-120"/>
            </a:endParaRPr>
          </a:p>
          <a:p>
            <a:pPr marL="895350" lvl="1" indent="-355600" algn="just">
              <a:buBlip>
                <a:blip r:embed="rId3"/>
              </a:buBlip>
            </a:pPr>
            <a:r>
              <a:rPr lang="zh-TW" altLang="en-US" sz="3200" dirty="0" smtClean="0">
                <a:latin typeface="標楷體" pitchFamily="65" charset="-120"/>
                <a:ea typeface="標楷體" pitchFamily="65" charset="-120"/>
              </a:rPr>
              <a:t>全部</a:t>
            </a:r>
            <a:r>
              <a:rPr lang="zh-TW" altLang="en-US" sz="3200" dirty="0">
                <a:latin typeface="標楷體" pitchFamily="65" charset="-120"/>
                <a:ea typeface="標楷體" pitchFamily="65" charset="-120"/>
              </a:rPr>
              <a:t>或部分校址的租用校舍屬</a:t>
            </a:r>
            <a:r>
              <a:rPr lang="zh-TW" altLang="en-US" sz="3200" dirty="0" smtClean="0">
                <a:latin typeface="標楷體" pitchFamily="65" charset="-120"/>
                <a:ea typeface="標楷體" pitchFamily="65" charset="-120"/>
              </a:rPr>
              <a:t>同一份租約</a:t>
            </a:r>
            <a:endParaRPr lang="zh-TW" altLang="en-US" sz="3200" dirty="0">
              <a:latin typeface="標楷體" pitchFamily="65" charset="-120"/>
              <a:ea typeface="標楷體" pitchFamily="65" charset="-120"/>
            </a:endParaRPr>
          </a:p>
          <a:p>
            <a:pPr marL="539750" lvl="0" indent="0" algn="just">
              <a:buNone/>
            </a:pPr>
            <a:r>
              <a:rPr lang="zh-TW" altLang="en-US" sz="3200" dirty="0">
                <a:latin typeface="標楷體" pitchFamily="65" charset="-120"/>
                <a:ea typeface="標楷體" pitchFamily="65" charset="-120"/>
              </a:rPr>
              <a:t>幼稚園只須就同一份租約下的校址遞交一份申請</a:t>
            </a:r>
          </a:p>
          <a:p>
            <a:pPr marL="452438" indent="-452438" algn="just">
              <a:buBlip>
                <a:blip r:embed="rId2"/>
              </a:buBlip>
            </a:pPr>
            <a:r>
              <a:rPr lang="zh-TW" altLang="en-US" sz="3200" dirty="0" smtClean="0">
                <a:latin typeface="標楷體" pitchFamily="65" charset="-120"/>
                <a:ea typeface="標楷體" pitchFamily="65" charset="-120"/>
              </a:rPr>
              <a:t>提交</a:t>
            </a:r>
            <a:r>
              <a:rPr lang="zh-TW" altLang="en-US" sz="3200" dirty="0">
                <a:latin typeface="標楷體" pitchFamily="65" charset="-120"/>
                <a:ea typeface="標楷體" pitchFamily="65" charset="-120"/>
              </a:rPr>
              <a:t>申請時，幼稚園只能將其中一個校址定為主要校址，並在電子申請時使用</a:t>
            </a:r>
            <a:r>
              <a:rPr lang="zh-TW" altLang="en-US" sz="3200" dirty="0" smtClean="0">
                <a:latin typeface="標楷體" pitchFamily="65" charset="-120"/>
                <a:ea typeface="標楷體" pitchFamily="65" charset="-120"/>
              </a:rPr>
              <a:t>其校址編號</a:t>
            </a:r>
            <a:r>
              <a:rPr lang="zh-TW" altLang="en-US" sz="3200" dirty="0">
                <a:latin typeface="標楷體" pitchFamily="65" charset="-120"/>
                <a:ea typeface="標楷體" pitchFamily="65" charset="-120"/>
              </a:rPr>
              <a:t>，以避免重複申請。其他校址內的課室資料</a:t>
            </a:r>
            <a:r>
              <a:rPr lang="zh-TW" altLang="en-US" sz="3200" dirty="0" smtClean="0">
                <a:latin typeface="標楷體" pitchFamily="65" charset="-120"/>
                <a:ea typeface="標楷體" pitchFamily="65" charset="-120"/>
              </a:rPr>
              <a:t>，會集中下載到</a:t>
            </a:r>
            <a:r>
              <a:rPr lang="zh-TW" altLang="en-US" sz="3200" dirty="0">
                <a:latin typeface="標楷體" pitchFamily="65" charset="-120"/>
                <a:ea typeface="標楷體" pitchFamily="65" charset="-120"/>
              </a:rPr>
              <a:t>主要校址之中</a:t>
            </a:r>
            <a:r>
              <a:rPr lang="zh-TW" altLang="en-US" sz="3200" dirty="0" smtClean="0">
                <a:latin typeface="標楷體" pitchFamily="65" charset="-120"/>
                <a:ea typeface="標楷體" pitchFamily="65" charset="-120"/>
              </a:rPr>
              <a:t>。</a:t>
            </a:r>
            <a:endParaRPr lang="zh-HK" altLang="en-US" sz="3200" dirty="0">
              <a:latin typeface="標楷體" pitchFamily="65" charset="-120"/>
              <a:ea typeface="標楷體" pitchFamily="65" charset="-120"/>
            </a:endParaRPr>
          </a:p>
        </p:txBody>
      </p:sp>
      <p:sp>
        <p:nvSpPr>
          <p:cNvPr id="4" name="矩形 3"/>
          <p:cNvSpPr/>
          <p:nvPr/>
        </p:nvSpPr>
        <p:spPr>
          <a:xfrm>
            <a:off x="899592" y="260649"/>
            <a:ext cx="7488832" cy="769441"/>
          </a:xfrm>
          <a:prstGeom prst="rect">
            <a:avLst/>
          </a:prstGeom>
        </p:spPr>
        <p:txBody>
          <a:bodyPr wrap="square">
            <a:spAutoFit/>
          </a:bodyPr>
          <a:lstStyle/>
          <a:p>
            <a:pPr algn="ctr"/>
            <a:r>
              <a:rPr lang="zh-TW" altLang="en-US" sz="4400" b="1" dirty="0" smtClean="0">
                <a:solidFill>
                  <a:srgbClr val="0000FF"/>
                </a:solidFill>
                <a:latin typeface="標楷體" pitchFamily="65" charset="-120"/>
                <a:ea typeface="標楷體" pitchFamily="65" charset="-120"/>
              </a:rPr>
              <a:t>申請程序</a:t>
            </a:r>
            <a:endParaRPr lang="zh-HK" altLang="en-US" sz="44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5549023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95536" y="1052736"/>
            <a:ext cx="8280920" cy="5616624"/>
          </a:xfrm>
        </p:spPr>
        <p:style>
          <a:lnRef idx="1">
            <a:schemeClr val="accent5"/>
          </a:lnRef>
          <a:fillRef idx="2">
            <a:schemeClr val="accent5"/>
          </a:fillRef>
          <a:effectRef idx="1">
            <a:schemeClr val="accent5"/>
          </a:effectRef>
          <a:fontRef idx="minor">
            <a:schemeClr val="dk1"/>
          </a:fontRef>
        </p:style>
        <p:txBody>
          <a:bodyPr>
            <a:noAutofit/>
          </a:bodyPr>
          <a:lstStyle/>
          <a:p>
            <a:pPr marL="355600" indent="-355600" algn="just">
              <a:buBlip>
                <a:blip r:embed="rId2"/>
              </a:buBlip>
            </a:pPr>
            <a:r>
              <a:rPr lang="zh-TW" altLang="en-US" sz="3200" dirty="0" smtClean="0">
                <a:latin typeface="標楷體" pitchFamily="65" charset="-120"/>
                <a:ea typeface="標楷體" pitchFamily="65" charset="-120"/>
              </a:rPr>
              <a:t>倘</a:t>
            </a:r>
            <a:r>
              <a:rPr lang="zh-TW" altLang="zh-TW" sz="3200" dirty="0" smtClean="0">
                <a:latin typeface="標楷體" pitchFamily="65" charset="-120"/>
                <a:ea typeface="標楷體" pitchFamily="65" charset="-120"/>
              </a:rPr>
              <a:t>參加計劃的幼稚園暨幼兒中心如在幼稚園分部的註冊校址內有幼稚園分部及幼兒中心分部共用的空間，而幼稚園分部和幼兒中心分部各自訂有租約，請徵詢所屬的學校發展主任／服務主任如何填寫電子申請所需的租約資料。</a:t>
            </a:r>
          </a:p>
          <a:p>
            <a:pPr marL="355600" indent="-355600" algn="just">
              <a:buBlip>
                <a:blip r:embed="rId2"/>
              </a:buBlip>
            </a:pPr>
            <a:r>
              <a:rPr lang="zh-TW" altLang="en-US" sz="3200" dirty="0" smtClean="0">
                <a:latin typeface="標楷體" pitchFamily="65" charset="-120"/>
                <a:ea typeface="標楷體" pitchFamily="65" charset="-120"/>
              </a:rPr>
              <a:t>同樣地，倘</a:t>
            </a:r>
            <a:r>
              <a:rPr lang="zh-TW" altLang="zh-TW" sz="3200" dirty="0" smtClean="0">
                <a:latin typeface="標楷體" pitchFamily="65" charset="-120"/>
                <a:ea typeface="標楷體" pitchFamily="65" charset="-120"/>
              </a:rPr>
              <a:t>參加計劃的幼稚園如有一個註冊並錄取幼稚園學生的校址，而該校址的不同註冊校舍各自訂有租約，請徵詢所屬的學校發展主任／服務主任如何填寫電子申請所需的租約資料。</a:t>
            </a:r>
          </a:p>
          <a:p>
            <a:pPr marL="0" lvl="0" indent="0">
              <a:buNone/>
            </a:pPr>
            <a:endParaRPr lang="zh-TW" altLang="en-US" sz="3200" dirty="0">
              <a:latin typeface="標楷體" pitchFamily="65" charset="-120"/>
              <a:ea typeface="標楷體" pitchFamily="65" charset="-120"/>
            </a:endParaRPr>
          </a:p>
        </p:txBody>
      </p:sp>
      <p:sp>
        <p:nvSpPr>
          <p:cNvPr id="4" name="矩形 3"/>
          <p:cNvSpPr/>
          <p:nvPr/>
        </p:nvSpPr>
        <p:spPr>
          <a:xfrm>
            <a:off x="899592" y="260648"/>
            <a:ext cx="7488832" cy="769441"/>
          </a:xfrm>
          <a:prstGeom prst="rect">
            <a:avLst/>
          </a:prstGeom>
        </p:spPr>
        <p:txBody>
          <a:bodyPr wrap="square">
            <a:spAutoFit/>
          </a:bodyPr>
          <a:lstStyle/>
          <a:p>
            <a:pPr algn="ctr"/>
            <a:r>
              <a:rPr lang="zh-TW" altLang="en-US" sz="4400" b="1" dirty="0" smtClean="0">
                <a:solidFill>
                  <a:srgbClr val="0000FF"/>
                </a:solidFill>
                <a:latin typeface="標楷體" pitchFamily="65" charset="-120"/>
                <a:ea typeface="標楷體" pitchFamily="65" charset="-120"/>
              </a:rPr>
              <a:t>申請程序</a:t>
            </a:r>
            <a:endParaRPr lang="zh-HK" altLang="en-US" sz="44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554902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3320"/>
            <a:ext cx="7344816" cy="6728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76646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539552" y="1205920"/>
            <a:ext cx="8136904" cy="5319424"/>
          </a:xfrm>
        </p:spPr>
        <p:style>
          <a:lnRef idx="1">
            <a:schemeClr val="accent2"/>
          </a:lnRef>
          <a:fillRef idx="2">
            <a:schemeClr val="accent2"/>
          </a:fillRef>
          <a:effectRef idx="1">
            <a:schemeClr val="accent2"/>
          </a:effectRef>
          <a:fontRef idx="minor">
            <a:schemeClr val="dk1"/>
          </a:fontRef>
        </p:style>
        <p:txBody>
          <a:bodyPr>
            <a:noAutofit/>
          </a:bodyPr>
          <a:lstStyle/>
          <a:p>
            <a:pPr marL="452438" indent="-452438">
              <a:buBlip>
                <a:blip r:embed="rId2"/>
              </a:buBlip>
            </a:pPr>
            <a:r>
              <a:rPr lang="zh-TW" altLang="en-US" sz="3600" dirty="0">
                <a:latin typeface="標楷體" pitchFamily="65" charset="-120"/>
                <a:ea typeface="標楷體" pitchFamily="65" charset="-120"/>
              </a:rPr>
              <a:t>按個別參加計劃的幼稚園的開學月份，租金資助會由八月或九月起，按月發放</a:t>
            </a:r>
            <a:r>
              <a:rPr lang="zh-TW" altLang="en-US" sz="3600" dirty="0" smtClean="0">
                <a:latin typeface="標楷體" pitchFamily="65" charset="-120"/>
                <a:ea typeface="標楷體" pitchFamily="65" charset="-120"/>
              </a:rPr>
              <a:t>。</a:t>
            </a:r>
            <a:endParaRPr lang="en-US" altLang="zh-TW" sz="3600" dirty="0" smtClean="0">
              <a:latin typeface="標楷體" pitchFamily="65" charset="-120"/>
              <a:ea typeface="標楷體" pitchFamily="65" charset="-120"/>
            </a:endParaRPr>
          </a:p>
          <a:p>
            <a:endParaRPr lang="en-US" altLang="zh-HK" sz="3600" dirty="0" smtClean="0"/>
          </a:p>
          <a:p>
            <a:pPr marL="0" indent="0">
              <a:buNone/>
            </a:pPr>
            <a:endParaRPr lang="en-US" altLang="zh-HK" sz="3600" dirty="0" smtClean="0"/>
          </a:p>
          <a:p>
            <a:pPr marL="452438" indent="-452438">
              <a:buBlip>
                <a:blip r:embed="rId2"/>
              </a:buBlip>
            </a:pPr>
            <a:r>
              <a:rPr lang="zh-TW" altLang="en-US" sz="3600" dirty="0">
                <a:latin typeface="標楷體" pitchFamily="65" charset="-120"/>
                <a:ea typeface="標楷體" pitchFamily="65" charset="-120"/>
              </a:rPr>
              <a:t>八／九月至十二月</a:t>
            </a:r>
            <a:r>
              <a:rPr lang="zh-TW" altLang="en-US" sz="3600" dirty="0" smtClean="0">
                <a:latin typeface="標楷體" pitchFamily="65" charset="-120"/>
                <a:ea typeface="標楷體" pitchFamily="65" charset="-120"/>
              </a:rPr>
              <a:t>的「</a:t>
            </a:r>
            <a:r>
              <a:rPr lang="zh-TW" altLang="en-US" sz="3600" b="1" dirty="0" smtClean="0">
                <a:latin typeface="標楷體" pitchFamily="65" charset="-120"/>
                <a:ea typeface="標楷體" pitchFamily="65" charset="-120"/>
              </a:rPr>
              <a:t>暫定</a:t>
            </a:r>
            <a:r>
              <a:rPr lang="zh-TW" altLang="en-US" sz="3600" b="1" dirty="0">
                <a:latin typeface="標楷體" pitchFamily="65" charset="-120"/>
                <a:ea typeface="標楷體" pitchFamily="65" charset="-120"/>
              </a:rPr>
              <a:t>租金</a:t>
            </a:r>
            <a:r>
              <a:rPr lang="zh-TW" altLang="en-US" sz="3600" b="1" dirty="0" smtClean="0">
                <a:latin typeface="標楷體" pitchFamily="65" charset="-120"/>
                <a:ea typeface="標楷體" pitchFamily="65" charset="-120"/>
              </a:rPr>
              <a:t>資助</a:t>
            </a:r>
            <a:r>
              <a:rPr lang="zh-TW" altLang="en-US" sz="3600" dirty="0" smtClean="0">
                <a:latin typeface="標楷體" pitchFamily="65" charset="-120"/>
                <a:ea typeface="標楷體" pitchFamily="65" charset="-120"/>
              </a:rPr>
              <a:t>」金額</a:t>
            </a:r>
            <a:r>
              <a:rPr lang="zh-TW" altLang="en-US" sz="3600" dirty="0">
                <a:latin typeface="標楷體" pitchFamily="65" charset="-120"/>
                <a:ea typeface="標楷體" pitchFamily="65" charset="-120"/>
              </a:rPr>
              <a:t>，會</a:t>
            </a:r>
            <a:r>
              <a:rPr lang="zh-TW" altLang="en-US" sz="3600" dirty="0" smtClean="0">
                <a:latin typeface="標楷體" pitchFamily="65" charset="-120"/>
                <a:ea typeface="標楷體" pitchFamily="65" charset="-120"/>
              </a:rPr>
              <a:t>按幼稚園提供推算</a:t>
            </a:r>
            <a:r>
              <a:rPr lang="zh-TW" altLang="en-US" sz="3600" dirty="0">
                <a:latin typeface="標楷體" pitchFamily="65" charset="-120"/>
                <a:ea typeface="標楷體" pitchFamily="65" charset="-120"/>
              </a:rPr>
              <a:t>的九</a:t>
            </a:r>
            <a:r>
              <a:rPr lang="zh-TW" altLang="en-US" sz="3600" dirty="0" smtClean="0">
                <a:latin typeface="標楷體" pitchFamily="65" charset="-120"/>
                <a:ea typeface="標楷體" pitchFamily="65" charset="-120"/>
              </a:rPr>
              <a:t>月</a:t>
            </a:r>
            <a:r>
              <a:rPr lang="zh-CN" altLang="en-US" sz="3600" dirty="0" smtClean="0">
                <a:latin typeface="標楷體" pitchFamily="65" charset="-120"/>
                <a:ea typeface="標楷體" pitchFamily="65" charset="-120"/>
              </a:rPr>
              <a:t>份</a:t>
            </a:r>
            <a:r>
              <a:rPr lang="zh-TW" altLang="en-US" sz="3600" dirty="0" smtClean="0">
                <a:latin typeface="標楷體" pitchFamily="65" charset="-120"/>
                <a:ea typeface="標楷體" pitchFamily="65" charset="-120"/>
              </a:rPr>
              <a:t>學生</a:t>
            </a:r>
            <a:r>
              <a:rPr lang="zh-TW" altLang="en-US" sz="3600" dirty="0">
                <a:latin typeface="標楷體" pitchFamily="65" charset="-120"/>
                <a:ea typeface="標楷體" pitchFamily="65" charset="-120"/>
              </a:rPr>
              <a:t>人數發放。</a:t>
            </a:r>
          </a:p>
        </p:txBody>
      </p:sp>
      <p:sp>
        <p:nvSpPr>
          <p:cNvPr id="6" name="摺角紙張 5"/>
          <p:cNvSpPr/>
          <p:nvPr/>
        </p:nvSpPr>
        <p:spPr>
          <a:xfrm>
            <a:off x="2123728" y="3068960"/>
            <a:ext cx="1440000" cy="648072"/>
          </a:xfrm>
          <a:prstGeom prst="foldedCorne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zh-TW" altLang="en-US" sz="2000" dirty="0">
                <a:latin typeface="標楷體" pitchFamily="65" charset="-120"/>
                <a:ea typeface="標楷體" pitchFamily="65" charset="-120"/>
              </a:rPr>
              <a:t>八月</a:t>
            </a:r>
          </a:p>
        </p:txBody>
      </p:sp>
      <p:sp>
        <p:nvSpPr>
          <p:cNvPr id="7" name="摺角紙張 6"/>
          <p:cNvSpPr/>
          <p:nvPr/>
        </p:nvSpPr>
        <p:spPr>
          <a:xfrm>
            <a:off x="5364088" y="3046377"/>
            <a:ext cx="1368152" cy="648072"/>
          </a:xfrm>
          <a:prstGeom prst="foldedCorne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zh-TW" altLang="en-US" sz="2000" dirty="0">
                <a:latin typeface="標楷體" pitchFamily="65" charset="-120"/>
                <a:ea typeface="標楷體" pitchFamily="65" charset="-120"/>
              </a:rPr>
              <a:t>九月</a:t>
            </a:r>
            <a:endParaRPr lang="zh-TW" altLang="en-US" sz="2400" dirty="0">
              <a:latin typeface="標楷體" pitchFamily="65" charset="-120"/>
              <a:ea typeface="標楷體" pitchFamily="65" charset="-120"/>
            </a:endParaRPr>
          </a:p>
        </p:txBody>
      </p:sp>
      <p:sp>
        <p:nvSpPr>
          <p:cNvPr id="8" name="矩形 7"/>
          <p:cNvSpPr/>
          <p:nvPr/>
        </p:nvSpPr>
        <p:spPr>
          <a:xfrm>
            <a:off x="899592" y="260648"/>
            <a:ext cx="7200800" cy="769441"/>
          </a:xfrm>
          <a:prstGeom prst="rect">
            <a:avLst/>
          </a:prstGeom>
        </p:spPr>
        <p:txBody>
          <a:bodyPr wrap="square">
            <a:spAutoFit/>
          </a:bodyPr>
          <a:lstStyle/>
          <a:p>
            <a:pPr algn="ctr"/>
            <a:r>
              <a:rPr lang="zh-TW" altLang="en-US" sz="4400" b="1" dirty="0" smtClean="0">
                <a:solidFill>
                  <a:srgbClr val="0000FF"/>
                </a:solidFill>
                <a:latin typeface="標楷體" pitchFamily="65" charset="-120"/>
                <a:ea typeface="標楷體" pitchFamily="65" charset="-120"/>
              </a:rPr>
              <a:t>發放資助的安排</a:t>
            </a:r>
            <a:endParaRPr lang="zh-HK" altLang="en-US" sz="44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67544" y="1124744"/>
            <a:ext cx="8280920" cy="5400600"/>
          </a:xfrm>
        </p:spPr>
        <p:style>
          <a:lnRef idx="3">
            <a:schemeClr val="lt1"/>
          </a:lnRef>
          <a:fillRef idx="1">
            <a:schemeClr val="accent2"/>
          </a:fillRef>
          <a:effectRef idx="1">
            <a:schemeClr val="accent2"/>
          </a:effectRef>
          <a:fontRef idx="minor">
            <a:schemeClr val="lt1"/>
          </a:fontRef>
        </p:style>
        <p:txBody>
          <a:bodyPr>
            <a:noAutofit/>
          </a:bodyPr>
          <a:lstStyle/>
          <a:p>
            <a:pPr marL="274320" lvl="1">
              <a:spcBef>
                <a:spcPts val="600"/>
              </a:spcBef>
              <a:buSzPct val="70000"/>
              <a:buBlip>
                <a:blip r:embed="rId2"/>
              </a:buBlip>
            </a:pPr>
            <a:r>
              <a:rPr lang="zh-TW" altLang="en-US" sz="3600" dirty="0">
                <a:latin typeface="標楷體" pitchFamily="65" charset="-120"/>
                <a:ea typeface="標楷體" pitchFamily="65" charset="-120"/>
              </a:rPr>
              <a:t>教育局會核實有關學年九月的實際合資格學生</a:t>
            </a:r>
            <a:r>
              <a:rPr lang="zh-TW" altLang="en-US" sz="3600" dirty="0" smtClean="0">
                <a:latin typeface="標楷體" pitchFamily="65" charset="-120"/>
                <a:ea typeface="標楷體" pitchFamily="65" charset="-120"/>
              </a:rPr>
              <a:t>人數</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如適用</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a:t>
            </a:r>
            <a:endParaRPr lang="en-US" altLang="zh-HK" sz="3600" dirty="0" smtClean="0">
              <a:latin typeface="標楷體" pitchFamily="65" charset="-120"/>
              <a:ea typeface="標楷體" pitchFamily="65" charset="-120"/>
            </a:endParaRPr>
          </a:p>
          <a:p>
            <a:pPr marL="1108710" lvl="1" indent="-742950">
              <a:buClr>
                <a:srgbClr val="0000FF"/>
              </a:buClr>
              <a:buFont typeface="Wingdings" pitchFamily="2" charset="2"/>
              <a:buAutoNum type="circleNumWdWhitePlain"/>
            </a:pPr>
            <a:r>
              <a:rPr lang="zh-TW" altLang="en-US" sz="3600" dirty="0" smtClean="0">
                <a:latin typeface="標楷體" pitchFamily="65" charset="-120"/>
                <a:ea typeface="標楷體" pitchFamily="65" charset="-120"/>
              </a:rPr>
              <a:t>「</a:t>
            </a:r>
            <a:r>
              <a:rPr lang="zh-TW" altLang="en-US" sz="3600" dirty="0">
                <a:latin typeface="標楷體" pitchFamily="65" charset="-120"/>
                <a:ea typeface="標楷體" pitchFamily="65" charset="-120"/>
              </a:rPr>
              <a:t>計劃」下合資格及不合資格學生</a:t>
            </a:r>
            <a:r>
              <a:rPr lang="zh-TW" altLang="en-US" sz="3600" dirty="0" smtClean="0">
                <a:latin typeface="標楷體" pitchFamily="65" charset="-120"/>
                <a:ea typeface="標楷體" pitchFamily="65" charset="-120"/>
              </a:rPr>
              <a:t>人數</a:t>
            </a:r>
            <a:endParaRPr lang="en-US" altLang="zh-TW" sz="3600" dirty="0" smtClean="0">
              <a:latin typeface="標楷體" pitchFamily="65" charset="-120"/>
              <a:ea typeface="標楷體" pitchFamily="65" charset="-120"/>
            </a:endParaRPr>
          </a:p>
          <a:p>
            <a:pPr marL="1108710" lvl="1" indent="-742950">
              <a:buClr>
                <a:srgbClr val="0000FF"/>
              </a:buClr>
              <a:buFont typeface="Wingdings" pitchFamily="2" charset="2"/>
              <a:buAutoNum type="circleNumWdWhitePlain"/>
            </a:pPr>
            <a:r>
              <a:rPr lang="zh-TW" altLang="en-US" sz="3600" dirty="0">
                <a:latin typeface="標楷體" pitchFamily="65" charset="-120"/>
                <a:ea typeface="標楷體" pitchFamily="65" charset="-120"/>
              </a:rPr>
              <a:t>幼稚園分部的本地課程及非本地課程的學生人數</a:t>
            </a:r>
            <a:endParaRPr lang="en-US" altLang="zh-HK" sz="3600" dirty="0" smtClean="0">
              <a:latin typeface="標楷體" pitchFamily="65" charset="-120"/>
              <a:ea typeface="標楷體" pitchFamily="65" charset="-120"/>
            </a:endParaRPr>
          </a:p>
          <a:p>
            <a:pPr marL="1108710" lvl="1" indent="-742950">
              <a:buClr>
                <a:srgbClr val="0000FF"/>
              </a:buClr>
              <a:buFont typeface="Wingdings" pitchFamily="2" charset="2"/>
              <a:buAutoNum type="circleNumWdWhitePlain"/>
            </a:pPr>
            <a:r>
              <a:rPr lang="zh-TW" altLang="en-US" sz="3600" dirty="0">
                <a:latin typeface="標楷體" pitchFamily="65" charset="-120"/>
                <a:ea typeface="標楷體" pitchFamily="65" charset="-120"/>
              </a:rPr>
              <a:t>幼稚園分部及幼兒中心分部的</a:t>
            </a:r>
            <a:r>
              <a:rPr lang="zh-TW" altLang="en-US" sz="3600" dirty="0" smtClean="0">
                <a:latin typeface="標楷體" pitchFamily="65" charset="-120"/>
                <a:ea typeface="標楷體" pitchFamily="65" charset="-120"/>
              </a:rPr>
              <a:t>人數</a:t>
            </a:r>
            <a:endParaRPr lang="en-US" altLang="zh-TW" sz="3600" dirty="0" smtClean="0">
              <a:latin typeface="標楷體" pitchFamily="65" charset="-120"/>
              <a:ea typeface="標楷體" pitchFamily="65" charset="-120"/>
            </a:endParaRPr>
          </a:p>
        </p:txBody>
      </p:sp>
      <p:sp>
        <p:nvSpPr>
          <p:cNvPr id="5" name="矩形 4"/>
          <p:cNvSpPr/>
          <p:nvPr/>
        </p:nvSpPr>
        <p:spPr>
          <a:xfrm>
            <a:off x="755576" y="260648"/>
            <a:ext cx="7344816" cy="769441"/>
          </a:xfrm>
          <a:prstGeom prst="rect">
            <a:avLst/>
          </a:prstGeom>
        </p:spPr>
        <p:txBody>
          <a:bodyPr wrap="square">
            <a:spAutoFit/>
          </a:bodyPr>
          <a:lstStyle/>
          <a:p>
            <a:pPr algn="ctr"/>
            <a:r>
              <a:rPr lang="zh-TW" altLang="en-US" sz="4400" b="1" dirty="0" smtClean="0">
                <a:solidFill>
                  <a:srgbClr val="0000FF"/>
                </a:solidFill>
                <a:latin typeface="標楷體" pitchFamily="65" charset="-120"/>
                <a:ea typeface="標楷體" pitchFamily="65" charset="-120"/>
              </a:rPr>
              <a:t>發放資助的安排</a:t>
            </a:r>
            <a:endParaRPr lang="zh-HK" altLang="en-US" sz="44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22681619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611560" y="1196752"/>
            <a:ext cx="8064896" cy="5112568"/>
          </a:xfrm>
        </p:spPr>
        <p:style>
          <a:lnRef idx="3">
            <a:schemeClr val="lt1"/>
          </a:lnRef>
          <a:fillRef idx="1">
            <a:schemeClr val="accent2"/>
          </a:fillRef>
          <a:effectRef idx="1">
            <a:schemeClr val="accent2"/>
          </a:effectRef>
          <a:fontRef idx="minor">
            <a:schemeClr val="lt1"/>
          </a:fontRef>
        </p:style>
        <p:txBody>
          <a:bodyPr>
            <a:normAutofit/>
          </a:bodyPr>
          <a:lstStyle/>
          <a:p>
            <a:pPr marL="452438" indent="-452438" algn="just">
              <a:buBlip>
                <a:blip r:embed="rId2"/>
              </a:buBlip>
            </a:pPr>
            <a:r>
              <a:rPr lang="zh-TW" altLang="en-US" sz="3600" dirty="0">
                <a:latin typeface="標楷體" pitchFamily="65" charset="-120"/>
                <a:ea typeface="標楷體" pitchFamily="65" charset="-120"/>
              </a:rPr>
              <a:t>核實工作完成後，便會計算整個學年的「</a:t>
            </a:r>
            <a:r>
              <a:rPr lang="zh-TW" altLang="en-US" sz="3600" b="1" u="sng" dirty="0">
                <a:latin typeface="標楷體" pitchFamily="65" charset="-120"/>
                <a:ea typeface="標楷體" pitchFamily="65" charset="-120"/>
              </a:rPr>
              <a:t>實際</a:t>
            </a:r>
            <a:r>
              <a:rPr lang="zh-TW" altLang="en-US" sz="3600" b="1" dirty="0">
                <a:latin typeface="標楷體" pitchFamily="65" charset="-120"/>
                <a:ea typeface="標楷體" pitchFamily="65" charset="-120"/>
              </a:rPr>
              <a:t>租金資助</a:t>
            </a:r>
            <a:r>
              <a:rPr lang="zh-TW" altLang="en-US" sz="3600" dirty="0">
                <a:latin typeface="標楷體" pitchFamily="65" charset="-120"/>
                <a:ea typeface="標楷體" pitchFamily="65" charset="-120"/>
              </a:rPr>
              <a:t>」金額，並在有關學年一月及其後月份發放資助。 </a:t>
            </a:r>
            <a:endParaRPr lang="en-US" altLang="zh-TW" sz="3600" dirty="0" smtClean="0">
              <a:latin typeface="標楷體" pitchFamily="65" charset="-120"/>
              <a:ea typeface="標楷體" pitchFamily="65" charset="-120"/>
            </a:endParaRPr>
          </a:p>
          <a:p>
            <a:pPr marL="452438" indent="-452438" algn="just">
              <a:buNone/>
            </a:pPr>
            <a:endParaRPr lang="en-US" altLang="zh-TW" sz="3600" dirty="0" smtClean="0">
              <a:latin typeface="標楷體" pitchFamily="65" charset="-120"/>
              <a:ea typeface="標楷體" pitchFamily="65" charset="-120"/>
            </a:endParaRPr>
          </a:p>
          <a:p>
            <a:pPr marL="452438" indent="-452438" algn="just">
              <a:buBlip>
                <a:blip r:embed="rId2"/>
              </a:buBlip>
            </a:pPr>
            <a:r>
              <a:rPr lang="zh-TW" altLang="en-US" sz="3600" dirty="0" smtClean="0">
                <a:latin typeface="標楷體" pitchFamily="65" charset="-120"/>
                <a:ea typeface="標楷體" pitchFamily="65" charset="-120"/>
              </a:rPr>
              <a:t>在之前八月</a:t>
            </a:r>
            <a:r>
              <a:rPr lang="zh-TW" altLang="en-US" sz="3600" dirty="0">
                <a:latin typeface="標楷體" pitchFamily="65" charset="-120"/>
                <a:ea typeface="標楷體" pitchFamily="65" charset="-120"/>
              </a:rPr>
              <a:t>／九月至十二月少付的租金資助，會在一月加以調整；至於多付的租金資助，則會在有關學年一月及其後月份的租金資助中扣減。</a:t>
            </a:r>
            <a:endParaRPr lang="zh-HK" altLang="en-US" sz="3600" dirty="0">
              <a:latin typeface="標楷體" pitchFamily="65" charset="-120"/>
              <a:ea typeface="標楷體" pitchFamily="65" charset="-120"/>
            </a:endParaRPr>
          </a:p>
        </p:txBody>
      </p:sp>
      <p:sp>
        <p:nvSpPr>
          <p:cNvPr id="5" name="矩形 4"/>
          <p:cNvSpPr/>
          <p:nvPr/>
        </p:nvSpPr>
        <p:spPr>
          <a:xfrm>
            <a:off x="899592" y="260648"/>
            <a:ext cx="7344816" cy="769441"/>
          </a:xfrm>
          <a:prstGeom prst="rect">
            <a:avLst/>
          </a:prstGeom>
        </p:spPr>
        <p:txBody>
          <a:bodyPr wrap="square">
            <a:spAutoFit/>
          </a:bodyPr>
          <a:lstStyle/>
          <a:p>
            <a:pPr algn="ctr"/>
            <a:r>
              <a:rPr lang="zh-TW" altLang="en-US" sz="4400" b="1" dirty="0" smtClean="0">
                <a:solidFill>
                  <a:srgbClr val="0000FF"/>
                </a:solidFill>
                <a:latin typeface="標楷體" pitchFamily="65" charset="-120"/>
                <a:ea typeface="標楷體" pitchFamily="65" charset="-120"/>
              </a:rPr>
              <a:t>發放資助的安排</a:t>
            </a:r>
            <a:endParaRPr lang="zh-HK" altLang="en-US" sz="44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23528" y="1196752"/>
            <a:ext cx="8352928" cy="5472608"/>
          </a:xfrm>
        </p:spPr>
        <p:style>
          <a:lnRef idx="1">
            <a:schemeClr val="accent1"/>
          </a:lnRef>
          <a:fillRef idx="2">
            <a:schemeClr val="accent1"/>
          </a:fillRef>
          <a:effectRef idx="1">
            <a:schemeClr val="accent1"/>
          </a:effectRef>
          <a:fontRef idx="minor">
            <a:schemeClr val="dk1"/>
          </a:fontRef>
        </p:style>
        <p:txBody>
          <a:bodyPr>
            <a:noAutofit/>
          </a:bodyPr>
          <a:lstStyle/>
          <a:p>
            <a:pPr marL="452438" indent="-452438" algn="just">
              <a:buBlip>
                <a:blip r:embed="rId3"/>
              </a:buBlip>
            </a:pPr>
            <a:r>
              <a:rPr lang="zh-TW" altLang="en-US" sz="3800" dirty="0" smtClean="0">
                <a:latin typeface="標楷體" pitchFamily="65" charset="-120"/>
                <a:ea typeface="標楷體" pitchFamily="65" charset="-120"/>
              </a:rPr>
              <a:t>教育局</a:t>
            </a:r>
            <a:r>
              <a:rPr lang="zh-TW" altLang="en-US" sz="3800" dirty="0">
                <a:latin typeface="標楷體" pitchFamily="65" charset="-120"/>
                <a:ea typeface="標楷體" pitchFamily="65" charset="-120"/>
              </a:rPr>
              <a:t>會按年批核幼稚園遞交的申請</a:t>
            </a:r>
            <a:r>
              <a:rPr lang="zh-TW" altLang="en-US" sz="3800" dirty="0" smtClean="0">
                <a:latin typeface="標楷體" pitchFamily="65" charset="-120"/>
                <a:ea typeface="標楷體" pitchFamily="65" charset="-120"/>
              </a:rPr>
              <a:t>。</a:t>
            </a:r>
            <a:endParaRPr lang="en-US" altLang="zh-TW" sz="3800" dirty="0" smtClean="0">
              <a:latin typeface="標楷體" pitchFamily="65" charset="-120"/>
              <a:ea typeface="標楷體" pitchFamily="65" charset="-120"/>
            </a:endParaRPr>
          </a:p>
          <a:p>
            <a:pPr marL="452438" indent="-452438" algn="just">
              <a:buBlip>
                <a:blip r:embed="rId3"/>
              </a:buBlip>
            </a:pPr>
            <a:r>
              <a:rPr lang="zh-TW" altLang="en-US" sz="3800" dirty="0" smtClean="0">
                <a:latin typeface="標楷體" pitchFamily="65" charset="-120"/>
                <a:ea typeface="標楷體" pitchFamily="65" charset="-120"/>
              </a:rPr>
              <a:t>租金</a:t>
            </a:r>
            <a:r>
              <a:rPr lang="zh-TW" altLang="en-US" sz="3800" dirty="0">
                <a:latin typeface="標楷體" pitchFamily="65" charset="-120"/>
                <a:ea typeface="標楷體" pitchFamily="65" charset="-120"/>
              </a:rPr>
              <a:t>資助額會由有關學年開始月份起計，直至該學年結束月份為止</a:t>
            </a:r>
            <a:r>
              <a:rPr lang="en-US" altLang="zh-TW" sz="3800" dirty="0">
                <a:latin typeface="標楷體" pitchFamily="65" charset="-120"/>
                <a:ea typeface="標楷體" pitchFamily="65" charset="-120"/>
              </a:rPr>
              <a:t>(</a:t>
            </a:r>
            <a:r>
              <a:rPr lang="zh-TW" altLang="en-US" sz="3800" dirty="0">
                <a:latin typeface="標楷體" pitchFamily="65" charset="-120"/>
                <a:ea typeface="標楷體" pitchFamily="65" charset="-120"/>
              </a:rPr>
              <a:t>即由八月／九月一日至七月／八月三十一日</a:t>
            </a:r>
            <a:r>
              <a:rPr lang="en-US" altLang="zh-TW" sz="3800" dirty="0">
                <a:latin typeface="標楷體" pitchFamily="65" charset="-120"/>
                <a:ea typeface="標楷體" pitchFamily="65" charset="-120"/>
              </a:rPr>
              <a:t>)(</a:t>
            </a:r>
            <a:r>
              <a:rPr lang="zh-TW" altLang="en-US" sz="3800" dirty="0">
                <a:latin typeface="標楷體" pitchFamily="65" charset="-120"/>
                <a:ea typeface="標楷體" pitchFamily="65" charset="-120"/>
              </a:rPr>
              <a:t>下</a:t>
            </a:r>
            <a:r>
              <a:rPr lang="zh-TW" altLang="en-US" sz="3800" dirty="0" smtClean="0">
                <a:latin typeface="標楷體" pitchFamily="65" charset="-120"/>
                <a:ea typeface="標楷體" pitchFamily="65" charset="-120"/>
              </a:rPr>
              <a:t>稱「租金</a:t>
            </a:r>
            <a:r>
              <a:rPr lang="zh-TW" altLang="en-US" sz="3800" dirty="0">
                <a:latin typeface="標楷體" pitchFamily="65" charset="-120"/>
                <a:ea typeface="標楷體" pitchFamily="65" charset="-120"/>
              </a:rPr>
              <a:t>資助</a:t>
            </a:r>
            <a:r>
              <a:rPr lang="zh-TW" altLang="en-US" sz="3800" dirty="0" smtClean="0">
                <a:latin typeface="標楷體" pitchFamily="65" charset="-120"/>
                <a:ea typeface="標楷體" pitchFamily="65" charset="-120"/>
              </a:rPr>
              <a:t>期間」</a:t>
            </a:r>
            <a:r>
              <a:rPr lang="en-US" altLang="zh-TW" sz="3800" dirty="0" smtClean="0">
                <a:latin typeface="標楷體" pitchFamily="65" charset="-120"/>
                <a:ea typeface="標楷體" pitchFamily="65" charset="-120"/>
              </a:rPr>
              <a:t>)</a:t>
            </a:r>
            <a:r>
              <a:rPr lang="en-US" altLang="zh-HK" sz="3800" dirty="0" smtClean="0">
                <a:latin typeface="標楷體" pitchFamily="65" charset="-120"/>
                <a:ea typeface="標楷體" pitchFamily="65" charset="-120"/>
              </a:rPr>
              <a:t> </a:t>
            </a:r>
          </a:p>
          <a:p>
            <a:pPr marL="452438" indent="-452438" algn="just">
              <a:buBlip>
                <a:blip r:embed="rId3"/>
              </a:buBlip>
            </a:pPr>
            <a:r>
              <a:rPr lang="zh-CN" altLang="en-US" sz="3800" dirty="0">
                <a:latin typeface="標楷體" pitchFamily="65" charset="-120"/>
                <a:ea typeface="標楷體" pitchFamily="65" charset="-120"/>
              </a:rPr>
              <a:t>在</a:t>
            </a:r>
            <a:r>
              <a:rPr lang="zh-TW" altLang="en-US" sz="3800" dirty="0" smtClean="0">
                <a:latin typeface="標楷體" pitchFamily="65" charset="-120"/>
                <a:ea typeface="標楷體" pitchFamily="65" charset="-120"/>
              </a:rPr>
              <a:t>租金</a:t>
            </a:r>
            <a:r>
              <a:rPr lang="zh-TW" altLang="en-US" sz="3800" dirty="0">
                <a:latin typeface="標楷體" pitchFamily="65" charset="-120"/>
                <a:ea typeface="標楷體" pitchFamily="65" charset="-120"/>
              </a:rPr>
              <a:t>資助期間</a:t>
            </a:r>
            <a:r>
              <a:rPr lang="zh-TW" altLang="en-US" sz="3800" dirty="0" smtClean="0">
                <a:latin typeface="標楷體" pitchFamily="65" charset="-120"/>
                <a:ea typeface="標楷體" pitchFamily="65" charset="-120"/>
              </a:rPr>
              <a:t>，</a:t>
            </a:r>
            <a:r>
              <a:rPr lang="zh-TW" altLang="en-US" sz="3800" dirty="0">
                <a:latin typeface="標楷體" pitchFamily="65" charset="-120"/>
                <a:ea typeface="標楷體" pitchFamily="65" charset="-120"/>
              </a:rPr>
              <a:t>租金資助</a:t>
            </a:r>
            <a:r>
              <a:rPr lang="zh-TW" altLang="en-US" sz="3800" dirty="0" smtClean="0">
                <a:latin typeface="標楷體" pitchFamily="65" charset="-120"/>
                <a:ea typeface="標楷體" pitchFamily="65" charset="-120"/>
              </a:rPr>
              <a:t>額可根據</a:t>
            </a:r>
            <a:r>
              <a:rPr lang="zh-TW" altLang="en-US" sz="3800" dirty="0">
                <a:latin typeface="標楷體" pitchFamily="65" charset="-120"/>
                <a:ea typeface="標楷體" pitchFamily="65" charset="-120"/>
              </a:rPr>
              <a:t>新訂租約調整</a:t>
            </a:r>
            <a:endParaRPr lang="zh-HK" altLang="en-US" sz="3800" dirty="0">
              <a:latin typeface="標楷體" pitchFamily="65" charset="-120"/>
              <a:ea typeface="標楷體" pitchFamily="65" charset="-120"/>
            </a:endParaRPr>
          </a:p>
        </p:txBody>
      </p:sp>
      <p:sp>
        <p:nvSpPr>
          <p:cNvPr id="5" name="矩形 4"/>
          <p:cNvSpPr/>
          <p:nvPr/>
        </p:nvSpPr>
        <p:spPr>
          <a:xfrm>
            <a:off x="467544" y="332656"/>
            <a:ext cx="7848872" cy="707886"/>
          </a:xfrm>
          <a:prstGeom prst="rect">
            <a:avLst/>
          </a:prstGeom>
        </p:spPr>
        <p:txBody>
          <a:bodyPr wrap="square">
            <a:spAutoFit/>
          </a:bodyPr>
          <a:lstStyle/>
          <a:p>
            <a:pPr algn="ctr"/>
            <a:r>
              <a:rPr lang="zh-TW" altLang="en-US" sz="4000" b="1" dirty="0" smtClean="0">
                <a:solidFill>
                  <a:srgbClr val="0000FF"/>
                </a:solidFill>
                <a:latin typeface="標楷體" pitchFamily="65" charset="-120"/>
                <a:ea typeface="標楷體" pitchFamily="65" charset="-120"/>
              </a:rPr>
              <a:t>租金資助計劃期間及租約租賃期</a:t>
            </a:r>
            <a:endParaRPr lang="zh-HK" altLang="en-US" sz="40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95536" y="1052736"/>
            <a:ext cx="8280920" cy="5472608"/>
          </a:xfrm>
        </p:spPr>
        <p:style>
          <a:lnRef idx="1">
            <a:schemeClr val="accent1"/>
          </a:lnRef>
          <a:fillRef idx="2">
            <a:schemeClr val="accent1"/>
          </a:fillRef>
          <a:effectRef idx="1">
            <a:schemeClr val="accent1"/>
          </a:effectRef>
          <a:fontRef idx="minor">
            <a:schemeClr val="dk1"/>
          </a:fontRef>
        </p:style>
        <p:txBody>
          <a:bodyPr>
            <a:noAutofit/>
          </a:bodyPr>
          <a:lstStyle/>
          <a:p>
            <a:pPr algn="just">
              <a:spcBef>
                <a:spcPts val="1200"/>
              </a:spcBef>
              <a:buBlip>
                <a:blip r:embed="rId2"/>
              </a:buBlip>
            </a:pPr>
            <a:r>
              <a:rPr lang="zh-TW" altLang="en-US" sz="2600" dirty="0">
                <a:latin typeface="標楷體" pitchFamily="65" charset="-120"/>
                <a:ea typeface="標楷體" pitchFamily="65" charset="-120"/>
              </a:rPr>
              <a:t>租約訂明的租賃期，應與有關學年整段或部分租金資助期間重疊</a:t>
            </a:r>
            <a:r>
              <a:rPr lang="zh-TW" altLang="en-US" sz="2600" dirty="0" smtClean="0">
                <a:latin typeface="標楷體" pitchFamily="65" charset="-120"/>
                <a:ea typeface="標楷體" pitchFamily="65" charset="-120"/>
              </a:rPr>
              <a:t>。</a:t>
            </a:r>
            <a:endParaRPr lang="zh-TW" altLang="en-US" sz="2600" dirty="0">
              <a:latin typeface="標楷體" pitchFamily="65" charset="-120"/>
              <a:ea typeface="標楷體" pitchFamily="65" charset="-120"/>
            </a:endParaRPr>
          </a:p>
          <a:p>
            <a:pPr algn="just">
              <a:buBlip>
                <a:blip r:embed="rId2"/>
              </a:buBlip>
            </a:pPr>
            <a:r>
              <a:rPr lang="zh-TW" altLang="en-US" sz="2600" dirty="0">
                <a:latin typeface="標楷體" pitchFamily="65" charset="-120"/>
                <a:ea typeface="標楷體" pitchFamily="65" charset="-120"/>
              </a:rPr>
              <a:t>如非，</a:t>
            </a:r>
            <a:r>
              <a:rPr lang="zh-TW" altLang="en-US" sz="2600" dirty="0" smtClean="0">
                <a:latin typeface="標楷體" pitchFamily="65" charset="-120"/>
                <a:ea typeface="標楷體" pitchFamily="65" charset="-120"/>
              </a:rPr>
              <a:t>幼稚園可提供</a:t>
            </a:r>
            <a:r>
              <a:rPr lang="zh-TW" altLang="en-US" sz="2600" dirty="0">
                <a:latin typeface="標楷體" pitchFamily="65" charset="-120"/>
                <a:ea typeface="標楷體" pitchFamily="65" charset="-120"/>
              </a:rPr>
              <a:t>現行租約</a:t>
            </a:r>
            <a:r>
              <a:rPr lang="en-US" altLang="zh-TW" sz="2600" dirty="0">
                <a:latin typeface="標楷體" pitchFamily="65" charset="-120"/>
                <a:ea typeface="標楷體" pitchFamily="65" charset="-120"/>
              </a:rPr>
              <a:t>(</a:t>
            </a:r>
            <a:r>
              <a:rPr lang="zh-TW" altLang="en-US" sz="2600" dirty="0">
                <a:latin typeface="標楷體" pitchFamily="65" charset="-120"/>
                <a:ea typeface="標楷體" pitchFamily="65" charset="-120"/>
              </a:rPr>
              <a:t>下</a:t>
            </a:r>
            <a:r>
              <a:rPr lang="zh-TW" altLang="en-US" sz="2600" dirty="0" smtClean="0">
                <a:latin typeface="標楷體" pitchFamily="65" charset="-120"/>
                <a:ea typeface="標楷體" pitchFamily="65" charset="-120"/>
              </a:rPr>
              <a:t>稱「即將</a:t>
            </a:r>
            <a:r>
              <a:rPr lang="zh-TW" altLang="en-US" sz="2600" dirty="0">
                <a:latin typeface="標楷體" pitchFamily="65" charset="-120"/>
                <a:ea typeface="標楷體" pitchFamily="65" charset="-120"/>
              </a:rPr>
              <a:t>到期的</a:t>
            </a:r>
            <a:r>
              <a:rPr lang="zh-TW" altLang="en-US" sz="2600" dirty="0" smtClean="0">
                <a:latin typeface="標楷體" pitchFamily="65" charset="-120"/>
                <a:ea typeface="標楷體" pitchFamily="65" charset="-120"/>
              </a:rPr>
              <a:t>租約」</a:t>
            </a:r>
            <a:r>
              <a:rPr lang="en-US" altLang="zh-TW" sz="2600" dirty="0" smtClean="0">
                <a:latin typeface="標楷體" pitchFamily="65" charset="-120"/>
                <a:ea typeface="標楷體" pitchFamily="65" charset="-120"/>
              </a:rPr>
              <a:t>)</a:t>
            </a:r>
            <a:r>
              <a:rPr lang="zh-TW" altLang="en-US" sz="2600" dirty="0">
                <a:latin typeface="標楷體" pitchFamily="65" charset="-120"/>
                <a:ea typeface="標楷體" pitchFamily="65" charset="-120"/>
              </a:rPr>
              <a:t>的租金</a:t>
            </a:r>
            <a:r>
              <a:rPr lang="zh-TW" altLang="en-US" sz="2600" dirty="0" smtClean="0">
                <a:latin typeface="標楷體" pitchFamily="65" charset="-120"/>
                <a:ea typeface="標楷體" pitchFamily="65" charset="-120"/>
              </a:rPr>
              <a:t>資料，</a:t>
            </a:r>
            <a:r>
              <a:rPr lang="zh-TW" altLang="zh-TW" sz="2600" dirty="0" smtClean="0">
                <a:latin typeface="標楷體" pitchFamily="65" charset="-120"/>
                <a:ea typeface="標楷體" pitchFamily="65" charset="-120"/>
              </a:rPr>
              <a:t>但同時須盡快與業主商討訂立新租約，以涵蓋有關學年整段或部分租金資助期間，並須因應情況採取下列行動：</a:t>
            </a:r>
          </a:p>
          <a:p>
            <a:pPr marL="625475" indent="-355600" algn="just">
              <a:buClr>
                <a:srgbClr val="0000FF"/>
              </a:buClr>
              <a:buSzPct val="100000"/>
              <a:buFont typeface="Wingdings" pitchFamily="2" charset="2"/>
              <a:buAutoNum type="circleNumWdWhitePlain"/>
            </a:pPr>
            <a:r>
              <a:rPr lang="zh-TW" altLang="zh-TW" sz="2600" dirty="0" smtClean="0">
                <a:latin typeface="標楷體" pitchFamily="65" charset="-120"/>
                <a:ea typeface="標楷體" pitchFamily="65" charset="-120"/>
              </a:rPr>
              <a:t>向所屬的學校發展主任／服務主任匯報簽訂新租約的進度</a:t>
            </a:r>
          </a:p>
          <a:p>
            <a:pPr marL="625475" indent="-355600" algn="just">
              <a:buClr>
                <a:srgbClr val="0000FF"/>
              </a:buClr>
              <a:buSzPct val="100000"/>
              <a:buFont typeface="Wingdings" pitchFamily="2" charset="2"/>
              <a:buAutoNum type="circleNumWdWhitePlain" startAt="2"/>
            </a:pPr>
            <a:r>
              <a:rPr lang="zh-TW" altLang="en-US" sz="2600" dirty="0" smtClean="0">
                <a:latin typeface="標楷體" pitchFamily="65" charset="-120"/>
                <a:ea typeface="標楷體" pitchFamily="65" charset="-120"/>
              </a:rPr>
              <a:t>如在訂立新租約前，電子申請已遞交並獲得批准，教育局會發放「臨時租金資助」，而不是「暫定租金資助」 </a:t>
            </a:r>
            <a:endParaRPr lang="en-US" altLang="zh-TW" sz="2600" dirty="0" smtClean="0">
              <a:latin typeface="標楷體" pitchFamily="65" charset="-120"/>
              <a:ea typeface="標楷體" pitchFamily="65" charset="-120"/>
            </a:endParaRPr>
          </a:p>
          <a:p>
            <a:pPr marL="625475" indent="-355600" algn="just">
              <a:buClr>
                <a:srgbClr val="0000FF"/>
              </a:buClr>
              <a:buSzPct val="100000"/>
              <a:buFont typeface="Wingdings" pitchFamily="2" charset="2"/>
              <a:buAutoNum type="circleNumWdWhitePlain" startAt="2"/>
            </a:pPr>
            <a:r>
              <a:rPr lang="zh-TW" altLang="en-US" sz="2600" dirty="0" smtClean="0">
                <a:latin typeface="標楷體" pitchFamily="65" charset="-120"/>
                <a:ea typeface="標楷體" pitchFamily="65" charset="-120"/>
              </a:rPr>
              <a:t>簽訂新租約後，有關幼稚園須遞交電子申請，以根據新租約調整租金資助額</a:t>
            </a:r>
            <a:r>
              <a:rPr lang="zh-TW" altLang="en-US" sz="2600" dirty="0" smtClean="0"/>
              <a:t>。</a:t>
            </a:r>
            <a:endParaRPr lang="zh-HK" altLang="en-US" sz="2600" dirty="0" smtClean="0"/>
          </a:p>
        </p:txBody>
      </p:sp>
      <p:sp>
        <p:nvSpPr>
          <p:cNvPr id="4" name="標題 1"/>
          <p:cNvSpPr txBox="1">
            <a:spLocks/>
          </p:cNvSpPr>
          <p:nvPr/>
        </p:nvSpPr>
        <p:spPr>
          <a:xfrm>
            <a:off x="251520" y="188640"/>
            <a:ext cx="8640960" cy="86409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400" dirty="0" smtClean="0">
                <a:solidFill>
                  <a:srgbClr val="0000FF"/>
                </a:solidFill>
                <a:effectLst/>
                <a:latin typeface="標楷體" pitchFamily="65" charset="-120"/>
                <a:ea typeface="標楷體" pitchFamily="65" charset="-120"/>
              </a:rPr>
              <a:t>租金</a:t>
            </a:r>
            <a:r>
              <a:rPr lang="zh-TW" altLang="en-US" sz="4400" dirty="0">
                <a:solidFill>
                  <a:srgbClr val="0000FF"/>
                </a:solidFill>
                <a:effectLst/>
                <a:latin typeface="標楷體" pitchFamily="65" charset="-120"/>
                <a:ea typeface="標楷體" pitchFamily="65" charset="-120"/>
              </a:rPr>
              <a:t>資助計劃期間及租約租賃期</a:t>
            </a:r>
            <a:endParaRPr lang="zh-HK" altLang="en-US" sz="4400" dirty="0">
              <a:solidFill>
                <a:srgbClr val="0000FF"/>
              </a:solidFill>
              <a:effectLst/>
              <a:latin typeface="標楷體" pitchFamily="65" charset="-12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95536" y="1124744"/>
            <a:ext cx="8280920" cy="5472608"/>
          </a:xfrm>
        </p:spPr>
        <p:style>
          <a:lnRef idx="1">
            <a:schemeClr val="accent1"/>
          </a:lnRef>
          <a:fillRef idx="2">
            <a:schemeClr val="accent1"/>
          </a:fillRef>
          <a:effectRef idx="1">
            <a:schemeClr val="accent1"/>
          </a:effectRef>
          <a:fontRef idx="minor">
            <a:schemeClr val="dk1"/>
          </a:fontRef>
        </p:style>
        <p:txBody>
          <a:bodyPr>
            <a:noAutofit/>
          </a:bodyPr>
          <a:lstStyle/>
          <a:p>
            <a:pPr marL="452438" indent="-365125" algn="just">
              <a:buBlip>
                <a:blip r:embed="rId2"/>
              </a:buBlip>
            </a:pPr>
            <a:r>
              <a:rPr lang="zh-TW" altLang="en-US" sz="4000" dirty="0" smtClean="0">
                <a:latin typeface="標楷體" pitchFamily="65" charset="-120"/>
                <a:ea typeface="標楷體" pitchFamily="65" charset="-120"/>
              </a:rPr>
              <a:t>若未</a:t>
            </a:r>
            <a:r>
              <a:rPr lang="zh-TW" altLang="en-US" sz="4000" dirty="0">
                <a:latin typeface="標楷體" pitchFamily="65" charset="-120"/>
                <a:ea typeface="標楷體" pitchFamily="65" charset="-120"/>
              </a:rPr>
              <a:t>獲</a:t>
            </a:r>
            <a:r>
              <a:rPr lang="zh-TW" altLang="en-US" sz="4000" dirty="0" smtClean="0">
                <a:latin typeface="標楷體" pitchFamily="65" charset="-120"/>
                <a:ea typeface="標楷體" pitchFamily="65" charset="-120"/>
              </a:rPr>
              <a:t>批的申請，即在「臨時租金資助」獲批前，已簽訂</a:t>
            </a:r>
            <a:r>
              <a:rPr lang="zh-TW" altLang="en-US" sz="4000" dirty="0">
                <a:latin typeface="標楷體" pitchFamily="65" charset="-120"/>
                <a:ea typeface="標楷體" pitchFamily="65" charset="-120"/>
              </a:rPr>
              <a:t>新</a:t>
            </a:r>
            <a:r>
              <a:rPr lang="zh-TW" altLang="en-US" sz="4000" dirty="0" smtClean="0">
                <a:latin typeface="標楷體" pitchFamily="65" charset="-120"/>
                <a:ea typeface="標楷體" pitchFamily="65" charset="-120"/>
              </a:rPr>
              <a:t>租約，幼稚園</a:t>
            </a:r>
            <a:r>
              <a:rPr lang="zh-TW" altLang="en-US" sz="4000" dirty="0">
                <a:latin typeface="標楷體" pitchFamily="65" charset="-120"/>
                <a:ea typeface="標楷體" pitchFamily="65" charset="-120"/>
              </a:rPr>
              <a:t>應：</a:t>
            </a:r>
          </a:p>
          <a:p>
            <a:pPr marL="981075" lvl="1" indent="-528638" algn="just">
              <a:buSzPct val="70000"/>
              <a:buBlip>
                <a:blip r:embed="rId3"/>
              </a:buBlip>
            </a:pPr>
            <a:r>
              <a:rPr lang="zh-TW" altLang="en-US" sz="4000" dirty="0" smtClean="0">
                <a:latin typeface="標楷體" pitchFamily="65" charset="-120"/>
                <a:ea typeface="標楷體" pitchFamily="65" charset="-120"/>
              </a:rPr>
              <a:t>聯絡</a:t>
            </a:r>
            <a:r>
              <a:rPr lang="zh-TW" altLang="zh-TW" sz="4000" dirty="0" smtClean="0">
                <a:latin typeface="標楷體" pitchFamily="65" charset="-120"/>
                <a:ea typeface="標楷體" pitchFamily="65" charset="-120"/>
              </a:rPr>
              <a:t>所屬的學校發展主任／服務主任</a:t>
            </a:r>
            <a:r>
              <a:rPr lang="zh-TW" altLang="en-US" sz="4000" dirty="0" smtClean="0">
                <a:latin typeface="標楷體" pitchFamily="65" charset="-120"/>
                <a:ea typeface="標楷體" pitchFamily="65" charset="-120"/>
              </a:rPr>
              <a:t>退回已遞交的申請</a:t>
            </a:r>
            <a:endParaRPr lang="en-US" altLang="zh-TW" sz="4000" dirty="0" smtClean="0">
              <a:latin typeface="標楷體" pitchFamily="65" charset="-120"/>
              <a:ea typeface="標楷體" pitchFamily="65" charset="-120"/>
            </a:endParaRPr>
          </a:p>
          <a:p>
            <a:pPr marL="981075" lvl="1" indent="-528638" algn="just">
              <a:buSzPct val="70000"/>
              <a:buBlip>
                <a:blip r:embed="rId3"/>
              </a:buBlip>
            </a:pPr>
            <a:r>
              <a:rPr lang="zh-TW" altLang="en-US" sz="4000" dirty="0" smtClean="0">
                <a:latin typeface="標楷體" pitchFamily="65" charset="-120"/>
                <a:ea typeface="標楷體" pitchFamily="65" charset="-120"/>
              </a:rPr>
              <a:t>更新</a:t>
            </a:r>
            <a:r>
              <a:rPr lang="zh-TW" altLang="en-US" sz="4000" dirty="0">
                <a:latin typeface="標楷體" pitchFamily="65" charset="-120"/>
                <a:ea typeface="標楷體" pitchFamily="65" charset="-120"/>
              </a:rPr>
              <a:t>租約資料</a:t>
            </a:r>
          </a:p>
          <a:p>
            <a:pPr marL="981075" lvl="1" indent="-528638" algn="just">
              <a:buSzPct val="70000"/>
              <a:buBlip>
                <a:blip r:embed="rId3"/>
              </a:buBlip>
            </a:pPr>
            <a:r>
              <a:rPr lang="zh-TW" altLang="en-US" sz="4000" dirty="0">
                <a:latin typeface="標楷體" pitchFamily="65" charset="-120"/>
                <a:ea typeface="標楷體" pitchFamily="65" charset="-120"/>
              </a:rPr>
              <a:t>重新遞交電子</a:t>
            </a:r>
            <a:r>
              <a:rPr lang="zh-TW" altLang="en-US" sz="4000" dirty="0" smtClean="0">
                <a:latin typeface="標楷體" pitchFamily="65" charset="-120"/>
                <a:ea typeface="標楷體" pitchFamily="65" charset="-120"/>
              </a:rPr>
              <a:t>申請</a:t>
            </a:r>
            <a:endParaRPr lang="zh-HK" altLang="en-US" sz="4000" dirty="0">
              <a:latin typeface="標楷體" pitchFamily="65" charset="-120"/>
              <a:ea typeface="標楷體" pitchFamily="65" charset="-120"/>
            </a:endParaRPr>
          </a:p>
        </p:txBody>
      </p:sp>
      <p:sp>
        <p:nvSpPr>
          <p:cNvPr id="4" name="標題 1"/>
          <p:cNvSpPr txBox="1">
            <a:spLocks/>
          </p:cNvSpPr>
          <p:nvPr/>
        </p:nvSpPr>
        <p:spPr>
          <a:xfrm>
            <a:off x="179512" y="332656"/>
            <a:ext cx="8568952" cy="86409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000" dirty="0" smtClean="0">
                <a:solidFill>
                  <a:srgbClr val="0000FF"/>
                </a:solidFill>
                <a:effectLst/>
                <a:latin typeface="標楷體" pitchFamily="65" charset="-120"/>
                <a:ea typeface="標楷體" pitchFamily="65" charset="-120"/>
              </a:rPr>
              <a:t>租金資助計劃期間及租約租賃期</a:t>
            </a:r>
            <a:endParaRPr lang="zh-HK" altLang="en-US" sz="4000" dirty="0">
              <a:solidFill>
                <a:srgbClr val="0000FF"/>
              </a:solidFill>
              <a:effectLst/>
              <a:latin typeface="標楷體" pitchFamily="65" charset="-12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643192" cy="683994"/>
          </a:xfrm>
        </p:spPr>
        <p:txBody>
          <a:bodyPr>
            <a:noAutofit/>
          </a:bodyPr>
          <a:lstStyle/>
          <a:p>
            <a:pPr algn="ctr"/>
            <a:r>
              <a:rPr lang="zh-TW" altLang="zh-HK" sz="4000" b="1" dirty="0" smtClean="0">
                <a:solidFill>
                  <a:srgbClr val="0000FF"/>
                </a:solidFill>
                <a:latin typeface="標楷體" pitchFamily="65" charset="-120"/>
                <a:ea typeface="標楷體" pitchFamily="65" charset="-120"/>
              </a:rPr>
              <a:t>電子</a:t>
            </a:r>
            <a:r>
              <a:rPr lang="zh-TW" altLang="zh-HK" sz="4000" b="1" dirty="0">
                <a:solidFill>
                  <a:srgbClr val="0000FF"/>
                </a:solidFill>
                <a:latin typeface="標楷體" pitchFamily="65" charset="-120"/>
                <a:ea typeface="標楷體" pitchFamily="65" charset="-120"/>
              </a:rPr>
              <a:t>申請</a:t>
            </a:r>
            <a:endParaRPr lang="zh-HK" altLang="en-US" sz="40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457200" y="908720"/>
            <a:ext cx="8219256" cy="5832648"/>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452438" indent="-452438" algn="just">
              <a:buBlip>
                <a:blip r:embed="rId3"/>
              </a:buBlip>
            </a:pPr>
            <a:r>
              <a:rPr lang="zh-TW" altLang="zh-TW" sz="3600" dirty="0" smtClean="0">
                <a:latin typeface="標楷體" pitchFamily="65" charset="-120"/>
                <a:ea typeface="標楷體" pitchFamily="65" charset="-120"/>
              </a:rPr>
              <a:t>由於租金資助須按校舍使用率、「雙重」上限、參加計劃的幼稚園分部及幼兒中心分部的比例、本地及非本地課程劃分的比例等資料計算，為便利參加計劃的幼稚園提交資料，教育局已建立「</a:t>
            </a:r>
            <a:r>
              <a:rPr lang="zh-TW" altLang="zh-TW" sz="3600" b="1" dirty="0" smtClean="0">
                <a:latin typeface="標楷體" pitchFamily="65" charset="-120"/>
                <a:ea typeface="標楷體" pitchFamily="65" charset="-120"/>
              </a:rPr>
              <a:t>租金資助計劃系統</a:t>
            </a:r>
            <a:r>
              <a:rPr lang="zh-TW"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a:t>
            </a:r>
            <a:endParaRPr lang="en-US" altLang="zh-TW" sz="3600" dirty="0" smtClean="0">
              <a:latin typeface="標楷體" pitchFamily="65" charset="-120"/>
              <a:ea typeface="標楷體" pitchFamily="65" charset="-120"/>
            </a:endParaRPr>
          </a:p>
          <a:p>
            <a:pPr marL="452438" indent="-452438" algn="just">
              <a:buBlip>
                <a:blip r:embed="rId3"/>
              </a:buBlip>
            </a:pPr>
            <a:r>
              <a:rPr lang="zh-TW" altLang="zh-HK" sz="3600" dirty="0" smtClean="0">
                <a:latin typeface="標楷體" pitchFamily="65" charset="-120"/>
                <a:ea typeface="標楷體" pitchFamily="65" charset="-120"/>
              </a:rPr>
              <a:t>幼稚園須按照指引所述程序，經由學校入門網站戶口遞交租金資助申請</a:t>
            </a:r>
            <a:r>
              <a:rPr lang="en-US" altLang="zh-HK" sz="3600" dirty="0" smtClean="0">
                <a:latin typeface="標楷體" pitchFamily="65" charset="-120"/>
                <a:ea typeface="標楷體" pitchFamily="65" charset="-120"/>
              </a:rPr>
              <a:t>(</a:t>
            </a:r>
            <a:r>
              <a:rPr lang="zh-TW" altLang="zh-HK" sz="3600" dirty="0" smtClean="0">
                <a:latin typeface="標楷體" pitchFamily="65" charset="-120"/>
                <a:ea typeface="標楷體" pitchFamily="65" charset="-120"/>
              </a:rPr>
              <a:t>下稱電子申請</a:t>
            </a:r>
            <a:r>
              <a:rPr lang="en-US" altLang="zh-HK" sz="3600" dirty="0" smtClean="0">
                <a:latin typeface="標楷體" pitchFamily="65" charset="-120"/>
                <a:ea typeface="標楷體" pitchFamily="65" charset="-120"/>
              </a:rPr>
              <a:t>)</a:t>
            </a:r>
            <a:r>
              <a:rPr lang="zh-TW" altLang="zh-HK" sz="3600" dirty="0" smtClean="0">
                <a:latin typeface="標楷體" pitchFamily="65" charset="-120"/>
                <a:ea typeface="標楷體" pitchFamily="65" charset="-120"/>
              </a:rPr>
              <a:t>。</a:t>
            </a:r>
            <a:endParaRPr lang="en-US" altLang="zh-TW" sz="3600" dirty="0" smtClean="0">
              <a:latin typeface="標楷體" pitchFamily="65" charset="-120"/>
              <a:ea typeface="標楷體" pitchFamily="65" charset="-120"/>
            </a:endParaRPr>
          </a:p>
          <a:p>
            <a:pPr marL="452438" indent="-452438" algn="just">
              <a:buBlip>
                <a:blip r:embed="rId3"/>
              </a:buBlip>
            </a:pPr>
            <a:r>
              <a:rPr lang="zh-TW" altLang="zh-HK" sz="3600" dirty="0" smtClean="0">
                <a:latin typeface="標楷體" pitchFamily="65" charset="-120"/>
                <a:ea typeface="標楷體" pitchFamily="65" charset="-120"/>
              </a:rPr>
              <a:t>非經由學校入門網站戶口擬備和列印的申請文件，概不接受。</a:t>
            </a:r>
          </a:p>
          <a:p>
            <a:pPr marL="452438" indent="-452438" algn="just">
              <a:buBlip>
                <a:blip r:embed="rId3"/>
              </a:buBlip>
            </a:pPr>
            <a:endParaRPr lang="en-US" altLang="zh-HK" sz="3600" dirty="0">
              <a:latin typeface="標楷體" pitchFamily="65" charset="-120"/>
              <a:ea typeface="標楷體" pitchFamily="65" charset="-120"/>
            </a:endParaRPr>
          </a:p>
          <a:p>
            <a:pPr>
              <a:buNone/>
            </a:pPr>
            <a:endParaRPr lang="zh-HK" altLang="en-US" dirty="0"/>
          </a:p>
        </p:txBody>
      </p:sp>
    </p:spTree>
    <p:extLst>
      <p:ext uri="{BB962C8B-B14F-4D97-AF65-F5344CB8AC3E}">
        <p14:creationId xmlns:p14="http://schemas.microsoft.com/office/powerpoint/2010/main" val="40395999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859216" cy="756002"/>
          </a:xfrm>
        </p:spPr>
        <p:txBody>
          <a:bodyPr>
            <a:normAutofit/>
          </a:bodyPr>
          <a:lstStyle/>
          <a:p>
            <a:pPr algn="ctr"/>
            <a:r>
              <a:rPr lang="zh-TW" altLang="zh-HK" sz="4000" b="1" dirty="0" smtClean="0">
                <a:solidFill>
                  <a:srgbClr val="0000FF"/>
                </a:solidFill>
                <a:latin typeface="標楷體" pitchFamily="65" charset="-120"/>
                <a:ea typeface="標楷體" pitchFamily="65" charset="-120"/>
              </a:rPr>
              <a:t>電子</a:t>
            </a:r>
            <a:r>
              <a:rPr lang="zh-TW" altLang="zh-HK" sz="4000" b="1" dirty="0">
                <a:solidFill>
                  <a:srgbClr val="0000FF"/>
                </a:solidFill>
                <a:latin typeface="標楷體" pitchFamily="65" charset="-120"/>
                <a:ea typeface="標楷體" pitchFamily="65" charset="-120"/>
              </a:rPr>
              <a:t>申請</a:t>
            </a:r>
            <a:endParaRPr lang="zh-HK" altLang="en-US" sz="40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467544" y="980728"/>
            <a:ext cx="8219256" cy="576064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0" lvl="1" indent="0" algn="just" hangingPunct="0">
              <a:spcAft>
                <a:spcPts val="600"/>
              </a:spcAft>
              <a:buClrTx/>
              <a:buNone/>
            </a:pPr>
            <a:r>
              <a:rPr lang="zh-TW" altLang="zh-HK" sz="3900" dirty="0">
                <a:latin typeface="標楷體" pitchFamily="65" charset="-120"/>
                <a:ea typeface="標楷體" pitchFamily="65" charset="-120"/>
              </a:rPr>
              <a:t>參加計劃的幼稚園提交申請時，須輸入全部所需</a:t>
            </a:r>
            <a:r>
              <a:rPr lang="zh-TW" altLang="zh-HK" sz="3900" dirty="0" smtClean="0">
                <a:latin typeface="標楷體" pitchFamily="65" charset="-120"/>
                <a:ea typeface="標楷體" pitchFamily="65" charset="-120"/>
              </a:rPr>
              <a:t>資料。</a:t>
            </a:r>
            <a:endParaRPr lang="en-US" altLang="zh-TW" sz="3900" dirty="0">
              <a:latin typeface="標楷體" pitchFamily="65" charset="-120"/>
              <a:ea typeface="標楷體" pitchFamily="65" charset="-120"/>
            </a:endParaRPr>
          </a:p>
          <a:p>
            <a:pPr marL="452438" lvl="1" indent="-452438" algn="just" hangingPunct="0">
              <a:spcAft>
                <a:spcPts val="600"/>
              </a:spcAft>
              <a:buClrTx/>
              <a:buBlip>
                <a:blip r:embed="rId3"/>
              </a:buBlip>
            </a:pPr>
            <a:r>
              <a:rPr lang="zh-TW" altLang="en-US" sz="3900" dirty="0">
                <a:latin typeface="標楷體" pitchFamily="65" charset="-120"/>
                <a:ea typeface="標楷體" pitchFamily="65" charset="-120"/>
              </a:rPr>
              <a:t>與租金相關的租約資料</a:t>
            </a:r>
            <a:r>
              <a:rPr lang="en-US" altLang="zh-TW" sz="3900" dirty="0">
                <a:latin typeface="標楷體" pitchFamily="65" charset="-120"/>
                <a:ea typeface="標楷體" pitchFamily="65" charset="-120"/>
              </a:rPr>
              <a:t>(</a:t>
            </a:r>
            <a:r>
              <a:rPr lang="zh-TW" altLang="en-US" sz="3900" dirty="0">
                <a:latin typeface="標楷體" pitchFamily="65" charset="-120"/>
                <a:ea typeface="標楷體" pitchFamily="65" charset="-120"/>
              </a:rPr>
              <a:t>例如租約期、每月租金</a:t>
            </a:r>
            <a:r>
              <a:rPr lang="en-US" altLang="zh-TW" sz="3900" dirty="0">
                <a:latin typeface="標楷體" pitchFamily="65" charset="-120"/>
                <a:ea typeface="標楷體" pitchFamily="65" charset="-120"/>
              </a:rPr>
              <a:t>)</a:t>
            </a:r>
          </a:p>
          <a:p>
            <a:pPr marL="895350" lvl="4" indent="-355600" algn="just" hangingPunct="0">
              <a:spcAft>
                <a:spcPts val="600"/>
              </a:spcAft>
              <a:buClrTx/>
              <a:buBlip>
                <a:blip r:embed="rId4"/>
              </a:buBlip>
            </a:pPr>
            <a:r>
              <a:rPr lang="zh-TW" altLang="en-US" sz="3000" dirty="0">
                <a:latin typeface="標楷體" pitchFamily="65" charset="-120"/>
                <a:ea typeface="標楷體" pitchFamily="65" charset="-120"/>
              </a:rPr>
              <a:t>租賃期</a:t>
            </a:r>
            <a:r>
              <a:rPr lang="en-US" altLang="zh-TW" sz="3000" dirty="0">
                <a:latin typeface="標楷體" pitchFamily="65" charset="-120"/>
                <a:ea typeface="標楷體" pitchFamily="65" charset="-120"/>
              </a:rPr>
              <a:t>(</a:t>
            </a:r>
            <a:r>
              <a:rPr lang="zh-TW" altLang="en-US" sz="3000" dirty="0">
                <a:latin typeface="標楷體" pitchFamily="65" charset="-120"/>
                <a:ea typeface="標楷體" pitchFamily="65" charset="-120"/>
              </a:rPr>
              <a:t>由日／月／年至日／月／年</a:t>
            </a:r>
            <a:r>
              <a:rPr lang="en-US" altLang="zh-TW" sz="3000" dirty="0">
                <a:latin typeface="標楷體" pitchFamily="65" charset="-120"/>
                <a:ea typeface="標楷體" pitchFamily="65" charset="-120"/>
              </a:rPr>
              <a:t>)</a:t>
            </a:r>
            <a:r>
              <a:rPr lang="zh-TW" altLang="en-US" sz="3000" dirty="0">
                <a:latin typeface="標楷體" pitchFamily="65" charset="-120"/>
                <a:ea typeface="標楷體" pitchFamily="65" charset="-120"/>
              </a:rPr>
              <a:t>；</a:t>
            </a:r>
          </a:p>
          <a:p>
            <a:pPr marL="895350" lvl="4" indent="-355600" algn="just" hangingPunct="0">
              <a:spcAft>
                <a:spcPts val="600"/>
              </a:spcAft>
              <a:buClrTx/>
              <a:buBlip>
                <a:blip r:embed="rId4"/>
              </a:buBlip>
            </a:pPr>
            <a:r>
              <a:rPr lang="zh-TW" altLang="en-US" sz="3000" dirty="0">
                <a:latin typeface="標楷體" pitchFamily="65" charset="-120"/>
                <a:ea typeface="標楷體" pitchFamily="65" charset="-120"/>
              </a:rPr>
              <a:t>免租期</a:t>
            </a:r>
            <a:r>
              <a:rPr lang="en-US" altLang="zh-TW" sz="3000" dirty="0">
                <a:latin typeface="標楷體" pitchFamily="65" charset="-120"/>
                <a:ea typeface="標楷體" pitchFamily="65" charset="-120"/>
              </a:rPr>
              <a:t>(</a:t>
            </a:r>
            <a:r>
              <a:rPr lang="zh-TW" altLang="en-US" sz="3000" dirty="0">
                <a:latin typeface="標楷體" pitchFamily="65" charset="-120"/>
                <a:ea typeface="標楷體" pitchFamily="65" charset="-120"/>
              </a:rPr>
              <a:t>如適用</a:t>
            </a:r>
            <a:r>
              <a:rPr lang="en-US" altLang="zh-TW" sz="3000" dirty="0">
                <a:latin typeface="標楷體" pitchFamily="65" charset="-120"/>
                <a:ea typeface="標楷體" pitchFamily="65" charset="-120"/>
              </a:rPr>
              <a:t>)(</a:t>
            </a:r>
            <a:r>
              <a:rPr lang="zh-TW" altLang="en-US" sz="3000" dirty="0">
                <a:latin typeface="標楷體" pitchFamily="65" charset="-120"/>
                <a:ea typeface="標楷體" pitchFamily="65" charset="-120"/>
              </a:rPr>
              <a:t>由日／月／年至日／月／年</a:t>
            </a:r>
            <a:r>
              <a:rPr lang="en-US" altLang="zh-TW" sz="3000" dirty="0">
                <a:latin typeface="標楷體" pitchFamily="65" charset="-120"/>
                <a:ea typeface="標楷體" pitchFamily="65" charset="-120"/>
              </a:rPr>
              <a:t>)</a:t>
            </a:r>
            <a:r>
              <a:rPr lang="zh-TW" altLang="en-US" sz="3000" dirty="0">
                <a:latin typeface="標楷體" pitchFamily="65" charset="-120"/>
                <a:ea typeface="標楷體" pitchFamily="65" charset="-120"/>
              </a:rPr>
              <a:t>；</a:t>
            </a:r>
          </a:p>
          <a:p>
            <a:pPr marL="895350" lvl="4" indent="-355600" algn="just" hangingPunct="0">
              <a:spcAft>
                <a:spcPts val="600"/>
              </a:spcAft>
              <a:buClrTx/>
              <a:buBlip>
                <a:blip r:embed="rId4"/>
              </a:buBlip>
            </a:pPr>
            <a:r>
              <a:rPr lang="zh-TW" altLang="en-US" sz="3000" dirty="0">
                <a:latin typeface="標楷體" pitchFamily="65" charset="-120"/>
                <a:ea typeface="標楷體" pitchFamily="65" charset="-120"/>
              </a:rPr>
              <a:t>租約列明的每月租金；</a:t>
            </a:r>
          </a:p>
          <a:p>
            <a:pPr marL="895350" lvl="4" indent="-355600" algn="just" hangingPunct="0">
              <a:spcAft>
                <a:spcPts val="600"/>
              </a:spcAft>
              <a:buClrTx/>
              <a:buBlip>
                <a:blip r:embed="rId4"/>
              </a:buBlip>
            </a:pPr>
            <a:r>
              <a:rPr lang="zh-TW" altLang="en-US" sz="3000" dirty="0">
                <a:latin typeface="標楷體" pitchFamily="65" charset="-120"/>
                <a:ea typeface="標楷體" pitchFamily="65" charset="-120"/>
              </a:rPr>
              <a:t>租約列明的每月租金是否涵蓋學校部分及非學校部分；以及</a:t>
            </a:r>
          </a:p>
          <a:p>
            <a:pPr marL="895350" lvl="4" indent="-355600" algn="just" hangingPunct="0">
              <a:spcAft>
                <a:spcPts val="600"/>
              </a:spcAft>
              <a:buClrTx/>
              <a:buBlip>
                <a:blip r:embed="rId4"/>
              </a:buBlip>
            </a:pPr>
            <a:r>
              <a:rPr lang="zh-TW" altLang="en-US" sz="3000" dirty="0">
                <a:latin typeface="標楷體" pitchFamily="65" charset="-120"/>
                <a:ea typeface="標楷體" pitchFamily="65" charset="-120"/>
              </a:rPr>
              <a:t>學校部分的每月租金</a:t>
            </a:r>
            <a:r>
              <a:rPr lang="zh-TW" altLang="en-US" sz="3000" dirty="0">
                <a:latin typeface="+mn-ea"/>
              </a:rPr>
              <a:t>。</a:t>
            </a:r>
            <a:endParaRPr lang="zh-TW" altLang="zh-HK" sz="3000" dirty="0" smtClean="0">
              <a:latin typeface="+mn-ea"/>
            </a:endParaRPr>
          </a:p>
        </p:txBody>
      </p:sp>
    </p:spTree>
    <p:extLst>
      <p:ext uri="{BB962C8B-B14F-4D97-AF65-F5344CB8AC3E}">
        <p14:creationId xmlns:p14="http://schemas.microsoft.com/office/powerpoint/2010/main" val="4395891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332656"/>
            <a:ext cx="8136904" cy="792088"/>
          </a:xfrm>
        </p:spPr>
        <p:txBody>
          <a:bodyPr>
            <a:normAutofit fontScale="90000"/>
          </a:bodyPr>
          <a:lstStyle/>
          <a:p>
            <a:pPr algn="ctr"/>
            <a:r>
              <a:rPr lang="zh-TW" altLang="zh-HK" sz="4800" b="1" dirty="0" smtClean="0">
                <a:solidFill>
                  <a:srgbClr val="0000FF"/>
                </a:solidFill>
                <a:latin typeface="標楷體" pitchFamily="65" charset="-120"/>
                <a:ea typeface="標楷體" pitchFamily="65" charset="-120"/>
              </a:rPr>
              <a:t>電子</a:t>
            </a:r>
            <a:r>
              <a:rPr lang="zh-TW" altLang="zh-HK" sz="4800" b="1" dirty="0">
                <a:solidFill>
                  <a:srgbClr val="0000FF"/>
                </a:solidFill>
                <a:latin typeface="標楷體" pitchFamily="65" charset="-120"/>
                <a:ea typeface="標楷體" pitchFamily="65" charset="-120"/>
              </a:rPr>
              <a:t>申請</a:t>
            </a:r>
            <a:endParaRPr lang="zh-HK" altLang="en-US" sz="4800"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539552" y="1340768"/>
            <a:ext cx="8219256" cy="5133184"/>
          </a:xfrm>
        </p:spPr>
        <p:style>
          <a:lnRef idx="1">
            <a:schemeClr val="accent6"/>
          </a:lnRef>
          <a:fillRef idx="2">
            <a:schemeClr val="accent6"/>
          </a:fillRef>
          <a:effectRef idx="1">
            <a:schemeClr val="accent6"/>
          </a:effectRef>
          <a:fontRef idx="minor">
            <a:schemeClr val="dk1"/>
          </a:fontRef>
        </p:style>
        <p:txBody>
          <a:bodyPr>
            <a:normAutofit/>
          </a:bodyPr>
          <a:lstStyle/>
          <a:p>
            <a:pPr marL="0" indent="0">
              <a:buNone/>
            </a:pPr>
            <a:r>
              <a:rPr lang="zh-TW" altLang="en-US" sz="4400" dirty="0" smtClean="0">
                <a:latin typeface="標楷體" pitchFamily="65" charset="-120"/>
                <a:ea typeface="標楷體" pitchFamily="65" charset="-120"/>
              </a:rPr>
              <a:t>系統會根據已儲存的資料，為個別幼稚園提供合適的附表，幼稚園無需自行選擇。</a:t>
            </a:r>
            <a:endParaRPr lang="zh-HK" altLang="en-US" sz="4400" dirty="0">
              <a:latin typeface="標楷體" pitchFamily="65" charset="-120"/>
              <a:ea typeface="標楷體" pitchFamily="65" charset="-120"/>
            </a:endParaRPr>
          </a:p>
        </p:txBody>
      </p:sp>
    </p:spTree>
    <p:extLst>
      <p:ext uri="{BB962C8B-B14F-4D97-AF65-F5344CB8AC3E}">
        <p14:creationId xmlns:p14="http://schemas.microsoft.com/office/powerpoint/2010/main" val="21987697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60648"/>
            <a:ext cx="8136904" cy="936104"/>
          </a:xfrm>
        </p:spPr>
        <p:txBody>
          <a:bodyPr>
            <a:noAutofit/>
          </a:bodyPr>
          <a:lstStyle/>
          <a:p>
            <a:pPr algn="ctr"/>
            <a:r>
              <a:rPr lang="zh-TW" altLang="zh-HK" sz="4400" b="1" dirty="0" smtClean="0">
                <a:solidFill>
                  <a:srgbClr val="0000FF"/>
                </a:solidFill>
                <a:latin typeface="標楷體" pitchFamily="65" charset="-120"/>
                <a:ea typeface="標楷體" pitchFamily="65" charset="-120"/>
              </a:rPr>
              <a:t>電子申請</a:t>
            </a:r>
            <a:r>
              <a:rPr lang="en-US" altLang="zh-HK" sz="4400" b="1" dirty="0" smtClean="0">
                <a:solidFill>
                  <a:srgbClr val="0000FF"/>
                </a:solidFill>
                <a:latin typeface="標楷體" pitchFamily="65" charset="-120"/>
                <a:ea typeface="標楷體" pitchFamily="65" charset="-120"/>
              </a:rPr>
              <a:t>(</a:t>
            </a:r>
            <a:r>
              <a:rPr lang="zh-TW" altLang="zh-HK" sz="4400" b="1" dirty="0" smtClean="0">
                <a:solidFill>
                  <a:srgbClr val="0000FF"/>
                </a:solidFill>
                <a:latin typeface="標楷體" pitchFamily="65" charset="-120"/>
                <a:ea typeface="標楷體" pitchFamily="65" charset="-120"/>
              </a:rPr>
              <a:t>附表</a:t>
            </a:r>
            <a:r>
              <a:rPr lang="en-US" altLang="zh-HK" sz="4400" b="1" dirty="0" smtClean="0">
                <a:solidFill>
                  <a:srgbClr val="0000FF"/>
                </a:solidFill>
                <a:latin typeface="標楷體" pitchFamily="65" charset="-120"/>
                <a:ea typeface="標楷體" pitchFamily="65" charset="-120"/>
              </a:rPr>
              <a:t>1)</a:t>
            </a:r>
            <a:endParaRPr lang="zh-HK" altLang="en-US" sz="44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457200" y="1412776"/>
            <a:ext cx="8219256" cy="5061176"/>
          </a:xfrm>
        </p:spPr>
        <p:style>
          <a:lnRef idx="1">
            <a:schemeClr val="accent6"/>
          </a:lnRef>
          <a:fillRef idx="2">
            <a:schemeClr val="accent6"/>
          </a:fillRef>
          <a:effectRef idx="1">
            <a:schemeClr val="accent6"/>
          </a:effectRef>
          <a:fontRef idx="minor">
            <a:schemeClr val="dk1"/>
          </a:fontRef>
        </p:style>
        <p:txBody>
          <a:bodyPr>
            <a:normAutofit/>
          </a:bodyPr>
          <a:lstStyle/>
          <a:p>
            <a:pPr marL="452438" lvl="1" indent="-452438" hangingPunct="0">
              <a:lnSpc>
                <a:spcPct val="90000"/>
              </a:lnSpc>
              <a:spcAft>
                <a:spcPts val="600"/>
              </a:spcAft>
              <a:buClrTx/>
              <a:buBlip>
                <a:blip r:embed="rId2"/>
              </a:buBlip>
            </a:pPr>
            <a:r>
              <a:rPr lang="zh-TW" altLang="zh-HK" sz="4800" dirty="0" smtClean="0">
                <a:latin typeface="標楷體" pitchFamily="65" charset="-120"/>
                <a:ea typeface="標楷體" pitchFamily="65" charset="-120"/>
              </a:rPr>
              <a:t>學校</a:t>
            </a:r>
            <a:r>
              <a:rPr lang="zh-TW" altLang="zh-HK" sz="4800" dirty="0">
                <a:latin typeface="標楷體" pitchFamily="65" charset="-120"/>
                <a:ea typeface="標楷體" pitchFamily="65" charset="-120"/>
              </a:rPr>
              <a:t>校監</a:t>
            </a:r>
            <a:r>
              <a:rPr lang="zh-TW" altLang="zh-HK" sz="4800" dirty="0" smtClean="0">
                <a:latin typeface="標楷體" pitchFamily="65" charset="-120"/>
                <a:ea typeface="標楷體" pitchFamily="65" charset="-120"/>
              </a:rPr>
              <a:t>聲明</a:t>
            </a:r>
            <a:endParaRPr lang="en-US" altLang="zh-HK" sz="4800" dirty="0">
              <a:latin typeface="標楷體" pitchFamily="65" charset="-120"/>
              <a:ea typeface="標楷體" pitchFamily="65" charset="-120"/>
            </a:endParaRPr>
          </a:p>
          <a:p>
            <a:pPr marL="895350" lvl="4" indent="-355600" hangingPunct="0">
              <a:lnSpc>
                <a:spcPct val="90000"/>
              </a:lnSpc>
              <a:spcAft>
                <a:spcPts val="600"/>
              </a:spcAft>
              <a:buClrTx/>
              <a:buBlip>
                <a:blip r:embed="rId3"/>
              </a:buBlip>
            </a:pPr>
            <a:r>
              <a:rPr lang="zh-TW" altLang="zh-HK" sz="4800" dirty="0">
                <a:latin typeface="標楷體" pitchFamily="65" charset="-120"/>
                <a:ea typeface="標楷體" pitchFamily="65" charset="-120"/>
              </a:rPr>
              <a:t>幼稚園是否已獲准參加計劃；以及</a:t>
            </a:r>
          </a:p>
          <a:p>
            <a:pPr marL="895350" lvl="4" indent="-355600" hangingPunct="0">
              <a:lnSpc>
                <a:spcPct val="90000"/>
              </a:lnSpc>
              <a:spcAft>
                <a:spcPts val="600"/>
              </a:spcAft>
              <a:buClrTx/>
              <a:buBlip>
                <a:blip r:embed="rId3"/>
              </a:buBlip>
            </a:pPr>
            <a:r>
              <a:rPr lang="zh-TW" altLang="zh-HK" sz="4800" dirty="0">
                <a:latin typeface="標楷體" pitchFamily="65" charset="-120"/>
                <a:ea typeface="標楷體" pitchFamily="65" charset="-120"/>
              </a:rPr>
              <a:t>幼稚園目前是否在現行的租金發還計劃下獲租金資助。</a:t>
            </a:r>
            <a:endParaRPr lang="en-US" altLang="zh-TW" sz="4800" dirty="0">
              <a:latin typeface="標楷體" pitchFamily="65" charset="-120"/>
              <a:ea typeface="標楷體" pitchFamily="65" charset="-120"/>
            </a:endParaRPr>
          </a:p>
          <a:p>
            <a:endParaRPr lang="zh-HK" altLang="en-US" sz="4000" dirty="0"/>
          </a:p>
        </p:txBody>
      </p:sp>
    </p:spTree>
    <p:extLst>
      <p:ext uri="{BB962C8B-B14F-4D97-AF65-F5344CB8AC3E}">
        <p14:creationId xmlns:p14="http://schemas.microsoft.com/office/powerpoint/2010/main" val="2198769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260648"/>
            <a:ext cx="8136904" cy="792088"/>
          </a:xfrm>
        </p:spPr>
        <p:txBody>
          <a:bodyPr>
            <a:noAutofit/>
          </a:bodyPr>
          <a:lstStyle/>
          <a:p>
            <a:pPr algn="ctr"/>
            <a:r>
              <a:rPr lang="zh-TW" altLang="en-US" sz="6000" b="1" dirty="0">
                <a:solidFill>
                  <a:srgbClr val="0000FF"/>
                </a:solidFill>
                <a:latin typeface="標楷體" pitchFamily="65" charset="-120"/>
                <a:ea typeface="標楷體" pitchFamily="65" charset="-120"/>
              </a:rPr>
              <a:t>租金資助</a:t>
            </a:r>
            <a:r>
              <a:rPr lang="zh-TW" altLang="en-US" sz="6000" b="1" dirty="0" smtClean="0">
                <a:solidFill>
                  <a:srgbClr val="0000FF"/>
                </a:solidFill>
                <a:latin typeface="標楷體" pitchFamily="65" charset="-120"/>
                <a:ea typeface="標楷體" pitchFamily="65" charset="-120"/>
              </a:rPr>
              <a:t>計劃</a:t>
            </a:r>
            <a:endParaRPr lang="zh-HK" altLang="en-US" sz="60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251520" y="1052736"/>
            <a:ext cx="7992888" cy="5184576"/>
          </a:xfrm>
        </p:spPr>
        <p:style>
          <a:lnRef idx="1">
            <a:schemeClr val="accent6"/>
          </a:lnRef>
          <a:fillRef idx="2">
            <a:schemeClr val="accent6"/>
          </a:fillRef>
          <a:effectRef idx="1">
            <a:schemeClr val="accent6"/>
          </a:effectRef>
          <a:fontRef idx="minor">
            <a:schemeClr val="dk1"/>
          </a:fontRef>
        </p:style>
        <p:txBody>
          <a:bodyPr>
            <a:noAutofit/>
          </a:bodyPr>
          <a:lstStyle/>
          <a:p>
            <a:pPr marL="342900" indent="-342900" algn="just">
              <a:buBlip>
                <a:blip r:embed="rId3"/>
              </a:buBlip>
            </a:pPr>
            <a:r>
              <a:rPr lang="zh-TW" altLang="en-US" sz="4000" dirty="0">
                <a:solidFill>
                  <a:schemeClr val="tx1">
                    <a:lumMod val="85000"/>
                    <a:lumOff val="15000"/>
                  </a:schemeClr>
                </a:solidFill>
                <a:latin typeface="標楷體" pitchFamily="65" charset="-120"/>
                <a:ea typeface="標楷體" pitchFamily="65" charset="-120"/>
              </a:rPr>
              <a:t>參加免費優質幼稚園教育計劃的幼稚園，可通過租金資助</a:t>
            </a:r>
            <a:r>
              <a:rPr lang="zh-TW" altLang="en-US" sz="4000" dirty="0" smtClean="0">
                <a:solidFill>
                  <a:schemeClr val="tx1">
                    <a:lumMod val="85000"/>
                    <a:lumOff val="15000"/>
                  </a:schemeClr>
                </a:solidFill>
                <a:latin typeface="標楷體" pitchFamily="65" charset="-120"/>
                <a:ea typeface="標楷體" pitchFamily="65" charset="-120"/>
              </a:rPr>
              <a:t>計劃獲</a:t>
            </a:r>
            <a:r>
              <a:rPr lang="zh-TW" altLang="en-US" sz="4000" dirty="0">
                <a:solidFill>
                  <a:schemeClr val="tx1">
                    <a:lumMod val="85000"/>
                    <a:lumOff val="15000"/>
                  </a:schemeClr>
                </a:solidFill>
                <a:latin typeface="標楷體" pitchFamily="65" charset="-120"/>
                <a:ea typeface="標楷體" pitchFamily="65" charset="-120"/>
              </a:rPr>
              <a:t>發租金資助，以減輕幼稚園在租金方面的財政負擔</a:t>
            </a:r>
            <a:r>
              <a:rPr lang="zh-TW" altLang="en-US" sz="4000" dirty="0" smtClean="0">
                <a:solidFill>
                  <a:schemeClr val="tx1">
                    <a:lumMod val="85000"/>
                    <a:lumOff val="15000"/>
                  </a:schemeClr>
                </a:solidFill>
                <a:latin typeface="標楷體" pitchFamily="65" charset="-120"/>
                <a:ea typeface="標楷體" pitchFamily="65" charset="-120"/>
              </a:rPr>
              <a:t>。</a:t>
            </a:r>
            <a:endParaRPr lang="en-US" altLang="zh-TW" sz="4000" dirty="0" smtClean="0">
              <a:solidFill>
                <a:schemeClr val="tx1">
                  <a:lumMod val="85000"/>
                  <a:lumOff val="15000"/>
                </a:schemeClr>
              </a:solidFill>
              <a:latin typeface="標楷體" pitchFamily="65" charset="-120"/>
              <a:ea typeface="標楷體" pitchFamily="65" charset="-120"/>
            </a:endParaRPr>
          </a:p>
          <a:p>
            <a:pPr marL="0" indent="0" algn="just">
              <a:buNone/>
            </a:pPr>
            <a:endParaRPr lang="en-US" altLang="zh-TW" sz="4000" dirty="0" smtClean="0">
              <a:solidFill>
                <a:schemeClr val="tx1">
                  <a:lumMod val="85000"/>
                  <a:lumOff val="15000"/>
                </a:schemeClr>
              </a:solidFill>
              <a:latin typeface="標楷體" pitchFamily="65" charset="-120"/>
              <a:ea typeface="標楷體" pitchFamily="65" charset="-120"/>
            </a:endParaRPr>
          </a:p>
          <a:p>
            <a:pPr marL="342900" indent="-342900" algn="just">
              <a:buBlip>
                <a:blip r:embed="rId3"/>
              </a:buBlip>
            </a:pPr>
            <a:r>
              <a:rPr lang="zh-TW" altLang="en-US" sz="4000" dirty="0" smtClean="0">
                <a:solidFill>
                  <a:schemeClr val="tx1">
                    <a:lumMod val="85000"/>
                    <a:lumOff val="15000"/>
                  </a:schemeClr>
                </a:solidFill>
                <a:latin typeface="標楷體" pitchFamily="65" charset="-120"/>
                <a:ea typeface="標楷體" pitchFamily="65" charset="-120"/>
              </a:rPr>
              <a:t>參加</a:t>
            </a:r>
            <a:r>
              <a:rPr lang="zh-TW" altLang="en-US" sz="4000" dirty="0">
                <a:solidFill>
                  <a:schemeClr val="tx1">
                    <a:lumMod val="85000"/>
                    <a:lumOff val="15000"/>
                  </a:schemeClr>
                </a:solidFill>
                <a:latin typeface="標楷體" pitchFamily="65" charset="-120"/>
                <a:ea typeface="標楷體" pitchFamily="65" charset="-120"/>
              </a:rPr>
              <a:t>計劃的幼稚園如沒有租金開支或並非根據租約繳交租金，則無需／不應申請租金資助</a:t>
            </a:r>
            <a:r>
              <a:rPr lang="zh-TW" altLang="en-US" sz="4000" dirty="0" smtClean="0">
                <a:solidFill>
                  <a:schemeClr val="tx1">
                    <a:lumMod val="85000"/>
                    <a:lumOff val="15000"/>
                  </a:schemeClr>
                </a:solidFill>
                <a:latin typeface="標楷體" pitchFamily="65" charset="-120"/>
                <a:ea typeface="標楷體" pitchFamily="65" charset="-120"/>
              </a:rPr>
              <a:t>。</a:t>
            </a:r>
            <a:endParaRPr lang="en-US" altLang="zh-TW" sz="4000" dirty="0" smtClean="0">
              <a:solidFill>
                <a:schemeClr val="tx1">
                  <a:lumMod val="85000"/>
                  <a:lumOff val="15000"/>
                </a:schemeClr>
              </a:solidFill>
              <a:latin typeface="標楷體" pitchFamily="65" charset="-120"/>
              <a:ea typeface="標楷體" pitchFamily="65" charset="-120"/>
            </a:endParaRPr>
          </a:p>
        </p:txBody>
      </p:sp>
    </p:spTree>
    <p:extLst>
      <p:ext uri="{BB962C8B-B14F-4D97-AF65-F5344CB8AC3E}">
        <p14:creationId xmlns:p14="http://schemas.microsoft.com/office/powerpoint/2010/main" val="11966976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787208" cy="756002"/>
          </a:xfrm>
        </p:spPr>
        <p:txBody>
          <a:bodyPr>
            <a:noAutofit/>
          </a:bodyPr>
          <a:lstStyle/>
          <a:p>
            <a:pPr algn="ctr"/>
            <a:r>
              <a:rPr lang="zh-TW" altLang="zh-HK" sz="4400" b="1" dirty="0" smtClean="0">
                <a:solidFill>
                  <a:srgbClr val="0000FF"/>
                </a:solidFill>
                <a:latin typeface="標楷體" pitchFamily="65" charset="-120"/>
                <a:ea typeface="標楷體" pitchFamily="65" charset="-120"/>
              </a:rPr>
              <a:t>電子申請</a:t>
            </a:r>
            <a:r>
              <a:rPr lang="en-US" altLang="zh-TW" sz="4400" b="1" dirty="0" smtClean="0">
                <a:solidFill>
                  <a:srgbClr val="0000FF"/>
                </a:solidFill>
                <a:latin typeface="標楷體" pitchFamily="65" charset="-120"/>
                <a:ea typeface="標楷體" pitchFamily="65" charset="-120"/>
              </a:rPr>
              <a:t> (</a:t>
            </a:r>
            <a:r>
              <a:rPr lang="zh-TW" altLang="en-US" sz="4400" b="1" dirty="0" smtClean="0">
                <a:solidFill>
                  <a:srgbClr val="0000FF"/>
                </a:solidFill>
                <a:latin typeface="標楷體" pitchFamily="65" charset="-120"/>
                <a:ea typeface="標楷體" pitchFamily="65" charset="-120"/>
              </a:rPr>
              <a:t>附表</a:t>
            </a:r>
            <a:r>
              <a:rPr lang="en-US" altLang="zh-TW" sz="4400" b="1" dirty="0" smtClean="0">
                <a:solidFill>
                  <a:srgbClr val="0000FF"/>
                </a:solidFill>
                <a:latin typeface="標楷體" pitchFamily="65" charset="-120"/>
                <a:ea typeface="標楷體" pitchFamily="65" charset="-120"/>
              </a:rPr>
              <a:t>2)</a:t>
            </a:r>
            <a:endParaRPr lang="zh-HK" altLang="en-US" sz="44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457200" y="980728"/>
            <a:ext cx="8219256" cy="5688632"/>
          </a:xfrm>
        </p:spPr>
        <p:style>
          <a:lnRef idx="1">
            <a:schemeClr val="accent6"/>
          </a:lnRef>
          <a:fillRef idx="2">
            <a:schemeClr val="accent6"/>
          </a:fillRef>
          <a:effectRef idx="1">
            <a:schemeClr val="accent6"/>
          </a:effectRef>
          <a:fontRef idx="minor">
            <a:schemeClr val="dk1"/>
          </a:fontRef>
        </p:style>
        <p:txBody>
          <a:bodyPr>
            <a:noAutofit/>
          </a:bodyPr>
          <a:lstStyle/>
          <a:p>
            <a:pPr marL="452438" lvl="1" indent="-452438" algn="just" hangingPunct="0">
              <a:lnSpc>
                <a:spcPct val="90000"/>
              </a:lnSpc>
              <a:spcAft>
                <a:spcPts val="600"/>
              </a:spcAft>
              <a:buClrTx/>
              <a:buBlip>
                <a:blip r:embed="rId3"/>
              </a:buBlip>
            </a:pPr>
            <a:r>
              <a:rPr lang="zh-TW" altLang="en-US" sz="3600" dirty="0">
                <a:latin typeface="標楷體" pitchFamily="65" charset="-120"/>
                <a:ea typeface="標楷體" pitchFamily="65" charset="-120"/>
              </a:rPr>
              <a:t>幼稚園分部在有關學年推算的九月份收生</a:t>
            </a:r>
            <a:r>
              <a:rPr lang="zh-TW" altLang="en-US" sz="3600" dirty="0" smtClean="0">
                <a:latin typeface="標楷體" pitchFamily="65" charset="-120"/>
                <a:ea typeface="標楷體" pitchFamily="65" charset="-120"/>
              </a:rPr>
              <a:t>資料</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如適用</a:t>
            </a:r>
            <a:r>
              <a:rPr lang="en-US" altLang="zh-TW" sz="3600" dirty="0" smtClean="0">
                <a:latin typeface="標楷體" pitchFamily="65" charset="-120"/>
                <a:ea typeface="標楷體" pitchFamily="65" charset="-120"/>
              </a:rPr>
              <a:t>)</a:t>
            </a:r>
            <a:endParaRPr lang="zh-TW" altLang="en-US" sz="3600" dirty="0">
              <a:latin typeface="標楷體" pitchFamily="65" charset="-120"/>
              <a:ea typeface="標楷體" pitchFamily="65" charset="-120"/>
            </a:endParaRPr>
          </a:p>
          <a:p>
            <a:pPr marL="895350" lvl="4" indent="-355600" algn="just" hangingPunct="0">
              <a:lnSpc>
                <a:spcPct val="90000"/>
              </a:lnSpc>
              <a:spcAft>
                <a:spcPts val="600"/>
              </a:spcAft>
              <a:buClrTx/>
              <a:buBlip>
                <a:blip r:embed="rId4"/>
              </a:buBlip>
            </a:pPr>
            <a:r>
              <a:rPr lang="zh-TW" altLang="en-US" sz="3600" dirty="0">
                <a:latin typeface="標楷體" pitchFamily="65" charset="-120"/>
                <a:ea typeface="標楷體" pitchFamily="65" charset="-120"/>
              </a:rPr>
              <a:t>不同級別</a:t>
            </a:r>
            <a:r>
              <a:rPr lang="en-US" altLang="zh-TW" sz="3600" dirty="0">
                <a:latin typeface="標楷體" pitchFamily="65" charset="-120"/>
                <a:ea typeface="標楷體" pitchFamily="65" charset="-120"/>
              </a:rPr>
              <a:t>[</a:t>
            </a:r>
            <a:r>
              <a:rPr lang="zh-TW" altLang="en-US" sz="3600" dirty="0">
                <a:latin typeface="標楷體" pitchFamily="65" charset="-120"/>
                <a:ea typeface="標楷體" pitchFamily="65" charset="-120"/>
              </a:rPr>
              <a:t>幼兒班</a:t>
            </a:r>
            <a:r>
              <a:rPr lang="en-US" altLang="zh-TW" sz="3600" dirty="0">
                <a:latin typeface="標楷體" pitchFamily="65" charset="-120"/>
                <a:ea typeface="標楷體" pitchFamily="65" charset="-120"/>
              </a:rPr>
              <a:t>(K1)</a:t>
            </a:r>
            <a:r>
              <a:rPr lang="zh-TW" altLang="en-US" sz="3600" dirty="0">
                <a:latin typeface="標楷體" pitchFamily="65" charset="-120"/>
                <a:ea typeface="標楷體" pitchFamily="65" charset="-120"/>
              </a:rPr>
              <a:t>、低班</a:t>
            </a:r>
            <a:r>
              <a:rPr lang="en-US" altLang="zh-TW" sz="3600" dirty="0">
                <a:latin typeface="標楷體" pitchFamily="65" charset="-120"/>
                <a:ea typeface="標楷體" pitchFamily="65" charset="-120"/>
              </a:rPr>
              <a:t>(K2)</a:t>
            </a:r>
            <a:r>
              <a:rPr lang="zh-TW" altLang="en-US" sz="3600" dirty="0">
                <a:latin typeface="標楷體" pitchFamily="65" charset="-120"/>
                <a:ea typeface="標楷體" pitchFamily="65" charset="-120"/>
              </a:rPr>
              <a:t>及高班</a:t>
            </a:r>
            <a:r>
              <a:rPr lang="en-US" altLang="zh-TW" sz="3600" dirty="0">
                <a:latin typeface="標楷體" pitchFamily="65" charset="-120"/>
                <a:ea typeface="標楷體" pitchFamily="65" charset="-120"/>
              </a:rPr>
              <a:t>(K3)]</a:t>
            </a:r>
            <a:r>
              <a:rPr lang="zh-TW" altLang="en-US" sz="3600" dirty="0">
                <a:latin typeface="標楷體" pitchFamily="65" charset="-120"/>
                <a:ea typeface="標楷體" pitchFamily="65" charset="-120"/>
              </a:rPr>
              <a:t>的收生推算資料</a:t>
            </a:r>
          </a:p>
          <a:p>
            <a:pPr marL="895350" lvl="4" indent="-355600" algn="just" hangingPunct="0">
              <a:lnSpc>
                <a:spcPct val="90000"/>
              </a:lnSpc>
              <a:spcAft>
                <a:spcPts val="600"/>
              </a:spcAft>
              <a:buClrTx/>
              <a:buBlip>
                <a:blip r:embed="rId4"/>
              </a:buBlip>
            </a:pPr>
            <a:r>
              <a:rPr lang="zh-TW" altLang="en-US" sz="3600" dirty="0">
                <a:latin typeface="標楷體" pitchFamily="65" charset="-120"/>
                <a:ea typeface="標楷體" pitchFamily="65" charset="-120"/>
              </a:rPr>
              <a:t>不同班制</a:t>
            </a:r>
            <a:r>
              <a:rPr lang="en-US" altLang="zh-TW" sz="3600" dirty="0">
                <a:latin typeface="標楷體" pitchFamily="65" charset="-120"/>
                <a:ea typeface="標楷體" pitchFamily="65" charset="-120"/>
              </a:rPr>
              <a:t>[</a:t>
            </a:r>
            <a:r>
              <a:rPr lang="zh-TW" altLang="en-US" sz="3600" dirty="0">
                <a:latin typeface="標楷體" pitchFamily="65" charset="-120"/>
                <a:ea typeface="標楷體" pitchFamily="65" charset="-120"/>
              </a:rPr>
              <a:t>即上午班、下午班及全日制班</a:t>
            </a:r>
            <a:r>
              <a:rPr lang="en-US" altLang="zh-TW" sz="3600" dirty="0">
                <a:latin typeface="標楷體" pitchFamily="65" charset="-120"/>
                <a:ea typeface="標楷體" pitchFamily="65" charset="-120"/>
              </a:rPr>
              <a:t>]</a:t>
            </a:r>
            <a:r>
              <a:rPr lang="zh-TW" altLang="en-US" sz="3600" dirty="0">
                <a:latin typeface="標楷體" pitchFamily="65" charset="-120"/>
                <a:ea typeface="標楷體" pitchFamily="65" charset="-120"/>
              </a:rPr>
              <a:t>的收生推算資料</a:t>
            </a:r>
          </a:p>
          <a:p>
            <a:pPr marL="895350" lvl="4" indent="-355600" algn="just" hangingPunct="0">
              <a:lnSpc>
                <a:spcPct val="90000"/>
              </a:lnSpc>
              <a:spcAft>
                <a:spcPts val="600"/>
              </a:spcAft>
              <a:buClrTx/>
              <a:buBlip>
                <a:blip r:embed="rId4"/>
              </a:buBlip>
            </a:pPr>
            <a:r>
              <a:rPr lang="zh-TW" altLang="en-US" sz="3600" dirty="0">
                <a:latin typeface="標楷體" pitchFamily="65" charset="-120"/>
                <a:ea typeface="標楷體" pitchFamily="65" charset="-120"/>
              </a:rPr>
              <a:t>不同課程</a:t>
            </a:r>
            <a:r>
              <a:rPr lang="en-US" altLang="zh-TW" sz="3600" dirty="0">
                <a:latin typeface="標楷體" pitchFamily="65" charset="-120"/>
                <a:ea typeface="標楷體" pitchFamily="65" charset="-120"/>
              </a:rPr>
              <a:t>(</a:t>
            </a:r>
            <a:r>
              <a:rPr lang="zh-TW" altLang="en-US" sz="3600" dirty="0">
                <a:latin typeface="標楷體" pitchFamily="65" charset="-120"/>
                <a:ea typeface="標楷體" pitchFamily="65" charset="-120"/>
              </a:rPr>
              <a:t>本地及非本地課程</a:t>
            </a:r>
            <a:r>
              <a:rPr lang="en-US" altLang="zh-TW" sz="3600" dirty="0">
                <a:latin typeface="標楷體" pitchFamily="65" charset="-120"/>
                <a:ea typeface="標楷體" pitchFamily="65" charset="-120"/>
              </a:rPr>
              <a:t>)</a:t>
            </a:r>
            <a:r>
              <a:rPr lang="zh-TW" altLang="en-US" sz="3600" dirty="0">
                <a:latin typeface="標楷體" pitchFamily="65" charset="-120"/>
                <a:ea typeface="標楷體" pitchFamily="65" charset="-120"/>
              </a:rPr>
              <a:t>的收生推算</a:t>
            </a:r>
            <a:r>
              <a:rPr lang="zh-TW" altLang="en-US" sz="3600" dirty="0" smtClean="0">
                <a:latin typeface="標楷體" pitchFamily="65" charset="-120"/>
                <a:ea typeface="標楷體" pitchFamily="65" charset="-120"/>
              </a:rPr>
              <a:t>資料</a:t>
            </a:r>
            <a:endParaRPr lang="en-US" altLang="zh-TW" sz="3600" dirty="0" smtClean="0">
              <a:latin typeface="標楷體" pitchFamily="65" charset="-120"/>
              <a:ea typeface="標楷體" pitchFamily="65" charset="-120"/>
            </a:endParaRPr>
          </a:p>
          <a:p>
            <a:pPr marL="895350" lvl="4" indent="-355600" algn="just" hangingPunct="0">
              <a:lnSpc>
                <a:spcPct val="90000"/>
              </a:lnSpc>
              <a:spcAft>
                <a:spcPts val="600"/>
              </a:spcAft>
              <a:buClrTx/>
              <a:buBlip>
                <a:blip r:embed="rId4"/>
              </a:buBlip>
            </a:pPr>
            <a:r>
              <a:rPr lang="zh-TW" altLang="en-US" sz="3600" dirty="0" smtClean="0">
                <a:latin typeface="標楷體" pitchFamily="65" charset="-120"/>
                <a:ea typeface="標楷體" pitchFamily="65" charset="-120"/>
              </a:rPr>
              <a:t>幼兒中心分部的相關資料</a:t>
            </a:r>
            <a:endParaRPr lang="zh-TW" altLang="en-US" sz="3600" dirty="0">
              <a:latin typeface="標楷體" pitchFamily="65" charset="-120"/>
              <a:ea typeface="標楷體" pitchFamily="65" charset="-120"/>
            </a:endParaRPr>
          </a:p>
          <a:p>
            <a:pPr marL="0" lvl="1" indent="0" hangingPunct="0">
              <a:spcAft>
                <a:spcPts val="600"/>
              </a:spcAft>
              <a:buClrTx/>
              <a:buNone/>
            </a:pPr>
            <a:endParaRPr lang="en-US" altLang="zh-TW" sz="2400" dirty="0" smtClean="0">
              <a:latin typeface="+mn-ea"/>
            </a:endParaRPr>
          </a:p>
        </p:txBody>
      </p:sp>
    </p:spTree>
    <p:extLst>
      <p:ext uri="{BB962C8B-B14F-4D97-AF65-F5344CB8AC3E}">
        <p14:creationId xmlns:p14="http://schemas.microsoft.com/office/powerpoint/2010/main" val="119609499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332656"/>
            <a:ext cx="7776864" cy="756002"/>
          </a:xfrm>
        </p:spPr>
        <p:txBody>
          <a:bodyPr>
            <a:normAutofit/>
          </a:bodyPr>
          <a:lstStyle/>
          <a:p>
            <a:pPr algn="ctr"/>
            <a:r>
              <a:rPr lang="zh-TW" altLang="zh-HK" sz="4000" b="1" dirty="0" smtClean="0">
                <a:solidFill>
                  <a:srgbClr val="0000FF"/>
                </a:solidFill>
                <a:latin typeface="標楷體" pitchFamily="65" charset="-120"/>
                <a:ea typeface="標楷體" pitchFamily="65" charset="-120"/>
              </a:rPr>
              <a:t>電子申請</a:t>
            </a:r>
            <a:r>
              <a:rPr lang="en-US" altLang="zh-TW" sz="4000" b="1" dirty="0" smtClean="0">
                <a:solidFill>
                  <a:srgbClr val="0000FF"/>
                </a:solidFill>
                <a:latin typeface="標楷體" pitchFamily="65" charset="-120"/>
                <a:ea typeface="標楷體" pitchFamily="65" charset="-120"/>
              </a:rPr>
              <a:t>(</a:t>
            </a:r>
            <a:r>
              <a:rPr lang="zh-TW" altLang="en-US" sz="4000" b="1" dirty="0" smtClean="0">
                <a:solidFill>
                  <a:srgbClr val="0000FF"/>
                </a:solidFill>
                <a:latin typeface="標楷體" pitchFamily="65" charset="-120"/>
                <a:ea typeface="標楷體" pitchFamily="65" charset="-120"/>
              </a:rPr>
              <a:t>附表</a:t>
            </a:r>
            <a:r>
              <a:rPr lang="en-US" altLang="zh-TW" sz="4000" b="1" dirty="0" smtClean="0">
                <a:solidFill>
                  <a:srgbClr val="0000FF"/>
                </a:solidFill>
                <a:latin typeface="標楷體" pitchFamily="65" charset="-120"/>
                <a:ea typeface="標楷體" pitchFamily="65" charset="-120"/>
              </a:rPr>
              <a:t>2)</a:t>
            </a:r>
            <a:endParaRPr lang="zh-HK" altLang="en-US" sz="40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457200" y="1268760"/>
            <a:ext cx="8291264" cy="5256584"/>
          </a:xfrm>
        </p:spPr>
        <p:style>
          <a:lnRef idx="1">
            <a:schemeClr val="accent6"/>
          </a:lnRef>
          <a:fillRef idx="2">
            <a:schemeClr val="accent6"/>
          </a:fillRef>
          <a:effectRef idx="1">
            <a:schemeClr val="accent6"/>
          </a:effectRef>
          <a:fontRef idx="minor">
            <a:schemeClr val="dk1"/>
          </a:fontRef>
        </p:style>
        <p:txBody>
          <a:bodyPr>
            <a:noAutofit/>
          </a:bodyPr>
          <a:lstStyle/>
          <a:p>
            <a:pPr marL="539750" indent="-539750" algn="just">
              <a:lnSpc>
                <a:spcPct val="150000"/>
              </a:lnSpc>
              <a:buBlip>
                <a:blip r:embed="rId2"/>
              </a:buBlip>
            </a:pPr>
            <a:r>
              <a:rPr lang="zh-TW" altLang="en-US" sz="3800" dirty="0">
                <a:latin typeface="標楷體" pitchFamily="65" charset="-120"/>
                <a:ea typeface="標楷體" pitchFamily="65" charset="-120"/>
              </a:rPr>
              <a:t>附表</a:t>
            </a:r>
            <a:r>
              <a:rPr lang="en-US" altLang="zh-TW" sz="3800" dirty="0">
                <a:latin typeface="標楷體" pitchFamily="65" charset="-120"/>
                <a:ea typeface="標楷體" pitchFamily="65" charset="-120"/>
              </a:rPr>
              <a:t>2</a:t>
            </a:r>
            <a:r>
              <a:rPr lang="zh-TW" altLang="en-US" sz="3800" dirty="0">
                <a:latin typeface="標楷體" pitchFamily="65" charset="-120"/>
                <a:ea typeface="標楷體" pitchFamily="65" charset="-120"/>
              </a:rPr>
              <a:t>有關錄取學生的收生資料，必須根據每個課室的容額提供。</a:t>
            </a:r>
          </a:p>
          <a:p>
            <a:pPr marL="539750" indent="-539750" algn="just">
              <a:lnSpc>
                <a:spcPct val="150000"/>
              </a:lnSpc>
              <a:buBlip>
                <a:blip r:embed="rId2"/>
              </a:buBlip>
            </a:pPr>
            <a:r>
              <a:rPr lang="zh-TW" altLang="en-US" sz="3800" dirty="0">
                <a:latin typeface="標楷體" pitchFamily="65" charset="-120"/>
                <a:ea typeface="標楷體" pitchFamily="65" charset="-120"/>
              </a:rPr>
              <a:t>根據個別幼稚園的容額證明書，系統已預先</a:t>
            </a:r>
            <a:r>
              <a:rPr lang="zh-TW" altLang="en-US" sz="3800" dirty="0" smtClean="0">
                <a:latin typeface="標楷體" pitchFamily="65" charset="-120"/>
                <a:ea typeface="標楷體" pitchFamily="65" charset="-120"/>
              </a:rPr>
              <a:t>將</a:t>
            </a:r>
            <a:r>
              <a:rPr lang="zh-TW" altLang="en-US" sz="3800" u="sng" dirty="0" smtClean="0">
                <a:latin typeface="標楷體" pitchFamily="65" charset="-120"/>
                <a:ea typeface="標楷體" pitchFamily="65" charset="-120"/>
              </a:rPr>
              <a:t>課</a:t>
            </a:r>
            <a:r>
              <a:rPr lang="zh-TW" altLang="en-US" sz="3800" u="sng" dirty="0">
                <a:latin typeface="標楷體" pitchFamily="65" charset="-120"/>
                <a:ea typeface="標楷體" pitchFamily="65" charset="-120"/>
              </a:rPr>
              <a:t>室名稱</a:t>
            </a:r>
            <a:r>
              <a:rPr lang="zh-TW" altLang="en-US" sz="3800" dirty="0" smtClean="0">
                <a:latin typeface="標楷體" pitchFamily="65" charset="-120"/>
                <a:ea typeface="標楷體" pitchFamily="65" charset="-120"/>
              </a:rPr>
              <a:t>及</a:t>
            </a:r>
            <a:r>
              <a:rPr lang="zh-TW" altLang="en-US" sz="3800" u="sng" dirty="0" smtClean="0">
                <a:latin typeface="標楷體" pitchFamily="65" charset="-120"/>
                <a:ea typeface="標楷體" pitchFamily="65" charset="-120"/>
              </a:rPr>
              <a:t>相關</a:t>
            </a:r>
            <a:r>
              <a:rPr lang="zh-TW" altLang="en-US" sz="3800" u="sng" dirty="0">
                <a:latin typeface="標楷體" pitchFamily="65" charset="-120"/>
                <a:ea typeface="標楷體" pitchFamily="65" charset="-120"/>
              </a:rPr>
              <a:t>的課室容額資料</a:t>
            </a:r>
            <a:r>
              <a:rPr lang="zh-TW" altLang="en-US" sz="3800" dirty="0">
                <a:latin typeface="標楷體" pitchFamily="65" charset="-120"/>
                <a:ea typeface="標楷體" pitchFamily="65" charset="-120"/>
              </a:rPr>
              <a:t>輸入附表</a:t>
            </a:r>
            <a:r>
              <a:rPr lang="en-US" altLang="zh-TW" sz="3800" dirty="0">
                <a:latin typeface="標楷體" pitchFamily="65" charset="-120"/>
                <a:ea typeface="標楷體" pitchFamily="65" charset="-120"/>
              </a:rPr>
              <a:t>2</a:t>
            </a:r>
            <a:r>
              <a:rPr lang="zh-TW" altLang="en-US" sz="3800" dirty="0">
                <a:latin typeface="標楷體" pitchFamily="65" charset="-120"/>
                <a:ea typeface="標楷體" pitchFamily="65" charset="-120"/>
              </a:rPr>
              <a:t>的相關表格內。</a:t>
            </a:r>
            <a:endParaRPr lang="en-US" altLang="zh-TW" sz="3800" dirty="0" smtClean="0">
              <a:latin typeface="標楷體" pitchFamily="65" charset="-120"/>
              <a:ea typeface="標楷體" pitchFamily="65" charset="-120"/>
            </a:endParaRPr>
          </a:p>
        </p:txBody>
      </p:sp>
    </p:spTree>
    <p:extLst>
      <p:ext uri="{BB962C8B-B14F-4D97-AF65-F5344CB8AC3E}">
        <p14:creationId xmlns:p14="http://schemas.microsoft.com/office/powerpoint/2010/main" val="12887917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778098"/>
          </a:xfrm>
        </p:spPr>
        <p:txBody>
          <a:bodyPr>
            <a:normAutofit/>
          </a:bodyPr>
          <a:lstStyle/>
          <a:p>
            <a:pPr algn="ctr"/>
            <a:r>
              <a:rPr lang="zh-TW" altLang="zh-HK" sz="4000" b="1" dirty="0" smtClean="0">
                <a:solidFill>
                  <a:srgbClr val="0000FF"/>
                </a:solidFill>
                <a:latin typeface="標楷體" pitchFamily="65" charset="-120"/>
                <a:ea typeface="標楷體" pitchFamily="65" charset="-120"/>
              </a:rPr>
              <a:t>電子申請</a:t>
            </a:r>
            <a:r>
              <a:rPr lang="en-US" altLang="zh-TW" sz="4000" b="1" dirty="0" smtClean="0">
                <a:solidFill>
                  <a:srgbClr val="0000FF"/>
                </a:solidFill>
                <a:latin typeface="標楷體" pitchFamily="65" charset="-120"/>
                <a:ea typeface="標楷體" pitchFamily="65" charset="-120"/>
              </a:rPr>
              <a:t>(</a:t>
            </a:r>
            <a:r>
              <a:rPr lang="zh-TW" altLang="en-US" sz="4000" b="1" dirty="0" smtClean="0">
                <a:solidFill>
                  <a:srgbClr val="0000FF"/>
                </a:solidFill>
                <a:latin typeface="標楷體" pitchFamily="65" charset="-120"/>
                <a:ea typeface="標楷體" pitchFamily="65" charset="-120"/>
              </a:rPr>
              <a:t>附表</a:t>
            </a:r>
            <a:r>
              <a:rPr lang="en-US" altLang="zh-TW" sz="4000" b="1" dirty="0" smtClean="0">
                <a:solidFill>
                  <a:srgbClr val="0000FF"/>
                </a:solidFill>
                <a:latin typeface="標楷體" pitchFamily="65" charset="-120"/>
                <a:ea typeface="標楷體" pitchFamily="65" charset="-120"/>
              </a:rPr>
              <a:t>2)</a:t>
            </a:r>
            <a:endParaRPr lang="zh-HK" altLang="en-US" sz="4000" b="1" dirty="0"/>
          </a:p>
        </p:txBody>
      </p:sp>
      <p:sp>
        <p:nvSpPr>
          <p:cNvPr id="3" name="內容版面配置區 2"/>
          <p:cNvSpPr>
            <a:spLocks noGrp="1"/>
          </p:cNvSpPr>
          <p:nvPr>
            <p:ph idx="1"/>
          </p:nvPr>
        </p:nvSpPr>
        <p:spPr>
          <a:xfrm>
            <a:off x="539552" y="1196752"/>
            <a:ext cx="8208912" cy="5256584"/>
          </a:xfrm>
        </p:spPr>
        <p:style>
          <a:lnRef idx="1">
            <a:schemeClr val="accent6"/>
          </a:lnRef>
          <a:fillRef idx="2">
            <a:schemeClr val="accent6"/>
          </a:fillRef>
          <a:effectRef idx="1">
            <a:schemeClr val="accent6"/>
          </a:effectRef>
          <a:fontRef idx="minor">
            <a:schemeClr val="dk1"/>
          </a:fontRef>
        </p:style>
        <p:txBody>
          <a:bodyPr>
            <a:normAutofit fontScale="92500"/>
          </a:bodyPr>
          <a:lstStyle/>
          <a:p>
            <a:pPr marL="342900" indent="-342900" algn="just">
              <a:lnSpc>
                <a:spcPct val="150000"/>
              </a:lnSpc>
              <a:buBlip>
                <a:blip r:embed="rId2"/>
              </a:buBlip>
            </a:pPr>
            <a:r>
              <a:rPr lang="zh-TW" altLang="zh-HK" sz="4000" dirty="0">
                <a:latin typeface="標楷體" pitchFamily="65" charset="-120"/>
                <a:ea typeface="標楷體" pitchFamily="65" charset="-120"/>
              </a:rPr>
              <a:t>幼稚園須根據容額證明書，核實課室容額資料。</a:t>
            </a:r>
            <a:endParaRPr lang="en-US" altLang="zh-TW" sz="4000" dirty="0">
              <a:latin typeface="標楷體" pitchFamily="65" charset="-120"/>
              <a:ea typeface="標楷體" pitchFamily="65" charset="-120"/>
            </a:endParaRPr>
          </a:p>
          <a:p>
            <a:pPr marL="342900" indent="-342900" algn="just">
              <a:lnSpc>
                <a:spcPct val="150000"/>
              </a:lnSpc>
              <a:buBlip>
                <a:blip r:embed="rId2"/>
              </a:buBlip>
            </a:pPr>
            <a:r>
              <a:rPr lang="zh-TW" altLang="zh-HK" sz="4000" dirty="0">
                <a:latin typeface="標楷體" pitchFamily="65" charset="-120"/>
                <a:ea typeface="標楷體" pitchFamily="65" charset="-120"/>
              </a:rPr>
              <a:t>如發現預先填寫的資料與容額證明書的資料有所出入，請聯絡所屬的學校發展主任／服務主任，以因應需要修訂系統的資料。</a:t>
            </a:r>
          </a:p>
          <a:p>
            <a:endParaRPr lang="zh-HK" altLang="en-US" sz="3600" dirty="0"/>
          </a:p>
        </p:txBody>
      </p:sp>
    </p:spTree>
    <p:extLst>
      <p:ext uri="{BB962C8B-B14F-4D97-AF65-F5344CB8AC3E}">
        <p14:creationId xmlns:p14="http://schemas.microsoft.com/office/powerpoint/2010/main" val="4331116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562074"/>
          </a:xfrm>
        </p:spPr>
        <p:txBody>
          <a:bodyPr>
            <a:normAutofit fontScale="90000"/>
          </a:bodyPr>
          <a:lstStyle/>
          <a:p>
            <a:pPr algn="ctr"/>
            <a:r>
              <a:rPr lang="zh-TW" altLang="zh-HK" sz="3200" b="1" dirty="0" smtClean="0">
                <a:solidFill>
                  <a:srgbClr val="0000FF"/>
                </a:solidFill>
                <a:latin typeface="標楷體" pitchFamily="65" charset="-120"/>
                <a:ea typeface="標楷體" pitchFamily="65" charset="-120"/>
              </a:rPr>
              <a:t>電子申請</a:t>
            </a:r>
            <a:r>
              <a:rPr lang="en-US" altLang="zh-TW" sz="3200" b="1" dirty="0" smtClean="0">
                <a:solidFill>
                  <a:srgbClr val="0000FF"/>
                </a:solidFill>
                <a:latin typeface="標楷體" pitchFamily="65" charset="-120"/>
                <a:ea typeface="標楷體" pitchFamily="65" charset="-120"/>
              </a:rPr>
              <a:t>(</a:t>
            </a:r>
            <a:r>
              <a:rPr lang="zh-TW" altLang="en-US" sz="3200" b="1" dirty="0" smtClean="0">
                <a:solidFill>
                  <a:srgbClr val="0000FF"/>
                </a:solidFill>
                <a:latin typeface="標楷體" pitchFamily="65" charset="-120"/>
                <a:ea typeface="標楷體" pitchFamily="65" charset="-120"/>
              </a:rPr>
              <a:t>附表</a:t>
            </a:r>
            <a:r>
              <a:rPr lang="en-US" altLang="zh-TW" sz="3200" b="1" dirty="0" smtClean="0">
                <a:solidFill>
                  <a:srgbClr val="0000FF"/>
                </a:solidFill>
                <a:latin typeface="標楷體" pitchFamily="65" charset="-120"/>
                <a:ea typeface="標楷體" pitchFamily="65" charset="-120"/>
              </a:rPr>
              <a:t>2)</a:t>
            </a:r>
            <a:endParaRPr lang="zh-TW" altLang="en-US" b="1" dirty="0"/>
          </a:p>
        </p:txBody>
      </p:sp>
      <p:sp>
        <p:nvSpPr>
          <p:cNvPr id="4" name="內容版面配置區 3"/>
          <p:cNvSpPr txBox="1">
            <a:spLocks noGrp="1"/>
          </p:cNvSpPr>
          <p:nvPr>
            <p:ph sz="quarter" idx="1"/>
          </p:nvPr>
        </p:nvSpPr>
        <p:spPr>
          <a:xfrm>
            <a:off x="467544" y="2852936"/>
            <a:ext cx="8208912" cy="1277273"/>
          </a:xfrm>
          <a:prstGeom prst="rect">
            <a:avLst/>
          </a:prstGeom>
          <a:solidFill>
            <a:srgbClr val="FFFF99"/>
          </a:solidFill>
          <a:ln w="54991" cmpd="thickThin">
            <a:solidFill>
              <a:schemeClr val="accent4"/>
            </a:solidFill>
            <a:prstDash val="sysDash"/>
          </a:ln>
        </p:spPr>
        <p:txBody>
          <a:bodyPr wrap="square" rtlCol="0" anchor="ctr">
            <a:spAutoFit/>
          </a:bodyPr>
          <a:lstStyle/>
          <a:p>
            <a:pPr marL="268288" indent="-268288">
              <a:buNone/>
            </a:pPr>
            <a:r>
              <a:rPr lang="en-US" altLang="zh-HK" dirty="0" smtClean="0">
                <a:solidFill>
                  <a:srgbClr val="FF0000"/>
                </a:solidFill>
                <a:sym typeface="Wingdings"/>
              </a:rPr>
              <a:t> </a:t>
            </a:r>
            <a:r>
              <a:rPr lang="zh-TW" altLang="en-US" dirty="0" smtClean="0">
                <a:latin typeface="標楷體" pitchFamily="65" charset="-120"/>
                <a:ea typeface="標楷體" pitchFamily="65" charset="-120"/>
                <a:sym typeface="Wingdings"/>
              </a:rPr>
              <a:t>在</a:t>
            </a:r>
            <a:r>
              <a:rPr lang="zh-TW" altLang="en-US" dirty="0">
                <a:latin typeface="標楷體" pitchFamily="65" charset="-120"/>
                <a:ea typeface="標楷體" pitchFamily="65" charset="-120"/>
                <a:sym typeface="Wingdings"/>
              </a:rPr>
              <a:t>同一個課室內，可同時輸入上午班及全</a:t>
            </a:r>
            <a:r>
              <a:rPr lang="zh-TW" altLang="en-US" dirty="0" smtClean="0">
                <a:latin typeface="標楷體" pitchFamily="65" charset="-120"/>
                <a:ea typeface="標楷體" pitchFamily="65" charset="-120"/>
                <a:sym typeface="Wingdings"/>
              </a:rPr>
              <a:t>日班的</a:t>
            </a:r>
            <a:r>
              <a:rPr lang="zh-TW" altLang="en-US" dirty="0">
                <a:latin typeface="標楷體" pitchFamily="65" charset="-120"/>
                <a:ea typeface="標楷體" pitchFamily="65" charset="-120"/>
                <a:sym typeface="Wingdings"/>
              </a:rPr>
              <a:t>學生</a:t>
            </a:r>
            <a:r>
              <a:rPr lang="zh-TW" altLang="en-US" dirty="0" smtClean="0">
                <a:latin typeface="標楷體" pitchFamily="65" charset="-120"/>
                <a:ea typeface="標楷體" pitchFamily="65" charset="-120"/>
                <a:sym typeface="Wingdings"/>
              </a:rPr>
              <a:t>人數</a:t>
            </a:r>
            <a:endParaRPr lang="en-US" altLang="zh-TW" dirty="0" smtClean="0">
              <a:latin typeface="標楷體" pitchFamily="65" charset="-120"/>
              <a:ea typeface="標楷體" pitchFamily="65" charset="-120"/>
              <a:sym typeface="Wingdings"/>
            </a:endParaRPr>
          </a:p>
          <a:p>
            <a:pPr marL="268288" indent="-268288">
              <a:buNone/>
            </a:pPr>
            <a:r>
              <a:rPr lang="en-US" altLang="zh-HK" dirty="0" smtClean="0">
                <a:solidFill>
                  <a:srgbClr val="FF0000"/>
                </a:solidFill>
                <a:sym typeface="Wingdings"/>
              </a:rPr>
              <a:t> </a:t>
            </a:r>
            <a:r>
              <a:rPr lang="en-US" altLang="zh-HK" dirty="0" smtClean="0">
                <a:sym typeface="Wingdings"/>
              </a:rPr>
              <a:t> </a:t>
            </a:r>
            <a:r>
              <a:rPr lang="zh-TW" altLang="en-US" dirty="0" smtClean="0">
                <a:latin typeface="標楷體" pitchFamily="65" charset="-120"/>
                <a:ea typeface="標楷體" pitchFamily="65" charset="-120"/>
              </a:rPr>
              <a:t>在同一</a:t>
            </a:r>
            <a:r>
              <a:rPr lang="zh-TW" altLang="en-US" dirty="0">
                <a:latin typeface="標楷體" pitchFamily="65" charset="-120"/>
                <a:ea typeface="標楷體" pitchFamily="65" charset="-120"/>
                <a:sym typeface="Wingdings"/>
              </a:rPr>
              <a:t>個</a:t>
            </a:r>
            <a:r>
              <a:rPr lang="zh-TW" altLang="en-US" dirty="0" smtClean="0">
                <a:latin typeface="標楷體" pitchFamily="65" charset="-120"/>
                <a:ea typeface="標楷體" pitchFamily="65" charset="-120"/>
              </a:rPr>
              <a:t>課</a:t>
            </a:r>
            <a:r>
              <a:rPr lang="zh-TW" altLang="en-US" dirty="0">
                <a:latin typeface="標楷體" pitchFamily="65" charset="-120"/>
                <a:ea typeface="標楷體" pitchFamily="65" charset="-120"/>
              </a:rPr>
              <a:t>室內，不可同時輸入下午班及全</a:t>
            </a:r>
            <a:r>
              <a:rPr lang="zh-TW" altLang="en-US" dirty="0" smtClean="0">
                <a:latin typeface="標楷體" pitchFamily="65" charset="-120"/>
                <a:ea typeface="標楷體" pitchFamily="65" charset="-120"/>
              </a:rPr>
              <a:t>日</a:t>
            </a:r>
            <a:r>
              <a:rPr lang="zh-TW" altLang="en-US" dirty="0" smtClean="0">
                <a:latin typeface="標楷體" pitchFamily="65" charset="-120"/>
                <a:ea typeface="標楷體" pitchFamily="65" charset="-120"/>
                <a:sym typeface="Wingdings"/>
              </a:rPr>
              <a:t>班</a:t>
            </a:r>
            <a:r>
              <a:rPr lang="zh-TW" altLang="en-US" dirty="0" smtClean="0">
                <a:latin typeface="標楷體" pitchFamily="65" charset="-120"/>
                <a:ea typeface="標楷體" pitchFamily="65" charset="-120"/>
              </a:rPr>
              <a:t>的</a:t>
            </a:r>
            <a:r>
              <a:rPr lang="zh-TW" altLang="en-US" dirty="0">
                <a:latin typeface="標楷體" pitchFamily="65" charset="-120"/>
                <a:ea typeface="標楷體" pitchFamily="65" charset="-120"/>
              </a:rPr>
              <a:t>學生</a:t>
            </a:r>
            <a:r>
              <a:rPr lang="zh-TW" altLang="en-US" dirty="0" smtClean="0">
                <a:latin typeface="標楷體" pitchFamily="65" charset="-120"/>
                <a:ea typeface="標楷體" pitchFamily="65" charset="-120"/>
              </a:rPr>
              <a:t>人 數</a:t>
            </a:r>
            <a:endParaRPr lang="zh-HK" altLang="en-US" dirty="0">
              <a:latin typeface="標楷體" pitchFamily="65" charset="-120"/>
              <a:ea typeface="標楷體" pitchFamily="65" charset="-120"/>
            </a:endParaRPr>
          </a:p>
        </p:txBody>
      </p:sp>
      <p:sp>
        <p:nvSpPr>
          <p:cNvPr id="6" name="文字方塊 5"/>
          <p:cNvSpPr txBox="1"/>
          <p:nvPr/>
        </p:nvSpPr>
        <p:spPr>
          <a:xfrm>
            <a:off x="467544" y="4725144"/>
            <a:ext cx="8136904" cy="830997"/>
          </a:xfrm>
          <a:prstGeom prst="rect">
            <a:avLst/>
          </a:prstGeom>
          <a:solidFill>
            <a:srgbClr val="FFFF99"/>
          </a:solidFill>
          <a:ln w="54991" cmpd="thickThin">
            <a:solidFill>
              <a:schemeClr val="accent4"/>
            </a:solidFill>
            <a:prstDash val="sysDash"/>
          </a:ln>
        </p:spPr>
        <p:txBody>
          <a:bodyPr wrap="square" rtlCol="0" anchor="ctr">
            <a:spAutoFit/>
          </a:bodyPr>
          <a:lstStyle/>
          <a:p>
            <a:pPr marL="268288" indent="-268288"/>
            <a:r>
              <a:rPr lang="en-US" altLang="zh-HK" sz="2400" dirty="0" smtClean="0">
                <a:solidFill>
                  <a:srgbClr val="FF0000"/>
                </a:solidFill>
                <a:sym typeface="Wingdings"/>
              </a:rPr>
              <a:t> </a:t>
            </a:r>
            <a:r>
              <a:rPr lang="zh-TW" altLang="en-US" sz="2400" dirty="0" smtClean="0">
                <a:latin typeface="標楷體" pitchFamily="65" charset="-120"/>
                <a:ea typeface="標楷體" pitchFamily="65" charset="-120"/>
                <a:sym typeface="Wingdings"/>
              </a:rPr>
              <a:t>在</a:t>
            </a:r>
            <a:r>
              <a:rPr lang="zh-TW" altLang="en-US" sz="2400" dirty="0">
                <a:latin typeface="標楷體" pitchFamily="65" charset="-120"/>
                <a:ea typeface="標楷體" pitchFamily="65" charset="-120"/>
                <a:sym typeface="Wingdings"/>
              </a:rPr>
              <a:t>任何時段內，在同一課室可同時輸入不同年級（</a:t>
            </a:r>
            <a:r>
              <a:rPr lang="en-US" altLang="zh-TW" sz="2400" dirty="0">
                <a:latin typeface="標楷體" pitchFamily="65" charset="-120"/>
                <a:ea typeface="標楷體" pitchFamily="65" charset="-120"/>
                <a:sym typeface="Wingdings"/>
              </a:rPr>
              <a:t>K1</a:t>
            </a:r>
            <a:r>
              <a:rPr lang="zh-TW" altLang="en-US" sz="2400" dirty="0">
                <a:latin typeface="標楷體" pitchFamily="65" charset="-120"/>
                <a:ea typeface="標楷體" pitchFamily="65" charset="-120"/>
                <a:sym typeface="Wingdings"/>
              </a:rPr>
              <a:t>、</a:t>
            </a:r>
            <a:r>
              <a:rPr lang="en-US" altLang="zh-TW" sz="2400" dirty="0">
                <a:latin typeface="標楷體" pitchFamily="65" charset="-120"/>
                <a:ea typeface="標楷體" pitchFamily="65" charset="-120"/>
                <a:sym typeface="Wingdings"/>
              </a:rPr>
              <a:t>K2</a:t>
            </a:r>
            <a:r>
              <a:rPr lang="zh-TW" altLang="en-US" sz="2400" dirty="0">
                <a:latin typeface="標楷體" pitchFamily="65" charset="-120"/>
                <a:ea typeface="標楷體" pitchFamily="65" charset="-120"/>
                <a:sym typeface="Wingdings"/>
              </a:rPr>
              <a:t>、</a:t>
            </a:r>
            <a:r>
              <a:rPr lang="en-US" altLang="zh-TW" sz="2400" dirty="0">
                <a:latin typeface="標楷體" pitchFamily="65" charset="-120"/>
                <a:ea typeface="標楷體" pitchFamily="65" charset="-120"/>
                <a:sym typeface="Wingdings"/>
              </a:rPr>
              <a:t>K3</a:t>
            </a:r>
            <a:r>
              <a:rPr lang="zh-TW" altLang="en-US" sz="2400" dirty="0">
                <a:latin typeface="標楷體" pitchFamily="65" charset="-120"/>
                <a:ea typeface="標楷體" pitchFamily="65" charset="-120"/>
                <a:sym typeface="Wingdings"/>
              </a:rPr>
              <a:t>）的學生人數</a:t>
            </a:r>
            <a:endParaRPr lang="zh-HK" altLang="en-US" sz="2400" dirty="0">
              <a:latin typeface="標楷體" pitchFamily="65" charset="-120"/>
              <a:ea typeface="標楷體" pitchFamily="65" charset="-120"/>
            </a:endParaRPr>
          </a:p>
        </p:txBody>
      </p:sp>
      <p:sp>
        <p:nvSpPr>
          <p:cNvPr id="10" name="文字方塊 9"/>
          <p:cNvSpPr txBox="1"/>
          <p:nvPr/>
        </p:nvSpPr>
        <p:spPr>
          <a:xfrm>
            <a:off x="395536" y="1340768"/>
            <a:ext cx="8136904" cy="830997"/>
          </a:xfrm>
          <a:prstGeom prst="rect">
            <a:avLst/>
          </a:prstGeom>
          <a:solidFill>
            <a:srgbClr val="FFFF99"/>
          </a:solidFill>
          <a:ln w="54991" cmpd="thickThin">
            <a:solidFill>
              <a:schemeClr val="accent4"/>
            </a:solidFill>
            <a:prstDash val="sysDash"/>
          </a:ln>
        </p:spPr>
        <p:txBody>
          <a:bodyPr wrap="square" rtlCol="0" anchor="ctr">
            <a:spAutoFit/>
          </a:bodyPr>
          <a:lstStyle/>
          <a:p>
            <a:r>
              <a:rPr lang="zh-TW" altLang="en-US" sz="2400" dirty="0">
                <a:latin typeface="標楷體" pitchFamily="65" charset="-120"/>
                <a:ea typeface="標楷體" pitchFamily="65" charset="-120"/>
              </a:rPr>
              <a:t>以學生入學為基礎的收生</a:t>
            </a:r>
            <a:r>
              <a:rPr lang="zh-TW" altLang="en-US" sz="2400" dirty="0" smtClean="0">
                <a:latin typeface="標楷體" pitchFamily="65" charset="-120"/>
                <a:ea typeface="標楷體" pitchFamily="65" charset="-120"/>
              </a:rPr>
              <a:t>資料必須依照</a:t>
            </a:r>
            <a:r>
              <a:rPr lang="zh-TW" altLang="en-US" sz="2400" dirty="0">
                <a:latin typeface="標楷體" pitchFamily="65" charset="-120"/>
                <a:ea typeface="標楷體" pitchFamily="65" charset="-120"/>
              </a:rPr>
              <a:t>每間課室已批准的課室容額。</a:t>
            </a:r>
            <a:endParaRPr lang="zh-HK" altLang="en-US" sz="2400" dirty="0">
              <a:latin typeface="標楷體" pitchFamily="65" charset="-120"/>
              <a:ea typeface="標楷體"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0" nodeType="clickEffect">
                                  <p:stCondLst>
                                    <p:cond delay="0"/>
                                  </p:stCondLst>
                                  <p:childTnLst>
                                    <p:animEffect transition="out" filter="fade">
                                      <p:cBhvr>
                                        <p:cTn id="10" dur="500"/>
                                        <p:tgtEl>
                                          <p:spTgt spid="4"/>
                                        </p:tgtEl>
                                      </p:cBhvr>
                                    </p:animEffect>
                                    <p:set>
                                      <p:cBhvr>
                                        <p:cTn id="11" dur="1" fill="hold">
                                          <p:stCondLst>
                                            <p:cond delay="499"/>
                                          </p:stCondLst>
                                        </p:cTn>
                                        <p:tgtEl>
                                          <p:spTgt spid="4"/>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0" nodeType="clickEffect">
                                  <p:stCondLst>
                                    <p:cond delay="0"/>
                                  </p:stCondLst>
                                  <p:childTnLst>
                                    <p:animEffect transition="out" filter="fade">
                                      <p:cBhvr>
                                        <p:cTn id="23" dur="500"/>
                                        <p:tgtEl>
                                          <p:spTgt spid="10"/>
                                        </p:tgtEl>
                                      </p:cBhvr>
                                    </p:animEffect>
                                    <p:set>
                                      <p:cBhvr>
                                        <p:cTn id="24"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10" grpId="0" animBg="1"/>
      <p:bldP spid="10" grpId="1"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850106"/>
          </a:xfrm>
        </p:spPr>
        <p:txBody>
          <a:bodyPr>
            <a:normAutofit/>
          </a:bodyPr>
          <a:lstStyle/>
          <a:p>
            <a:pPr algn="ctr"/>
            <a:r>
              <a:rPr lang="zh-TW" altLang="zh-HK" sz="4000" b="1" dirty="0" smtClean="0">
                <a:solidFill>
                  <a:srgbClr val="0000FF"/>
                </a:solidFill>
                <a:latin typeface="標楷體" pitchFamily="65" charset="-120"/>
                <a:ea typeface="標楷體" pitchFamily="65" charset="-120"/>
              </a:rPr>
              <a:t>電子申請</a:t>
            </a:r>
            <a:r>
              <a:rPr lang="en-US" altLang="zh-TW" sz="4000" b="1" dirty="0" smtClean="0">
                <a:solidFill>
                  <a:srgbClr val="0000FF"/>
                </a:solidFill>
                <a:latin typeface="標楷體" pitchFamily="65" charset="-120"/>
                <a:ea typeface="標楷體" pitchFamily="65" charset="-120"/>
              </a:rPr>
              <a:t>(</a:t>
            </a:r>
            <a:r>
              <a:rPr lang="zh-TW" altLang="en-US" sz="4000" b="1" dirty="0" smtClean="0">
                <a:solidFill>
                  <a:srgbClr val="0000FF"/>
                </a:solidFill>
                <a:latin typeface="標楷體" pitchFamily="65" charset="-120"/>
                <a:ea typeface="標楷體" pitchFamily="65" charset="-120"/>
              </a:rPr>
              <a:t>附表</a:t>
            </a:r>
            <a:r>
              <a:rPr lang="en-US" altLang="zh-TW" sz="4000" b="1" dirty="0" smtClean="0">
                <a:solidFill>
                  <a:srgbClr val="0000FF"/>
                </a:solidFill>
                <a:latin typeface="標楷體" pitchFamily="65" charset="-120"/>
                <a:ea typeface="標楷體" pitchFamily="65" charset="-120"/>
              </a:rPr>
              <a:t>3)</a:t>
            </a:r>
            <a:r>
              <a:rPr lang="zh-TW" altLang="zh-HK" sz="4000" b="1" dirty="0" smtClean="0">
                <a:solidFill>
                  <a:srgbClr val="0000FF"/>
                </a:solidFill>
                <a:latin typeface="標楷體" pitchFamily="65" charset="-120"/>
                <a:ea typeface="標楷體" pitchFamily="65" charset="-120"/>
              </a:rPr>
              <a:t> </a:t>
            </a:r>
            <a:endParaRPr lang="zh-HK" altLang="en-US" sz="40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467544" y="1196752"/>
            <a:ext cx="8208912" cy="5112568"/>
          </a:xfrm>
        </p:spPr>
        <p:style>
          <a:lnRef idx="1">
            <a:schemeClr val="accent6"/>
          </a:lnRef>
          <a:fillRef idx="2">
            <a:schemeClr val="accent6"/>
          </a:fillRef>
          <a:effectRef idx="1">
            <a:schemeClr val="accent6"/>
          </a:effectRef>
          <a:fontRef idx="minor">
            <a:schemeClr val="dk1"/>
          </a:fontRef>
        </p:style>
        <p:txBody>
          <a:bodyPr>
            <a:normAutofit/>
          </a:bodyPr>
          <a:lstStyle/>
          <a:p>
            <a:pPr marL="0" lvl="1" indent="0" algn="just" hangingPunct="0">
              <a:spcAft>
                <a:spcPts val="600"/>
              </a:spcAft>
              <a:buClrTx/>
              <a:buBlip>
                <a:blip r:embed="rId3"/>
              </a:buBlip>
              <a:tabLst>
                <a:tab pos="355600" algn="l"/>
              </a:tabLst>
            </a:pPr>
            <a:r>
              <a:rPr lang="en-US" altLang="zh-TW" sz="3200" dirty="0" smtClean="0">
                <a:latin typeface="標楷體" pitchFamily="65" charset="-120"/>
                <a:ea typeface="標楷體" pitchFamily="65" charset="-120"/>
              </a:rPr>
              <a:t>	</a:t>
            </a:r>
            <a:r>
              <a:rPr lang="zh-TW" altLang="en-US" sz="4400" dirty="0" smtClean="0">
                <a:latin typeface="標楷體" pitchFamily="65" charset="-120"/>
                <a:ea typeface="標楷體" pitchFamily="65" charset="-120"/>
              </a:rPr>
              <a:t>校舍</a:t>
            </a:r>
            <a:r>
              <a:rPr lang="zh-TW" altLang="en-US" sz="4400" dirty="0">
                <a:latin typeface="標楷體" pitchFamily="65" charset="-120"/>
                <a:ea typeface="標楷體" pitchFamily="65" charset="-120"/>
              </a:rPr>
              <a:t>租金</a:t>
            </a:r>
            <a:r>
              <a:rPr lang="zh-TW" altLang="en-US" sz="4400" dirty="0" smtClean="0">
                <a:latin typeface="標楷體" pitchFamily="65" charset="-120"/>
                <a:ea typeface="標楷體" pitchFamily="65" charset="-120"/>
              </a:rPr>
              <a:t>詳情</a:t>
            </a:r>
            <a:endParaRPr lang="en-US" altLang="zh-TW" sz="4400" dirty="0" smtClean="0">
              <a:solidFill>
                <a:srgbClr val="000000"/>
              </a:solidFill>
              <a:latin typeface="標楷體" pitchFamily="65" charset="-120"/>
              <a:ea typeface="標楷體" pitchFamily="65" charset="-120"/>
            </a:endParaRPr>
          </a:p>
          <a:p>
            <a:pPr marL="722313" lvl="1" indent="-366713" algn="just" hangingPunct="0">
              <a:spcAft>
                <a:spcPts val="600"/>
              </a:spcAft>
              <a:buClrTx/>
              <a:buSzPct val="70000"/>
              <a:buBlip>
                <a:blip r:embed="rId4"/>
              </a:buBlip>
            </a:pPr>
            <a:r>
              <a:rPr lang="zh-TW" altLang="en-US" sz="4400" dirty="0" smtClean="0">
                <a:solidFill>
                  <a:srgbClr val="000000"/>
                </a:solidFill>
                <a:latin typeface="標楷體" pitchFamily="65" charset="-120"/>
                <a:ea typeface="標楷體" pitchFamily="65" charset="-120"/>
              </a:rPr>
              <a:t>幼稚園校舍</a:t>
            </a:r>
            <a:r>
              <a:rPr lang="zh-TW" altLang="en-US" sz="4400" dirty="0">
                <a:solidFill>
                  <a:srgbClr val="000000"/>
                </a:solidFill>
                <a:latin typeface="標楷體" pitchFamily="65" charset="-120"/>
                <a:ea typeface="標楷體" pitchFamily="65" charset="-120"/>
              </a:rPr>
              <a:t>繳交市值</a:t>
            </a:r>
            <a:r>
              <a:rPr lang="zh-TW" altLang="en-US" sz="4400" dirty="0" smtClean="0">
                <a:solidFill>
                  <a:srgbClr val="000000"/>
                </a:solidFill>
                <a:latin typeface="標楷體" pitchFamily="65" charset="-120"/>
                <a:ea typeface="標楷體" pitchFamily="65" charset="-120"/>
              </a:rPr>
              <a:t>租金</a:t>
            </a:r>
            <a:endParaRPr lang="en-US" altLang="zh-TW" sz="4400" dirty="0">
              <a:solidFill>
                <a:srgbClr val="000000"/>
              </a:solidFill>
              <a:latin typeface="標楷體" pitchFamily="65" charset="-120"/>
              <a:ea typeface="標楷體" pitchFamily="65" charset="-120"/>
            </a:endParaRPr>
          </a:p>
          <a:p>
            <a:pPr marL="722313" lvl="1" indent="-366713" algn="just" hangingPunct="0">
              <a:spcAft>
                <a:spcPts val="600"/>
              </a:spcAft>
              <a:buClrTx/>
              <a:buSzPct val="70000"/>
              <a:buBlip>
                <a:blip r:embed="rId4"/>
              </a:buBlip>
            </a:pPr>
            <a:r>
              <a:rPr lang="zh-TW" altLang="en-US" sz="4400" dirty="0" smtClean="0">
                <a:solidFill>
                  <a:srgbClr val="000000"/>
                </a:solidFill>
                <a:latin typeface="標楷體" pitchFamily="65" charset="-120"/>
                <a:ea typeface="標楷體" pitchFamily="65" charset="-120"/>
              </a:rPr>
              <a:t>並須</a:t>
            </a:r>
            <a:r>
              <a:rPr lang="zh-TW" altLang="en-US" sz="4400" dirty="0">
                <a:solidFill>
                  <a:srgbClr val="000000"/>
                </a:solidFill>
                <a:latin typeface="標楷體" pitchFamily="65" charset="-120"/>
                <a:ea typeface="標楷體" pitchFamily="65" charset="-120"/>
              </a:rPr>
              <a:t>由差餉物業估價署評估</a:t>
            </a:r>
            <a:r>
              <a:rPr lang="zh-TW" altLang="en-US" sz="4400" dirty="0" smtClean="0">
                <a:solidFill>
                  <a:srgbClr val="000000"/>
                </a:solidFill>
                <a:latin typeface="標楷體" pitchFamily="65" charset="-120"/>
                <a:ea typeface="標楷體" pitchFamily="65" charset="-120"/>
              </a:rPr>
              <a:t>租金</a:t>
            </a:r>
            <a:r>
              <a:rPr lang="en-US" altLang="zh-TW" sz="4400" dirty="0" smtClean="0">
                <a:solidFill>
                  <a:srgbClr val="000000"/>
                </a:solidFill>
                <a:latin typeface="標楷體" pitchFamily="65" charset="-120"/>
                <a:ea typeface="標楷體" pitchFamily="65" charset="-120"/>
                <a:sym typeface="Wingdings" panose="05000000000000000000" pitchFamily="2" charset="2"/>
              </a:rPr>
              <a:t></a:t>
            </a:r>
            <a:r>
              <a:rPr lang="zh-TW" altLang="en-US" sz="4400" dirty="0" smtClean="0">
                <a:solidFill>
                  <a:srgbClr val="000000"/>
                </a:solidFill>
                <a:latin typeface="標楷體" pitchFamily="65" charset="-120"/>
                <a:ea typeface="標楷體" pitchFamily="65" charset="-120"/>
              </a:rPr>
              <a:t>應</a:t>
            </a:r>
            <a:r>
              <a:rPr lang="zh-TW" altLang="en-US" sz="4400" dirty="0">
                <a:solidFill>
                  <a:srgbClr val="000000"/>
                </a:solidFill>
                <a:latin typeface="標楷體" pitchFamily="65" charset="-120"/>
                <a:ea typeface="標楷體" pitchFamily="65" charset="-120"/>
              </a:rPr>
              <a:t>填寫附表</a:t>
            </a:r>
            <a:r>
              <a:rPr lang="en-US" altLang="zh-TW" sz="4400" dirty="0">
                <a:solidFill>
                  <a:srgbClr val="000000"/>
                </a:solidFill>
                <a:latin typeface="標楷體" pitchFamily="65" charset="-120"/>
                <a:ea typeface="標楷體" pitchFamily="65" charset="-120"/>
              </a:rPr>
              <a:t>3</a:t>
            </a:r>
            <a:r>
              <a:rPr lang="zh-TW" altLang="en-US" sz="4400" dirty="0" smtClean="0">
                <a:solidFill>
                  <a:srgbClr val="000000"/>
                </a:solidFill>
                <a:latin typeface="標楷體" pitchFamily="65" charset="-120"/>
                <a:ea typeface="標楷體" pitchFamily="65" charset="-120"/>
              </a:rPr>
              <a:t>。</a:t>
            </a:r>
            <a:endParaRPr lang="en-US" altLang="zh-TW" sz="4400" dirty="0" smtClean="0">
              <a:solidFill>
                <a:srgbClr val="000000"/>
              </a:solidFill>
              <a:latin typeface="標楷體" pitchFamily="65" charset="-120"/>
              <a:ea typeface="標楷體" pitchFamily="65" charset="-120"/>
            </a:endParaRPr>
          </a:p>
          <a:p>
            <a:pPr>
              <a:buNone/>
            </a:pPr>
            <a:endParaRPr lang="zh-HK" altLang="en-US" sz="4400" dirty="0"/>
          </a:p>
        </p:txBody>
      </p:sp>
    </p:spTree>
    <p:extLst>
      <p:ext uri="{BB962C8B-B14F-4D97-AF65-F5344CB8AC3E}">
        <p14:creationId xmlns:p14="http://schemas.microsoft.com/office/powerpoint/2010/main" val="209833480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850106"/>
          </a:xfrm>
        </p:spPr>
        <p:txBody>
          <a:bodyPr>
            <a:normAutofit/>
          </a:bodyPr>
          <a:lstStyle/>
          <a:p>
            <a:pPr algn="ctr"/>
            <a:r>
              <a:rPr lang="zh-TW" altLang="zh-HK" sz="4000" b="1" dirty="0" smtClean="0">
                <a:solidFill>
                  <a:srgbClr val="0000FF"/>
                </a:solidFill>
                <a:latin typeface="標楷體" pitchFamily="65" charset="-120"/>
                <a:ea typeface="標楷體" pitchFamily="65" charset="-120"/>
              </a:rPr>
              <a:t>電子申請</a:t>
            </a:r>
            <a:r>
              <a:rPr lang="en-US" altLang="zh-TW" sz="4000" b="1" dirty="0" smtClean="0">
                <a:solidFill>
                  <a:srgbClr val="0000FF"/>
                </a:solidFill>
                <a:latin typeface="標楷體" pitchFamily="65" charset="-120"/>
                <a:ea typeface="標楷體" pitchFamily="65" charset="-120"/>
              </a:rPr>
              <a:t>(</a:t>
            </a:r>
            <a:r>
              <a:rPr lang="zh-TW" altLang="en-US" sz="4000" b="1" dirty="0" smtClean="0">
                <a:solidFill>
                  <a:srgbClr val="0000FF"/>
                </a:solidFill>
                <a:latin typeface="標楷體" pitchFamily="65" charset="-120"/>
                <a:ea typeface="標楷體" pitchFamily="65" charset="-120"/>
              </a:rPr>
              <a:t>附表</a:t>
            </a:r>
            <a:r>
              <a:rPr lang="en-US" altLang="zh-TW" sz="4000" b="1" dirty="0" smtClean="0">
                <a:solidFill>
                  <a:srgbClr val="0000FF"/>
                </a:solidFill>
                <a:latin typeface="標楷體" pitchFamily="65" charset="-120"/>
                <a:ea typeface="標楷體" pitchFamily="65" charset="-120"/>
              </a:rPr>
              <a:t>3)</a:t>
            </a:r>
            <a:r>
              <a:rPr lang="zh-TW" altLang="zh-HK" sz="4000" b="1" dirty="0" smtClean="0">
                <a:solidFill>
                  <a:srgbClr val="0000FF"/>
                </a:solidFill>
                <a:latin typeface="標楷體" pitchFamily="65" charset="-120"/>
                <a:ea typeface="標楷體" pitchFamily="65" charset="-120"/>
              </a:rPr>
              <a:t> </a:t>
            </a:r>
            <a:endParaRPr lang="zh-HK" altLang="en-US" sz="40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467544" y="1196752"/>
            <a:ext cx="8208912" cy="5184576"/>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marL="0" lvl="1" indent="0" algn="just" hangingPunct="0">
              <a:spcAft>
                <a:spcPts val="600"/>
              </a:spcAft>
              <a:buClrTx/>
              <a:buBlip>
                <a:blip r:embed="rId3"/>
              </a:buBlip>
              <a:tabLst>
                <a:tab pos="355600" algn="l"/>
              </a:tabLst>
            </a:pPr>
            <a:r>
              <a:rPr lang="en-US" altLang="zh-TW" sz="3200" dirty="0" smtClean="0">
                <a:latin typeface="標楷體" pitchFamily="65" charset="-120"/>
                <a:ea typeface="標楷體" pitchFamily="65" charset="-120"/>
              </a:rPr>
              <a:t>	</a:t>
            </a:r>
            <a:r>
              <a:rPr lang="zh-TW" altLang="zh-TW" sz="4600" dirty="0" smtClean="0">
                <a:latin typeface="標楷體" pitchFamily="65" charset="-120"/>
                <a:ea typeface="標楷體" pitchFamily="65" charset="-120"/>
              </a:rPr>
              <a:t>由差餉物業估價署評估租金</a:t>
            </a:r>
            <a:r>
              <a:rPr lang="en-US" altLang="zh-TW" sz="4600" dirty="0" smtClean="0">
                <a:latin typeface="標楷體" pitchFamily="65" charset="-120"/>
                <a:ea typeface="標楷體" pitchFamily="65" charset="-120"/>
              </a:rPr>
              <a:t>:</a:t>
            </a:r>
            <a:endParaRPr lang="zh-TW" altLang="zh-TW" sz="4600" dirty="0" smtClean="0">
              <a:latin typeface="標楷體" pitchFamily="65" charset="-120"/>
              <a:ea typeface="標楷體" pitchFamily="65" charset="-120"/>
            </a:endParaRPr>
          </a:p>
          <a:p>
            <a:pPr marL="722313" lvl="1" indent="-366713" algn="just" hangingPunct="0">
              <a:spcAft>
                <a:spcPts val="600"/>
              </a:spcAft>
              <a:buClrTx/>
              <a:buSzPct val="70000"/>
              <a:buBlip>
                <a:blip r:embed="rId4"/>
              </a:buBlip>
            </a:pPr>
            <a:r>
              <a:rPr lang="zh-TW" altLang="zh-TW" sz="3600" dirty="0" smtClean="0">
                <a:latin typeface="標楷體" pitchFamily="65" charset="-120"/>
                <a:ea typeface="標楷體" pitchFamily="65" charset="-120"/>
              </a:rPr>
              <a:t>參加計劃的合資格幼稚園如</a:t>
            </a:r>
            <a:r>
              <a:rPr lang="zh-TW" altLang="zh-TW" sz="3600" b="1" dirty="0" smtClean="0">
                <a:latin typeface="標楷體" pitchFamily="65" charset="-120"/>
                <a:ea typeface="標楷體" pitchFamily="65" charset="-120"/>
              </a:rPr>
              <a:t>非</a:t>
            </a:r>
            <a:r>
              <a:rPr lang="zh-TW" altLang="zh-TW" sz="3600" dirty="0" smtClean="0">
                <a:latin typeface="標楷體" pitchFamily="65" charset="-120"/>
                <a:ea typeface="標楷體" pitchFamily="65" charset="-120"/>
              </a:rPr>
              <a:t>向香港房屋委員會或香港房屋協會轄下的「出租單位」／「郊區公共房屋」租用校舍，便須由差餉物業估價署評估租金。</a:t>
            </a:r>
            <a:endParaRPr lang="en-US" altLang="zh-TW" sz="3600" dirty="0" smtClean="0">
              <a:latin typeface="標楷體" pitchFamily="65" charset="-120"/>
              <a:ea typeface="標楷體" pitchFamily="65" charset="-120"/>
            </a:endParaRPr>
          </a:p>
          <a:p>
            <a:pPr marL="722313" lvl="1" indent="-366713" algn="just" hangingPunct="0">
              <a:spcAft>
                <a:spcPts val="600"/>
              </a:spcAft>
              <a:buClrTx/>
              <a:buSzPct val="70000"/>
              <a:buBlip>
                <a:blip r:embed="rId4"/>
              </a:buBlip>
            </a:pPr>
            <a:r>
              <a:rPr lang="zh-TW" altLang="zh-TW" sz="3600" dirty="0" smtClean="0">
                <a:latin typeface="標楷體" pitchFamily="65" charset="-120"/>
                <a:ea typeface="標楷體" pitchFamily="65" charset="-120"/>
              </a:rPr>
              <a:t>該署所評估的市值租金</a:t>
            </a:r>
            <a:r>
              <a:rPr lang="en-US" altLang="zh-TW" sz="3600" dirty="0" smtClean="0">
                <a:latin typeface="標楷體" pitchFamily="65" charset="-120"/>
                <a:ea typeface="標楷體" pitchFamily="65" charset="-120"/>
              </a:rPr>
              <a:t>(</a:t>
            </a:r>
            <a:r>
              <a:rPr lang="zh-TW" altLang="zh-TW" sz="3600" dirty="0" smtClean="0">
                <a:latin typeface="標楷體" pitchFamily="65" charset="-120"/>
                <a:ea typeface="標楷體" pitchFamily="65" charset="-120"/>
              </a:rPr>
              <a:t>包括在計劃推行前所作的評估</a:t>
            </a:r>
            <a:r>
              <a:rPr lang="en-US" altLang="zh-TW" sz="3600" dirty="0" smtClean="0">
                <a:latin typeface="標楷體" pitchFamily="65" charset="-120"/>
                <a:ea typeface="標楷體" pitchFamily="65" charset="-120"/>
              </a:rPr>
              <a:t>)</a:t>
            </a:r>
            <a:r>
              <a:rPr lang="zh-TW" altLang="zh-TW" sz="3600" dirty="0" smtClean="0">
                <a:latin typeface="標楷體" pitchFamily="65" charset="-120"/>
                <a:ea typeface="標楷體" pitchFamily="65" charset="-120"/>
              </a:rPr>
              <a:t>，會用作計算租約整段租賃期內租金資助計劃下的租金資助及學費。其後只有在訂立新租約時，才須由差餉物業估價署</a:t>
            </a:r>
            <a:r>
              <a:rPr lang="zh-TW" altLang="en-US" sz="3600" dirty="0" smtClean="0">
                <a:latin typeface="標楷體" pitchFamily="65" charset="-120"/>
                <a:ea typeface="標楷體" pitchFamily="65" charset="-120"/>
              </a:rPr>
              <a:t>再</a:t>
            </a:r>
            <a:r>
              <a:rPr lang="zh-TW" altLang="zh-TW" sz="3600" dirty="0" smtClean="0">
                <a:latin typeface="標楷體" pitchFamily="65" charset="-120"/>
                <a:ea typeface="標楷體" pitchFamily="65" charset="-120"/>
              </a:rPr>
              <a:t>進行租金評估。</a:t>
            </a:r>
            <a:endParaRPr lang="en-US" altLang="zh-TW" sz="3600" dirty="0">
              <a:solidFill>
                <a:srgbClr val="000000"/>
              </a:solidFill>
              <a:latin typeface="標楷體" pitchFamily="65" charset="-120"/>
              <a:ea typeface="標楷體" pitchFamily="65" charset="-120"/>
            </a:endParaRPr>
          </a:p>
          <a:p>
            <a:endParaRPr lang="zh-HK" altLang="en-US" dirty="0"/>
          </a:p>
        </p:txBody>
      </p:sp>
    </p:spTree>
    <p:extLst>
      <p:ext uri="{BB962C8B-B14F-4D97-AF65-F5344CB8AC3E}">
        <p14:creationId xmlns:p14="http://schemas.microsoft.com/office/powerpoint/2010/main" val="20983348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251520" y="1196752"/>
            <a:ext cx="8424936" cy="5328592"/>
          </a:xfrm>
        </p:spPr>
        <p:style>
          <a:lnRef idx="1">
            <a:schemeClr val="accent6"/>
          </a:lnRef>
          <a:fillRef idx="3">
            <a:schemeClr val="accent6"/>
          </a:fillRef>
          <a:effectRef idx="2">
            <a:schemeClr val="accent6"/>
          </a:effectRef>
          <a:fontRef idx="minor">
            <a:schemeClr val="lt1"/>
          </a:fontRef>
        </p:style>
        <p:txBody>
          <a:bodyPr>
            <a:normAutofit/>
          </a:bodyPr>
          <a:lstStyle/>
          <a:p>
            <a:pPr marL="452438" indent="-452438" algn="just">
              <a:buBlip>
                <a:blip r:embed="rId2"/>
              </a:buBlip>
            </a:pPr>
            <a:r>
              <a:rPr lang="zh-TW" altLang="en-US" sz="4000" dirty="0">
                <a:latin typeface="標楷體" pitchFamily="65" charset="-120"/>
                <a:ea typeface="標楷體" pitchFamily="65" charset="-120"/>
              </a:rPr>
              <a:t>幼稚園</a:t>
            </a:r>
            <a:r>
              <a:rPr lang="zh-TW" altLang="en-US" sz="4000" u="sng" dirty="0">
                <a:latin typeface="標楷體" pitchFamily="65" charset="-120"/>
                <a:ea typeface="標楷體" pitchFamily="65" charset="-120"/>
              </a:rPr>
              <a:t>申請調整有關學年的學費</a:t>
            </a:r>
            <a:r>
              <a:rPr lang="zh-TW" altLang="en-US" sz="4000" u="sng" dirty="0" smtClean="0">
                <a:latin typeface="標楷體" pitchFamily="65" charset="-120"/>
                <a:ea typeface="標楷體" pitchFamily="65" charset="-120"/>
              </a:rPr>
              <a:t>時</a:t>
            </a:r>
            <a:r>
              <a:rPr lang="zh-TW" altLang="en-US" sz="4000" dirty="0" smtClean="0">
                <a:latin typeface="標楷體" pitchFamily="65" charset="-120"/>
                <a:ea typeface="標楷體" pitchFamily="65" charset="-120"/>
              </a:rPr>
              <a:t>須</a:t>
            </a:r>
            <a:endParaRPr lang="zh-TW" altLang="en-US" sz="4000" dirty="0">
              <a:latin typeface="標楷體" pitchFamily="65" charset="-120"/>
              <a:ea typeface="標楷體" pitchFamily="65" charset="-120"/>
            </a:endParaRPr>
          </a:p>
          <a:p>
            <a:pPr marL="981075" lvl="1" indent="-528638" algn="just">
              <a:buSzPct val="70000"/>
              <a:buBlip>
                <a:blip r:embed="rId3"/>
              </a:buBlip>
            </a:pPr>
            <a:r>
              <a:rPr lang="zh-TW" altLang="en-US" sz="4000" dirty="0" smtClean="0">
                <a:latin typeface="標楷體" pitchFamily="65" charset="-120"/>
                <a:ea typeface="標楷體" pitchFamily="65" charset="-120"/>
              </a:rPr>
              <a:t>採用</a:t>
            </a:r>
            <a:r>
              <a:rPr lang="zh-TW" altLang="en-US" sz="4000" dirty="0">
                <a:latin typeface="標楷體" pitchFamily="65" charset="-120"/>
                <a:ea typeface="標楷體" pitchFamily="65" charset="-120"/>
              </a:rPr>
              <a:t>與申請租金資助時（於附表</a:t>
            </a:r>
            <a:r>
              <a:rPr lang="en-US" altLang="zh-TW" sz="4000" dirty="0">
                <a:latin typeface="標楷體" pitchFamily="65" charset="-120"/>
                <a:ea typeface="標楷體" pitchFamily="65" charset="-120"/>
              </a:rPr>
              <a:t>2</a:t>
            </a:r>
            <a:r>
              <a:rPr lang="zh-TW" altLang="en-US" sz="4000" dirty="0">
                <a:latin typeface="標楷體" pitchFamily="65" charset="-120"/>
                <a:ea typeface="標楷體" pitchFamily="65" charset="-120"/>
              </a:rPr>
              <a:t>）提交的</a:t>
            </a:r>
            <a:r>
              <a:rPr lang="zh-TW" altLang="en-US" sz="4000" b="1" dirty="0" smtClean="0">
                <a:latin typeface="標楷體" pitchFamily="65" charset="-120"/>
                <a:ea typeface="標楷體" pitchFamily="65" charset="-120"/>
              </a:rPr>
              <a:t>相同的</a:t>
            </a:r>
            <a:r>
              <a:rPr lang="zh-CN" altLang="en-US" sz="4000" b="1" dirty="0">
                <a:latin typeface="標楷體" pitchFamily="65" charset="-120"/>
                <a:ea typeface="標楷體" pitchFamily="65" charset="-120"/>
              </a:rPr>
              <a:t>預</a:t>
            </a:r>
            <a:r>
              <a:rPr lang="zh-TW" altLang="en-US" sz="4000" b="1" dirty="0" smtClean="0">
                <a:latin typeface="標楷體" pitchFamily="65" charset="-120"/>
                <a:ea typeface="標楷體" pitchFamily="65" charset="-120"/>
              </a:rPr>
              <a:t>算</a:t>
            </a:r>
            <a:r>
              <a:rPr lang="zh-TW" altLang="en-US" sz="4000" b="1" dirty="0">
                <a:latin typeface="標楷體" pitchFamily="65" charset="-120"/>
                <a:ea typeface="標楷體" pitchFamily="65" charset="-120"/>
              </a:rPr>
              <a:t>收生</a:t>
            </a:r>
            <a:r>
              <a:rPr lang="zh-TW" altLang="en-US" sz="4000" b="1" dirty="0" smtClean="0">
                <a:latin typeface="標楷體" pitchFamily="65" charset="-120"/>
                <a:ea typeface="標楷體" pitchFamily="65" charset="-120"/>
              </a:rPr>
              <a:t>資料</a:t>
            </a:r>
            <a:endParaRPr lang="zh-TW" altLang="en-US" sz="4000" dirty="0">
              <a:latin typeface="標楷體" pitchFamily="65" charset="-120"/>
              <a:ea typeface="標楷體" pitchFamily="65" charset="-120"/>
            </a:endParaRPr>
          </a:p>
          <a:p>
            <a:pPr marL="981075" lvl="1" indent="-528638" algn="just">
              <a:buSzPct val="70000"/>
              <a:buBlip>
                <a:blip r:embed="rId3"/>
              </a:buBlip>
            </a:pPr>
            <a:r>
              <a:rPr lang="zh-TW" altLang="en-US" sz="4000" dirty="0">
                <a:latin typeface="標楷體" pitchFamily="65" charset="-120"/>
                <a:ea typeface="標楷體" pitchFamily="65" charset="-120"/>
              </a:rPr>
              <a:t>在相關附表內填報</a:t>
            </a:r>
            <a:r>
              <a:rPr lang="zh-TW" altLang="en-US" sz="4000" dirty="0" smtClean="0">
                <a:latin typeface="標楷體" pitchFamily="65" charset="-120"/>
                <a:ea typeface="標楷體" pitchFamily="65" charset="-120"/>
              </a:rPr>
              <a:t>預計的租金</a:t>
            </a:r>
            <a:r>
              <a:rPr lang="zh-TW" altLang="en-US" sz="4000" dirty="0">
                <a:latin typeface="標楷體" pitchFamily="65" charset="-120"/>
                <a:ea typeface="標楷體" pitchFamily="65" charset="-120"/>
              </a:rPr>
              <a:t>資助</a:t>
            </a:r>
            <a:r>
              <a:rPr lang="zh-TW" altLang="en-US" sz="4000" dirty="0" smtClean="0">
                <a:latin typeface="標楷體" pitchFamily="65" charset="-120"/>
                <a:ea typeface="標楷體" pitchFamily="65" charset="-120"/>
              </a:rPr>
              <a:t>額</a:t>
            </a:r>
            <a:endParaRPr lang="zh-HK" altLang="en-US" sz="4000" dirty="0"/>
          </a:p>
        </p:txBody>
      </p:sp>
      <p:sp>
        <p:nvSpPr>
          <p:cNvPr id="4" name="標題 1"/>
          <p:cNvSpPr txBox="1">
            <a:spLocks/>
          </p:cNvSpPr>
          <p:nvPr/>
        </p:nvSpPr>
        <p:spPr>
          <a:xfrm>
            <a:off x="179512" y="332656"/>
            <a:ext cx="8568952" cy="86409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400" dirty="0" smtClean="0">
                <a:solidFill>
                  <a:srgbClr val="0000FF"/>
                </a:solidFill>
                <a:effectLst/>
                <a:latin typeface="標楷體" pitchFamily="65" charset="-120"/>
                <a:ea typeface="標楷體" pitchFamily="65" charset="-120"/>
              </a:rPr>
              <a:t>配合</a:t>
            </a:r>
            <a:r>
              <a:rPr lang="zh-TW" altLang="en-US" sz="4400" dirty="0">
                <a:solidFill>
                  <a:srgbClr val="0000FF"/>
                </a:solidFill>
                <a:effectLst/>
                <a:latin typeface="標楷體" pitchFamily="65" charset="-120"/>
                <a:ea typeface="標楷體" pitchFamily="65" charset="-120"/>
              </a:rPr>
              <a:t>學費調整</a:t>
            </a:r>
            <a:endParaRPr lang="zh-HK" altLang="en-US" sz="4400" dirty="0">
              <a:solidFill>
                <a:srgbClr val="0000FF"/>
              </a:solidFill>
              <a:effectLst/>
              <a:latin typeface="標楷體" pitchFamily="65" charset="-12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95536" y="1124744"/>
            <a:ext cx="8280920" cy="5328592"/>
          </a:xfrm>
        </p:spPr>
        <p:style>
          <a:lnRef idx="1">
            <a:schemeClr val="accent6"/>
          </a:lnRef>
          <a:fillRef idx="3">
            <a:schemeClr val="accent6"/>
          </a:fillRef>
          <a:effectRef idx="2">
            <a:schemeClr val="accent6"/>
          </a:effectRef>
          <a:fontRef idx="minor">
            <a:schemeClr val="lt1"/>
          </a:fontRef>
        </p:style>
        <p:txBody>
          <a:bodyPr>
            <a:normAutofit/>
          </a:bodyPr>
          <a:lstStyle/>
          <a:p>
            <a:pPr marL="452438" indent="-452438" algn="just">
              <a:buBlip>
                <a:blip r:embed="rId2"/>
              </a:buBlip>
            </a:pPr>
            <a:r>
              <a:rPr lang="zh-TW" altLang="en-US" sz="4400" dirty="0">
                <a:latin typeface="標楷體" pitchFamily="65" charset="-120"/>
                <a:ea typeface="標楷體" pitchFamily="65" charset="-120"/>
              </a:rPr>
              <a:t>幼稚園在填寫電子申請時，系統會</a:t>
            </a:r>
            <a:r>
              <a:rPr lang="zh-TW" altLang="en-US" sz="4400">
                <a:latin typeface="標楷體" pitchFamily="65" charset="-120"/>
                <a:ea typeface="標楷體" pitchFamily="65" charset="-120"/>
              </a:rPr>
              <a:t>自動</a:t>
            </a:r>
            <a:r>
              <a:rPr lang="zh-TW" altLang="en-US" sz="4400" smtClean="0">
                <a:latin typeface="標楷體" pitchFamily="65" charset="-120"/>
                <a:ea typeface="標楷體" pitchFamily="65" charset="-120"/>
              </a:rPr>
              <a:t>計算租金</a:t>
            </a:r>
            <a:r>
              <a:rPr lang="zh-TW" altLang="en-US" sz="4400" dirty="0">
                <a:latin typeface="標楷體" pitchFamily="65" charset="-120"/>
                <a:ea typeface="標楷體" pitchFamily="65" charset="-120"/>
              </a:rPr>
              <a:t>資助金額，讓幼稚園填寫於學費調整的申請內</a:t>
            </a:r>
            <a:r>
              <a:rPr lang="zh-TW" altLang="en-US" sz="4400" dirty="0" smtClean="0">
                <a:latin typeface="標楷體" pitchFamily="65" charset="-120"/>
                <a:ea typeface="標楷體" pitchFamily="65" charset="-120"/>
              </a:rPr>
              <a:t>。</a:t>
            </a:r>
            <a:endParaRPr lang="zh-TW" altLang="en-US" sz="4400" dirty="0">
              <a:latin typeface="標楷體" pitchFamily="65" charset="-120"/>
              <a:ea typeface="標楷體" pitchFamily="65" charset="-120"/>
            </a:endParaRPr>
          </a:p>
          <a:p>
            <a:pPr marL="0" indent="0">
              <a:buNone/>
            </a:pPr>
            <a:endParaRPr lang="en-US" altLang="zh-TW" sz="2000" dirty="0"/>
          </a:p>
          <a:p>
            <a:pPr marL="0" indent="0">
              <a:buNone/>
            </a:pPr>
            <a:endParaRPr lang="en-US" altLang="zh-TW" sz="2000" dirty="0" smtClean="0"/>
          </a:p>
        </p:txBody>
      </p:sp>
      <p:sp>
        <p:nvSpPr>
          <p:cNvPr id="4" name="標題 1"/>
          <p:cNvSpPr txBox="1">
            <a:spLocks noGrp="1"/>
          </p:cNvSpPr>
          <p:nvPr>
            <p:ph type="title"/>
          </p:nvPr>
        </p:nvSpPr>
        <p:spPr>
          <a:xfrm>
            <a:off x="683568" y="116632"/>
            <a:ext cx="7467600" cy="85010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400" cap="none" dirty="0" smtClean="0">
                <a:solidFill>
                  <a:srgbClr val="0000FF"/>
                </a:solidFill>
                <a:effectLst/>
                <a:latin typeface="標楷體" pitchFamily="65" charset="-120"/>
                <a:ea typeface="標楷體" pitchFamily="65" charset="-120"/>
              </a:rPr>
              <a:t>配合學費調整</a:t>
            </a:r>
            <a:endParaRPr lang="zh-HK" altLang="en-US" sz="4400" dirty="0"/>
          </a:p>
        </p:txBody>
      </p:sp>
    </p:spTree>
    <p:extLst>
      <p:ext uri="{BB962C8B-B14F-4D97-AF65-F5344CB8AC3E}">
        <p14:creationId xmlns:p14="http://schemas.microsoft.com/office/powerpoint/2010/main" val="6338326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95536" y="1412776"/>
            <a:ext cx="8280920" cy="5040560"/>
          </a:xfrm>
        </p:spPr>
        <p:style>
          <a:lnRef idx="1">
            <a:schemeClr val="accent6"/>
          </a:lnRef>
          <a:fillRef idx="3">
            <a:schemeClr val="accent6"/>
          </a:fillRef>
          <a:effectRef idx="2">
            <a:schemeClr val="accent6"/>
          </a:effectRef>
          <a:fontRef idx="minor">
            <a:schemeClr val="lt1"/>
          </a:fontRef>
        </p:style>
        <p:txBody>
          <a:bodyPr>
            <a:normAutofit/>
          </a:bodyPr>
          <a:lstStyle/>
          <a:p>
            <a:pPr marL="452438" indent="-452438" algn="just">
              <a:buBlip>
                <a:blip r:embed="rId2"/>
              </a:buBlip>
            </a:pPr>
            <a:r>
              <a:rPr lang="zh-TW" altLang="en-US" sz="4800" dirty="0" smtClean="0">
                <a:latin typeface="標楷體" pitchFamily="65" charset="-120"/>
                <a:ea typeface="標楷體" pitchFamily="65" charset="-120"/>
              </a:rPr>
              <a:t>而批核的</a:t>
            </a:r>
            <a:r>
              <a:rPr lang="zh-TW" altLang="en-US" sz="4800" dirty="0">
                <a:latin typeface="標楷體" pitchFamily="65" charset="-120"/>
                <a:ea typeface="標楷體" pitchFamily="65" charset="-120"/>
              </a:rPr>
              <a:t>租金資助</a:t>
            </a:r>
            <a:r>
              <a:rPr lang="zh-TW" altLang="en-US" sz="4800" dirty="0" smtClean="0">
                <a:latin typeface="標楷體" pitchFamily="65" charset="-120"/>
                <a:ea typeface="標楷體" pitchFamily="65" charset="-120"/>
              </a:rPr>
              <a:t>金額</a:t>
            </a:r>
            <a:r>
              <a:rPr lang="zh-TW" altLang="en-US" sz="4800" dirty="0">
                <a:latin typeface="標楷體" pitchFamily="65" charset="-120"/>
                <a:ea typeface="標楷體" pitchFamily="65" charset="-120"/>
              </a:rPr>
              <a:t>，將在教育局發出的批准信函中</a:t>
            </a:r>
            <a:r>
              <a:rPr lang="zh-TW" altLang="en-US" sz="4800" dirty="0" smtClean="0">
                <a:latin typeface="標楷體" pitchFamily="65" charset="-120"/>
                <a:ea typeface="標楷體" pitchFamily="65" charset="-120"/>
              </a:rPr>
              <a:t>顯示。</a:t>
            </a:r>
            <a:endParaRPr lang="en-US" altLang="zh-TW" sz="4800" dirty="0" smtClean="0">
              <a:latin typeface="標楷體" pitchFamily="65" charset="-120"/>
              <a:ea typeface="標楷體" pitchFamily="65" charset="-120"/>
            </a:endParaRPr>
          </a:p>
          <a:p>
            <a:pPr marL="0" indent="0">
              <a:buNone/>
            </a:pPr>
            <a:endParaRPr lang="en-US" altLang="zh-TW" sz="2000" dirty="0"/>
          </a:p>
          <a:p>
            <a:pPr marL="0" indent="0">
              <a:buNone/>
            </a:pPr>
            <a:endParaRPr lang="en-US" altLang="zh-TW" sz="2000" dirty="0" smtClean="0"/>
          </a:p>
        </p:txBody>
      </p:sp>
      <p:sp>
        <p:nvSpPr>
          <p:cNvPr id="4" name="標題 1"/>
          <p:cNvSpPr txBox="1">
            <a:spLocks noGrp="1"/>
          </p:cNvSpPr>
          <p:nvPr>
            <p:ph type="title"/>
          </p:nvPr>
        </p:nvSpPr>
        <p:spPr>
          <a:xfrm>
            <a:off x="755576" y="404664"/>
            <a:ext cx="7467600" cy="85010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zh-TW" altLang="en-US" sz="4400" cap="none" dirty="0" smtClean="0">
                <a:solidFill>
                  <a:srgbClr val="0000FF"/>
                </a:solidFill>
                <a:effectLst/>
                <a:latin typeface="標楷體" pitchFamily="65" charset="-120"/>
                <a:ea typeface="標楷體" pitchFamily="65" charset="-120"/>
              </a:rPr>
              <a:t>配合學費調整</a:t>
            </a:r>
            <a:endParaRPr lang="zh-HK" altLang="en-US" sz="4400" dirty="0"/>
          </a:p>
        </p:txBody>
      </p:sp>
    </p:spTree>
    <p:extLst>
      <p:ext uri="{BB962C8B-B14F-4D97-AF65-F5344CB8AC3E}">
        <p14:creationId xmlns:p14="http://schemas.microsoft.com/office/powerpoint/2010/main" val="6338326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p:cNvSpPr txBox="1">
            <a:spLocks/>
          </p:cNvSpPr>
          <p:nvPr/>
        </p:nvSpPr>
        <p:spPr>
          <a:xfrm>
            <a:off x="323528" y="692696"/>
            <a:ext cx="8424936" cy="1008112"/>
          </a:xfrm>
          <a:prstGeom prst="rect">
            <a:avLst/>
          </a:prstGeom>
        </p:spPr>
        <p:txBody>
          <a:bodyPr vert="horz">
            <a:normAutofit fontScale="250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342900" indent="-342900">
              <a:buFont typeface="Wingdings" panose="05000000000000000000" pitchFamily="2" charset="2"/>
              <a:buChar char="Ø"/>
            </a:pPr>
            <a:endParaRPr lang="en-US" altLang="zh-TW" sz="2800" dirty="0" smtClean="0"/>
          </a:p>
          <a:p>
            <a:pPr marL="0" indent="0">
              <a:buNone/>
            </a:pPr>
            <a:r>
              <a:rPr lang="zh-TW" altLang="en-US" sz="12800" dirty="0" smtClean="0">
                <a:latin typeface="標楷體" pitchFamily="65" charset="-120"/>
                <a:ea typeface="標楷體" pitchFamily="65" charset="-120"/>
              </a:rPr>
              <a:t>在審批學費時，會否認可</a:t>
            </a:r>
            <a:r>
              <a:rPr lang="zh-TW" altLang="en-US" sz="12800" b="1" u="sng" dirty="0" smtClean="0">
                <a:latin typeface="標楷體" pitchFamily="65" charset="-120"/>
                <a:ea typeface="標楷體" pitchFamily="65" charset="-120"/>
              </a:rPr>
              <a:t>實際租金開支</a:t>
            </a:r>
            <a:r>
              <a:rPr lang="zh-TW" altLang="en-US" sz="12800" dirty="0" smtClean="0">
                <a:latin typeface="標楷體" pitchFamily="65" charset="-120"/>
                <a:ea typeface="標楷體" pitchFamily="65" charset="-120"/>
              </a:rPr>
              <a:t>和</a:t>
            </a:r>
            <a:r>
              <a:rPr lang="zh-TW" altLang="en-US" sz="12800" b="1" u="sng" dirty="0" smtClean="0">
                <a:latin typeface="標楷體" pitchFamily="65" charset="-120"/>
                <a:ea typeface="標楷體" pitchFamily="65" charset="-120"/>
              </a:rPr>
              <a:t>租金資助</a:t>
            </a:r>
            <a:r>
              <a:rPr lang="zh-TW" altLang="en-US" sz="12800" dirty="0" smtClean="0">
                <a:latin typeface="標楷體" pitchFamily="65" charset="-120"/>
                <a:ea typeface="標楷體" pitchFamily="65" charset="-120"/>
              </a:rPr>
              <a:t>之間的差額概述如下：</a:t>
            </a:r>
            <a:endParaRPr lang="en-US" altLang="zh-TW" sz="12800" dirty="0" smtClean="0">
              <a:latin typeface="標楷體" pitchFamily="65" charset="-120"/>
              <a:ea typeface="標楷體" pitchFamily="65" charset="-120"/>
            </a:endParaRPr>
          </a:p>
          <a:p>
            <a:endParaRPr lang="en-US" altLang="zh-HK" dirty="0" smtClean="0"/>
          </a:p>
          <a:p>
            <a:endParaRPr lang="zh-HK" altLang="en-US" dirty="0" smtClean="0"/>
          </a:p>
          <a:p>
            <a:endParaRPr lang="zh-HK" altLang="en-US" dirty="0"/>
          </a:p>
        </p:txBody>
      </p:sp>
      <p:graphicFrame>
        <p:nvGraphicFramePr>
          <p:cNvPr id="6" name="表格 5"/>
          <p:cNvGraphicFramePr>
            <a:graphicFrameLocks noGrp="1"/>
          </p:cNvGraphicFramePr>
          <p:nvPr>
            <p:extLst>
              <p:ext uri="{D42A27DB-BD31-4B8C-83A1-F6EECF244321}">
                <p14:modId xmlns:p14="http://schemas.microsoft.com/office/powerpoint/2010/main" val="1443448375"/>
              </p:ext>
            </p:extLst>
          </p:nvPr>
        </p:nvGraphicFramePr>
        <p:xfrm>
          <a:off x="323528" y="1700808"/>
          <a:ext cx="8568951" cy="4307841"/>
        </p:xfrm>
        <a:graphic>
          <a:graphicData uri="http://schemas.openxmlformats.org/drawingml/2006/table">
            <a:tbl>
              <a:tblPr firstRow="1" bandRow="1">
                <a:tableStyleId>{5C22544A-7EE6-4342-B048-85BDC9FD1C3A}</a:tableStyleId>
              </a:tblPr>
              <a:tblGrid>
                <a:gridCol w="4009327"/>
                <a:gridCol w="622539"/>
                <a:gridCol w="3937085"/>
              </a:tblGrid>
              <a:tr h="720080">
                <a:tc gridSpan="2">
                  <a:txBody>
                    <a:bodyPr/>
                    <a:lstStyle/>
                    <a:p>
                      <a:pPr marL="0" algn="ctr" rtl="0" eaLnBrk="1" latinLnBrk="0" hangingPunct="1"/>
                      <a:r>
                        <a:rPr kumimoji="0" lang="zh-TW" altLang="zh-HK" sz="2000" b="1" kern="1200" dirty="0" smtClean="0">
                          <a:solidFill>
                            <a:srgbClr val="0000FF"/>
                          </a:solidFill>
                          <a:effectLst/>
                          <a:latin typeface="+mn-lt"/>
                          <a:ea typeface="+mn-ea"/>
                          <a:cs typeface="+mn-cs"/>
                        </a:rPr>
                        <a:t>審批幼稚園分部學費時</a:t>
                      </a:r>
                      <a:r>
                        <a:rPr kumimoji="0" lang="zh-CN" altLang="en-US" sz="2000" b="1" kern="1200" dirty="0" smtClean="0">
                          <a:solidFill>
                            <a:srgbClr val="0000FF"/>
                          </a:solidFill>
                          <a:effectLst/>
                          <a:latin typeface="+mn-lt"/>
                          <a:ea typeface="+mn-ea"/>
                          <a:cs typeface="+mn-cs"/>
                        </a:rPr>
                        <a:t>會</a:t>
                      </a:r>
                      <a:r>
                        <a:rPr kumimoji="0" lang="en-US" altLang="zh-CN" sz="2000" b="1" kern="1200" dirty="0" smtClean="0">
                          <a:solidFill>
                            <a:srgbClr val="0000FF"/>
                          </a:solidFill>
                          <a:effectLst/>
                          <a:latin typeface="+mn-lt"/>
                          <a:ea typeface="+mn-ea"/>
                          <a:cs typeface="+mn-cs"/>
                        </a:rPr>
                        <a:t>/</a:t>
                      </a:r>
                      <a:br>
                        <a:rPr kumimoji="0" lang="en-US" altLang="zh-CN" sz="2000" b="1" kern="1200" dirty="0" smtClean="0">
                          <a:solidFill>
                            <a:srgbClr val="0000FF"/>
                          </a:solidFill>
                          <a:effectLst/>
                          <a:latin typeface="+mn-lt"/>
                          <a:ea typeface="+mn-ea"/>
                          <a:cs typeface="+mn-cs"/>
                        </a:rPr>
                      </a:br>
                      <a:r>
                        <a:rPr kumimoji="0" lang="zh-CN" altLang="en-US" sz="2000" b="1" kern="1200" dirty="0" smtClean="0">
                          <a:solidFill>
                            <a:srgbClr val="0000FF"/>
                          </a:solidFill>
                          <a:effectLst/>
                          <a:latin typeface="+mn-lt"/>
                          <a:ea typeface="+mn-ea"/>
                          <a:cs typeface="+mn-cs"/>
                        </a:rPr>
                        <a:t>不</a:t>
                      </a:r>
                      <a:r>
                        <a:rPr kumimoji="0" lang="zh-TW" altLang="zh-HK" sz="2000" b="1" kern="1200" dirty="0" smtClean="0">
                          <a:solidFill>
                            <a:srgbClr val="0000FF"/>
                          </a:solidFill>
                          <a:effectLst/>
                          <a:latin typeface="+mn-lt"/>
                          <a:ea typeface="+mn-ea"/>
                          <a:cs typeface="+mn-cs"/>
                        </a:rPr>
                        <a:t>會</a:t>
                      </a:r>
                      <a:r>
                        <a:rPr kumimoji="0" lang="zh-TW" altLang="en-US" sz="2000" b="1" kern="1200" dirty="0" smtClean="0">
                          <a:solidFill>
                            <a:srgbClr val="0000FF"/>
                          </a:solidFill>
                          <a:effectLst/>
                          <a:latin typeface="+mn-lt"/>
                          <a:ea typeface="+mn-ea"/>
                          <a:cs typeface="+mn-cs"/>
                        </a:rPr>
                        <a:t>否</a:t>
                      </a:r>
                      <a:r>
                        <a:rPr kumimoji="0" lang="zh-TW" altLang="zh-HK" sz="2000" b="1" kern="1200" dirty="0" smtClean="0">
                          <a:solidFill>
                            <a:srgbClr val="0000FF"/>
                          </a:solidFill>
                          <a:effectLst/>
                          <a:latin typeface="+mn-lt"/>
                          <a:ea typeface="+mn-ea"/>
                          <a:cs typeface="+mn-cs"/>
                        </a:rPr>
                        <a:t>認可有關差額</a:t>
                      </a:r>
                      <a:endParaRPr kumimoji="0" lang="zh-HK" altLang="en-US" sz="2000" b="1" kern="1200" dirty="0">
                        <a:solidFill>
                          <a:srgbClr val="0000FF"/>
                        </a:solidFill>
                        <a:effectLst/>
                        <a:latin typeface="+mn-lt"/>
                        <a:ea typeface="+mn-ea"/>
                        <a:cs typeface="+mn-cs"/>
                      </a:endParaRPr>
                    </a:p>
                  </a:txBody>
                  <a:tcPr anchor="ctr"/>
                </a:tc>
                <a:tc hMerge="1">
                  <a:txBody>
                    <a:bodyPr/>
                    <a:lstStyle/>
                    <a:p>
                      <a:endParaRPr lang="zh-HK" altLang="en-US"/>
                    </a:p>
                  </a:txBody>
                  <a:tcPr/>
                </a:tc>
                <a:tc>
                  <a:txBody>
                    <a:bodyPr/>
                    <a:lstStyle/>
                    <a:p>
                      <a:pPr algn="ctr"/>
                      <a:r>
                        <a:rPr lang="zh-TW" altLang="zh-HK" sz="2000" b="1" kern="1200" dirty="0" smtClean="0">
                          <a:solidFill>
                            <a:srgbClr val="0000FF"/>
                          </a:solidFill>
                          <a:effectLst/>
                          <a:latin typeface="+mn-lt"/>
                          <a:ea typeface="+mn-ea"/>
                          <a:cs typeface="+mn-cs"/>
                        </a:rPr>
                        <a:t>備註</a:t>
                      </a:r>
                      <a:endParaRPr lang="zh-HK" altLang="en-US" sz="2000" dirty="0">
                        <a:solidFill>
                          <a:srgbClr val="0000FF"/>
                        </a:solidFill>
                      </a:endParaRPr>
                    </a:p>
                  </a:txBody>
                  <a:tcPr anchor="ctr"/>
                </a:tc>
              </a:tr>
              <a:tr h="504187">
                <a:tc gridSpan="3">
                  <a:txBody>
                    <a:bodyPr/>
                    <a:lstStyle/>
                    <a:p>
                      <a:pPr marL="0" algn="l" defTabSz="914400" rtl="0" eaLnBrk="1" latinLnBrk="0" hangingPunct="1"/>
                      <a:r>
                        <a:rPr lang="zh-TW" altLang="en-US" sz="2000" b="1" u="none" kern="1200" dirty="0" smtClean="0">
                          <a:solidFill>
                            <a:schemeClr val="dk1"/>
                          </a:solidFill>
                          <a:effectLst>
                            <a:outerShdw blurRad="38100" dist="38100" dir="2700000" algn="tl">
                              <a:srgbClr val="000000">
                                <a:alpha val="43137"/>
                              </a:srgbClr>
                            </a:outerShdw>
                          </a:effectLst>
                          <a:latin typeface="+mn-lt"/>
                          <a:ea typeface="+mn-ea"/>
                          <a:cs typeface="+mn-cs"/>
                        </a:rPr>
                        <a:t>基於下列因素以致實際租金開支與租金資助出現的差額：</a:t>
                      </a:r>
                      <a:endParaRPr lang="zh-HK" altLang="en-US" sz="2000" b="1" u="none" kern="1200" dirty="0">
                        <a:solidFill>
                          <a:schemeClr val="dk1"/>
                        </a:solidFill>
                        <a:effectLst>
                          <a:outerShdw blurRad="38100" dist="38100" dir="2700000" algn="tl">
                            <a:srgbClr val="000000">
                              <a:alpha val="43137"/>
                            </a:srgbClr>
                          </a:outerShdw>
                        </a:effectLst>
                        <a:latin typeface="+mn-lt"/>
                        <a:ea typeface="+mn-ea"/>
                        <a:cs typeface="+mn-cs"/>
                      </a:endParaRPr>
                    </a:p>
                  </a:txBody>
                  <a:tcPr anchor="ctr"/>
                </a:tc>
                <a:tc hMerge="1">
                  <a:txBody>
                    <a:bodyPr/>
                    <a:lstStyle/>
                    <a:p>
                      <a:endParaRPr lang="zh-HK" altLang="en-US"/>
                    </a:p>
                  </a:txBody>
                  <a:tcPr/>
                </a:tc>
                <a:tc hMerge="1">
                  <a:txBody>
                    <a:bodyPr/>
                    <a:lstStyle/>
                    <a:p>
                      <a:endParaRPr lang="zh-HK" altLang="en-US"/>
                    </a:p>
                  </a:txBody>
                  <a:tcPr/>
                </a:tc>
              </a:tr>
              <a:tr h="359253">
                <a:tc>
                  <a:txBody>
                    <a:bodyPr/>
                    <a:lstStyle/>
                    <a:p>
                      <a:pPr marL="0" indent="-355600" algn="l" defTabSz="914400" rtl="0" eaLnBrk="1" latinLnBrk="0" hangingPunct="1">
                        <a:lnSpc>
                          <a:spcPts val="1300"/>
                        </a:lnSpc>
                        <a:spcAft>
                          <a:spcPts val="0"/>
                        </a:spcAft>
                      </a:pPr>
                      <a:r>
                        <a:rPr lang="en-US" altLang="zh-CN" sz="2000" b="1" kern="1200" dirty="0" smtClean="0">
                          <a:solidFill>
                            <a:schemeClr val="dk1"/>
                          </a:solidFill>
                          <a:effectLst/>
                          <a:latin typeface="+mn-lt"/>
                          <a:ea typeface="+mn-ea"/>
                          <a:cs typeface="+mn-cs"/>
                        </a:rPr>
                        <a:t>(</a:t>
                      </a:r>
                      <a:r>
                        <a:rPr lang="en-US" altLang="zh-CN" sz="2000" b="1" kern="1200" dirty="0" err="1" smtClean="0">
                          <a:solidFill>
                            <a:schemeClr val="dk1"/>
                          </a:solidFill>
                          <a:effectLst/>
                          <a:latin typeface="+mn-lt"/>
                          <a:ea typeface="+mn-ea"/>
                          <a:cs typeface="+mn-cs"/>
                        </a:rPr>
                        <a:t>i</a:t>
                      </a:r>
                      <a:r>
                        <a:rPr lang="en-US" altLang="zh-CN" sz="2000" b="1" kern="1200" dirty="0" smtClean="0">
                          <a:solidFill>
                            <a:schemeClr val="dk1"/>
                          </a:solidFill>
                          <a:effectLst/>
                          <a:latin typeface="+mn-lt"/>
                          <a:ea typeface="+mn-ea"/>
                          <a:cs typeface="+mn-cs"/>
                        </a:rPr>
                        <a:t>)    </a:t>
                      </a:r>
                      <a:r>
                        <a:rPr lang="zh-TW" sz="2000" b="1" kern="1200" dirty="0" smtClean="0">
                          <a:solidFill>
                            <a:schemeClr val="dk1"/>
                          </a:solidFill>
                          <a:effectLst/>
                          <a:latin typeface="+mn-lt"/>
                          <a:ea typeface="+mn-ea"/>
                          <a:cs typeface="+mn-cs"/>
                        </a:rPr>
                        <a:t>校舍</a:t>
                      </a:r>
                      <a:r>
                        <a:rPr lang="zh-TW" sz="2000" b="1" kern="1200" dirty="0">
                          <a:solidFill>
                            <a:schemeClr val="dk1"/>
                          </a:solidFill>
                          <a:effectLst/>
                          <a:latin typeface="+mn-lt"/>
                          <a:ea typeface="+mn-ea"/>
                          <a:cs typeface="+mn-cs"/>
                        </a:rPr>
                        <a:t>使用率</a:t>
                      </a:r>
                    </a:p>
                  </a:txBody>
                  <a:tcPr marL="68580" marR="68580" marT="0" marB="0" anchor="ctr"/>
                </a:tc>
                <a:tc>
                  <a:txBody>
                    <a:bodyPr/>
                    <a:lstStyle/>
                    <a:p>
                      <a:pPr algn="ctr">
                        <a:lnSpc>
                          <a:spcPts val="1300"/>
                        </a:lnSpc>
                        <a:spcAft>
                          <a:spcPts val="0"/>
                        </a:spcAft>
                      </a:pPr>
                      <a:r>
                        <a:rPr lang="en-US" sz="2000" b="1" kern="100" spc="100" dirty="0">
                          <a:effectLst/>
                          <a:latin typeface="新細明體"/>
                          <a:ea typeface="新細明體"/>
                          <a:cs typeface="Times New Roman"/>
                          <a:sym typeface="Wingdings"/>
                        </a:rPr>
                        <a:t></a:t>
                      </a:r>
                      <a:endParaRPr lang="zh-TW" sz="2000" b="1" kern="100" dirty="0">
                        <a:effectLst/>
                        <a:latin typeface="Calibri"/>
                        <a:ea typeface="新細明體"/>
                        <a:cs typeface="Times New Roman"/>
                      </a:endParaRPr>
                    </a:p>
                  </a:txBody>
                  <a:tcPr marL="68580" marR="68580" marT="0" marB="0" anchor="ctr"/>
                </a:tc>
                <a:tc rowSpan="2">
                  <a:txBody>
                    <a:bodyPr/>
                    <a:lstStyle/>
                    <a:p>
                      <a:r>
                        <a:rPr lang="zh-TW" altLang="zh-HK" sz="2000" b="1" kern="1200" dirty="0" smtClean="0">
                          <a:solidFill>
                            <a:schemeClr val="dk1"/>
                          </a:solidFill>
                          <a:effectLst/>
                          <a:latin typeface="+mn-lt"/>
                          <a:ea typeface="+mn-ea"/>
                          <a:cs typeface="+mn-cs"/>
                        </a:rPr>
                        <a:t>實際租金開支與租金資助之間的差額可</a:t>
                      </a:r>
                      <a:r>
                        <a:rPr lang="zh-TW" altLang="zh-HK" sz="2000" b="1" kern="1200" dirty="0" smtClean="0">
                          <a:solidFill>
                            <a:schemeClr val="dk1"/>
                          </a:solidFill>
                          <a:effectLst/>
                          <a:latin typeface="+mn-lt"/>
                          <a:ea typeface="+mn-ea"/>
                          <a:cs typeface="+mn-cs"/>
                        </a:rPr>
                        <a:t>由</a:t>
                      </a:r>
                      <a:r>
                        <a:rPr lang="zh-TW" altLang="en-US" sz="2000" b="1" kern="1200" dirty="0" smtClean="0">
                          <a:solidFill>
                            <a:schemeClr val="dk1"/>
                          </a:solidFill>
                          <a:effectLst/>
                          <a:latin typeface="+mn-lt"/>
                          <a:ea typeface="+mn-ea"/>
                          <a:cs typeface="+mn-cs"/>
                        </a:rPr>
                        <a:t>幼稚園計劃資助</a:t>
                      </a:r>
                      <a:r>
                        <a:rPr lang="zh-TW" altLang="zh-HK" sz="2000" b="1" kern="1200" dirty="0" smtClean="0">
                          <a:solidFill>
                            <a:schemeClr val="dk1"/>
                          </a:solidFill>
                          <a:effectLst/>
                          <a:latin typeface="+mn-lt"/>
                          <a:ea typeface="+mn-ea"/>
                          <a:cs typeface="+mn-cs"/>
                        </a:rPr>
                        <a:t>及</a:t>
                      </a:r>
                      <a:r>
                        <a:rPr lang="en-US" altLang="zh-HK" sz="2000" b="1" kern="1200" dirty="0" smtClean="0">
                          <a:solidFill>
                            <a:schemeClr val="dk1"/>
                          </a:solidFill>
                          <a:effectLst/>
                          <a:latin typeface="+mn-lt"/>
                          <a:ea typeface="+mn-ea"/>
                          <a:cs typeface="+mn-cs"/>
                        </a:rPr>
                        <a:t>/</a:t>
                      </a:r>
                      <a:r>
                        <a:rPr lang="zh-TW" altLang="zh-HK" sz="2000" b="1" kern="1200" dirty="0" smtClean="0">
                          <a:solidFill>
                            <a:schemeClr val="dk1"/>
                          </a:solidFill>
                          <a:effectLst/>
                          <a:latin typeface="+mn-lt"/>
                          <a:ea typeface="+mn-ea"/>
                          <a:cs typeface="+mn-cs"/>
                        </a:rPr>
                        <a:t>或</a:t>
                      </a:r>
                      <a:r>
                        <a:rPr lang="zh-TW" altLang="en-US" sz="2000" b="1" kern="1200" dirty="0" smtClean="0">
                          <a:solidFill>
                            <a:schemeClr val="dk1"/>
                          </a:solidFill>
                          <a:effectLst/>
                          <a:latin typeface="+mn-lt"/>
                          <a:ea typeface="+mn-ea"/>
                          <a:cs typeface="+mn-cs"/>
                        </a:rPr>
                        <a:t>學校</a:t>
                      </a:r>
                      <a:r>
                        <a:rPr lang="zh-TW" altLang="zh-HK" sz="2000" b="1" kern="1200" dirty="0" smtClean="0">
                          <a:solidFill>
                            <a:schemeClr val="dk1"/>
                          </a:solidFill>
                          <a:effectLst/>
                          <a:latin typeface="+mn-lt"/>
                          <a:ea typeface="+mn-ea"/>
                          <a:cs typeface="+mn-cs"/>
                        </a:rPr>
                        <a:t>經費支付。</a:t>
                      </a:r>
                      <a:endParaRPr lang="zh-HK" altLang="en-US" sz="2000" b="1" dirty="0"/>
                    </a:p>
                  </a:txBody>
                  <a:tcPr anchor="ctr"/>
                </a:tc>
              </a:tr>
              <a:tr h="477428">
                <a:tc>
                  <a:txBody>
                    <a:bodyPr/>
                    <a:lstStyle/>
                    <a:p>
                      <a:pPr marL="0" indent="-355600" algn="l" defTabSz="914400" rtl="0" eaLnBrk="1" latinLnBrk="0" hangingPunct="1">
                        <a:lnSpc>
                          <a:spcPts val="1300"/>
                        </a:lnSpc>
                        <a:spcAft>
                          <a:spcPts val="0"/>
                        </a:spcAft>
                      </a:pPr>
                      <a:r>
                        <a:rPr lang="en-US" altLang="zh-TW" sz="2000" b="1" kern="1200" dirty="0" smtClean="0">
                          <a:solidFill>
                            <a:schemeClr val="dk1"/>
                          </a:solidFill>
                          <a:effectLst/>
                          <a:latin typeface="+mn-lt"/>
                          <a:ea typeface="+mn-ea"/>
                          <a:cs typeface="+mn-cs"/>
                        </a:rPr>
                        <a:t>(ii) </a:t>
                      </a:r>
                      <a:r>
                        <a:rPr lang="zh-TW" sz="2000" b="1" kern="1200" dirty="0" smtClean="0">
                          <a:solidFill>
                            <a:schemeClr val="dk1"/>
                          </a:solidFill>
                          <a:effectLst/>
                          <a:latin typeface="+mn-lt"/>
                          <a:ea typeface="+mn-ea"/>
                          <a:cs typeface="+mn-cs"/>
                        </a:rPr>
                        <a:t>「</a:t>
                      </a:r>
                      <a:r>
                        <a:rPr lang="zh-TW" sz="2000" b="1" kern="1200" dirty="0">
                          <a:solidFill>
                            <a:schemeClr val="dk1"/>
                          </a:solidFill>
                          <a:effectLst/>
                          <a:latin typeface="+mn-lt"/>
                          <a:ea typeface="+mn-ea"/>
                          <a:cs typeface="+mn-cs"/>
                        </a:rPr>
                        <a:t>雙重」上限</a:t>
                      </a:r>
                    </a:p>
                  </a:txBody>
                  <a:tcPr marL="68580" marR="68580" marT="0" marB="0" anchor="ctr"/>
                </a:tc>
                <a:tc>
                  <a:txBody>
                    <a:bodyPr/>
                    <a:lstStyle/>
                    <a:p>
                      <a:pPr algn="ctr">
                        <a:lnSpc>
                          <a:spcPts val="1300"/>
                        </a:lnSpc>
                        <a:spcAft>
                          <a:spcPts val="0"/>
                        </a:spcAft>
                      </a:pPr>
                      <a:r>
                        <a:rPr lang="en-US" sz="2000" b="1" kern="100" spc="100" dirty="0">
                          <a:effectLst/>
                          <a:latin typeface="新細明體"/>
                          <a:ea typeface="新細明體"/>
                          <a:cs typeface="Times New Roman"/>
                          <a:sym typeface="Wingdings"/>
                        </a:rPr>
                        <a:t></a:t>
                      </a:r>
                      <a:endParaRPr lang="zh-TW" sz="2000" b="1" kern="100" dirty="0">
                        <a:effectLst/>
                        <a:latin typeface="Calibri"/>
                        <a:ea typeface="新細明體"/>
                        <a:cs typeface="Times New Roman"/>
                      </a:endParaRPr>
                    </a:p>
                  </a:txBody>
                  <a:tcPr marL="68580" marR="68580" marT="0" marB="0" anchor="ctr"/>
                </a:tc>
                <a:tc vMerge="1">
                  <a:txBody>
                    <a:bodyPr/>
                    <a:lstStyle/>
                    <a:p>
                      <a:endParaRPr lang="zh-HK" altLang="en-US"/>
                    </a:p>
                  </a:txBody>
                  <a:tcPr/>
                </a:tc>
              </a:tr>
              <a:tr h="1071894">
                <a:tc>
                  <a:txBody>
                    <a:bodyPr/>
                    <a:lstStyle/>
                    <a:p>
                      <a:pPr marL="0" indent="-355600" algn="l" defTabSz="914400" rtl="0" eaLnBrk="1" latinLnBrk="0" hangingPunct="1">
                        <a:lnSpc>
                          <a:spcPts val="1300"/>
                        </a:lnSpc>
                        <a:spcAft>
                          <a:spcPts val="0"/>
                        </a:spcAft>
                      </a:pPr>
                      <a:r>
                        <a:rPr lang="en-US" altLang="zh-TW" sz="2000" b="1" kern="1200" dirty="0" smtClean="0">
                          <a:solidFill>
                            <a:schemeClr val="dk1"/>
                          </a:solidFill>
                          <a:effectLst/>
                          <a:latin typeface="+mn-lt"/>
                          <a:ea typeface="+mn-ea"/>
                          <a:cs typeface="+mn-cs"/>
                        </a:rPr>
                        <a:t>(iii) </a:t>
                      </a:r>
                      <a:r>
                        <a:rPr lang="zh-TW" sz="2000" b="1" kern="1200" dirty="0" smtClean="0">
                          <a:solidFill>
                            <a:schemeClr val="dk1"/>
                          </a:solidFill>
                          <a:effectLst/>
                          <a:latin typeface="+mn-lt"/>
                          <a:ea typeface="+mn-ea"/>
                          <a:cs typeface="+mn-cs"/>
                        </a:rPr>
                        <a:t>租金</a:t>
                      </a:r>
                      <a:r>
                        <a:rPr lang="zh-TW" sz="2000" b="1" kern="1200" dirty="0">
                          <a:solidFill>
                            <a:schemeClr val="dk1"/>
                          </a:solidFill>
                          <a:effectLst/>
                          <a:latin typeface="+mn-lt"/>
                          <a:ea typeface="+mn-ea"/>
                          <a:cs typeface="+mn-cs"/>
                        </a:rPr>
                        <a:t>開支的劃分</a:t>
                      </a:r>
                    </a:p>
                  </a:txBody>
                  <a:tcPr marL="68580" marR="68580" marT="0" marB="0" anchor="ctr">
                    <a:lnR w="12700" cap="flat" cmpd="sng" algn="ctr">
                      <a:solidFill>
                        <a:schemeClr val="bg1"/>
                      </a:solidFill>
                      <a:prstDash val="solid"/>
                      <a:round/>
                      <a:headEnd type="none" w="med" len="med"/>
                      <a:tailEnd type="none" w="med" len="med"/>
                    </a:lnR>
                  </a:tcPr>
                </a:tc>
                <a:tc>
                  <a:txBody>
                    <a:bodyPr/>
                    <a:lstStyle/>
                    <a:p>
                      <a:pPr algn="ctr">
                        <a:lnSpc>
                          <a:spcPts val="1300"/>
                        </a:lnSpc>
                        <a:spcAft>
                          <a:spcPts val="0"/>
                        </a:spcAft>
                      </a:pPr>
                      <a:r>
                        <a:rPr lang="en-US" sz="2000" b="1" kern="100" spc="100" dirty="0">
                          <a:effectLst/>
                          <a:latin typeface="新細明體"/>
                          <a:ea typeface="新細明體"/>
                          <a:cs typeface="Times New Roman"/>
                          <a:sym typeface="Wingdings 2"/>
                        </a:rPr>
                        <a:t></a:t>
                      </a:r>
                      <a:endParaRPr lang="zh-TW" sz="2000" b="1" kern="100" dirty="0">
                        <a:effectLst/>
                        <a:latin typeface="Calibri"/>
                        <a:ea typeface="新細明體"/>
                        <a:cs typeface="Times New Roman"/>
                      </a:endParaRPr>
                    </a:p>
                  </a:txBody>
                  <a:tcPr marL="68580" marR="68580" marT="0" marB="0" anchor="ctr">
                    <a:lnL w="12700" cap="flat" cmpd="sng" algn="ctr">
                      <a:solidFill>
                        <a:schemeClr val="bg1"/>
                      </a:solidFill>
                      <a:prstDash val="solid"/>
                      <a:round/>
                      <a:headEnd type="none" w="med" len="med"/>
                      <a:tailEnd type="none" w="med" len="med"/>
                    </a:lnL>
                  </a:tcPr>
                </a:tc>
                <a:tc>
                  <a:txBody>
                    <a:bodyPr/>
                    <a:lstStyle/>
                    <a:p>
                      <a:r>
                        <a:rPr lang="zh-TW" altLang="zh-HK" sz="2000" b="1" kern="1200" dirty="0" smtClean="0">
                          <a:solidFill>
                            <a:schemeClr val="dk1"/>
                          </a:solidFill>
                          <a:effectLst/>
                          <a:latin typeface="+mn-lt"/>
                          <a:ea typeface="+mn-ea"/>
                          <a:cs typeface="+mn-cs"/>
                        </a:rPr>
                        <a:t>由幼兒中心分部／非本地課程承擔的租金開支，應記入相關分部／課程帳目內，以評估學費調整。</a:t>
                      </a:r>
                      <a:endParaRPr lang="zh-HK" altLang="en-US" sz="2000" b="1" dirty="0"/>
                    </a:p>
                  </a:txBody>
                  <a:tcPr/>
                </a:tc>
              </a:tr>
              <a:tr h="9744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altLang="zh-TW" sz="2000" b="1" kern="1200" dirty="0" smtClean="0">
                          <a:solidFill>
                            <a:schemeClr val="dk1"/>
                          </a:solidFill>
                          <a:effectLst/>
                          <a:latin typeface="+mn-lt"/>
                          <a:ea typeface="+mn-ea"/>
                          <a:cs typeface="+mn-cs"/>
                        </a:rPr>
                        <a:t>(iv) </a:t>
                      </a:r>
                      <a:r>
                        <a:rPr kumimoji="0" lang="zh-TW" altLang="en-US" sz="2000" b="1" kern="1200" dirty="0" smtClean="0">
                          <a:solidFill>
                            <a:schemeClr val="dk1"/>
                          </a:solidFill>
                          <a:effectLst/>
                          <a:latin typeface="+mn-lt"/>
                          <a:ea typeface="+mn-ea"/>
                          <a:cs typeface="+mn-cs"/>
                        </a:rPr>
                        <a:t>實際租金開支與差餉物業估價</a:t>
                      </a:r>
                      <a:endParaRPr kumimoji="0" lang="en-US" altLang="zh-TW" sz="2000" b="1"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altLang="zh-TW" sz="2000" b="1" kern="1200" dirty="0" smtClean="0">
                          <a:solidFill>
                            <a:schemeClr val="dk1"/>
                          </a:solidFill>
                          <a:effectLst/>
                          <a:latin typeface="+mn-lt"/>
                          <a:ea typeface="+mn-ea"/>
                          <a:cs typeface="+mn-cs"/>
                        </a:rPr>
                        <a:t>     </a:t>
                      </a:r>
                      <a:r>
                        <a:rPr kumimoji="0" lang="zh-TW" altLang="en-US" sz="2000" b="1" kern="1200" dirty="0" smtClean="0">
                          <a:solidFill>
                            <a:schemeClr val="dk1"/>
                          </a:solidFill>
                          <a:effectLst/>
                          <a:latin typeface="+mn-lt"/>
                          <a:ea typeface="+mn-ea"/>
                          <a:cs typeface="+mn-cs"/>
                        </a:rPr>
                        <a:t>  署所評估租金的差額</a:t>
                      </a:r>
                      <a:endParaRPr kumimoji="0" lang="zh-HK" altLang="en-US" sz="2000" b="1" kern="1200" dirty="0" smtClean="0">
                        <a:solidFill>
                          <a:schemeClr val="dk1"/>
                        </a:solidFill>
                        <a:effectLst/>
                        <a:latin typeface="+mn-lt"/>
                        <a:ea typeface="+mn-ea"/>
                        <a:cs typeface="+mn-cs"/>
                      </a:endParaRPr>
                    </a:p>
                  </a:txBody>
                  <a:tcPr anchor="ctr">
                    <a:lnR w="12700" cap="flat" cmpd="sng" algn="ctr">
                      <a:solidFill>
                        <a:schemeClr val="bg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HK" sz="2000" b="1" kern="100" spc="100" dirty="0" smtClean="0">
                          <a:effectLst/>
                          <a:latin typeface="新細明體"/>
                          <a:ea typeface="+mn-ea"/>
                          <a:cs typeface="Times New Roman"/>
                          <a:sym typeface="Wingdings 2"/>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HK" sz="2000" b="1" kern="100" spc="100" baseline="0" dirty="0" smtClean="0">
                          <a:effectLst/>
                          <a:latin typeface="新細明體"/>
                          <a:ea typeface="+mn-ea"/>
                          <a:cs typeface="Times New Roman"/>
                          <a:sym typeface="Wingdings 2"/>
                        </a:rPr>
                        <a:t>  </a:t>
                      </a:r>
                      <a:r>
                        <a:rPr lang="en-US" altLang="zh-HK" sz="2000" b="1" kern="100" spc="100" dirty="0" smtClean="0">
                          <a:effectLst/>
                          <a:latin typeface="新細明體"/>
                          <a:ea typeface="+mn-ea"/>
                          <a:cs typeface="Times New Roman"/>
                          <a:sym typeface="Wingdings 2"/>
                        </a:rPr>
                        <a:t></a:t>
                      </a:r>
                      <a:endParaRPr lang="zh-TW" altLang="zh-HK" sz="2000" b="1" kern="100" dirty="0" smtClean="0">
                        <a:effectLst/>
                        <a:latin typeface="Calibri"/>
                        <a:ea typeface="+mn-ea"/>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zh-HK" altLang="en-US" sz="2000" b="1" kern="1200" dirty="0" smtClean="0">
                        <a:solidFill>
                          <a:schemeClr val="dk1"/>
                        </a:solidFill>
                        <a:effectLst/>
                        <a:latin typeface="+mn-lt"/>
                        <a:ea typeface="+mn-ea"/>
                        <a:cs typeface="+mn-cs"/>
                      </a:endParaRPr>
                    </a:p>
                  </a:txBody>
                  <a:tcPr anchor="ctr">
                    <a:lnL w="12700" cap="flat" cmpd="sng" algn="ctr">
                      <a:solidFill>
                        <a:schemeClr val="bg1"/>
                      </a:solidFill>
                      <a:prstDash val="solid"/>
                      <a:round/>
                      <a:headEnd type="none" w="med" len="med"/>
                      <a:tailEnd type="none" w="med" len="med"/>
                    </a:lnL>
                  </a:tcPr>
                </a:tc>
                <a:tc>
                  <a:txBody>
                    <a:bodyPr/>
                    <a:lstStyle/>
                    <a:p>
                      <a:pPr marL="0" algn="l" defTabSz="914400" rtl="0" eaLnBrk="1" latinLnBrk="0" hangingPunct="1">
                        <a:lnSpc>
                          <a:spcPct val="100000"/>
                        </a:lnSpc>
                        <a:spcAft>
                          <a:spcPts val="0"/>
                        </a:spcAft>
                      </a:pPr>
                      <a:r>
                        <a:rPr lang="zh-TW" sz="2000" b="1" kern="1200" dirty="0">
                          <a:solidFill>
                            <a:schemeClr val="dk1"/>
                          </a:solidFill>
                          <a:effectLst/>
                          <a:latin typeface="+mn-lt"/>
                          <a:ea typeface="+mn-ea"/>
                          <a:cs typeface="+mn-cs"/>
                        </a:rPr>
                        <a:t>有關差額</a:t>
                      </a:r>
                      <a:r>
                        <a:rPr lang="zh-TW" sz="2000" b="1" kern="1200">
                          <a:solidFill>
                            <a:schemeClr val="dk1"/>
                          </a:solidFill>
                          <a:effectLst/>
                          <a:latin typeface="+mn-lt"/>
                          <a:ea typeface="+mn-ea"/>
                          <a:cs typeface="+mn-cs"/>
                        </a:rPr>
                        <a:t>不</a:t>
                      </a:r>
                      <a:r>
                        <a:rPr lang="zh-TW" sz="2000" b="1" kern="1200" smtClean="0">
                          <a:solidFill>
                            <a:schemeClr val="dk1"/>
                          </a:solidFill>
                          <a:effectLst/>
                          <a:latin typeface="+mn-lt"/>
                          <a:ea typeface="+mn-ea"/>
                          <a:cs typeface="+mn-cs"/>
                        </a:rPr>
                        <a:t>得以</a:t>
                      </a:r>
                      <a:r>
                        <a:rPr lang="zh-TW" altLang="en-US" sz="2000" b="1" kern="1200" smtClean="0">
                          <a:solidFill>
                            <a:schemeClr val="dk1"/>
                          </a:solidFill>
                          <a:effectLst/>
                          <a:latin typeface="+mn-lt"/>
                          <a:ea typeface="+mn-ea"/>
                          <a:cs typeface="+mn-cs"/>
                        </a:rPr>
                        <a:t>幼稚園計劃</a:t>
                      </a:r>
                      <a:r>
                        <a:rPr lang="zh-TW" sz="2000" b="1" kern="1200" smtClean="0">
                          <a:solidFill>
                            <a:schemeClr val="dk1"/>
                          </a:solidFill>
                          <a:effectLst/>
                          <a:latin typeface="+mn-lt"/>
                          <a:ea typeface="+mn-ea"/>
                          <a:cs typeface="+mn-cs"/>
                        </a:rPr>
                        <a:t>資助</a:t>
                      </a:r>
                      <a:r>
                        <a:rPr lang="zh-TW" sz="2000" b="1" kern="1200" dirty="0">
                          <a:solidFill>
                            <a:schemeClr val="dk1"/>
                          </a:solidFill>
                          <a:effectLst/>
                          <a:latin typeface="+mn-lt"/>
                          <a:ea typeface="+mn-ea"/>
                          <a:cs typeface="+mn-cs"/>
                        </a:rPr>
                        <a:t>支付，幼稚園</a:t>
                      </a:r>
                      <a:r>
                        <a:rPr lang="zh-TW" sz="2000" b="1" kern="1200">
                          <a:solidFill>
                            <a:schemeClr val="dk1"/>
                          </a:solidFill>
                          <a:effectLst/>
                          <a:latin typeface="+mn-lt"/>
                          <a:ea typeface="+mn-ea"/>
                          <a:cs typeface="+mn-cs"/>
                        </a:rPr>
                        <a:t>應</a:t>
                      </a:r>
                      <a:r>
                        <a:rPr lang="zh-TW" sz="2000" b="1" kern="1200" smtClean="0">
                          <a:solidFill>
                            <a:schemeClr val="dk1"/>
                          </a:solidFill>
                          <a:effectLst/>
                          <a:latin typeface="+mn-lt"/>
                          <a:ea typeface="+mn-ea"/>
                          <a:cs typeface="+mn-cs"/>
                        </a:rPr>
                        <a:t>以</a:t>
                      </a:r>
                      <a:r>
                        <a:rPr lang="zh-TW" altLang="en-US" sz="2000" b="1" kern="1200" smtClean="0">
                          <a:solidFill>
                            <a:schemeClr val="dk1"/>
                          </a:solidFill>
                          <a:effectLst/>
                          <a:latin typeface="+mn-lt"/>
                          <a:ea typeface="+mn-ea"/>
                          <a:cs typeface="+mn-cs"/>
                        </a:rPr>
                        <a:t>學校</a:t>
                      </a:r>
                      <a:r>
                        <a:rPr lang="zh-TW" sz="2000" b="1" kern="1200" smtClean="0">
                          <a:solidFill>
                            <a:schemeClr val="dk1"/>
                          </a:solidFill>
                          <a:effectLst/>
                          <a:latin typeface="+mn-lt"/>
                          <a:ea typeface="+mn-ea"/>
                          <a:cs typeface="+mn-cs"/>
                        </a:rPr>
                        <a:t>經費</a:t>
                      </a:r>
                      <a:r>
                        <a:rPr lang="zh-TW" altLang="en-US" sz="2000" b="1" kern="1200" dirty="0" smtClean="0">
                          <a:solidFill>
                            <a:schemeClr val="dk1"/>
                          </a:solidFill>
                          <a:effectLst/>
                          <a:latin typeface="+mn-lt"/>
                          <a:ea typeface="+mn-ea"/>
                          <a:cs typeface="+mn-cs"/>
                        </a:rPr>
                        <a:t>（學費除外）</a:t>
                      </a:r>
                      <a:r>
                        <a:rPr lang="zh-TW" sz="2000" b="1" kern="1200" dirty="0" smtClean="0">
                          <a:solidFill>
                            <a:schemeClr val="dk1"/>
                          </a:solidFill>
                          <a:effectLst/>
                          <a:latin typeface="+mn-lt"/>
                          <a:ea typeface="+mn-ea"/>
                          <a:cs typeface="+mn-cs"/>
                        </a:rPr>
                        <a:t>支付</a:t>
                      </a:r>
                      <a:r>
                        <a:rPr lang="zh-TW" sz="2000" b="1" kern="1200" dirty="0">
                          <a:solidFill>
                            <a:schemeClr val="dk1"/>
                          </a:solidFill>
                          <a:effectLst/>
                          <a:latin typeface="+mn-lt"/>
                          <a:ea typeface="+mn-ea"/>
                          <a:cs typeface="+mn-cs"/>
                        </a:rPr>
                        <a:t>有關開支。</a:t>
                      </a:r>
                    </a:p>
                  </a:txBody>
                  <a:tcPr marL="68580" marR="68580" marT="0" marB="0" anchor="b"/>
                </a:tc>
              </a:tr>
            </a:tbl>
          </a:graphicData>
        </a:graphic>
      </p:graphicFrame>
      <p:sp>
        <p:nvSpPr>
          <p:cNvPr id="4" name="矩形 3"/>
          <p:cNvSpPr/>
          <p:nvPr/>
        </p:nvSpPr>
        <p:spPr>
          <a:xfrm>
            <a:off x="467544" y="116632"/>
            <a:ext cx="7992888" cy="646331"/>
          </a:xfrm>
          <a:prstGeom prst="rect">
            <a:avLst/>
          </a:prstGeom>
        </p:spPr>
        <p:txBody>
          <a:bodyPr wrap="square">
            <a:spAutoFit/>
          </a:bodyPr>
          <a:lstStyle/>
          <a:p>
            <a:pPr algn="ctr"/>
            <a:r>
              <a:rPr lang="zh-TW" altLang="en-US" sz="3600" b="1" dirty="0" smtClean="0">
                <a:solidFill>
                  <a:srgbClr val="0000FF"/>
                </a:solidFill>
                <a:latin typeface="標楷體" pitchFamily="65" charset="-120"/>
                <a:ea typeface="標楷體" pitchFamily="65" charset="-120"/>
              </a:rPr>
              <a:t>配合學費調整</a:t>
            </a:r>
            <a:endParaRPr lang="zh-TW" altLang="en-US" sz="3600" b="1" dirty="0"/>
          </a:p>
        </p:txBody>
      </p:sp>
    </p:spTree>
    <p:extLst>
      <p:ext uri="{BB962C8B-B14F-4D97-AF65-F5344CB8AC3E}">
        <p14:creationId xmlns:p14="http://schemas.microsoft.com/office/powerpoint/2010/main" val="1360713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584" y="404664"/>
            <a:ext cx="7200800" cy="504056"/>
          </a:xfrm>
        </p:spPr>
        <p:txBody>
          <a:bodyPr>
            <a:noAutofit/>
          </a:bodyPr>
          <a:lstStyle/>
          <a:p>
            <a:pPr algn="ctr"/>
            <a:r>
              <a:rPr lang="zh-TW" altLang="en-US" sz="4400" b="1" dirty="0" smtClean="0">
                <a:solidFill>
                  <a:srgbClr val="0000FF"/>
                </a:solidFill>
                <a:latin typeface="標楷體" pitchFamily="65" charset="-120"/>
                <a:ea typeface="標楷體" pitchFamily="65" charset="-120"/>
              </a:rPr>
              <a:t>申請</a:t>
            </a:r>
            <a:r>
              <a:rPr lang="zh-HK" altLang="en-US" sz="4400" b="1" dirty="0" smtClean="0">
                <a:solidFill>
                  <a:srgbClr val="0000FF"/>
                </a:solidFill>
                <a:latin typeface="標楷體" pitchFamily="65" charset="-120"/>
                <a:ea typeface="標楷體" pitchFamily="65" charset="-120"/>
              </a:rPr>
              <a:t>資格</a:t>
            </a:r>
            <a:endParaRPr lang="zh-HK" altLang="en-US" sz="4400" b="1" dirty="0">
              <a:solidFill>
                <a:srgbClr val="0000FF"/>
              </a:solidFill>
              <a:latin typeface="標楷體" pitchFamily="65" charset="-120"/>
              <a:ea typeface="標楷體" pitchFamily="65" charset="-120"/>
            </a:endParaRPr>
          </a:p>
        </p:txBody>
      </p:sp>
      <p:graphicFrame>
        <p:nvGraphicFramePr>
          <p:cNvPr id="4" name="資料庫圖表 3"/>
          <p:cNvGraphicFramePr/>
          <p:nvPr>
            <p:extLst>
              <p:ext uri="{D42A27DB-BD31-4B8C-83A1-F6EECF244321}">
                <p14:modId xmlns:p14="http://schemas.microsoft.com/office/powerpoint/2010/main" val="621418333"/>
              </p:ext>
            </p:extLst>
          </p:nvPr>
        </p:nvGraphicFramePr>
        <p:xfrm>
          <a:off x="323528" y="908720"/>
          <a:ext cx="8424936"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文字方塊 7"/>
          <p:cNvSpPr txBox="1"/>
          <p:nvPr/>
        </p:nvSpPr>
        <p:spPr>
          <a:xfrm>
            <a:off x="4935546" y="1556792"/>
            <a:ext cx="648072" cy="923330"/>
          </a:xfrm>
          <a:prstGeom prst="rect">
            <a:avLst/>
          </a:prstGeom>
          <a:noFill/>
        </p:spPr>
        <p:txBody>
          <a:bodyPr wrap="square" rtlCol="0">
            <a:spAutoFit/>
          </a:bodyPr>
          <a:lstStyle/>
          <a:p>
            <a:r>
              <a:rPr lang="en-US" altLang="zh-HK" sz="5400" dirty="0" smtClean="0">
                <a:sym typeface="Wingdings"/>
              </a:rPr>
              <a:t></a:t>
            </a:r>
            <a:endParaRPr lang="zh-TW" altLang="zh-HK" sz="5400" dirty="0"/>
          </a:p>
        </p:txBody>
      </p:sp>
      <p:sp>
        <p:nvSpPr>
          <p:cNvPr id="9" name="文字方塊 8"/>
          <p:cNvSpPr txBox="1"/>
          <p:nvPr/>
        </p:nvSpPr>
        <p:spPr>
          <a:xfrm>
            <a:off x="5508104" y="3153742"/>
            <a:ext cx="648072" cy="923330"/>
          </a:xfrm>
          <a:prstGeom prst="rect">
            <a:avLst/>
          </a:prstGeom>
          <a:noFill/>
        </p:spPr>
        <p:txBody>
          <a:bodyPr wrap="square" rtlCol="0">
            <a:spAutoFit/>
          </a:bodyPr>
          <a:lstStyle/>
          <a:p>
            <a:r>
              <a:rPr lang="en-US" altLang="zh-HK" sz="5400" dirty="0" smtClean="0">
                <a:sym typeface="Wingdings"/>
              </a:rPr>
              <a:t></a:t>
            </a:r>
            <a:endParaRPr lang="zh-TW" altLang="zh-HK" sz="5400" dirty="0"/>
          </a:p>
        </p:txBody>
      </p:sp>
      <p:sp>
        <p:nvSpPr>
          <p:cNvPr id="10" name="文字方塊 9"/>
          <p:cNvSpPr txBox="1"/>
          <p:nvPr/>
        </p:nvSpPr>
        <p:spPr>
          <a:xfrm>
            <a:off x="4935546" y="4809926"/>
            <a:ext cx="648072" cy="923330"/>
          </a:xfrm>
          <a:prstGeom prst="rect">
            <a:avLst/>
          </a:prstGeom>
          <a:noFill/>
        </p:spPr>
        <p:txBody>
          <a:bodyPr wrap="square" rtlCol="0">
            <a:spAutoFit/>
          </a:bodyPr>
          <a:lstStyle/>
          <a:p>
            <a:r>
              <a:rPr lang="en-US" altLang="zh-HK" sz="5400" dirty="0" smtClean="0">
                <a:sym typeface="Wingdings"/>
              </a:rPr>
              <a:t></a:t>
            </a:r>
            <a:endParaRPr lang="zh-TW" altLang="zh-HK" sz="5400" dirty="0"/>
          </a:p>
        </p:txBody>
      </p:sp>
    </p:spTree>
    <p:extLst>
      <p:ext uri="{BB962C8B-B14F-4D97-AF65-F5344CB8AC3E}">
        <p14:creationId xmlns:p14="http://schemas.microsoft.com/office/powerpoint/2010/main" val="1389888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787208" cy="828010"/>
          </a:xfrm>
        </p:spPr>
        <p:txBody>
          <a:bodyPr>
            <a:normAutofit/>
          </a:bodyPr>
          <a:lstStyle/>
          <a:p>
            <a:pPr algn="ctr"/>
            <a:r>
              <a:rPr lang="zh-TW" altLang="zh-HK" sz="4000" b="1" dirty="0" smtClean="0">
                <a:solidFill>
                  <a:srgbClr val="0000FF"/>
                </a:solidFill>
                <a:latin typeface="標楷體" pitchFamily="65" charset="-120"/>
                <a:ea typeface="標楷體" pitchFamily="65" charset="-120"/>
              </a:rPr>
              <a:t>「</a:t>
            </a:r>
            <a:r>
              <a:rPr lang="zh-TW" altLang="zh-HK" sz="4000" b="1" dirty="0">
                <a:solidFill>
                  <a:srgbClr val="0000FF"/>
                </a:solidFill>
                <a:latin typeface="標楷體" pitchFamily="65" charset="-120"/>
                <a:ea typeface="標楷體" pitchFamily="65" charset="-120"/>
              </a:rPr>
              <a:t>退回」電子申請</a:t>
            </a:r>
            <a:endParaRPr lang="zh-HK" altLang="en-US" sz="40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457200" y="1124744"/>
            <a:ext cx="8219256" cy="5472608"/>
          </a:xfrm>
        </p:spPr>
        <p:style>
          <a:lnRef idx="3">
            <a:schemeClr val="lt1"/>
          </a:lnRef>
          <a:fillRef idx="1">
            <a:schemeClr val="accent2"/>
          </a:fillRef>
          <a:effectRef idx="1">
            <a:schemeClr val="accent2"/>
          </a:effectRef>
          <a:fontRef idx="minor">
            <a:schemeClr val="lt1"/>
          </a:fontRef>
        </p:style>
        <p:txBody>
          <a:bodyPr>
            <a:noAutofit/>
          </a:bodyPr>
          <a:lstStyle/>
          <a:p>
            <a:pPr marL="342900" indent="-342900" algn="just">
              <a:buBlip>
                <a:blip r:embed="rId2"/>
              </a:buBlip>
            </a:pPr>
            <a:r>
              <a:rPr lang="zh-TW" altLang="zh-HK" sz="4400" dirty="0" smtClean="0">
                <a:solidFill>
                  <a:schemeClr val="tx1"/>
                </a:solidFill>
                <a:latin typeface="標楷體" pitchFamily="65" charset="-120"/>
                <a:ea typeface="標楷體" pitchFamily="65" charset="-120"/>
              </a:rPr>
              <a:t>幼稚園</a:t>
            </a:r>
            <a:r>
              <a:rPr lang="zh-TW" altLang="zh-HK" sz="4400" dirty="0">
                <a:solidFill>
                  <a:schemeClr val="tx1"/>
                </a:solidFill>
                <a:latin typeface="標楷體" pitchFamily="65" charset="-120"/>
                <a:ea typeface="標楷體" pitchFamily="65" charset="-120"/>
              </a:rPr>
              <a:t>成功遞交電子申請後，如需修正資料，可聯絡所屬的學校發展主任／服務主任，要求「退回」申請以作修正</a:t>
            </a:r>
            <a:r>
              <a:rPr lang="zh-TW" altLang="zh-HK" sz="4400" dirty="0" smtClean="0">
                <a:solidFill>
                  <a:schemeClr val="tx1"/>
                </a:solidFill>
                <a:latin typeface="標楷體" pitchFamily="65" charset="-120"/>
                <a:ea typeface="標楷體" pitchFamily="65" charset="-120"/>
              </a:rPr>
              <a:t>。</a:t>
            </a:r>
            <a:endParaRPr lang="en-US" altLang="zh-TW" sz="4400" dirty="0" smtClean="0">
              <a:solidFill>
                <a:schemeClr val="tx1"/>
              </a:solidFill>
              <a:latin typeface="標楷體" pitchFamily="65" charset="-120"/>
              <a:ea typeface="標楷體" pitchFamily="65" charset="-120"/>
            </a:endParaRPr>
          </a:p>
          <a:p>
            <a:pPr marL="342900" indent="-342900" algn="just">
              <a:buBlip>
                <a:blip r:embed="rId2"/>
              </a:buBlip>
            </a:pPr>
            <a:r>
              <a:rPr lang="zh-TW" altLang="zh-HK" sz="4400" dirty="0" smtClean="0">
                <a:solidFill>
                  <a:schemeClr val="tx1"/>
                </a:solidFill>
                <a:latin typeface="標楷體" pitchFamily="65" charset="-120"/>
                <a:ea typeface="標楷體" pitchFamily="65" charset="-120"/>
              </a:rPr>
              <a:t>如</a:t>
            </a:r>
            <a:r>
              <a:rPr lang="zh-TW" altLang="zh-HK" sz="4400" dirty="0">
                <a:solidFill>
                  <a:schemeClr val="tx1"/>
                </a:solidFill>
                <a:latin typeface="標楷體" pitchFamily="65" charset="-120"/>
                <a:ea typeface="標楷體" pitchFamily="65" charset="-120"/>
              </a:rPr>
              <a:t>有需要，學校發展主任／服務主任亦可把申請退回幼稚園以作修正</a:t>
            </a:r>
            <a:r>
              <a:rPr lang="zh-TW" altLang="zh-HK" sz="4400" dirty="0" smtClean="0">
                <a:solidFill>
                  <a:schemeClr val="tx1"/>
                </a:solidFill>
                <a:latin typeface="標楷體" pitchFamily="65" charset="-120"/>
                <a:ea typeface="標楷體" pitchFamily="65" charset="-120"/>
              </a:rPr>
              <a:t>。</a:t>
            </a:r>
            <a:endParaRPr lang="en-US" altLang="zh-TW" sz="4400" dirty="0" smtClean="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408500752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643192" cy="828010"/>
          </a:xfrm>
        </p:spPr>
        <p:txBody>
          <a:bodyPr>
            <a:normAutofit/>
          </a:bodyPr>
          <a:lstStyle/>
          <a:p>
            <a:pPr algn="ctr"/>
            <a:r>
              <a:rPr lang="zh-TW" altLang="zh-HK" sz="4000" b="1" dirty="0" smtClean="0">
                <a:solidFill>
                  <a:srgbClr val="0000FF"/>
                </a:solidFill>
                <a:latin typeface="標楷體" pitchFamily="65" charset="-120"/>
                <a:ea typeface="標楷體" pitchFamily="65" charset="-120"/>
              </a:rPr>
              <a:t>「退回」電子申請</a:t>
            </a:r>
            <a:endParaRPr lang="zh-HK" altLang="en-US" sz="4000" dirty="0"/>
          </a:p>
        </p:txBody>
      </p:sp>
      <p:sp>
        <p:nvSpPr>
          <p:cNvPr id="3" name="內容版面配置區 2"/>
          <p:cNvSpPr>
            <a:spLocks noGrp="1"/>
          </p:cNvSpPr>
          <p:nvPr>
            <p:ph idx="1"/>
          </p:nvPr>
        </p:nvSpPr>
        <p:spPr>
          <a:xfrm>
            <a:off x="457200" y="1124744"/>
            <a:ext cx="8219256" cy="5544616"/>
          </a:xfrm>
        </p:spPr>
        <p:style>
          <a:lnRef idx="3">
            <a:schemeClr val="lt1"/>
          </a:lnRef>
          <a:fillRef idx="1">
            <a:schemeClr val="accent2"/>
          </a:fillRef>
          <a:effectRef idx="1">
            <a:schemeClr val="accent2"/>
          </a:effectRef>
          <a:fontRef idx="minor">
            <a:schemeClr val="lt1"/>
          </a:fontRef>
        </p:style>
        <p:txBody>
          <a:bodyPr>
            <a:noAutofit/>
          </a:bodyPr>
          <a:lstStyle/>
          <a:p>
            <a:pPr marL="452438" indent="-452438" algn="just">
              <a:buBlip>
                <a:blip r:embed="rId2"/>
              </a:buBlip>
            </a:pPr>
            <a:r>
              <a:rPr lang="zh-TW" altLang="en-US" sz="4400" dirty="0">
                <a:solidFill>
                  <a:schemeClr val="tx1"/>
                </a:solidFill>
                <a:latin typeface="標楷體" pitchFamily="65" charset="-120"/>
                <a:ea typeface="標楷體" pitchFamily="65" charset="-120"/>
              </a:rPr>
              <a:t>如在「臨時租金資助」獲批前，新租約已經簽訂，申請將被「退回」，以便幼稚園更新租約資料及重新遞交電子申請</a:t>
            </a:r>
            <a:r>
              <a:rPr lang="zh-TW" altLang="en-US" sz="4400" dirty="0" smtClean="0">
                <a:solidFill>
                  <a:schemeClr val="tx1"/>
                </a:solidFill>
                <a:latin typeface="標楷體" pitchFamily="65" charset="-120"/>
                <a:ea typeface="標楷體" pitchFamily="65" charset="-120"/>
              </a:rPr>
              <a:t>。</a:t>
            </a:r>
            <a:endParaRPr lang="en-US" altLang="zh-TW" sz="4400" dirty="0" smtClean="0">
              <a:solidFill>
                <a:schemeClr val="tx1"/>
              </a:solidFill>
              <a:latin typeface="標楷體" pitchFamily="65" charset="-120"/>
              <a:ea typeface="標楷體" pitchFamily="65" charset="-120"/>
            </a:endParaRPr>
          </a:p>
          <a:p>
            <a:pPr marL="452438" indent="-452438" algn="just">
              <a:buBlip>
                <a:blip r:embed="rId2"/>
              </a:buBlip>
            </a:pPr>
            <a:r>
              <a:rPr lang="zh-TW" altLang="en-US" sz="4400" dirty="0">
                <a:solidFill>
                  <a:schemeClr val="tx1"/>
                </a:solidFill>
                <a:latin typeface="標楷體" pitchFamily="65" charset="-120"/>
                <a:ea typeface="標楷體" pitchFamily="65" charset="-120"/>
              </a:rPr>
              <a:t>如申請「退回</a:t>
            </a:r>
            <a:r>
              <a:rPr lang="zh-TW" altLang="en-US" sz="4400" dirty="0" smtClean="0">
                <a:solidFill>
                  <a:schemeClr val="tx1"/>
                </a:solidFill>
                <a:latin typeface="標楷體" pitchFamily="65" charset="-120"/>
                <a:ea typeface="標楷體" pitchFamily="65" charset="-120"/>
              </a:rPr>
              <a:t>」</a:t>
            </a:r>
            <a:r>
              <a:rPr lang="zh-TW" altLang="zh-HK" sz="4400" dirty="0" smtClean="0">
                <a:solidFill>
                  <a:schemeClr val="tx1"/>
                </a:solidFill>
                <a:latin typeface="標楷體" pitchFamily="65" charset="-120"/>
                <a:ea typeface="標楷體" pitchFamily="65" charset="-120"/>
              </a:rPr>
              <a:t>，</a:t>
            </a:r>
            <a:r>
              <a:rPr lang="zh-TW" altLang="zh-HK" sz="4400" dirty="0">
                <a:solidFill>
                  <a:schemeClr val="tx1"/>
                </a:solidFill>
                <a:latin typeface="標楷體" pitchFamily="65" charset="-120"/>
                <a:ea typeface="標楷體" pitchFamily="65" charset="-120"/>
              </a:rPr>
              <a:t>幼稚園須登入系統，修正相關資料，然後重新遞交申請。</a:t>
            </a:r>
            <a:endParaRPr lang="zh-HK" altLang="en-US" sz="4400" dirty="0">
              <a:solidFill>
                <a:schemeClr val="tx1"/>
              </a:solidFill>
              <a:latin typeface="標楷體" pitchFamily="65" charset="-120"/>
              <a:ea typeface="標楷體" pitchFamily="65" charset="-120"/>
            </a:endParaRPr>
          </a:p>
        </p:txBody>
      </p:sp>
    </p:spTree>
    <p:extLst>
      <p:ext uri="{BB962C8B-B14F-4D97-AF65-F5344CB8AC3E}">
        <p14:creationId xmlns:p14="http://schemas.microsoft.com/office/powerpoint/2010/main" val="25150398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787208" cy="828010"/>
          </a:xfrm>
        </p:spPr>
        <p:txBody>
          <a:bodyPr>
            <a:normAutofit/>
          </a:bodyPr>
          <a:lstStyle/>
          <a:p>
            <a:pPr algn="ctr"/>
            <a:r>
              <a:rPr lang="zh-HK" altLang="en-US" sz="4000" b="1" dirty="0" smtClean="0">
                <a:solidFill>
                  <a:srgbClr val="0000FF"/>
                </a:solidFill>
                <a:latin typeface="標楷體" pitchFamily="65" charset="-120"/>
                <a:ea typeface="標楷體" pitchFamily="65" charset="-120"/>
              </a:rPr>
              <a:t>新</a:t>
            </a:r>
            <a:r>
              <a:rPr lang="zh-HK" altLang="en-US" sz="4000" b="1" dirty="0">
                <a:solidFill>
                  <a:srgbClr val="0000FF"/>
                </a:solidFill>
                <a:latin typeface="標楷體" pitchFamily="65" charset="-120"/>
                <a:ea typeface="標楷體" pitchFamily="65" charset="-120"/>
              </a:rPr>
              <a:t>訂租約</a:t>
            </a:r>
          </a:p>
        </p:txBody>
      </p:sp>
      <p:sp>
        <p:nvSpPr>
          <p:cNvPr id="3" name="內容版面配置區 2"/>
          <p:cNvSpPr>
            <a:spLocks noGrp="1"/>
          </p:cNvSpPr>
          <p:nvPr>
            <p:ph idx="1"/>
          </p:nvPr>
        </p:nvSpPr>
        <p:spPr>
          <a:xfrm>
            <a:off x="323528" y="980728"/>
            <a:ext cx="8352928" cy="5688632"/>
          </a:xfrm>
        </p:spPr>
        <p:style>
          <a:lnRef idx="0">
            <a:schemeClr val="accent5"/>
          </a:lnRef>
          <a:fillRef idx="3">
            <a:schemeClr val="accent5"/>
          </a:fillRef>
          <a:effectRef idx="3">
            <a:schemeClr val="accent5"/>
          </a:effectRef>
          <a:fontRef idx="minor">
            <a:schemeClr val="lt1"/>
          </a:fontRef>
        </p:style>
        <p:txBody>
          <a:bodyPr>
            <a:noAutofit/>
          </a:bodyPr>
          <a:lstStyle/>
          <a:p>
            <a:pPr marL="452438" indent="-452438" algn="just">
              <a:buBlip>
                <a:blip r:embed="rId2"/>
              </a:buBlip>
            </a:pPr>
            <a:r>
              <a:rPr lang="zh-TW" altLang="en-US" sz="4400" b="1" dirty="0">
                <a:latin typeface="標楷體" pitchFamily="65" charset="-120"/>
                <a:ea typeface="標楷體" pitchFamily="65" charset="-120"/>
              </a:rPr>
              <a:t>幼稚園最好於租約開始前三至六個月提交新租約，以便續發租金資助</a:t>
            </a:r>
            <a:r>
              <a:rPr lang="zh-TW" altLang="en-US" sz="4400" b="1" dirty="0" smtClean="0">
                <a:latin typeface="標楷體" pitchFamily="65" charset="-120"/>
                <a:ea typeface="標楷體" pitchFamily="65" charset="-120"/>
              </a:rPr>
              <a:t>。</a:t>
            </a:r>
            <a:endParaRPr lang="en-US" altLang="zh-TW" sz="4400" b="1" dirty="0" smtClean="0">
              <a:latin typeface="標楷體" pitchFamily="65" charset="-120"/>
              <a:ea typeface="標楷體" pitchFamily="65" charset="-120"/>
            </a:endParaRPr>
          </a:p>
          <a:p>
            <a:pPr marL="452438" indent="-452438" algn="just">
              <a:buBlip>
                <a:blip r:embed="rId2"/>
              </a:buBlip>
            </a:pPr>
            <a:r>
              <a:rPr lang="zh-TW" altLang="en-US" sz="4400" b="1" dirty="0" smtClean="0">
                <a:latin typeface="標楷體" pitchFamily="65" charset="-120"/>
                <a:ea typeface="標楷體" pitchFamily="65" charset="-120"/>
              </a:rPr>
              <a:t>如</a:t>
            </a:r>
            <a:r>
              <a:rPr lang="zh-TW" altLang="en-US" sz="4400" b="1" dirty="0">
                <a:latin typeface="標楷體" pitchFamily="65" charset="-120"/>
                <a:ea typeface="標楷體" pitchFamily="65" charset="-120"/>
              </a:rPr>
              <a:t>情況適用，租金資助額會按差餉物業估價署所評估的租金釐定</a:t>
            </a:r>
            <a:r>
              <a:rPr lang="zh-TW" altLang="en-US" sz="4400" b="1" dirty="0" smtClean="0">
                <a:latin typeface="標楷體" pitchFamily="65" charset="-120"/>
                <a:ea typeface="標楷體" pitchFamily="65" charset="-120"/>
              </a:rPr>
              <a:t>。</a:t>
            </a:r>
            <a:endParaRPr lang="en-US" altLang="zh-TW" sz="4400" b="1" dirty="0" smtClean="0">
              <a:latin typeface="標楷體" pitchFamily="65" charset="-120"/>
              <a:ea typeface="標楷體" pitchFamily="65" charset="-120"/>
            </a:endParaRPr>
          </a:p>
          <a:p>
            <a:pPr marL="452438" indent="-452438" algn="just">
              <a:buBlip>
                <a:blip r:embed="rId2"/>
              </a:buBlip>
            </a:pPr>
            <a:r>
              <a:rPr lang="zh-TW" altLang="en-US" sz="4400" b="1" dirty="0" smtClean="0">
                <a:latin typeface="標楷體" pitchFamily="65" charset="-120"/>
                <a:ea typeface="標楷體" pitchFamily="65" charset="-120"/>
              </a:rPr>
              <a:t>逾期</a:t>
            </a:r>
            <a:r>
              <a:rPr lang="zh-TW" altLang="en-US" sz="4400" b="1" dirty="0">
                <a:latin typeface="標楷體" pitchFamily="65" charset="-120"/>
                <a:ea typeface="標楷體" pitchFamily="65" charset="-120"/>
              </a:rPr>
              <a:t>提交新租約，租金資助或會暫停發放</a:t>
            </a:r>
            <a:r>
              <a:rPr lang="zh-TW" altLang="en-US" sz="4000" b="1" dirty="0">
                <a:latin typeface="標楷體" pitchFamily="65" charset="-120"/>
                <a:ea typeface="標楷體" pitchFamily="65" charset="-120"/>
              </a:rPr>
              <a:t>。</a:t>
            </a:r>
            <a:endParaRPr lang="zh-HK" altLang="en-US" sz="4000" b="1" dirty="0">
              <a:latin typeface="標楷體" pitchFamily="65" charset="-120"/>
              <a:ea typeface="標楷體" pitchFamily="65" charset="-120"/>
            </a:endParaRPr>
          </a:p>
        </p:txBody>
      </p:sp>
    </p:spTree>
    <p:extLst>
      <p:ext uri="{BB962C8B-B14F-4D97-AF65-F5344CB8AC3E}">
        <p14:creationId xmlns:p14="http://schemas.microsoft.com/office/powerpoint/2010/main" val="222524189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571184" cy="756002"/>
          </a:xfrm>
        </p:spPr>
        <p:txBody>
          <a:bodyPr>
            <a:normAutofit/>
          </a:bodyPr>
          <a:lstStyle/>
          <a:p>
            <a:pPr algn="ctr"/>
            <a:r>
              <a:rPr lang="zh-HK" altLang="en-US" sz="4000" b="1" dirty="0" smtClean="0">
                <a:solidFill>
                  <a:srgbClr val="0000FF"/>
                </a:solidFill>
                <a:latin typeface="標楷體" pitchFamily="65" charset="-120"/>
                <a:ea typeface="標楷體" pitchFamily="65" charset="-120"/>
              </a:rPr>
              <a:t>新訂租約</a:t>
            </a:r>
            <a:endParaRPr lang="zh-HK" altLang="en-US" sz="4000" dirty="0"/>
          </a:p>
        </p:txBody>
      </p:sp>
      <p:sp>
        <p:nvSpPr>
          <p:cNvPr id="3" name="內容版面配置區 2"/>
          <p:cNvSpPr>
            <a:spLocks noGrp="1"/>
          </p:cNvSpPr>
          <p:nvPr>
            <p:ph idx="1"/>
          </p:nvPr>
        </p:nvSpPr>
        <p:spPr>
          <a:xfrm>
            <a:off x="179512" y="1052736"/>
            <a:ext cx="8496944" cy="5184576"/>
          </a:xfrm>
        </p:spPr>
        <p:style>
          <a:lnRef idx="0">
            <a:schemeClr val="accent5"/>
          </a:lnRef>
          <a:fillRef idx="3">
            <a:schemeClr val="accent5"/>
          </a:fillRef>
          <a:effectRef idx="3">
            <a:schemeClr val="accent5"/>
          </a:effectRef>
          <a:fontRef idx="minor">
            <a:schemeClr val="lt1"/>
          </a:fontRef>
        </p:style>
        <p:txBody>
          <a:bodyPr>
            <a:noAutofit/>
          </a:bodyPr>
          <a:lstStyle/>
          <a:p>
            <a:pPr marL="0" indent="0" algn="just">
              <a:buNone/>
            </a:pPr>
            <a:r>
              <a:rPr lang="zh-TW" altLang="zh-HK" sz="4400" b="1" dirty="0" smtClean="0">
                <a:latin typeface="標楷體" pitchFamily="65" charset="-120"/>
                <a:ea typeface="標楷體" pitchFamily="65" charset="-120"/>
              </a:rPr>
              <a:t>如</a:t>
            </a:r>
            <a:r>
              <a:rPr lang="zh-TW" altLang="zh-HK" sz="4400" b="1" dirty="0">
                <a:latin typeface="標楷體" pitchFamily="65" charset="-120"/>
                <a:ea typeface="標楷體" pitchFamily="65" charset="-120"/>
              </a:rPr>
              <a:t>簽訂新租約，不論租金有否變動</a:t>
            </a:r>
            <a:r>
              <a:rPr lang="zh-TW" altLang="zh-HK" sz="4400" b="1" dirty="0" smtClean="0">
                <a:latin typeface="標楷體" pitchFamily="65" charset="-120"/>
                <a:ea typeface="標楷體" pitchFamily="65" charset="-120"/>
              </a:rPr>
              <a:t>，</a:t>
            </a:r>
            <a:r>
              <a:rPr lang="zh-TW" altLang="zh-HK" sz="4400" b="1" dirty="0">
                <a:latin typeface="標楷體" pitchFamily="65" charset="-120"/>
                <a:ea typeface="標楷體" pitchFamily="65" charset="-120"/>
              </a:rPr>
              <a:t>幼稚園</a:t>
            </a:r>
            <a:r>
              <a:rPr lang="zh-TW" altLang="zh-HK" sz="4400" b="1" dirty="0" smtClean="0">
                <a:latin typeface="標楷體" pitchFamily="65" charset="-120"/>
                <a:ea typeface="標楷體" pitchFamily="65" charset="-120"/>
              </a:rPr>
              <a:t>均</a:t>
            </a:r>
            <a:r>
              <a:rPr lang="zh-TW" altLang="zh-HK" sz="4400" b="1" dirty="0">
                <a:latin typeface="標楷體" pitchFamily="65" charset="-120"/>
                <a:ea typeface="標楷體" pitchFamily="65" charset="-120"/>
              </a:rPr>
              <a:t>須經由學校入門網站戶口</a:t>
            </a:r>
            <a:r>
              <a:rPr lang="en-US" altLang="zh-HK" sz="4400" b="1" dirty="0">
                <a:latin typeface="標楷體" pitchFamily="65" charset="-120"/>
                <a:ea typeface="標楷體" pitchFamily="65" charset="-120"/>
              </a:rPr>
              <a:t>(</a:t>
            </a:r>
            <a:r>
              <a:rPr lang="en-US" altLang="zh-HK" sz="4400" b="1" u="sng" dirty="0">
                <a:latin typeface="標楷體" pitchFamily="65" charset="-120"/>
                <a:ea typeface="標楷體" pitchFamily="65" charset="-120"/>
                <a:hlinkClick r:id="rId2"/>
              </a:rPr>
              <a:t>https://fkg.edb.gov.hk</a:t>
            </a:r>
            <a:r>
              <a:rPr lang="en-US" altLang="zh-HK" sz="4400" b="1" dirty="0">
                <a:latin typeface="標楷體" pitchFamily="65" charset="-120"/>
                <a:ea typeface="標楷體" pitchFamily="65" charset="-120"/>
              </a:rPr>
              <a:t>)</a:t>
            </a:r>
            <a:r>
              <a:rPr lang="zh-TW" altLang="zh-HK" sz="4400" b="1" dirty="0">
                <a:latin typeface="標楷體" pitchFamily="65" charset="-120"/>
                <a:ea typeface="標楷體" pitchFamily="65" charset="-120"/>
              </a:rPr>
              <a:t>遞交電子</a:t>
            </a:r>
            <a:r>
              <a:rPr lang="zh-TW" altLang="zh-HK" sz="4400" b="1" dirty="0" smtClean="0">
                <a:latin typeface="標楷體" pitchFamily="65" charset="-120"/>
                <a:ea typeface="標楷體" pitchFamily="65" charset="-120"/>
              </a:rPr>
              <a:t>申請</a:t>
            </a:r>
            <a:r>
              <a:rPr lang="zh-TW" altLang="zh-HK" sz="4400" b="1" dirty="0">
                <a:latin typeface="標楷體" pitchFamily="65" charset="-120"/>
                <a:ea typeface="標楷體" pitchFamily="65" charset="-120"/>
              </a:rPr>
              <a:t>，</a:t>
            </a:r>
            <a:r>
              <a:rPr lang="zh-TW" altLang="zh-HK" sz="4400" b="1" dirty="0" smtClean="0">
                <a:latin typeface="標楷體" pitchFamily="65" charset="-120"/>
                <a:ea typeface="標楷體" pitchFamily="65" charset="-120"/>
              </a:rPr>
              <a:t>以</a:t>
            </a:r>
            <a:r>
              <a:rPr lang="zh-TW" altLang="zh-HK" sz="4400" b="1" dirty="0">
                <a:latin typeface="標楷體" pitchFamily="65" charset="-120"/>
                <a:ea typeface="標楷體" pitchFamily="65" charset="-120"/>
              </a:rPr>
              <a:t>根據新租約調整租金資助</a:t>
            </a:r>
            <a:r>
              <a:rPr lang="zh-TW" altLang="zh-HK" sz="4400" b="1" dirty="0" smtClean="0">
                <a:latin typeface="標楷體" pitchFamily="65" charset="-120"/>
                <a:ea typeface="標楷體" pitchFamily="65" charset="-120"/>
              </a:rPr>
              <a:t>額</a:t>
            </a:r>
            <a:r>
              <a:rPr lang="zh-TW" altLang="en-US" sz="4400" b="1" dirty="0" smtClean="0">
                <a:latin typeface="標楷體" pitchFamily="65" charset="-120"/>
                <a:ea typeface="標楷體" pitchFamily="65" charset="-120"/>
              </a:rPr>
              <a:t>。</a:t>
            </a:r>
            <a:endParaRPr lang="en-US" altLang="zh-TW" sz="4400" b="1" dirty="0">
              <a:latin typeface="標楷體" pitchFamily="65" charset="-120"/>
              <a:ea typeface="標楷體" pitchFamily="65" charset="-120"/>
            </a:endParaRPr>
          </a:p>
          <a:p>
            <a:pPr>
              <a:buNone/>
            </a:pPr>
            <a:endParaRPr lang="zh-HK" altLang="en-US" sz="4000" dirty="0">
              <a:latin typeface="標楷體" pitchFamily="65" charset="-120"/>
              <a:ea typeface="標楷體" pitchFamily="65" charset="-120"/>
            </a:endParaRPr>
          </a:p>
        </p:txBody>
      </p:sp>
    </p:spTree>
    <p:extLst>
      <p:ext uri="{BB962C8B-B14F-4D97-AF65-F5344CB8AC3E}">
        <p14:creationId xmlns:p14="http://schemas.microsoft.com/office/powerpoint/2010/main" val="411583204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715200" cy="756002"/>
          </a:xfrm>
        </p:spPr>
        <p:txBody>
          <a:bodyPr>
            <a:normAutofit/>
          </a:bodyPr>
          <a:lstStyle/>
          <a:p>
            <a:pPr algn="ctr"/>
            <a:r>
              <a:rPr lang="zh-HK" altLang="en-US" sz="4000" b="1" dirty="0" smtClean="0">
                <a:solidFill>
                  <a:srgbClr val="0000FF"/>
                </a:solidFill>
                <a:latin typeface="標楷體" pitchFamily="65" charset="-120"/>
                <a:ea typeface="標楷體" pitchFamily="65" charset="-120"/>
              </a:rPr>
              <a:t>新</a:t>
            </a:r>
            <a:r>
              <a:rPr lang="zh-HK" altLang="en-US" sz="4000" b="1" dirty="0">
                <a:solidFill>
                  <a:srgbClr val="0000FF"/>
                </a:solidFill>
                <a:latin typeface="標楷體" pitchFamily="65" charset="-120"/>
                <a:ea typeface="標楷體" pitchFamily="65" charset="-120"/>
              </a:rPr>
              <a:t>訂</a:t>
            </a:r>
            <a:r>
              <a:rPr lang="zh-HK" altLang="en-US" sz="4000" b="1" dirty="0" smtClean="0">
                <a:solidFill>
                  <a:srgbClr val="0000FF"/>
                </a:solidFill>
                <a:latin typeface="標楷體" pitchFamily="65" charset="-120"/>
                <a:ea typeface="標楷體" pitchFamily="65" charset="-120"/>
              </a:rPr>
              <a:t>租約</a:t>
            </a:r>
            <a:r>
              <a:rPr lang="en-US" altLang="zh-TW" sz="4000" b="1" dirty="0" smtClean="0">
                <a:solidFill>
                  <a:srgbClr val="0000FF"/>
                </a:solidFill>
                <a:latin typeface="標楷體" pitchFamily="65" charset="-120"/>
                <a:ea typeface="標楷體" pitchFamily="65" charset="-120"/>
              </a:rPr>
              <a:t>--</a:t>
            </a:r>
            <a:r>
              <a:rPr lang="zh-TW" altLang="en-US" sz="4000" b="1" dirty="0" smtClean="0">
                <a:solidFill>
                  <a:srgbClr val="0000FF"/>
                </a:solidFill>
                <a:latin typeface="標楷體" pitchFamily="65" charset="-120"/>
                <a:ea typeface="標楷體" pitchFamily="65" charset="-120"/>
              </a:rPr>
              <a:t>電子申請</a:t>
            </a:r>
            <a:endParaRPr lang="zh-HK" altLang="en-US" sz="40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457200" y="1052736"/>
            <a:ext cx="8291264" cy="5256584"/>
          </a:xfrm>
        </p:spPr>
        <p:style>
          <a:lnRef idx="0">
            <a:schemeClr val="accent5"/>
          </a:lnRef>
          <a:fillRef idx="3">
            <a:schemeClr val="accent5"/>
          </a:fillRef>
          <a:effectRef idx="3">
            <a:schemeClr val="accent5"/>
          </a:effectRef>
          <a:fontRef idx="minor">
            <a:schemeClr val="lt1"/>
          </a:fontRef>
        </p:style>
        <p:txBody>
          <a:bodyPr>
            <a:noAutofit/>
          </a:bodyPr>
          <a:lstStyle/>
          <a:p>
            <a:pPr marL="0" indent="0" algn="just">
              <a:buNone/>
            </a:pPr>
            <a:r>
              <a:rPr lang="zh-TW" altLang="zh-HK" sz="3600" dirty="0" smtClean="0">
                <a:latin typeface="標楷體" pitchFamily="65" charset="-120"/>
                <a:ea typeface="標楷體" pitchFamily="65" charset="-120"/>
              </a:rPr>
              <a:t>幼稚園須</a:t>
            </a:r>
            <a:r>
              <a:rPr lang="zh-CN" altLang="en-US" sz="3600" dirty="0" smtClean="0">
                <a:latin typeface="標楷體" pitchFamily="65" charset="-120"/>
                <a:ea typeface="標楷體" pitchFamily="65" charset="-120"/>
              </a:rPr>
              <a:t>：</a:t>
            </a:r>
            <a:endParaRPr lang="en-US" altLang="zh-TW" sz="3600" dirty="0" smtClean="0">
              <a:latin typeface="標楷體" pitchFamily="65" charset="-120"/>
              <a:ea typeface="標楷體" pitchFamily="65" charset="-120"/>
            </a:endParaRPr>
          </a:p>
          <a:p>
            <a:pPr marL="457200" indent="-457200" algn="just">
              <a:buBlip>
                <a:blip r:embed="rId2"/>
              </a:buBlip>
            </a:pPr>
            <a:r>
              <a:rPr lang="zh-TW" altLang="zh-HK" sz="3600" dirty="0" smtClean="0">
                <a:latin typeface="標楷體" pitchFamily="65" charset="-120"/>
                <a:ea typeface="標楷體" pitchFamily="65" charset="-120"/>
              </a:rPr>
              <a:t>輸入全部所需資料</a:t>
            </a:r>
            <a:endParaRPr lang="en-US" altLang="zh-TW" sz="3600" dirty="0" smtClean="0">
              <a:latin typeface="標楷體" pitchFamily="65" charset="-120"/>
              <a:ea typeface="標楷體" pitchFamily="65" charset="-120"/>
            </a:endParaRPr>
          </a:p>
          <a:p>
            <a:pPr marL="457200" indent="-457200" algn="just">
              <a:buBlip>
                <a:blip r:embed="rId2"/>
              </a:buBlip>
            </a:pPr>
            <a:r>
              <a:rPr lang="zh-TW" altLang="zh-HK" sz="3600" dirty="0" smtClean="0">
                <a:latin typeface="標楷體" pitchFamily="65" charset="-120"/>
                <a:ea typeface="標楷體" pitchFamily="65" charset="-120"/>
              </a:rPr>
              <a:t>依照</a:t>
            </a:r>
            <a:r>
              <a:rPr lang="zh-TW" altLang="zh-HK" sz="3600" dirty="0">
                <a:latin typeface="標楷體" pitchFamily="65" charset="-120"/>
                <a:ea typeface="標楷體" pitchFamily="65" charset="-120"/>
              </a:rPr>
              <a:t>相關</a:t>
            </a:r>
            <a:r>
              <a:rPr lang="zh-TW" altLang="zh-HK" sz="3600" dirty="0" smtClean="0">
                <a:latin typeface="標楷體" pitchFamily="65" charset="-120"/>
                <a:ea typeface="標楷體" pitchFamily="65" charset="-120"/>
              </a:rPr>
              <a:t>程序經由</a:t>
            </a:r>
            <a:r>
              <a:rPr lang="zh-TW" altLang="zh-HK" sz="3600" dirty="0">
                <a:latin typeface="標楷體" pitchFamily="65" charset="-120"/>
                <a:ea typeface="標楷體" pitchFamily="65" charset="-120"/>
              </a:rPr>
              <a:t>學校入門網站戶口列印整套填妥的</a:t>
            </a:r>
            <a:r>
              <a:rPr lang="zh-TW" altLang="zh-HK" sz="3600" dirty="0" smtClean="0">
                <a:latin typeface="標楷體" pitchFamily="65" charset="-120"/>
                <a:ea typeface="標楷體" pitchFamily="65" charset="-120"/>
              </a:rPr>
              <a:t>附表</a:t>
            </a:r>
            <a:endParaRPr lang="en-US" altLang="zh-TW" sz="3600" dirty="0" smtClean="0">
              <a:latin typeface="標楷體" pitchFamily="65" charset="-120"/>
              <a:ea typeface="標楷體" pitchFamily="65" charset="-120"/>
            </a:endParaRPr>
          </a:p>
          <a:p>
            <a:pPr marL="457200" indent="-457200" algn="just">
              <a:buBlip>
                <a:blip r:embed="rId2"/>
              </a:buBlip>
            </a:pPr>
            <a:r>
              <a:rPr lang="zh-TW" altLang="zh-HK" sz="3600" dirty="0" smtClean="0">
                <a:latin typeface="標楷體" pitchFamily="65" charset="-120"/>
                <a:ea typeface="標楷體" pitchFamily="65" charset="-120"/>
              </a:rPr>
              <a:t>簽署</a:t>
            </a:r>
            <a:r>
              <a:rPr lang="zh-TW" altLang="zh-HK" sz="3600" dirty="0">
                <a:latin typeface="標楷體" pitchFamily="65" charset="-120"/>
                <a:ea typeface="標楷體" pitchFamily="65" charset="-120"/>
              </a:rPr>
              <a:t>申請文件列印</a:t>
            </a:r>
            <a:r>
              <a:rPr lang="zh-TW" altLang="zh-HK" sz="3600" dirty="0" smtClean="0">
                <a:latin typeface="標楷體" pitchFamily="65" charset="-120"/>
                <a:ea typeface="標楷體" pitchFamily="65" charset="-120"/>
              </a:rPr>
              <a:t>本</a:t>
            </a:r>
            <a:endParaRPr lang="en-US" altLang="zh-TW" sz="3600" dirty="0" smtClean="0">
              <a:latin typeface="標楷體" pitchFamily="65" charset="-120"/>
              <a:ea typeface="標楷體" pitchFamily="65" charset="-120"/>
            </a:endParaRPr>
          </a:p>
          <a:p>
            <a:pPr marL="457200" indent="-457200" algn="just">
              <a:buBlip>
                <a:blip r:embed="rId2"/>
              </a:buBlip>
            </a:pPr>
            <a:r>
              <a:rPr lang="zh-TW" altLang="zh-HK" sz="3600" dirty="0" smtClean="0">
                <a:latin typeface="標楷體" pitchFamily="65" charset="-120"/>
                <a:ea typeface="標楷體" pitchFamily="65" charset="-120"/>
              </a:rPr>
              <a:t>把</a:t>
            </a:r>
            <a:r>
              <a:rPr lang="zh-TW" altLang="zh-HK" sz="3600" dirty="0">
                <a:latin typeface="標楷體" pitchFamily="65" charset="-120"/>
                <a:ea typeface="標楷體" pitchFamily="65" charset="-120"/>
              </a:rPr>
              <a:t>申請文件列印本連同新租約</a:t>
            </a:r>
            <a:r>
              <a:rPr lang="zh-TW" altLang="zh-HK" sz="3600" dirty="0" smtClean="0">
                <a:latin typeface="標楷體" pitchFamily="65" charset="-120"/>
                <a:ea typeface="標楷體" pitchFamily="65" charset="-120"/>
              </a:rPr>
              <a:t>副本交</a:t>
            </a:r>
            <a:r>
              <a:rPr lang="zh-TW" altLang="zh-HK" sz="3600" dirty="0">
                <a:latin typeface="標楷體" pitchFamily="65" charset="-120"/>
                <a:ea typeface="標楷體" pitchFamily="65" charset="-120"/>
              </a:rPr>
              <a:t>予所屬的高級學校發展主任或高級服務主任</a:t>
            </a:r>
            <a:r>
              <a:rPr lang="zh-TW" altLang="zh-HK" sz="3600" dirty="0" smtClean="0">
                <a:latin typeface="標楷體" pitchFamily="65" charset="-120"/>
                <a:ea typeface="標楷體" pitchFamily="65" charset="-120"/>
              </a:rPr>
              <a:t>。</a:t>
            </a:r>
            <a:endParaRPr lang="en-US" altLang="zh-TW" sz="3600" dirty="0" smtClean="0">
              <a:latin typeface="標楷體" pitchFamily="65" charset="-120"/>
              <a:ea typeface="標楷體" pitchFamily="65" charset="-120"/>
            </a:endParaRPr>
          </a:p>
          <a:p>
            <a:endParaRPr lang="en-US" altLang="zh-TW" sz="2800" dirty="0"/>
          </a:p>
          <a:p>
            <a:endParaRPr lang="zh-HK" altLang="en-US" sz="1800" dirty="0"/>
          </a:p>
        </p:txBody>
      </p:sp>
    </p:spTree>
    <p:extLst>
      <p:ext uri="{BB962C8B-B14F-4D97-AF65-F5344CB8AC3E}">
        <p14:creationId xmlns:p14="http://schemas.microsoft.com/office/powerpoint/2010/main" val="329152942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136904" cy="720080"/>
          </a:xfrm>
        </p:spPr>
        <p:txBody>
          <a:bodyPr>
            <a:normAutofit/>
          </a:bodyPr>
          <a:lstStyle/>
          <a:p>
            <a:pPr algn="ctr"/>
            <a:r>
              <a:rPr lang="zh-HK" altLang="en-US" sz="4000" b="1" dirty="0" smtClean="0">
                <a:solidFill>
                  <a:srgbClr val="0000FF"/>
                </a:solidFill>
                <a:latin typeface="標楷體" pitchFamily="65" charset="-120"/>
                <a:ea typeface="標楷體" pitchFamily="65" charset="-120"/>
              </a:rPr>
              <a:t>新訂租約</a:t>
            </a:r>
            <a:r>
              <a:rPr lang="en-US" altLang="zh-TW" sz="4000" b="1" dirty="0" smtClean="0">
                <a:solidFill>
                  <a:srgbClr val="0000FF"/>
                </a:solidFill>
                <a:latin typeface="標楷體" pitchFamily="65" charset="-120"/>
                <a:ea typeface="標楷體" pitchFamily="65" charset="-120"/>
              </a:rPr>
              <a:t>--</a:t>
            </a:r>
            <a:r>
              <a:rPr lang="zh-TW" altLang="en-US" sz="4000" b="1" dirty="0" smtClean="0">
                <a:solidFill>
                  <a:srgbClr val="0000FF"/>
                </a:solidFill>
                <a:latin typeface="標楷體" pitchFamily="65" charset="-120"/>
                <a:ea typeface="標楷體" pitchFamily="65" charset="-120"/>
              </a:rPr>
              <a:t>電子申請</a:t>
            </a:r>
            <a:endParaRPr lang="zh-HK" altLang="en-US" dirty="0"/>
          </a:p>
        </p:txBody>
      </p:sp>
      <p:sp>
        <p:nvSpPr>
          <p:cNvPr id="3" name="內容版面配置區 2"/>
          <p:cNvSpPr>
            <a:spLocks noGrp="1"/>
          </p:cNvSpPr>
          <p:nvPr>
            <p:ph idx="1"/>
          </p:nvPr>
        </p:nvSpPr>
        <p:spPr>
          <a:xfrm>
            <a:off x="179512" y="953344"/>
            <a:ext cx="8496944" cy="5644008"/>
          </a:xfrm>
        </p:spPr>
        <p:style>
          <a:lnRef idx="0">
            <a:schemeClr val="accent5"/>
          </a:lnRef>
          <a:fillRef idx="3">
            <a:schemeClr val="accent5"/>
          </a:fillRef>
          <a:effectRef idx="3">
            <a:schemeClr val="accent5"/>
          </a:effectRef>
          <a:fontRef idx="minor">
            <a:schemeClr val="lt1"/>
          </a:fontRef>
        </p:style>
        <p:txBody>
          <a:bodyPr>
            <a:noAutofit/>
          </a:bodyPr>
          <a:lstStyle/>
          <a:p>
            <a:pPr marL="0" indent="0">
              <a:buNone/>
            </a:pPr>
            <a:r>
              <a:rPr lang="zh-TW" altLang="en-US" sz="3600" b="1" dirty="0">
                <a:latin typeface="標楷體" pitchFamily="65" charset="-120"/>
                <a:ea typeface="標楷體" pitchFamily="65" charset="-120"/>
              </a:rPr>
              <a:t>參加計劃的合資格幼稚園就新租約遞交電子申請時，須提供下列有關租金的資料</a:t>
            </a:r>
            <a:r>
              <a:rPr lang="zh-TW" altLang="en-US" sz="3600" b="1" dirty="0" smtClean="0">
                <a:latin typeface="標楷體" pitchFamily="65" charset="-120"/>
                <a:ea typeface="標楷體" pitchFamily="65" charset="-120"/>
              </a:rPr>
              <a:t>：</a:t>
            </a:r>
            <a:endParaRPr lang="zh-TW" altLang="en-US" sz="3600" b="1" dirty="0">
              <a:latin typeface="標楷體" pitchFamily="65" charset="-120"/>
              <a:ea typeface="標楷體" pitchFamily="65" charset="-120"/>
            </a:endParaRPr>
          </a:p>
          <a:p>
            <a:pPr marL="452438" indent="-452438">
              <a:buClr>
                <a:srgbClr val="0000FF"/>
              </a:buClr>
              <a:buSzPct val="100000"/>
              <a:buFont typeface="Wingdings" pitchFamily="2" charset="2"/>
              <a:buAutoNum type="circleNumWdWhitePlain"/>
            </a:pPr>
            <a:r>
              <a:rPr lang="en-US" altLang="zh-TW" sz="3200" b="1" dirty="0" smtClean="0">
                <a:latin typeface="標楷體" pitchFamily="65" charset="-120"/>
                <a:ea typeface="標楷體" pitchFamily="65" charset="-120"/>
              </a:rPr>
              <a:t> </a:t>
            </a:r>
            <a:r>
              <a:rPr lang="zh-TW" altLang="en-US" sz="3200" b="1" dirty="0">
                <a:latin typeface="標楷體" pitchFamily="65" charset="-120"/>
                <a:ea typeface="標楷體" pitchFamily="65" charset="-120"/>
              </a:rPr>
              <a:t>新租約資料</a:t>
            </a:r>
          </a:p>
          <a:p>
            <a:pPr marL="1077913" lvl="1" indent="-452438">
              <a:buBlip>
                <a:blip r:embed="rId2"/>
              </a:buBlip>
            </a:pPr>
            <a:r>
              <a:rPr lang="zh-TW" altLang="en-US" sz="3200" b="1" dirty="0">
                <a:latin typeface="標楷體" pitchFamily="65" charset="-120"/>
                <a:ea typeface="標楷體" pitchFamily="65" charset="-120"/>
              </a:rPr>
              <a:t>租賃期</a:t>
            </a:r>
            <a:r>
              <a:rPr lang="en-US" altLang="zh-TW" sz="3200" b="1" dirty="0">
                <a:latin typeface="標楷體" pitchFamily="65" charset="-120"/>
                <a:ea typeface="標楷體" pitchFamily="65" charset="-120"/>
              </a:rPr>
              <a:t>(</a:t>
            </a:r>
            <a:r>
              <a:rPr lang="zh-TW" altLang="en-US" sz="3200" b="1" dirty="0">
                <a:latin typeface="標楷體" pitchFamily="65" charset="-120"/>
                <a:ea typeface="標楷體" pitchFamily="65" charset="-120"/>
              </a:rPr>
              <a:t>由日／月／年至日／月／年</a:t>
            </a:r>
            <a:r>
              <a:rPr lang="en-US" altLang="zh-TW" sz="3200" b="1" dirty="0">
                <a:latin typeface="標楷體" pitchFamily="65" charset="-120"/>
                <a:ea typeface="標楷體" pitchFamily="65" charset="-120"/>
              </a:rPr>
              <a:t>)</a:t>
            </a:r>
            <a:r>
              <a:rPr lang="zh-TW" altLang="en-US" sz="3200" b="1" dirty="0">
                <a:latin typeface="標楷體" pitchFamily="65" charset="-120"/>
                <a:ea typeface="標楷體" pitchFamily="65" charset="-120"/>
              </a:rPr>
              <a:t>；</a:t>
            </a:r>
          </a:p>
          <a:p>
            <a:pPr marL="1077913" lvl="1" indent="-452438">
              <a:buBlip>
                <a:blip r:embed="rId2"/>
              </a:buBlip>
            </a:pPr>
            <a:r>
              <a:rPr lang="zh-TW" altLang="en-US" sz="3200" b="1" dirty="0">
                <a:latin typeface="標楷體" pitchFamily="65" charset="-120"/>
                <a:ea typeface="標楷體" pitchFamily="65" charset="-120"/>
              </a:rPr>
              <a:t>免租期</a:t>
            </a:r>
            <a:r>
              <a:rPr lang="en-US" altLang="zh-TW" sz="3200" b="1" dirty="0">
                <a:latin typeface="標楷體" pitchFamily="65" charset="-120"/>
                <a:ea typeface="標楷體" pitchFamily="65" charset="-120"/>
              </a:rPr>
              <a:t>(</a:t>
            </a:r>
            <a:r>
              <a:rPr lang="zh-TW" altLang="en-US" sz="3200" b="1" dirty="0">
                <a:latin typeface="標楷體" pitchFamily="65" charset="-120"/>
                <a:ea typeface="標楷體" pitchFamily="65" charset="-120"/>
              </a:rPr>
              <a:t>如適用</a:t>
            </a:r>
            <a:r>
              <a:rPr lang="en-US" altLang="zh-TW" sz="3200" b="1" dirty="0">
                <a:latin typeface="標楷體" pitchFamily="65" charset="-120"/>
                <a:ea typeface="標楷體" pitchFamily="65" charset="-120"/>
              </a:rPr>
              <a:t>)(</a:t>
            </a:r>
            <a:r>
              <a:rPr lang="zh-TW" altLang="en-US" sz="3200" b="1" dirty="0">
                <a:latin typeface="標楷體" pitchFamily="65" charset="-120"/>
                <a:ea typeface="標楷體" pitchFamily="65" charset="-120"/>
              </a:rPr>
              <a:t>由日／月／年至日／月／年</a:t>
            </a:r>
            <a:r>
              <a:rPr lang="en-US" altLang="zh-TW" sz="3200" b="1" dirty="0">
                <a:latin typeface="標楷體" pitchFamily="65" charset="-120"/>
                <a:ea typeface="標楷體" pitchFamily="65" charset="-120"/>
              </a:rPr>
              <a:t>)</a:t>
            </a:r>
            <a:r>
              <a:rPr lang="zh-TW" altLang="en-US" sz="3200" b="1" dirty="0">
                <a:latin typeface="標楷體" pitchFamily="65" charset="-120"/>
                <a:ea typeface="標楷體" pitchFamily="65" charset="-120"/>
              </a:rPr>
              <a:t>；</a:t>
            </a:r>
          </a:p>
          <a:p>
            <a:pPr marL="1077913" lvl="1" indent="-452438">
              <a:buBlip>
                <a:blip r:embed="rId2"/>
              </a:buBlip>
            </a:pPr>
            <a:r>
              <a:rPr lang="zh-TW" altLang="en-US" sz="3200" b="1" dirty="0">
                <a:latin typeface="標楷體" pitchFamily="65" charset="-120"/>
                <a:ea typeface="標楷體" pitchFamily="65" charset="-120"/>
              </a:rPr>
              <a:t>租約列明的每月租金；</a:t>
            </a:r>
          </a:p>
          <a:p>
            <a:pPr marL="1077913" lvl="1" indent="-452438">
              <a:buBlip>
                <a:blip r:embed="rId2"/>
              </a:buBlip>
            </a:pPr>
            <a:r>
              <a:rPr lang="zh-TW" altLang="en-US" sz="3200" b="1" dirty="0">
                <a:latin typeface="標楷體" pitchFamily="65" charset="-120"/>
                <a:ea typeface="標楷體" pitchFamily="65" charset="-120"/>
              </a:rPr>
              <a:t>租約列明的每月租金是否涵蓋學校部分及非學校部分；以及</a:t>
            </a:r>
          </a:p>
          <a:p>
            <a:pPr marL="1077913" lvl="1" indent="-452438">
              <a:buBlip>
                <a:blip r:embed="rId2"/>
              </a:buBlip>
            </a:pPr>
            <a:r>
              <a:rPr lang="zh-TW" altLang="en-US" sz="3200" b="1" dirty="0">
                <a:latin typeface="標楷體" pitchFamily="65" charset="-120"/>
                <a:ea typeface="標楷體" pitchFamily="65" charset="-120"/>
              </a:rPr>
              <a:t>學校部分的每月租金</a:t>
            </a:r>
            <a:r>
              <a:rPr lang="zh-TW" altLang="en-US" sz="3200" b="1" dirty="0" smtClean="0">
                <a:latin typeface="標楷體" pitchFamily="65" charset="-120"/>
                <a:ea typeface="標楷體" pitchFamily="65" charset="-120"/>
              </a:rPr>
              <a:t>。</a:t>
            </a:r>
            <a:endParaRPr lang="zh-TW" altLang="en-US" sz="3200" b="1" dirty="0">
              <a:latin typeface="標楷體" pitchFamily="65" charset="-120"/>
              <a:ea typeface="標楷體" pitchFamily="65" charset="-120"/>
            </a:endParaRPr>
          </a:p>
        </p:txBody>
      </p:sp>
    </p:spTree>
    <p:extLst>
      <p:ext uri="{BB962C8B-B14F-4D97-AF65-F5344CB8AC3E}">
        <p14:creationId xmlns:p14="http://schemas.microsoft.com/office/powerpoint/2010/main" val="219660747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7920880" cy="720080"/>
          </a:xfrm>
        </p:spPr>
        <p:txBody>
          <a:bodyPr>
            <a:normAutofit/>
          </a:bodyPr>
          <a:lstStyle/>
          <a:p>
            <a:pPr algn="ctr"/>
            <a:r>
              <a:rPr lang="zh-HK" altLang="en-US" sz="4000" b="1" dirty="0" smtClean="0">
                <a:solidFill>
                  <a:srgbClr val="0000FF"/>
                </a:solidFill>
                <a:latin typeface="標楷體" pitchFamily="65" charset="-120"/>
                <a:ea typeface="標楷體" pitchFamily="65" charset="-120"/>
              </a:rPr>
              <a:t>新訂租約</a:t>
            </a:r>
            <a:r>
              <a:rPr lang="en-US" altLang="zh-TW" sz="4000" b="1" dirty="0" smtClean="0">
                <a:solidFill>
                  <a:srgbClr val="0000FF"/>
                </a:solidFill>
                <a:latin typeface="標楷體" pitchFamily="65" charset="-120"/>
                <a:ea typeface="標楷體" pitchFamily="65" charset="-120"/>
              </a:rPr>
              <a:t>--</a:t>
            </a:r>
            <a:r>
              <a:rPr lang="zh-TW" altLang="en-US" sz="4000" b="1" dirty="0" smtClean="0">
                <a:solidFill>
                  <a:srgbClr val="0000FF"/>
                </a:solidFill>
                <a:latin typeface="標楷體" pitchFamily="65" charset="-120"/>
                <a:ea typeface="標楷體" pitchFamily="65" charset="-120"/>
              </a:rPr>
              <a:t>電子申請</a:t>
            </a:r>
            <a:endParaRPr lang="zh-HK" altLang="en-US" dirty="0"/>
          </a:p>
        </p:txBody>
      </p:sp>
      <p:sp>
        <p:nvSpPr>
          <p:cNvPr id="3" name="內容版面配置區 2"/>
          <p:cNvSpPr>
            <a:spLocks noGrp="1"/>
          </p:cNvSpPr>
          <p:nvPr>
            <p:ph idx="1"/>
          </p:nvPr>
        </p:nvSpPr>
        <p:spPr>
          <a:xfrm>
            <a:off x="179512" y="1052736"/>
            <a:ext cx="8496944" cy="5328592"/>
          </a:xfrm>
        </p:spPr>
        <p:style>
          <a:lnRef idx="0">
            <a:schemeClr val="accent5"/>
          </a:lnRef>
          <a:fillRef idx="3">
            <a:schemeClr val="accent5"/>
          </a:fillRef>
          <a:effectRef idx="3">
            <a:schemeClr val="accent5"/>
          </a:effectRef>
          <a:fontRef idx="minor">
            <a:schemeClr val="lt1"/>
          </a:fontRef>
        </p:style>
        <p:txBody>
          <a:bodyPr>
            <a:normAutofit/>
          </a:bodyPr>
          <a:lstStyle/>
          <a:p>
            <a:pPr marL="514350" indent="-514350">
              <a:buClr>
                <a:srgbClr val="0000FF"/>
              </a:buClr>
              <a:buSzPct val="100000"/>
              <a:buFont typeface="Wingdings" pitchFamily="2" charset="2"/>
              <a:buAutoNum type="circleNumWdWhitePlain" startAt="2"/>
            </a:pPr>
            <a:r>
              <a:rPr lang="zh-TW" altLang="en-US" sz="4400" b="1" dirty="0" smtClean="0">
                <a:latin typeface="標楷體" pitchFamily="65" charset="-120"/>
                <a:ea typeface="標楷體" pitchFamily="65" charset="-120"/>
              </a:rPr>
              <a:t>學校校監聲明</a:t>
            </a:r>
            <a:r>
              <a:rPr lang="en-US" altLang="zh-TW" sz="4400" b="1" dirty="0" smtClean="0">
                <a:latin typeface="標楷體" pitchFamily="65" charset="-120"/>
                <a:ea typeface="標楷體" pitchFamily="65" charset="-120"/>
              </a:rPr>
              <a:t>(</a:t>
            </a:r>
            <a:r>
              <a:rPr lang="zh-TW" altLang="en-US" sz="4400" b="1" dirty="0" smtClean="0">
                <a:latin typeface="標楷體" pitchFamily="65" charset="-120"/>
                <a:ea typeface="標楷體" pitchFamily="65" charset="-120"/>
              </a:rPr>
              <a:t>附表</a:t>
            </a:r>
            <a:r>
              <a:rPr lang="en-US" altLang="zh-TW" sz="4400" b="1" dirty="0" smtClean="0">
                <a:latin typeface="標楷體" pitchFamily="65" charset="-120"/>
                <a:ea typeface="標楷體" pitchFamily="65" charset="-120"/>
              </a:rPr>
              <a:t>A)</a:t>
            </a:r>
          </a:p>
          <a:p>
            <a:pPr marL="0" indent="0">
              <a:buNone/>
            </a:pPr>
            <a:endParaRPr lang="en-US" altLang="zh-TW" sz="4400" dirty="0" smtClean="0">
              <a:latin typeface="標楷體" pitchFamily="65" charset="-120"/>
              <a:ea typeface="標楷體" pitchFamily="65" charset="-120"/>
            </a:endParaRPr>
          </a:p>
          <a:p>
            <a:pPr marL="514350" indent="-514350">
              <a:buClr>
                <a:srgbClr val="0000FF"/>
              </a:buClr>
              <a:buSzPct val="100000"/>
              <a:buFont typeface="Wingdings" pitchFamily="2" charset="2"/>
              <a:buAutoNum type="circleNumWdWhitePlain" startAt="3"/>
            </a:pPr>
            <a:r>
              <a:rPr lang="zh-TW" altLang="en-US" sz="4400" b="1" dirty="0" smtClean="0">
                <a:latin typeface="標楷體" pitchFamily="65" charset="-120"/>
                <a:ea typeface="標楷體" pitchFamily="65" charset="-120"/>
              </a:rPr>
              <a:t>校舍租金詳情</a:t>
            </a:r>
            <a:r>
              <a:rPr lang="en-US" altLang="zh-TW" sz="4400" b="1" dirty="0" smtClean="0">
                <a:latin typeface="標楷體" pitchFamily="65" charset="-120"/>
                <a:ea typeface="標楷體" pitchFamily="65" charset="-120"/>
              </a:rPr>
              <a:t>(</a:t>
            </a:r>
            <a:r>
              <a:rPr lang="zh-TW" altLang="en-US" sz="4400" b="1" dirty="0" smtClean="0">
                <a:latin typeface="標楷體" pitchFamily="65" charset="-120"/>
                <a:ea typeface="標楷體" pitchFamily="65" charset="-120"/>
              </a:rPr>
              <a:t>附表</a:t>
            </a:r>
            <a:r>
              <a:rPr lang="en-US" altLang="zh-TW" sz="4400" b="1" dirty="0" smtClean="0">
                <a:latin typeface="標楷體" pitchFamily="65" charset="-120"/>
                <a:ea typeface="標楷體" pitchFamily="65" charset="-120"/>
              </a:rPr>
              <a:t>B)</a:t>
            </a:r>
            <a:r>
              <a:rPr lang="zh-TW" altLang="en-US" sz="4400" b="1" dirty="0" smtClean="0">
                <a:latin typeface="標楷體" pitchFamily="65" charset="-120"/>
                <a:ea typeface="標楷體" pitchFamily="65" charset="-120"/>
              </a:rPr>
              <a:t> </a:t>
            </a:r>
            <a:r>
              <a:rPr lang="en-US" altLang="zh-TW" sz="4400" b="1" dirty="0" smtClean="0">
                <a:latin typeface="標楷體" pitchFamily="65" charset="-120"/>
                <a:ea typeface="標楷體" pitchFamily="65" charset="-120"/>
              </a:rPr>
              <a:t>(</a:t>
            </a:r>
            <a:r>
              <a:rPr lang="zh-TW" altLang="en-US" sz="4400" b="1" dirty="0" smtClean="0">
                <a:latin typeface="標楷體" pitchFamily="65" charset="-120"/>
                <a:ea typeface="標楷體" pitchFamily="65" charset="-120"/>
              </a:rPr>
              <a:t>如適用</a:t>
            </a:r>
            <a:r>
              <a:rPr lang="en-US" altLang="zh-TW" sz="4400" b="1" dirty="0" smtClean="0">
                <a:latin typeface="標楷體" pitchFamily="65" charset="-120"/>
                <a:ea typeface="標楷體" pitchFamily="65" charset="-120"/>
              </a:rPr>
              <a:t>)</a:t>
            </a:r>
          </a:p>
        </p:txBody>
      </p:sp>
    </p:spTree>
    <p:extLst>
      <p:ext uri="{BB962C8B-B14F-4D97-AF65-F5344CB8AC3E}">
        <p14:creationId xmlns:p14="http://schemas.microsoft.com/office/powerpoint/2010/main" val="40907345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332656"/>
            <a:ext cx="7200800" cy="1368152"/>
          </a:xfrm>
        </p:spPr>
        <p:txBody>
          <a:bodyPr>
            <a:normAutofit fontScale="90000"/>
          </a:bodyPr>
          <a:lstStyle/>
          <a:p>
            <a:pPr algn="ctr"/>
            <a:r>
              <a:rPr lang="zh-HK" altLang="en-US" b="1" dirty="0" smtClean="0">
                <a:solidFill>
                  <a:srgbClr val="0000FF"/>
                </a:solidFill>
              </a:rPr>
              <a:t>資格</a:t>
            </a:r>
            <a:r>
              <a:rPr lang="en-US" altLang="zh-HK" dirty="0" smtClean="0"/>
              <a:t/>
            </a:r>
            <a:br>
              <a:rPr lang="en-US" altLang="zh-HK" dirty="0" smtClean="0"/>
            </a:br>
            <a:r>
              <a:rPr lang="zh-TW" altLang="en-US" dirty="0" smtClean="0">
                <a:solidFill>
                  <a:schemeClr val="tx1"/>
                </a:solidFill>
              </a:rPr>
              <a:t>同一校舍只可符合獲得租金資助</a:t>
            </a:r>
            <a:r>
              <a:rPr lang="en-US" altLang="zh-TW" dirty="0" smtClean="0">
                <a:solidFill>
                  <a:schemeClr val="tx1"/>
                </a:solidFill>
              </a:rPr>
              <a:t/>
            </a:r>
            <a:br>
              <a:rPr lang="en-US" altLang="zh-TW" dirty="0" smtClean="0">
                <a:solidFill>
                  <a:schemeClr val="tx1"/>
                </a:solidFill>
              </a:rPr>
            </a:br>
            <a:r>
              <a:rPr lang="zh-TW" altLang="en-US" dirty="0" smtClean="0">
                <a:solidFill>
                  <a:schemeClr val="tx1"/>
                </a:solidFill>
              </a:rPr>
              <a:t>或校舍維修資助的其中一項</a:t>
            </a:r>
            <a:endParaRPr lang="zh-HK" altLang="en-US" dirty="0">
              <a:solidFill>
                <a:schemeClr val="tx1"/>
              </a:solidFill>
            </a:endParaRPr>
          </a:p>
        </p:txBody>
      </p:sp>
      <p:graphicFrame>
        <p:nvGraphicFramePr>
          <p:cNvPr id="4" name="內容版面配置區 3"/>
          <p:cNvGraphicFramePr>
            <a:graphicFrameLocks noGrp="1"/>
          </p:cNvGraphicFramePr>
          <p:nvPr>
            <p:ph sz="quarter" idx="1"/>
            <p:extLst>
              <p:ext uri="{D42A27DB-BD31-4B8C-83A1-F6EECF244321}">
                <p14:modId xmlns:p14="http://schemas.microsoft.com/office/powerpoint/2010/main" val="3711623884"/>
              </p:ext>
            </p:extLst>
          </p:nvPr>
        </p:nvGraphicFramePr>
        <p:xfrm>
          <a:off x="971550" y="1484313"/>
          <a:ext cx="7137400" cy="4159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禁止標誌 4"/>
          <p:cNvSpPr/>
          <p:nvPr/>
        </p:nvSpPr>
        <p:spPr>
          <a:xfrm>
            <a:off x="4863868" y="2060848"/>
            <a:ext cx="3096344" cy="3024336"/>
          </a:xfrm>
          <a:prstGeom prst="noSmoking">
            <a:avLst/>
          </a:prstGeom>
          <a:solidFill>
            <a:srgbClr val="FF7C80"/>
          </a:solidFill>
          <a:ln w="53975">
            <a:solidFill>
              <a:srgbClr val="C0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HK" altLang="en-US" dirty="0">
              <a:solidFill>
                <a:srgbClr val="FF0000"/>
              </a:solidFill>
            </a:endParaRPr>
          </a:p>
        </p:txBody>
      </p:sp>
    </p:spTree>
    <p:extLst>
      <p:ext uri="{BB962C8B-B14F-4D97-AF65-F5344CB8AC3E}">
        <p14:creationId xmlns:p14="http://schemas.microsoft.com/office/powerpoint/2010/main" val="3704293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578155" y="332656"/>
            <a:ext cx="7920880"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endParaRPr lang="zh-HK" altLang="en-US" sz="4400" dirty="0">
              <a:solidFill>
                <a:srgbClr val="0033CC"/>
              </a:solidFill>
              <a:latin typeface="標楷體" pitchFamily="65" charset="-120"/>
              <a:ea typeface="標楷體" pitchFamily="65" charset="-120"/>
            </a:endParaRPr>
          </a:p>
        </p:txBody>
      </p:sp>
      <p:sp>
        <p:nvSpPr>
          <p:cNvPr id="5" name="文字方塊 4"/>
          <p:cNvSpPr txBox="1"/>
          <p:nvPr/>
        </p:nvSpPr>
        <p:spPr>
          <a:xfrm>
            <a:off x="381432" y="908720"/>
            <a:ext cx="8314326" cy="4893647"/>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nchor="ctr">
            <a:spAutoFit/>
          </a:bodyPr>
          <a:lstStyle/>
          <a:p>
            <a:pPr marL="571500" indent="-571500">
              <a:buBlip>
                <a:blip r:embed="rId2"/>
              </a:buBlip>
            </a:pPr>
            <a:r>
              <a:rPr lang="zh-TW" altLang="en-US" sz="4800" dirty="0">
                <a:latin typeface="標楷體" pitchFamily="65" charset="-120"/>
                <a:ea typeface="標楷體" pitchFamily="65" charset="-120"/>
              </a:rPr>
              <a:t>租金資助只可用於本地課程幼稚園分部／班級的租金開支</a:t>
            </a:r>
            <a:r>
              <a:rPr lang="zh-TW" altLang="en-US" sz="4800" dirty="0" smtClean="0">
                <a:latin typeface="標楷體" pitchFamily="65" charset="-120"/>
                <a:ea typeface="標楷體" pitchFamily="65" charset="-120"/>
              </a:rPr>
              <a:t>。</a:t>
            </a:r>
            <a:endParaRPr lang="en-US" altLang="zh-TW" sz="4800" dirty="0" smtClean="0">
              <a:latin typeface="標楷體" pitchFamily="65" charset="-120"/>
              <a:ea typeface="標楷體" pitchFamily="65" charset="-120"/>
            </a:endParaRPr>
          </a:p>
          <a:p>
            <a:endParaRPr lang="zh-TW" altLang="en-US" sz="4800" dirty="0">
              <a:latin typeface="標楷體" pitchFamily="65" charset="-120"/>
              <a:ea typeface="標楷體" pitchFamily="65" charset="-120"/>
            </a:endParaRPr>
          </a:p>
          <a:p>
            <a:pPr marL="571500" indent="-571500">
              <a:buBlip>
                <a:blip r:embed="rId2"/>
              </a:buBlip>
            </a:pPr>
            <a:r>
              <a:rPr lang="zh-TW" altLang="en-US" sz="4800" dirty="0">
                <a:latin typeface="標楷體" pitchFamily="65" charset="-120"/>
                <a:ea typeface="標楷體" pitchFamily="65" charset="-120"/>
              </a:rPr>
              <a:t>任何非學校部分的租金支出不應包括在內</a:t>
            </a:r>
            <a:r>
              <a:rPr lang="zh-TW" altLang="en-US" sz="4800" dirty="0" smtClean="0">
                <a:latin typeface="標楷體" pitchFamily="65" charset="-120"/>
                <a:ea typeface="標楷體" pitchFamily="65" charset="-120"/>
              </a:rPr>
              <a:t>。</a:t>
            </a:r>
            <a:endParaRPr lang="en-US" altLang="zh-TW" sz="4800" dirty="0" smtClean="0">
              <a:latin typeface="標楷體" pitchFamily="65" charset="-120"/>
              <a:ea typeface="標楷體" pitchFamily="65" charset="-120"/>
            </a:endParaRPr>
          </a:p>
          <a:p>
            <a:endParaRPr lang="zh-HK" altLang="en-US" sz="2400" dirty="0"/>
          </a:p>
        </p:txBody>
      </p:sp>
      <p:sp>
        <p:nvSpPr>
          <p:cNvPr id="6" name="標題 1"/>
          <p:cNvSpPr>
            <a:spLocks noGrp="1"/>
          </p:cNvSpPr>
          <p:nvPr>
            <p:ph type="title"/>
          </p:nvPr>
        </p:nvSpPr>
        <p:spPr>
          <a:xfrm>
            <a:off x="373661" y="116632"/>
            <a:ext cx="8291264" cy="792088"/>
          </a:xfrm>
        </p:spPr>
        <p:txBody>
          <a:bodyPr>
            <a:noAutofit/>
          </a:bodyPr>
          <a:lstStyle/>
          <a:p>
            <a:pPr algn="ctr"/>
            <a:r>
              <a:rPr lang="zh-TW" altLang="en-US" sz="6000" b="1" dirty="0" smtClean="0">
                <a:solidFill>
                  <a:srgbClr val="0000FF"/>
                </a:solidFill>
                <a:latin typeface="標楷體" pitchFamily="65" charset="-120"/>
                <a:ea typeface="標楷體" pitchFamily="65" charset="-120"/>
              </a:rPr>
              <a:t>用途</a:t>
            </a:r>
            <a:endParaRPr lang="zh-HK" altLang="en-US" sz="60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36850063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95536" y="1484784"/>
            <a:ext cx="8280920" cy="4896544"/>
          </a:xfrm>
        </p:spPr>
        <p:style>
          <a:lnRef idx="1">
            <a:schemeClr val="accent2"/>
          </a:lnRef>
          <a:fillRef idx="2">
            <a:schemeClr val="accent2"/>
          </a:fillRef>
          <a:effectRef idx="1">
            <a:schemeClr val="accent2"/>
          </a:effectRef>
          <a:fontRef idx="minor">
            <a:schemeClr val="dk1"/>
          </a:fontRef>
        </p:style>
        <p:txBody>
          <a:bodyPr>
            <a:noAutofit/>
          </a:bodyPr>
          <a:lstStyle/>
          <a:p>
            <a:pPr marL="502920" indent="-457200" algn="just">
              <a:buBlip>
                <a:blip r:embed="rId2"/>
              </a:buBlip>
            </a:pPr>
            <a:r>
              <a:rPr lang="zh-TW" altLang="en-US" sz="4400" dirty="0">
                <a:latin typeface="標楷體" pitchFamily="65" charset="-120"/>
                <a:ea typeface="標楷體" pitchFamily="65" charset="-120"/>
              </a:rPr>
              <a:t>參加計劃的幼稚園須另設獨立的分類帳，以記錄租金資助和支出，並須在提交予教育局的經審核周年帳目內呈報這些收入及開支</a:t>
            </a:r>
            <a:r>
              <a:rPr lang="zh-TW" altLang="en-US" sz="4400" dirty="0" smtClean="0">
                <a:latin typeface="標楷體" pitchFamily="65" charset="-120"/>
                <a:ea typeface="標楷體" pitchFamily="65" charset="-120"/>
              </a:rPr>
              <a:t>。</a:t>
            </a:r>
            <a:endParaRPr lang="en-US" altLang="zh-TW" sz="4400" dirty="0" smtClean="0">
              <a:latin typeface="標楷體" pitchFamily="65" charset="-120"/>
              <a:ea typeface="標楷體" pitchFamily="65" charset="-120"/>
            </a:endParaRPr>
          </a:p>
        </p:txBody>
      </p:sp>
      <p:sp>
        <p:nvSpPr>
          <p:cNvPr id="5" name="標題 1"/>
          <p:cNvSpPr>
            <a:spLocks noGrp="1"/>
          </p:cNvSpPr>
          <p:nvPr>
            <p:ph type="title"/>
          </p:nvPr>
        </p:nvSpPr>
        <p:spPr>
          <a:xfrm>
            <a:off x="395536" y="404664"/>
            <a:ext cx="8291264" cy="900018"/>
          </a:xfrm>
        </p:spPr>
        <p:txBody>
          <a:bodyPr>
            <a:noAutofit/>
          </a:bodyPr>
          <a:lstStyle/>
          <a:p>
            <a:pPr algn="ctr"/>
            <a:r>
              <a:rPr lang="zh-TW" altLang="en-US" sz="5400" b="1" dirty="0" smtClean="0">
                <a:solidFill>
                  <a:srgbClr val="0000FF"/>
                </a:solidFill>
                <a:latin typeface="標楷體" pitchFamily="65" charset="-120"/>
                <a:ea typeface="標楷體" pitchFamily="65" charset="-120"/>
              </a:rPr>
              <a:t>會計安排</a:t>
            </a:r>
            <a:endParaRPr lang="zh-HK" altLang="en-US" sz="54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36850063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4619</TotalTime>
  <Words>3897</Words>
  <Application>Microsoft Office PowerPoint</Application>
  <PresentationFormat>如螢幕大小 (4:3)</PresentationFormat>
  <Paragraphs>363</Paragraphs>
  <Slides>66</Slides>
  <Notes>14</Notes>
  <HiddenSlides>0</HiddenSlides>
  <MMClips>0</MMClips>
  <ScaleCrop>false</ScaleCrop>
  <HeadingPairs>
    <vt:vector size="4" baseType="variant">
      <vt:variant>
        <vt:lpstr>佈景主題</vt:lpstr>
      </vt:variant>
      <vt:variant>
        <vt:i4>1</vt:i4>
      </vt:variant>
      <vt:variant>
        <vt:lpstr>投影片標題</vt:lpstr>
      </vt:variant>
      <vt:variant>
        <vt:i4>66</vt:i4>
      </vt:variant>
    </vt:vector>
  </HeadingPairs>
  <TitlesOfParts>
    <vt:vector size="67" baseType="lpstr">
      <vt:lpstr>壁窗</vt:lpstr>
      <vt:lpstr> 免費優質幼稚園教育計劃 租金資助簡介會</vt:lpstr>
      <vt:lpstr>詞彙</vt:lpstr>
      <vt:lpstr>教育局通函第32/2017號</vt:lpstr>
      <vt:lpstr>PowerPoint 簡報</vt:lpstr>
      <vt:lpstr>租金資助計劃</vt:lpstr>
      <vt:lpstr>申請資格</vt:lpstr>
      <vt:lpstr>資格 同一校舍只可符合獲得租金資助 或校舍維修資助的其中一項</vt:lpstr>
      <vt:lpstr>用途</vt:lpstr>
      <vt:lpstr>會計安排</vt:lpstr>
      <vt:lpstr>會計安排</vt:lpstr>
      <vt:lpstr>PowerPoint 簡報</vt:lpstr>
      <vt:lpstr>合資格申領租金資助的各類別幼稚園</vt:lpstr>
      <vt:lpstr>合資格申領租金資助的各類別幼稚園</vt:lpstr>
      <vt:lpstr>合資格申領租金資助的各類別幼稚園</vt:lpstr>
      <vt:lpstr>合資格申領租金資助的各類別幼稚園</vt:lpstr>
      <vt:lpstr>合資格申領租金資助的各類別幼稚園</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電子申請</vt:lpstr>
      <vt:lpstr>電子申請</vt:lpstr>
      <vt:lpstr>電子申請</vt:lpstr>
      <vt:lpstr>電子申請(附表1)</vt:lpstr>
      <vt:lpstr>電子申請 (附表2)</vt:lpstr>
      <vt:lpstr>電子申請(附表2)</vt:lpstr>
      <vt:lpstr>電子申請(附表2)</vt:lpstr>
      <vt:lpstr>電子申請(附表2)</vt:lpstr>
      <vt:lpstr>電子申請(附表3) </vt:lpstr>
      <vt:lpstr>電子申請(附表3) </vt:lpstr>
      <vt:lpstr>PowerPoint 簡報</vt:lpstr>
      <vt:lpstr>配合學費調整</vt:lpstr>
      <vt:lpstr>配合學費調整</vt:lpstr>
      <vt:lpstr>PowerPoint 簡報</vt:lpstr>
      <vt:lpstr>「退回」電子申請</vt:lpstr>
      <vt:lpstr>「退回」電子申請</vt:lpstr>
      <vt:lpstr>新訂租約</vt:lpstr>
      <vt:lpstr>新訂租約</vt:lpstr>
      <vt:lpstr>新訂租約--電子申請</vt:lpstr>
      <vt:lpstr>新訂租約--電子申請</vt:lpstr>
      <vt:lpstr>新訂租約--電子申請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default</dc:creator>
  <cp:lastModifiedBy>CHENG, Tai-yin Quentin</cp:lastModifiedBy>
  <cp:revision>303</cp:revision>
  <cp:lastPrinted>2017-04-11T06:45:59Z</cp:lastPrinted>
  <dcterms:created xsi:type="dcterms:W3CDTF">2017-02-06T03:11:02Z</dcterms:created>
  <dcterms:modified xsi:type="dcterms:W3CDTF">2017-12-18T01:40:59Z</dcterms:modified>
</cp:coreProperties>
</file>